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7"/>
  </p:notesMasterIdLst>
  <p:handoutMasterIdLst>
    <p:handoutMasterId r:id="rId98"/>
  </p:handoutMasterIdLst>
  <p:sldIdLst>
    <p:sldId id="257" r:id="rId2"/>
    <p:sldId id="258" r:id="rId3"/>
    <p:sldId id="267" r:id="rId4"/>
    <p:sldId id="268" r:id="rId5"/>
    <p:sldId id="269" r:id="rId6"/>
    <p:sldId id="273" r:id="rId7"/>
    <p:sldId id="471" r:id="rId8"/>
    <p:sldId id="274" r:id="rId9"/>
    <p:sldId id="275" r:id="rId10"/>
    <p:sldId id="482" r:id="rId11"/>
    <p:sldId id="483" r:id="rId12"/>
    <p:sldId id="484" r:id="rId13"/>
    <p:sldId id="485" r:id="rId14"/>
    <p:sldId id="486" r:id="rId15"/>
    <p:sldId id="487" r:id="rId16"/>
    <p:sldId id="488" r:id="rId17"/>
    <p:sldId id="489" r:id="rId18"/>
    <p:sldId id="490" r:id="rId19"/>
    <p:sldId id="491" r:id="rId20"/>
    <p:sldId id="493" r:id="rId21"/>
    <p:sldId id="494" r:id="rId22"/>
    <p:sldId id="560" r:id="rId23"/>
    <p:sldId id="495" r:id="rId24"/>
    <p:sldId id="498" r:id="rId25"/>
    <p:sldId id="499" r:id="rId26"/>
    <p:sldId id="502" r:id="rId27"/>
    <p:sldId id="505" r:id="rId28"/>
    <p:sldId id="506" r:id="rId29"/>
    <p:sldId id="507" r:id="rId30"/>
    <p:sldId id="508" r:id="rId31"/>
    <p:sldId id="509" r:id="rId32"/>
    <p:sldId id="511" r:id="rId33"/>
    <p:sldId id="510" r:id="rId34"/>
    <p:sldId id="521" r:id="rId35"/>
    <p:sldId id="522" r:id="rId36"/>
    <p:sldId id="523" r:id="rId37"/>
    <p:sldId id="524" r:id="rId38"/>
    <p:sldId id="525" r:id="rId39"/>
    <p:sldId id="526" r:id="rId40"/>
    <p:sldId id="556" r:id="rId41"/>
    <p:sldId id="531" r:id="rId42"/>
    <p:sldId id="532" r:id="rId43"/>
    <p:sldId id="533" r:id="rId44"/>
    <p:sldId id="534" r:id="rId45"/>
    <p:sldId id="536" r:id="rId46"/>
    <p:sldId id="537" r:id="rId47"/>
    <p:sldId id="538" r:id="rId48"/>
    <p:sldId id="539" r:id="rId49"/>
    <p:sldId id="540" r:id="rId50"/>
    <p:sldId id="562" r:id="rId51"/>
    <p:sldId id="541" r:id="rId52"/>
    <p:sldId id="542" r:id="rId53"/>
    <p:sldId id="543" r:id="rId54"/>
    <p:sldId id="544" r:id="rId55"/>
    <p:sldId id="545" r:id="rId56"/>
    <p:sldId id="546" r:id="rId57"/>
    <p:sldId id="547" r:id="rId58"/>
    <p:sldId id="548" r:id="rId59"/>
    <p:sldId id="549" r:id="rId60"/>
    <p:sldId id="550" r:id="rId61"/>
    <p:sldId id="551" r:id="rId62"/>
    <p:sldId id="552" r:id="rId63"/>
    <p:sldId id="553" r:id="rId64"/>
    <p:sldId id="554" r:id="rId65"/>
    <p:sldId id="555" r:id="rId66"/>
    <p:sldId id="563" r:id="rId67"/>
    <p:sldId id="567" r:id="rId68"/>
    <p:sldId id="472" r:id="rId69"/>
    <p:sldId id="473" r:id="rId70"/>
    <p:sldId id="474" r:id="rId71"/>
    <p:sldId id="475" r:id="rId72"/>
    <p:sldId id="476" r:id="rId73"/>
    <p:sldId id="477" r:id="rId74"/>
    <p:sldId id="478" r:id="rId75"/>
    <p:sldId id="568" r:id="rId76"/>
    <p:sldId id="335" r:id="rId77"/>
    <p:sldId id="336" r:id="rId78"/>
    <p:sldId id="337" r:id="rId79"/>
    <p:sldId id="338" r:id="rId80"/>
    <p:sldId id="339" r:id="rId81"/>
    <p:sldId id="340" r:id="rId82"/>
    <p:sldId id="341" r:id="rId83"/>
    <p:sldId id="342" r:id="rId84"/>
    <p:sldId id="343" r:id="rId85"/>
    <p:sldId id="344" r:id="rId86"/>
    <p:sldId id="569" r:id="rId87"/>
    <p:sldId id="570" r:id="rId88"/>
    <p:sldId id="571" r:id="rId89"/>
    <p:sldId id="572" r:id="rId90"/>
    <p:sldId id="573" r:id="rId91"/>
    <p:sldId id="574" r:id="rId92"/>
    <p:sldId id="575" r:id="rId93"/>
    <p:sldId id="351" r:id="rId94"/>
    <p:sldId id="352" r:id="rId95"/>
    <p:sldId id="566"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sorterViewPr>
    <p:cViewPr>
      <p:scale>
        <a:sx n="85" d="100"/>
        <a:sy n="85" d="100"/>
      </p:scale>
      <p:origin x="0" y="6944"/>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handoutMaster" Target="handoutMasters/handoutMaster1.xml"/><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4A6FD649-AF49-2A4A-91D8-72AFEFD54B14}" type="datetime1">
              <a:rPr lang="en-GB" smtClean="0"/>
              <a:t>27/10/2015</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r>
              <a:rPr lang="en-US" smtClean="0"/>
              <a:t>Topic 6</a:t>
            </a:r>
            <a:endParaRPr lang="en-US"/>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7DCECEBF-AC4B-0D49-A9DE-AE5445FAE1CA}" type="slidenum">
              <a:rPr lang="en-US" smtClean="0"/>
              <a:t>‹#›</a:t>
            </a:fld>
            <a:endParaRPr lang="en-US"/>
          </a:p>
        </p:txBody>
      </p:sp>
    </p:spTree>
    <p:extLst>
      <p:ext uri="{BB962C8B-B14F-4D97-AF65-F5344CB8AC3E}">
        <p14:creationId xmlns:p14="http://schemas.microsoft.com/office/powerpoint/2010/main" val="40916983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80557-DB40-1346-998E-B87360C10554}" type="datetime1">
              <a:rPr lang="en-GB" smtClean="0"/>
              <a:t>27/10/2015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Topic 6</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CBA52-DC4E-F943-BEC7-7E908FFAD05F}" type="slidenum">
              <a:rPr lang="en-US" smtClean="0"/>
              <a:t>‹#›</a:t>
            </a:fld>
            <a:endParaRPr lang="en-US"/>
          </a:p>
        </p:txBody>
      </p:sp>
    </p:spTree>
    <p:extLst>
      <p:ext uri="{BB962C8B-B14F-4D97-AF65-F5344CB8AC3E}">
        <p14:creationId xmlns:p14="http://schemas.microsoft.com/office/powerpoint/2010/main" val="302801584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2400">
                <a:solidFill>
                  <a:schemeClr val="tx1"/>
                </a:solidFill>
                <a:latin typeface="Times New Roman" charset="0"/>
                <a:ea typeface="ＭＳ Ｐゴシック" charset="0"/>
                <a:cs typeface="ＭＳ Ｐゴシック" charset="0"/>
              </a:defRPr>
            </a:lvl1pPr>
            <a:lvl2pPr marL="37931725" indent="-37474525" defTabSz="9239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76F6C39-4009-5B48-927E-0DF3D3454454}" type="slidenum">
              <a:rPr lang="en-US" sz="1200"/>
              <a:pPr/>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73011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684E57D-3A96-1C4C-8E68-144AF146A09E}" type="slidenum">
              <a:rPr lang="en-US" sz="1300" b="0">
                <a:latin typeface="Times New Roman" charset="0"/>
                <a:cs typeface="Calibri"/>
              </a:rPr>
              <a:pPr eaLnBrk="1" hangingPunct="1"/>
              <a:t>19</a:t>
            </a:fld>
            <a:endParaRPr lang="en-US" sz="1300" b="0" dirty="0">
              <a:latin typeface="Times New Roman" charset="0"/>
              <a:cs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53438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F9CFF8F-FEAD-5F40-A538-3E6432ED87D2}" type="slidenum">
              <a:rPr lang="en-US" sz="1300" b="0">
                <a:latin typeface="Times New Roman" charset="0"/>
                <a:cs typeface="Calibri"/>
              </a:rPr>
              <a:pPr eaLnBrk="1" hangingPunct="1"/>
              <a:t>20</a:t>
            </a:fld>
            <a:endParaRPr lang="en-US" sz="1300" b="0" dirty="0">
              <a:latin typeface="Times New Roman" charset="0"/>
              <a:cs typeface="Calibri"/>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6/Mar/2013</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0835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5D36895-F93F-9D4B-ABEC-596D79CD530A}" type="slidenum">
              <a:rPr lang="en-US" sz="1300" b="0">
                <a:latin typeface="Times New Roman" charset="0"/>
                <a:cs typeface="Calibri"/>
              </a:rPr>
              <a:pPr eaLnBrk="1" hangingPunct="1"/>
              <a:t>21</a:t>
            </a:fld>
            <a:endParaRPr lang="en-US" sz="1300" b="0" dirty="0">
              <a:latin typeface="Times New Roman" charset="0"/>
              <a:cs typeface="Calibri"/>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FIX THIS – expanded example? and better differentiation between this </a:t>
            </a:r>
            <a:r>
              <a:rPr lang="en-US" smtClean="0">
                <a:ea typeface="ＭＳ Ｐゴシック" charset="0"/>
                <a:cs typeface="ＭＳ Ｐゴシック" charset="0"/>
              </a:rPr>
              <a:t>and recursive</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668921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4D573E-B065-F64F-88D8-A30DCBC1013D}" type="slidenum">
              <a:rPr lang="en-US" sz="1300" b="0">
                <a:latin typeface="Times New Roman" charset="0"/>
                <a:cs typeface="Calibri"/>
              </a:rPr>
              <a:pPr eaLnBrk="1" hangingPunct="1"/>
              <a:t>23</a:t>
            </a:fld>
            <a:endParaRPr lang="en-US" sz="1300" b="0" dirty="0">
              <a:latin typeface="Times New Roman" charset="0"/>
              <a:cs typeface="Calibri"/>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Most common case: this mixed usage: host to local: recursive; local: iterative</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48218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E7A2AF4-21A1-4549-972D-2D4D3C966DCF}" type="slidenum">
              <a:rPr lang="en-US" sz="1300" b="0">
                <a:latin typeface="Times New Roman" charset="0"/>
                <a:cs typeface="Calibri"/>
              </a:rPr>
              <a:pPr eaLnBrk="1" hangingPunct="1"/>
              <a:t>24</a:t>
            </a:fld>
            <a:endParaRPr lang="en-US" sz="1300" b="0" dirty="0">
              <a:latin typeface="Times New Roman" charset="0"/>
              <a:cs typeface="Calibri"/>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66028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44B183-CBA1-BA47-8281-488AF6A9CE4D}" type="slidenum">
              <a:rPr lang="en-US" sz="1300" b="0">
                <a:latin typeface="Times New Roman" charset="0"/>
                <a:cs typeface="Calibri"/>
              </a:rPr>
              <a:pPr eaLnBrk="1" hangingPunct="1"/>
              <a:t>25</a:t>
            </a:fld>
            <a:endParaRPr lang="en-US" sz="1300" b="0" dirty="0">
              <a:latin typeface="Times New Roman" charset="0"/>
              <a:cs typeface="Calibri"/>
            </a:endParaRPr>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296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E6DECEB-02F6-8C41-99F5-759492C41FD1}" type="slidenum">
              <a:rPr lang="en-US" sz="1300" b="0">
                <a:latin typeface="Times New Roman" charset="0"/>
                <a:cs typeface="Calibri"/>
              </a:rPr>
              <a:pPr eaLnBrk="1" hangingPunct="1"/>
              <a:t>26</a:t>
            </a:fld>
            <a:endParaRPr lang="en-US" sz="1300" b="0" dirty="0">
              <a:latin typeface="Times New Roman" charset="0"/>
              <a:cs typeface="Calibri"/>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00630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Nxdomain</a:t>
            </a:r>
            <a:r>
              <a:rPr lang="en-US" dirty="0" smtClean="0"/>
              <a:t> = nonexistent domain</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28</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62166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30</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1697451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12291D-C3C3-4A46-B6F7-C719CE601E5B}" type="slidenum">
              <a:rPr lang="en-US" sz="1300" b="0">
                <a:latin typeface="Times New Roman" charset="0"/>
                <a:cs typeface="Calibri"/>
              </a:rPr>
              <a:pPr eaLnBrk="1" hangingPunct="1"/>
              <a:t>32</a:t>
            </a:fld>
            <a:endParaRPr lang="en-US" sz="1300" b="0" dirty="0">
              <a:latin typeface="Times New Roman" charset="0"/>
              <a:cs typeface="Calibri"/>
            </a:endParaRPr>
          </a:p>
        </p:txBody>
      </p:sp>
      <p:sp>
        <p:nvSpPr>
          <p:cNvPr id="114691" name="Rectangle 2"/>
          <p:cNvSpPr>
            <a:spLocks noGrp="1" noRot="1" noChangeAspect="1" noChangeArrowheads="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FIXED for some time now.</a:t>
            </a:r>
          </a:p>
          <a:p>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23075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a:rPr>
              <a:t>Applications need their own protocols.</a:t>
            </a:r>
          </a:p>
          <a:p>
            <a:r>
              <a:rPr lang="en-US" sz="1200" dirty="0" smtClean="0">
                <a:latin typeface="Calibri"/>
              </a:rPr>
              <a:t>These applications are part network protocol (in the sense that they exchange messages with their peers on other machines) and part traditional application program (in the sense that they interact with the windowing system, the file system, and ultimately, the user). </a:t>
            </a:r>
          </a:p>
          <a:p>
            <a:r>
              <a:rPr lang="en-US" sz="1200" dirty="0" smtClean="0">
                <a:latin typeface="Calibri"/>
              </a:rPr>
              <a:t>This topic explores some of the most popular network applications available today.</a:t>
            </a:r>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2</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402115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16-Feb-2015</a:t>
            </a:r>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34</a:t>
            </a:fld>
            <a:endParaRPr lang="en-US"/>
          </a:p>
        </p:txBody>
      </p:sp>
    </p:spTree>
    <p:extLst>
      <p:ext uri="{BB962C8B-B14F-4D97-AF65-F5344CB8AC3E}">
        <p14:creationId xmlns:p14="http://schemas.microsoft.com/office/powerpoint/2010/main" val="2685183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6F33496-7387-534C-BBBA-05DE0EA6CD13}" type="slidenum">
              <a:rPr lang="en-US" sz="1300" b="0">
                <a:latin typeface="Times New Roman" charset="0"/>
                <a:cs typeface="Calibri"/>
              </a:rPr>
              <a:pPr eaLnBrk="1" hangingPunct="1"/>
              <a:t>35</a:t>
            </a:fld>
            <a:endParaRPr lang="en-US" sz="1300" b="0" dirty="0">
              <a:latin typeface="Times New Roman" charset="0"/>
              <a:cs typeface="Calibri"/>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776747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EF34FCE-8377-C544-BBA4-2B5662EEC5D7}" type="slidenum">
              <a:rPr lang="en-US" sz="1300" b="0">
                <a:latin typeface="Times New Roman" charset="0"/>
                <a:cs typeface="Calibri"/>
              </a:rPr>
              <a:pPr eaLnBrk="1" hangingPunct="1"/>
              <a:t>36</a:t>
            </a:fld>
            <a:endParaRPr lang="en-US" sz="1300" b="0" dirty="0">
              <a:latin typeface="Times New Roman" charset="0"/>
              <a:cs typeface="Calibri"/>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Each object is uniquely identified.  How?</a:t>
            </a:r>
          </a:p>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239369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609F867-9013-3B45-ABDA-3BDB8C9B34E7}" type="slidenum">
              <a:rPr lang="en-US" sz="1300" b="0">
                <a:latin typeface="Times New Roman" charset="0"/>
                <a:cs typeface="Calibri"/>
              </a:rPr>
              <a:pPr eaLnBrk="1" hangingPunct="1"/>
              <a:t>37</a:t>
            </a:fld>
            <a:endParaRPr lang="en-US" sz="1300" b="0" dirty="0">
              <a:latin typeface="Times New Roman" charset="0"/>
              <a:cs typeface="Calibri"/>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701815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5E34C96-5F6F-F44B-9A6B-C6DCD7C0B348}" type="slidenum">
              <a:rPr lang="en-US" sz="1300" b="0">
                <a:latin typeface="Times New Roman" charset="0"/>
                <a:cs typeface="Calibri"/>
              </a:rPr>
              <a:pPr eaLnBrk="1" hangingPunct="1"/>
              <a:t>38</a:t>
            </a:fld>
            <a:endParaRPr lang="en-US" sz="1300" b="0" dirty="0">
              <a:latin typeface="Times New Roman" charset="0"/>
              <a:cs typeface="Calibri"/>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36532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this</a:t>
            </a:r>
          </a:p>
          <a:p>
            <a:r>
              <a:rPr lang="en-US" dirty="0" smtClean="0"/>
              <a:t>Draw!!!</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39</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214397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84D1D5B-0021-F849-8058-30944C7DE58C}" type="slidenum">
              <a:rPr lang="en-US" sz="1300" b="0">
                <a:latin typeface="Times New Roman" charset="0"/>
                <a:cs typeface="Calibri"/>
              </a:rPr>
              <a:pPr eaLnBrk="1" hangingPunct="1"/>
              <a:t>41</a:t>
            </a:fld>
            <a:endParaRPr lang="en-US" sz="1300" b="0" dirty="0">
              <a:latin typeface="Times New Roman" charset="0"/>
              <a:cs typeface="Calibri"/>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975199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4F90A-85B0-E645-AA4D-9AF7F4A64B15}" type="slidenum">
              <a:rPr lang="en-US" sz="1300" b="0">
                <a:latin typeface="Times New Roman" charset="0"/>
                <a:cs typeface="Calibri"/>
              </a:rPr>
              <a:pPr eaLnBrk="1" hangingPunct="1"/>
              <a:t>42</a:t>
            </a:fld>
            <a:endParaRPr lang="en-US" sz="1300" b="0" dirty="0">
              <a:latin typeface="Times New Roman" charset="0"/>
              <a:cs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Pause for a second--- stateless…!</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581323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F7FD136-E245-E349-86E6-FB48F06477F1}" type="slidenum">
              <a:rPr lang="en-US" sz="1300" b="0">
                <a:latin typeface="Times New Roman" charset="0"/>
                <a:cs typeface="Calibri"/>
              </a:rPr>
              <a:pPr eaLnBrk="1" hangingPunct="1"/>
              <a:t>43</a:t>
            </a:fld>
            <a:endParaRPr lang="en-US" sz="1300" b="0" dirty="0">
              <a:latin typeface="Times New Roman" charset="0"/>
              <a:cs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Fate sharing</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02298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0E47807-187F-3B45-86B4-420F6EFD93CE}" type="slidenum">
              <a:rPr lang="en-US" sz="1300" b="0">
                <a:latin typeface="Times New Roman" charset="0"/>
                <a:cs typeface="Calibri"/>
              </a:rPr>
              <a:pPr eaLnBrk="1" hangingPunct="1"/>
              <a:t>44</a:t>
            </a:fld>
            <a:endParaRPr lang="en-US" sz="1300" b="0" dirty="0">
              <a:latin typeface="Times New Roman" charset="0"/>
              <a:cs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Creates a notion of a </a:t>
            </a:r>
            <a:r>
              <a:rPr lang="ja-JP" altLang="en-US">
                <a:ea typeface="ＭＳ Ｐゴシック" charset="0"/>
                <a:cs typeface="ＭＳ Ｐゴシック" charset="0"/>
              </a:rPr>
              <a:t>“</a:t>
            </a:r>
            <a:r>
              <a:rPr lang="en-US">
                <a:ea typeface="ＭＳ Ｐゴシック" charset="0"/>
                <a:cs typeface="ＭＳ Ｐゴシック" charset="0"/>
              </a:rPr>
              <a:t>SESSION</a:t>
            </a:r>
            <a:r>
              <a:rPr lang="ja-JP" altLang="en-US">
                <a:ea typeface="ＭＳ Ｐゴシック" charset="0"/>
                <a:cs typeface="ＭＳ Ｐゴシック" charset="0"/>
              </a:rPr>
              <a:t>”</a:t>
            </a:r>
            <a:r>
              <a:rPr lang="en-US">
                <a:ea typeface="ＭＳ Ｐゴシック" charset="0"/>
                <a:cs typeface="ＭＳ Ｐゴシック" charset="0"/>
              </a:rPr>
              <a:t> for the user</a:t>
            </a:r>
          </a:p>
          <a:p>
            <a:r>
              <a:rPr lang="en-US">
                <a:ea typeface="ＭＳ Ｐゴシック" charset="0"/>
                <a:cs typeface="ＭＳ Ｐゴシック" charset="0"/>
              </a:rPr>
              <a:t>Customize the user experience</a:t>
            </a:r>
          </a:p>
          <a:p>
            <a:r>
              <a:rPr lang="en-US">
                <a:ea typeface="ＭＳ Ｐゴシック" charset="0"/>
                <a:cs typeface="ＭＳ Ｐゴシック" charset="0"/>
              </a:rPr>
              <a:t>Statefulness comes from the client side</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95134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11-feb-2015</a:t>
            </a:r>
            <a:endParaRPr lang="en-US"/>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9</a:t>
            </a:fld>
            <a:endParaRPr lang="en-US"/>
          </a:p>
        </p:txBody>
      </p:sp>
    </p:spTree>
    <p:extLst>
      <p:ext uri="{BB962C8B-B14F-4D97-AF65-F5344CB8AC3E}">
        <p14:creationId xmlns:p14="http://schemas.microsoft.com/office/powerpoint/2010/main" val="386451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9032E1-727F-D74C-82D6-F670C2A88101}" type="slidenum">
              <a:rPr lang="en-US" sz="1300" b="0">
                <a:latin typeface="Times New Roman" charset="0"/>
                <a:cs typeface="Calibri"/>
              </a:rPr>
              <a:pPr eaLnBrk="1" hangingPunct="1"/>
              <a:t>45</a:t>
            </a:fld>
            <a:endParaRPr lang="en-US" sz="1300" b="0" dirty="0">
              <a:latin typeface="Times New Roman" charset="0"/>
              <a:cs typeface="Calibri"/>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2073331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9480E89-5731-9F45-9F77-9E2588BC9592}" type="slidenum">
              <a:rPr lang="en-US" sz="1300" b="0">
                <a:latin typeface="Times New Roman" charset="0"/>
                <a:cs typeface="Calibri"/>
              </a:rPr>
              <a:pPr eaLnBrk="1" hangingPunct="1"/>
              <a:t>46</a:t>
            </a:fld>
            <a:endParaRPr lang="en-US" sz="1300" b="0" dirty="0">
              <a:latin typeface="Times New Roman" charset="0"/>
              <a:cs typeface="Calibri"/>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No timer, no resend</a:t>
            </a:r>
          </a:p>
          <a:p>
            <a:r>
              <a:rPr lang="en-US">
                <a:ea typeface="ＭＳ Ｐゴシック" charset="0"/>
                <a:cs typeface="ＭＳ Ｐゴシック" charset="0"/>
              </a:rPr>
              <a:t>NOT concurrent!</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11351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8CE848B-58D8-454C-AC3F-DF7FFFD5126C}" type="slidenum">
              <a:rPr lang="en-US" sz="1300" b="0">
                <a:latin typeface="Times New Roman" charset="0"/>
                <a:cs typeface="Calibri"/>
              </a:rPr>
              <a:pPr eaLnBrk="1" hangingPunct="1"/>
              <a:t>47</a:t>
            </a:fld>
            <a:endParaRPr lang="en-US" sz="1300" b="0" dirty="0">
              <a:latin typeface="Times New Roman" charset="0"/>
              <a:cs typeface="Calibri"/>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630266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CE5DE39-4B8A-3F4F-BCC2-428F9AD8A8BF}" type="slidenum">
              <a:rPr lang="en-US" sz="1300" b="0">
                <a:latin typeface="Times New Roman" charset="0"/>
                <a:cs typeface="Calibri"/>
              </a:rPr>
              <a:pPr eaLnBrk="1" hangingPunct="1"/>
              <a:t>48</a:t>
            </a:fld>
            <a:endParaRPr lang="en-US" sz="1300" b="0" dirty="0">
              <a:latin typeface="Times New Roman" charset="0"/>
              <a:cs typeface="Calibri"/>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HTTP/1.1 allows multiple HTTP requests to be written out to a socket together without waiting for the corresponding responses. The requestor then waits for the responses to arrive in the order in which they were requested. The act of pipelining the requests can result in a dramatic improvement in page loading times, especially over high latency connections.</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50608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 here 8/Mar/2013</a:t>
            </a:r>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49</a:t>
            </a:fld>
            <a:endParaRPr lang="en-US"/>
          </a:p>
        </p:txBody>
      </p:sp>
    </p:spTree>
    <p:extLst>
      <p:ext uri="{BB962C8B-B14F-4D97-AF65-F5344CB8AC3E}">
        <p14:creationId xmlns:p14="http://schemas.microsoft.com/office/powerpoint/2010/main" val="4120440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3611391-0E53-F44F-97D5-1FA35B5ADDB0}" type="slidenum">
              <a:rPr lang="en-US" sz="1300" b="0">
                <a:latin typeface="Times New Roman" charset="0"/>
                <a:cs typeface="Calibri"/>
              </a:rPr>
              <a:pPr eaLnBrk="1" hangingPunct="1"/>
              <a:t>53</a:t>
            </a:fld>
            <a:endParaRPr lang="en-US" sz="1300" b="0" dirty="0">
              <a:latin typeface="Times New Roman" charset="0"/>
              <a:cs typeface="Calibri"/>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171618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C60594E-3CE8-5144-9B3A-05CCC8CB5253}" type="slidenum">
              <a:rPr lang="en-US" sz="1300" b="0">
                <a:latin typeface="Times New Roman" charset="0"/>
                <a:cs typeface="Calibri"/>
              </a:rPr>
              <a:pPr eaLnBrk="1" hangingPunct="1"/>
              <a:t>54</a:t>
            </a:fld>
            <a:endParaRPr lang="en-US" sz="1300" b="0" dirty="0">
              <a:latin typeface="Times New Roman" charset="0"/>
              <a:cs typeface="Calibri"/>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121141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F58A2C-2859-EA44-BBA5-B84B36C85D47}" type="slidenum">
              <a:rPr lang="en-US" sz="1300" b="0">
                <a:latin typeface="Times New Roman" charset="0"/>
                <a:cs typeface="Calibri"/>
              </a:rPr>
              <a:pPr eaLnBrk="1" hangingPunct="1"/>
              <a:t>55</a:t>
            </a:fld>
            <a:endParaRPr lang="en-US" sz="1300" b="0" dirty="0">
              <a:latin typeface="Times New Roman" charset="0"/>
              <a:cs typeface="Calibri"/>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006932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7ABAF59-D556-6549-9623-E005C88EA513}" type="slidenum">
              <a:rPr lang="en-US" sz="1300" b="0">
                <a:latin typeface="Times New Roman" charset="0"/>
                <a:cs typeface="Calibri"/>
              </a:rPr>
              <a:pPr eaLnBrk="1" hangingPunct="1"/>
              <a:t>56</a:t>
            </a:fld>
            <a:endParaRPr lang="en-US" sz="1300" b="0" dirty="0">
              <a:latin typeface="Times New Roman" charset="0"/>
              <a:cs typeface="Calibri"/>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339691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62A239-1F53-814D-8DE5-719741BDD7A3}" type="slidenum">
              <a:rPr lang="en-US" sz="1300" b="0">
                <a:latin typeface="Times New Roman" charset="0"/>
                <a:cs typeface="Calibri"/>
              </a:rPr>
              <a:pPr eaLnBrk="1" hangingPunct="1"/>
              <a:t>57</a:t>
            </a:fld>
            <a:endParaRPr lang="en-US" sz="1300" b="0" dirty="0">
              <a:latin typeface="Times New Roman" charset="0"/>
              <a:cs typeface="Calibri"/>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97816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A1D53B-0B65-174C-A832-8F76934966BD}" type="slidenum">
              <a:rPr lang="en-US" sz="1300" b="0">
                <a:latin typeface="Times New Roman" charset="0"/>
                <a:cs typeface="Calibri"/>
              </a:rPr>
              <a:pPr eaLnBrk="1" hangingPunct="1"/>
              <a:t>13</a:t>
            </a:fld>
            <a:endParaRPr lang="en-US" sz="1300" b="0" dirty="0">
              <a:latin typeface="Times New Roman" charset="0"/>
              <a:cs typeface="Calibri"/>
            </a:endParaRPr>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294670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CB84EFB-17E4-BE40-9DFD-E80728166CB6}" type="slidenum">
              <a:rPr lang="en-US" sz="1300" b="0">
                <a:latin typeface="Times New Roman" charset="0"/>
                <a:cs typeface="Calibri"/>
              </a:rPr>
              <a:pPr eaLnBrk="1" hangingPunct="1"/>
              <a:t>58</a:t>
            </a:fld>
            <a:endParaRPr lang="en-US" sz="1300" b="0" dirty="0">
              <a:latin typeface="Times New Roman" charset="0"/>
              <a:cs typeface="Calibri"/>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842496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4DEE0E-DCEC-294B-B147-4E333692DB29}" type="slidenum">
              <a:rPr lang="en-US" sz="1300" b="0">
                <a:latin typeface="Times New Roman" charset="0"/>
                <a:cs typeface="Calibri"/>
              </a:rPr>
              <a:pPr eaLnBrk="1" hangingPunct="1"/>
              <a:t>59</a:t>
            </a:fld>
            <a:endParaRPr lang="en-US" sz="1300" b="0" dirty="0">
              <a:latin typeface="Times New Roman" charset="0"/>
              <a:cs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Transcoding = change compression rate per user</a:t>
            </a:r>
            <a:r>
              <a:rPr lang="ja-JP" altLang="en-US">
                <a:ea typeface="ＭＳ Ｐゴシック" charset="0"/>
                <a:cs typeface="ＭＳ Ｐゴシック" charset="0"/>
              </a:rPr>
              <a:t>’</a:t>
            </a:r>
            <a:r>
              <a:rPr lang="en-US">
                <a:ea typeface="ＭＳ Ｐゴシック" charset="0"/>
                <a:cs typeface="ＭＳ Ｐゴシック" charset="0"/>
              </a:rPr>
              <a:t>s bandwidth</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360285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FC598EC-92F8-F048-A256-C51717FA6BD7}" type="slidenum">
              <a:rPr lang="en-US" sz="1300" b="0">
                <a:latin typeface="Times New Roman" charset="0"/>
                <a:cs typeface="Calibri"/>
              </a:rPr>
              <a:pPr eaLnBrk="1" hangingPunct="1"/>
              <a:t>60</a:t>
            </a:fld>
            <a:endParaRPr lang="en-US" sz="1300" b="0" dirty="0">
              <a:latin typeface="Times New Roman" charset="0"/>
              <a:cs typeface="Calibri"/>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556636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B9B1B1A-83D3-8947-B466-86D27A30A08C}" type="slidenum">
              <a:rPr lang="en-US" sz="1300" b="0">
                <a:latin typeface="Times New Roman" charset="0"/>
                <a:cs typeface="Calibri"/>
              </a:rPr>
              <a:pPr eaLnBrk="1" hangingPunct="1"/>
              <a:t>61</a:t>
            </a:fld>
            <a:endParaRPr lang="en-US" sz="1300" b="0" dirty="0">
              <a:latin typeface="Times New Roman" charset="0"/>
              <a:cs typeface="Calibri"/>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ea typeface="ＭＳ Ｐゴシック" charset="0"/>
                <a:cs typeface="ＭＳ Ｐゴシック" charset="0"/>
              </a:rPr>
              <a:t>18-feb-2014</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738388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3F1C61E-27A0-764F-A732-4C881121A866}" type="slidenum">
              <a:rPr lang="en-US" sz="1300" b="0">
                <a:latin typeface="Times New Roman" charset="0"/>
                <a:cs typeface="Calibri"/>
              </a:rPr>
              <a:pPr eaLnBrk="1" hangingPunct="1"/>
              <a:t>62</a:t>
            </a:fld>
            <a:endParaRPr lang="en-US" sz="1300" b="0" dirty="0">
              <a:latin typeface="Times New Roman" charset="0"/>
              <a:cs typeface="Calibri"/>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583258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0422504-4A77-2049-B60C-437847CE5B7C}" type="slidenum">
              <a:rPr lang="en-US" sz="1300" b="0">
                <a:latin typeface="Times New Roman" charset="0"/>
                <a:cs typeface="Calibri"/>
              </a:rPr>
              <a:pPr eaLnBrk="1" hangingPunct="1"/>
              <a:t>63</a:t>
            </a:fld>
            <a:endParaRPr lang="en-US" sz="1300" b="0" dirty="0">
              <a:latin typeface="Times New Roman" charset="0"/>
              <a:cs typeface="Calibri"/>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708782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708FCA0-4D69-D149-A008-F68A63856D42}" type="slidenum">
              <a:rPr lang="en-US" sz="1300" b="0">
                <a:latin typeface="Times New Roman" charset="0"/>
                <a:cs typeface="Calibri"/>
              </a:rPr>
              <a:pPr eaLnBrk="1" hangingPunct="1"/>
              <a:t>64</a:t>
            </a:fld>
            <a:endParaRPr lang="en-US" sz="1300" b="0" dirty="0">
              <a:latin typeface="Times New Roman" charset="0"/>
              <a:cs typeface="Calibri"/>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206699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5D32CDD-0DEE-524D-94FF-8E08912F5B36}" type="slidenum">
              <a:rPr lang="en-US" sz="1300" b="0">
                <a:latin typeface="Times New Roman" charset="0"/>
                <a:cs typeface="Calibri"/>
              </a:rPr>
              <a:pPr eaLnBrk="1" hangingPunct="1"/>
              <a:t>65</a:t>
            </a:fld>
            <a:endParaRPr lang="en-US" sz="1300" b="0" dirty="0">
              <a:latin typeface="Times New Roman" charset="0"/>
              <a:cs typeface="Calibri"/>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671359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 CACHING</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66</a:t>
            </a:fld>
            <a:endParaRPr lang="en-US"/>
          </a:p>
        </p:txBody>
      </p:sp>
    </p:spTree>
    <p:extLst>
      <p:ext uri="{BB962C8B-B14F-4D97-AF65-F5344CB8AC3E}">
        <p14:creationId xmlns:p14="http://schemas.microsoft.com/office/powerpoint/2010/main" val="29899890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2579"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ECE565F8-5CCE-7B44-BE40-C2F144C2183D}" type="datetime1">
              <a:rPr lang="en-GB" sz="1200" smtClean="0">
                <a:latin typeface="Times New Roman" charset="0"/>
              </a:rPr>
              <a:t>27/10/2015</a:t>
            </a:fld>
            <a:endParaRPr lang="en-US" sz="1200">
              <a:latin typeface="Times New Roman" charset="0"/>
            </a:endParaRPr>
          </a:p>
        </p:txBody>
      </p:sp>
      <p:sp>
        <p:nvSpPr>
          <p:cNvPr id="152580"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25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01D5745-AC59-314D-A4A5-B729FCD4482E}" type="slidenum">
              <a:rPr lang="en-US" sz="1200">
                <a:latin typeface="Times New Roman" charset="0"/>
              </a:rPr>
              <a:pPr/>
              <a:t>68</a:t>
            </a:fld>
            <a:endParaRPr lang="en-US" sz="1200">
              <a:latin typeface="Times New Roman" charset="0"/>
            </a:endParaRPr>
          </a:p>
        </p:txBody>
      </p:sp>
      <p:sp>
        <p:nvSpPr>
          <p:cNvPr id="152582" name="Rectangle 2"/>
          <p:cNvSpPr>
            <a:spLocks noGrp="1" noRot="1" noChangeAspect="1" noChangeArrowheads="1" noTextEdit="1"/>
          </p:cNvSpPr>
          <p:nvPr>
            <p:ph type="sldImg"/>
          </p:nvPr>
        </p:nvSpPr>
        <p:spPr>
          <a:ln/>
        </p:spPr>
      </p:sp>
      <p:sp>
        <p:nvSpPr>
          <p:cNvPr id="15258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84055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have one without the other…</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14</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3379899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1555"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3B8AE3A-5EE1-2A44-9915-D9BEF71C43EE}" type="datetime1">
              <a:rPr lang="en-GB" sz="1200" smtClean="0">
                <a:latin typeface="Times New Roman" charset="0"/>
              </a:rPr>
              <a:t>27/10/2015</a:t>
            </a:fld>
            <a:endParaRPr lang="en-US" sz="1200">
              <a:latin typeface="Times New Roman" charset="0"/>
            </a:endParaRPr>
          </a:p>
        </p:txBody>
      </p:sp>
      <p:sp>
        <p:nvSpPr>
          <p:cNvPr id="151556"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15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FEF1EAB7-6708-4948-95FB-0CBDED97AF7B}" type="slidenum">
              <a:rPr lang="en-US" sz="1200">
                <a:latin typeface="Times New Roman" charset="0"/>
              </a:rPr>
              <a:pPr/>
              <a:t>69</a:t>
            </a:fld>
            <a:endParaRPr lang="en-US" sz="1200">
              <a:latin typeface="Times New Roman" charset="0"/>
            </a:endParaRPr>
          </a:p>
        </p:txBody>
      </p:sp>
      <p:sp>
        <p:nvSpPr>
          <p:cNvPr id="151558" name="Rectangle 2"/>
          <p:cNvSpPr>
            <a:spLocks noGrp="1" noRot="1" noChangeAspect="1" noChangeArrowheads="1" noTextEdit="1"/>
          </p:cNvSpPr>
          <p:nvPr>
            <p:ph type="sldImg"/>
          </p:nvPr>
        </p:nvSpPr>
        <p:spPr>
          <a:ln/>
        </p:spPr>
      </p:sp>
      <p:sp>
        <p:nvSpPr>
          <p:cNvPr id="15155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11370781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462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1D35F225-ED32-804A-A86A-64D76624A5D4}" type="datetime1">
              <a:rPr lang="en-GB" sz="1200" smtClean="0">
                <a:latin typeface="Times New Roman" charset="0"/>
              </a:rPr>
              <a:t>27/10/2015</a:t>
            </a:fld>
            <a:endParaRPr lang="en-US" sz="1200">
              <a:latin typeface="Times New Roman" charset="0"/>
            </a:endParaRPr>
          </a:p>
        </p:txBody>
      </p:sp>
      <p:sp>
        <p:nvSpPr>
          <p:cNvPr id="15462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46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6ECCB40A-5659-A243-AEF1-E0341715591C}" type="slidenum">
              <a:rPr lang="en-US" sz="1200">
                <a:latin typeface="Times New Roman" charset="0"/>
              </a:rPr>
              <a:pPr/>
              <a:t>70</a:t>
            </a:fld>
            <a:endParaRPr lang="en-US" sz="1200">
              <a:latin typeface="Times New Roman" charset="0"/>
            </a:endParaRPr>
          </a:p>
        </p:txBody>
      </p:sp>
      <p:sp>
        <p:nvSpPr>
          <p:cNvPr id="154630" name="Rectangle 2"/>
          <p:cNvSpPr>
            <a:spLocks noGrp="1" noRot="1" noChangeAspect="1" noChangeArrowheads="1" noTextEdit="1"/>
          </p:cNvSpPr>
          <p:nvPr>
            <p:ph type="sldImg"/>
          </p:nvPr>
        </p:nvSpPr>
        <p:spPr>
          <a:ln/>
        </p:spPr>
      </p:sp>
      <p:sp>
        <p:nvSpPr>
          <p:cNvPr id="15463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4154419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360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985C23D6-F8C7-9B4E-B145-F423232B732C}" type="datetime1">
              <a:rPr lang="en-GB" sz="1200" smtClean="0">
                <a:latin typeface="Times New Roman" charset="0"/>
              </a:rPr>
              <a:t>27/10/2015</a:t>
            </a:fld>
            <a:endParaRPr lang="en-US" sz="1200">
              <a:latin typeface="Times New Roman" charset="0"/>
            </a:endParaRPr>
          </a:p>
        </p:txBody>
      </p:sp>
      <p:sp>
        <p:nvSpPr>
          <p:cNvPr id="15360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36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F7EDE3B-4D36-CE46-BDA4-9A1B7A31786F}" type="slidenum">
              <a:rPr lang="en-US" sz="1200">
                <a:latin typeface="Times New Roman" charset="0"/>
              </a:rPr>
              <a:pPr/>
              <a:t>71</a:t>
            </a:fld>
            <a:endParaRPr lang="en-US" sz="1200">
              <a:latin typeface="Times New Roman" charset="0"/>
            </a:endParaRPr>
          </a:p>
        </p:txBody>
      </p:sp>
      <p:sp>
        <p:nvSpPr>
          <p:cNvPr id="153606" name="Rectangle 2"/>
          <p:cNvSpPr>
            <a:spLocks noGrp="1" noRot="1" noChangeAspect="1" noChangeArrowheads="1" noTextEdit="1"/>
          </p:cNvSpPr>
          <p:nvPr>
            <p:ph type="sldImg"/>
          </p:nvPr>
        </p:nvSpPr>
        <p:spPr>
          <a:ln/>
        </p:spPr>
      </p:sp>
      <p:sp>
        <p:nvSpPr>
          <p:cNvPr id="15360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8639542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7699"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B0F90C9-DC2D-7E40-9500-7ADC6C94DEE3}" type="datetime1">
              <a:rPr lang="en-GB" sz="1200" smtClean="0">
                <a:latin typeface="Times New Roman" charset="0"/>
              </a:rPr>
              <a:t>27/10/2015</a:t>
            </a:fld>
            <a:endParaRPr lang="en-US" sz="1200">
              <a:latin typeface="Times New Roman" charset="0"/>
            </a:endParaRPr>
          </a:p>
        </p:txBody>
      </p:sp>
      <p:sp>
        <p:nvSpPr>
          <p:cNvPr id="157700"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77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BC3BC0D5-D4E8-BB48-8857-CB9AFDAE9037}" type="slidenum">
              <a:rPr lang="en-US" sz="1200">
                <a:latin typeface="Times New Roman" charset="0"/>
              </a:rPr>
              <a:pPr/>
              <a:t>72</a:t>
            </a:fld>
            <a:endParaRPr lang="en-US" sz="1200">
              <a:latin typeface="Times New Roman" charset="0"/>
            </a:endParaRPr>
          </a:p>
        </p:txBody>
      </p:sp>
      <p:sp>
        <p:nvSpPr>
          <p:cNvPr id="157702" name="Rectangle 2"/>
          <p:cNvSpPr>
            <a:spLocks noGrp="1" noRot="1" noChangeAspect="1" noChangeArrowheads="1" noTextEdit="1"/>
          </p:cNvSpPr>
          <p:nvPr>
            <p:ph type="sldImg"/>
          </p:nvPr>
        </p:nvSpPr>
        <p:spPr>
          <a:ln/>
        </p:spPr>
      </p:sp>
      <p:sp>
        <p:nvSpPr>
          <p:cNvPr id="15770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13418902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872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53A9AB7-B21A-4244-9671-BED60AE1A81F}" type="datetime1">
              <a:rPr lang="en-GB" sz="1200" smtClean="0">
                <a:latin typeface="Times New Roman" charset="0"/>
              </a:rPr>
              <a:t>27/10/2015</a:t>
            </a:fld>
            <a:endParaRPr lang="en-US" sz="1200">
              <a:latin typeface="Times New Roman" charset="0"/>
            </a:endParaRPr>
          </a:p>
        </p:txBody>
      </p:sp>
      <p:sp>
        <p:nvSpPr>
          <p:cNvPr id="15872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87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975AA45-4F42-2042-A486-0F44EC1D96EB}" type="slidenum">
              <a:rPr lang="en-US" sz="1200">
                <a:latin typeface="Times New Roman" charset="0"/>
              </a:rPr>
              <a:pPr/>
              <a:t>73</a:t>
            </a:fld>
            <a:endParaRPr lang="en-US" sz="1200">
              <a:latin typeface="Times New Roman" charset="0"/>
            </a:endParaRPr>
          </a:p>
        </p:txBody>
      </p:sp>
      <p:sp>
        <p:nvSpPr>
          <p:cNvPr id="158726" name="Rectangle 2"/>
          <p:cNvSpPr>
            <a:spLocks noGrp="1" noRot="1" noChangeAspect="1" noChangeArrowheads="1" noTextEdit="1"/>
          </p:cNvSpPr>
          <p:nvPr>
            <p:ph type="sldImg"/>
          </p:nvPr>
        </p:nvSpPr>
        <p:spPr>
          <a:ln/>
        </p:spPr>
      </p:sp>
      <p:sp>
        <p:nvSpPr>
          <p:cNvPr id="1587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2766415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974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DE1FD188-9865-5844-B8F3-C4628E292CFF}" type="datetime1">
              <a:rPr lang="en-GB" sz="1200" smtClean="0">
                <a:latin typeface="Times New Roman" charset="0"/>
              </a:rPr>
              <a:t>27/10/2015</a:t>
            </a:fld>
            <a:endParaRPr lang="en-US" sz="1200">
              <a:latin typeface="Times New Roman" charset="0"/>
            </a:endParaRPr>
          </a:p>
        </p:txBody>
      </p:sp>
      <p:sp>
        <p:nvSpPr>
          <p:cNvPr id="15974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97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40B89791-386C-494C-9B80-A301D7CDCFA0}" type="slidenum">
              <a:rPr lang="en-US" sz="1200">
                <a:latin typeface="Times New Roman" charset="0"/>
              </a:rPr>
              <a:pPr/>
              <a:t>74</a:t>
            </a:fld>
            <a:endParaRPr lang="en-US" sz="1200">
              <a:latin typeface="Times New Roman" charset="0"/>
            </a:endParaRPr>
          </a:p>
        </p:txBody>
      </p:sp>
      <p:sp>
        <p:nvSpPr>
          <p:cNvPr id="159750" name="Rectangle 2"/>
          <p:cNvSpPr>
            <a:spLocks noGrp="1" noRot="1" noChangeAspect="1" noChangeArrowheads="1" noTextEdit="1"/>
          </p:cNvSpPr>
          <p:nvPr>
            <p:ph type="sldImg"/>
          </p:nvPr>
        </p:nvSpPr>
        <p:spPr>
          <a:ln/>
        </p:spPr>
      </p:sp>
      <p:sp>
        <p:nvSpPr>
          <p:cNvPr id="15975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2124687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75</a:t>
            </a:fld>
            <a:endParaRPr lang="en-US"/>
          </a:p>
        </p:txBody>
      </p:sp>
    </p:spTree>
    <p:extLst>
      <p:ext uri="{BB962C8B-B14F-4D97-AF65-F5344CB8AC3E}">
        <p14:creationId xmlns:p14="http://schemas.microsoft.com/office/powerpoint/2010/main" val="9746223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Times New Roman" charset="0"/>
                <a:ea typeface="ＭＳ Ｐゴシック" charset="0"/>
                <a:cs typeface="ＭＳ Ｐゴシック" charset="0"/>
              </a:rPr>
              <a:t>Skype hybrid, </a:t>
            </a:r>
            <a:r>
              <a:rPr lang="en-US" dirty="0" err="1" smtClean="0">
                <a:latin typeface="Times New Roman" charset="0"/>
                <a:ea typeface="ＭＳ Ｐゴシック" charset="0"/>
                <a:cs typeface="ＭＳ Ｐゴシック" charset="0"/>
              </a:rPr>
              <a:t>Bittorrent</a:t>
            </a:r>
            <a:r>
              <a:rPr lang="en-US" dirty="0" smtClean="0">
                <a:latin typeface="Times New Roman" charset="0"/>
                <a:ea typeface="ＭＳ Ｐゴシック" charset="0"/>
                <a:cs typeface="ＭＳ Ｐゴシック" charset="0"/>
              </a:rPr>
              <a:t> - pure</a:t>
            </a:r>
            <a:endParaRPr lang="en-US" dirty="0">
              <a:latin typeface="Times New Roman" charset="0"/>
              <a:ea typeface="ＭＳ Ｐゴシック" charset="0"/>
              <a:cs typeface="ＭＳ Ｐゴシック"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76B99B91-C736-CA4C-81B2-FE925B08A253}" type="slidenum">
              <a:rPr lang="en-US" sz="1200">
                <a:latin typeface="Times New Roman" charset="0"/>
              </a:rPr>
              <a:pPr/>
              <a:t>76</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676329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25-frb-2015</a:t>
            </a:r>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80</a:t>
            </a:fld>
            <a:endParaRPr lang="en-US"/>
          </a:p>
        </p:txBody>
      </p:sp>
    </p:spTree>
    <p:extLst>
      <p:ext uri="{BB962C8B-B14F-4D97-AF65-F5344CB8AC3E}">
        <p14:creationId xmlns:p14="http://schemas.microsoft.com/office/powerpoint/2010/main" val="23681696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GOT HERE 6/Feb/2011</a:t>
            </a:r>
            <a:endParaRPr lang="en-US"/>
          </a:p>
        </p:txBody>
      </p:sp>
      <p:sp>
        <p:nvSpPr>
          <p:cNvPr id="4" name="Slide Number Placeholder 3"/>
          <p:cNvSpPr>
            <a:spLocks noGrp="1"/>
          </p:cNvSpPr>
          <p:nvPr>
            <p:ph type="sldNum" sz="quarter" idx="10"/>
          </p:nvPr>
        </p:nvSpPr>
        <p:spPr/>
        <p:txBody>
          <a:bodyPr/>
          <a:lstStyle/>
          <a:p>
            <a:fld id="{768CBA52-DC4E-F943-BEC7-7E908FFAD05F}" type="slidenum">
              <a:rPr lang="en-US" smtClean="0"/>
              <a:t>84</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1649307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4C77BAE-B1F9-894F-A30D-94797C2329C5}" type="slidenum">
              <a:rPr lang="en-US" sz="1300" b="0">
                <a:latin typeface="Times New Roman" charset="0"/>
                <a:cs typeface="Calibri"/>
              </a:rPr>
              <a:pPr eaLnBrk="1" hangingPunct="1"/>
              <a:t>15</a:t>
            </a:fld>
            <a:endParaRPr lang="en-US" sz="1300" b="0" dirty="0">
              <a:latin typeface="Times New Roman" charset="0"/>
              <a:cs typeface="Calibri"/>
            </a:endParaRPr>
          </a:p>
        </p:txBody>
      </p:sp>
      <p:sp>
        <p:nvSpPr>
          <p:cNvPr id="68611"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68612"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000030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85</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3155155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86</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5252660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95</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402115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2826C6A-9541-7045-AAF8-F76FE900ED35}" type="slidenum">
              <a:rPr lang="en-US" sz="1300" b="0">
                <a:latin typeface="Times New Roman" charset="0"/>
                <a:cs typeface="Calibri"/>
              </a:rPr>
              <a:pPr eaLnBrk="1" hangingPunct="1"/>
              <a:t>16</a:t>
            </a:fld>
            <a:endParaRPr lang="en-US" sz="1300" b="0" dirty="0">
              <a:latin typeface="Times New Roman" charset="0"/>
              <a:cs typeface="Calibri"/>
            </a:endParaRPr>
          </a:p>
        </p:txBody>
      </p:sp>
      <p:sp>
        <p:nvSpPr>
          <p:cNvPr id="70659"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70660"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1980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F5172E-D380-4348-84B1-443CFC9E7DD9}" type="slidenum">
              <a:rPr lang="en-US" sz="1300" b="0">
                <a:latin typeface="Times New Roman" charset="0"/>
                <a:cs typeface="Calibri"/>
              </a:rPr>
              <a:pPr eaLnBrk="1" hangingPunct="1"/>
              <a:t>17</a:t>
            </a:fld>
            <a:endParaRPr lang="en-US" sz="13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98378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CA0CCB1-5C77-7B45-BE5D-9DEF4DCAA666}" type="slidenum">
              <a:rPr lang="en-US" sz="1300" b="0">
                <a:latin typeface="Times New Roman" charset="0"/>
                <a:cs typeface="Calibri"/>
              </a:rPr>
              <a:pPr eaLnBrk="1" hangingPunct="1"/>
              <a:t>18</a:t>
            </a:fld>
            <a:endParaRPr lang="en-US" sz="13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75658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F2E49DB-BC78-4B4C-A2CF-B6D9727151B7}" type="datetime1">
              <a:rPr lang="en-GB" smtClean="0"/>
              <a:t>27/10/2015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3187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F23777-DD54-7248-84CC-EBEBE3E39EB1}" type="datetime1">
              <a:rPr lang="en-GB" smtClean="0"/>
              <a:t>27/10/2015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52911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89F48A2-D0E2-504B-AF23-771F2903313F}" type="datetime1">
              <a:rPr lang="en-GB" smtClean="0"/>
              <a:t>27/10/2015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68006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8E56D2E-F11B-FC42-9216-03804C282068}" type="datetime1">
              <a:rPr lang="en-GB" smtClean="0"/>
              <a:t>27/10/2015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EF0990-077C-E648-8D81-BEC55BC1140F}" type="slidenum">
              <a:rPr lang="en-US"/>
              <a:pPr/>
              <a:t>‹#›</a:t>
            </a:fld>
            <a:endParaRPr lang="en-US"/>
          </a:p>
        </p:txBody>
      </p:sp>
    </p:spTree>
    <p:extLst>
      <p:ext uri="{BB962C8B-B14F-4D97-AF65-F5344CB8AC3E}">
        <p14:creationId xmlns:p14="http://schemas.microsoft.com/office/powerpoint/2010/main" val="47029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B3E55B-8594-8B4F-B456-C90B9E96BC1B}" type="datetime1">
              <a:rPr lang="en-GB" smtClean="0"/>
              <a:t>27/10/2015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C00DEE-6566-F04A-877F-9160B19555AE}" type="slidenum">
              <a:rPr lang="en-US"/>
              <a:pPr/>
              <a:t>‹#›</a:t>
            </a:fld>
            <a:endParaRPr lang="en-US"/>
          </a:p>
        </p:txBody>
      </p:sp>
    </p:spTree>
    <p:extLst>
      <p:ext uri="{BB962C8B-B14F-4D97-AF65-F5344CB8AC3E}">
        <p14:creationId xmlns:p14="http://schemas.microsoft.com/office/powerpoint/2010/main" val="22212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F99C38F-8511-5F4F-BDE7-43293257E6E4}" type="datetime1">
              <a:rPr lang="en-GB" smtClean="0"/>
              <a:t>27/10/2015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4050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E98BCBA-7120-F245-86E8-B288E1AC6A03}" type="datetime1">
              <a:rPr lang="en-GB" smtClean="0"/>
              <a:t>27/10/2015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38580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A38D6E-63D6-E04C-9DA5-58CEFE171263}" type="datetime1">
              <a:rPr lang="en-GB" smtClean="0"/>
              <a:t>27/10/2015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01915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AB8F20D-FE15-BA4D-998B-FF61032DD2BE}" type="datetime1">
              <a:rPr lang="en-GB" smtClean="0"/>
              <a:t>27/10/2015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67987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D49B9CB-B9ED-E646-BB78-AB39586CD81E}" type="datetime1">
              <a:rPr lang="en-GB" smtClean="0"/>
              <a:t>27/10/2015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16465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21E74-5E41-B544-911E-951311D90164}" type="datetime1">
              <a:rPr lang="en-GB" smtClean="0"/>
              <a:t>27/10/2015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98056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53D027F-3F0F-C644-99ED-A211BB4B0453}" type="datetime1">
              <a:rPr lang="en-GB" smtClean="0"/>
              <a:t>27/10/2015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75319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52E7822-A401-A34E-AC55-457036AB3BC4}" type="datetime1">
              <a:rPr lang="en-GB" smtClean="0"/>
              <a:t>27/10/2015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836550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EDCDF-E9A9-A74A-97B8-54042229A351}" type="datetime1">
              <a:rPr lang="en-GB" smtClean="0"/>
              <a:t>27/10/2015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58DB0-5299-B449-B005-2F11F39528E5}" type="slidenum">
              <a:rPr lang="en-US" smtClean="0"/>
              <a:t>‹#›</a:t>
            </a:fld>
            <a:endParaRPr lang="en-US"/>
          </a:p>
        </p:txBody>
      </p:sp>
    </p:spTree>
    <p:extLst>
      <p:ext uri="{BB962C8B-B14F-4D97-AF65-F5344CB8AC3E}">
        <p14:creationId xmlns:p14="http://schemas.microsoft.com/office/powerpoint/2010/main" val="23285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andrew.moore@cl.c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7.bin"/><Relationship Id="rId5" Type="http://schemas.openxmlformats.org/officeDocument/2006/relationships/image" Target="../media/image9.emf"/><Relationship Id="rId6" Type="http://schemas.openxmlformats.org/officeDocument/2006/relationships/oleObject" Target="../embeddings/oleObject28.bin"/><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wmf"/><Relationship Id="rId5" Type="http://schemas.openxmlformats.org/officeDocument/2006/relationships/oleObject" Target="../embeddings/oleObject30.bin"/><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1.bin"/><Relationship Id="rId5" Type="http://schemas.openxmlformats.org/officeDocument/2006/relationships/image" Target="../media/image9.emf"/><Relationship Id="rId6" Type="http://schemas.openxmlformats.org/officeDocument/2006/relationships/oleObject" Target="../embeddings/oleObject32.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3.bin"/><Relationship Id="rId20" Type="http://schemas.openxmlformats.org/officeDocument/2006/relationships/oleObject" Target="../embeddings/oleObject13.bin"/><Relationship Id="rId21" Type="http://schemas.openxmlformats.org/officeDocument/2006/relationships/image" Target="../media/image6.png"/><Relationship Id="rId10" Type="http://schemas.openxmlformats.org/officeDocument/2006/relationships/oleObject" Target="../embeddings/oleObject4.bin"/><Relationship Id="rId11" Type="http://schemas.openxmlformats.org/officeDocument/2006/relationships/oleObject" Target="../embeddings/oleObject5.bin"/><Relationship Id="rId12" Type="http://schemas.openxmlformats.org/officeDocument/2006/relationships/image" Target="../media/image3.wmf"/><Relationship Id="rId13" Type="http://schemas.openxmlformats.org/officeDocument/2006/relationships/oleObject" Target="../embeddings/oleObject6.bin"/><Relationship Id="rId14" Type="http://schemas.openxmlformats.org/officeDocument/2006/relationships/oleObject" Target="../embeddings/oleObject7.bin"/><Relationship Id="rId15" Type="http://schemas.openxmlformats.org/officeDocument/2006/relationships/oleObject" Target="../embeddings/oleObject8.bin"/><Relationship Id="rId16" Type="http://schemas.openxmlformats.org/officeDocument/2006/relationships/oleObject" Target="../embeddings/oleObject9.bin"/><Relationship Id="rId17" Type="http://schemas.openxmlformats.org/officeDocument/2006/relationships/oleObject" Target="../embeddings/oleObject10.bin"/><Relationship Id="rId18" Type="http://schemas.openxmlformats.org/officeDocument/2006/relationships/oleObject" Target="../embeddings/oleObject11.bin"/><Relationship Id="rId19" Type="http://schemas.openxmlformats.org/officeDocument/2006/relationships/oleObject" Target="../embeddings/oleObject12.bin"/><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oleObject" Target="../embeddings/oleObject1.bin"/><Relationship Id="rId6" Type="http://schemas.openxmlformats.org/officeDocument/2006/relationships/image" Target="../media/image1.wmf"/><Relationship Id="rId7" Type="http://schemas.openxmlformats.org/officeDocument/2006/relationships/oleObject" Target="../embeddings/oleObject2.bin"/><Relationship Id="rId8"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16.bin"/><Relationship Id="rId20" Type="http://schemas.openxmlformats.org/officeDocument/2006/relationships/oleObject" Target="../embeddings/oleObject26.bin"/><Relationship Id="rId21" Type="http://schemas.openxmlformats.org/officeDocument/2006/relationships/image" Target="../media/image6.png"/><Relationship Id="rId10" Type="http://schemas.openxmlformats.org/officeDocument/2006/relationships/oleObject" Target="../embeddings/oleObject17.bin"/><Relationship Id="rId11" Type="http://schemas.openxmlformats.org/officeDocument/2006/relationships/oleObject" Target="../embeddings/oleObject18.bin"/><Relationship Id="rId12" Type="http://schemas.openxmlformats.org/officeDocument/2006/relationships/image" Target="../media/image3.wmf"/><Relationship Id="rId13" Type="http://schemas.openxmlformats.org/officeDocument/2006/relationships/oleObject" Target="../embeddings/oleObject19.bin"/><Relationship Id="rId14" Type="http://schemas.openxmlformats.org/officeDocument/2006/relationships/oleObject" Target="../embeddings/oleObject20.bin"/><Relationship Id="rId15" Type="http://schemas.openxmlformats.org/officeDocument/2006/relationships/oleObject" Target="../embeddings/oleObject21.bin"/><Relationship Id="rId16" Type="http://schemas.openxmlformats.org/officeDocument/2006/relationships/oleObject" Target="../embeddings/oleObject22.bin"/><Relationship Id="rId17" Type="http://schemas.openxmlformats.org/officeDocument/2006/relationships/oleObject" Target="../embeddings/oleObject23.bin"/><Relationship Id="rId18" Type="http://schemas.openxmlformats.org/officeDocument/2006/relationships/oleObject" Target="../embeddings/oleObject24.bin"/><Relationship Id="rId19" Type="http://schemas.openxmlformats.org/officeDocument/2006/relationships/oleObject" Target="../embeddings/oleObject25.bin"/><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oleObject" Target="../embeddings/oleObject14.bin"/><Relationship Id="rId6" Type="http://schemas.openxmlformats.org/officeDocument/2006/relationships/image" Target="../media/image1.wmf"/><Relationship Id="rId7" Type="http://schemas.openxmlformats.org/officeDocument/2006/relationships/oleObject" Target="../embeddings/oleObject15.bin"/><Relationship Id="rId8"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33.bin"/><Relationship Id="rId5"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34.bin"/><Relationship Id="rId5"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35.bin"/><Relationship Id="rId5"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36.bin"/><Relationship Id="rId5" Type="http://schemas.openxmlformats.org/officeDocument/2006/relationships/image" Target="../media/image1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1.emf"/></Relationships>
</file>

<file path=ppt/slides/_rels/slide6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0.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6.xml.rels><?xml version="1.0" encoding="UTF-8" standalone="yes"?>
<Relationships xmlns="http://schemas.openxmlformats.org/package/2006/relationships"><Relationship Id="rId9" Type="http://schemas.openxmlformats.org/officeDocument/2006/relationships/image" Target="../media/image2.wmf"/><Relationship Id="rId20" Type="http://schemas.openxmlformats.org/officeDocument/2006/relationships/oleObject" Target="../embeddings/oleObject48.bin"/><Relationship Id="rId21" Type="http://schemas.openxmlformats.org/officeDocument/2006/relationships/oleObject" Target="../embeddings/oleObject49.bin"/><Relationship Id="rId22" Type="http://schemas.openxmlformats.org/officeDocument/2006/relationships/image" Target="../media/image6.png"/><Relationship Id="rId10" Type="http://schemas.openxmlformats.org/officeDocument/2006/relationships/oleObject" Target="../embeddings/oleObject39.bin"/><Relationship Id="rId11" Type="http://schemas.openxmlformats.org/officeDocument/2006/relationships/oleObject" Target="../embeddings/oleObject40.bin"/><Relationship Id="rId12" Type="http://schemas.openxmlformats.org/officeDocument/2006/relationships/oleObject" Target="../embeddings/oleObject41.bin"/><Relationship Id="rId13" Type="http://schemas.openxmlformats.org/officeDocument/2006/relationships/image" Target="../media/image3.wmf"/><Relationship Id="rId14" Type="http://schemas.openxmlformats.org/officeDocument/2006/relationships/oleObject" Target="../embeddings/oleObject42.bin"/><Relationship Id="rId15" Type="http://schemas.openxmlformats.org/officeDocument/2006/relationships/oleObject" Target="../embeddings/oleObject43.bin"/><Relationship Id="rId16" Type="http://schemas.openxmlformats.org/officeDocument/2006/relationships/oleObject" Target="../embeddings/oleObject44.bin"/><Relationship Id="rId17" Type="http://schemas.openxmlformats.org/officeDocument/2006/relationships/oleObject" Target="../embeddings/oleObject45.bin"/><Relationship Id="rId18" Type="http://schemas.openxmlformats.org/officeDocument/2006/relationships/oleObject" Target="../embeddings/oleObject46.bin"/><Relationship Id="rId19" Type="http://schemas.openxmlformats.org/officeDocument/2006/relationships/oleObject" Target="../embeddings/oleObject47.bin"/><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notesSlide" Target="../notesSlides/notesSlide57.xml"/><Relationship Id="rId4" Type="http://schemas.openxmlformats.org/officeDocument/2006/relationships/image" Target="../media/image4.wmf"/><Relationship Id="rId5" Type="http://schemas.openxmlformats.org/officeDocument/2006/relationships/image" Target="../media/image5.png"/><Relationship Id="rId6" Type="http://schemas.openxmlformats.org/officeDocument/2006/relationships/oleObject" Target="../embeddings/oleObject37.bin"/><Relationship Id="rId7" Type="http://schemas.openxmlformats.org/officeDocument/2006/relationships/image" Target="../media/image1.wmf"/><Relationship Id="rId8" Type="http://schemas.openxmlformats.org/officeDocument/2006/relationships/oleObject" Target="../embeddings/oleObject38.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3.wmf"/><Relationship Id="rId5" Type="http://schemas.openxmlformats.org/officeDocument/2006/relationships/oleObject" Target="../embeddings/oleObject51.bin"/><Relationship Id="rId6" Type="http://schemas.openxmlformats.org/officeDocument/2006/relationships/oleObject" Target="../embeddings/oleObject52.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3.wmf"/><Relationship Id="rId5" Type="http://schemas.openxmlformats.org/officeDocument/2006/relationships/oleObject" Target="../embeddings/oleObject54.bin"/><Relationship Id="rId6" Type="http://schemas.openxmlformats.org/officeDocument/2006/relationships/oleObject" Target="../embeddings/oleObject55.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3.wmf"/><Relationship Id="rId5" Type="http://schemas.openxmlformats.org/officeDocument/2006/relationships/oleObject" Target="../embeddings/oleObject57.bin"/><Relationship Id="rId6" Type="http://schemas.openxmlformats.org/officeDocument/2006/relationships/oleObject" Target="../embeddings/oleObject58.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Microsoft_Excel_97_-_2004_Worksheet1.xls"/><Relationship Id="rId5" Type="http://schemas.openxmlformats.org/officeDocument/2006/relationships/image" Target="../media/image22.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1" Type="http://schemas.openxmlformats.org/officeDocument/2006/relationships/oleObject" Target="../embeddings/oleObject66.bin"/><Relationship Id="rId12" Type="http://schemas.openxmlformats.org/officeDocument/2006/relationships/oleObject" Target="../embeddings/oleObject67.bin"/><Relationship Id="rId13" Type="http://schemas.openxmlformats.org/officeDocument/2006/relationships/image" Target="../media/image23.png"/><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59.bin"/><Relationship Id="rId4" Type="http://schemas.openxmlformats.org/officeDocument/2006/relationships/image" Target="../media/image3.wmf"/><Relationship Id="rId5" Type="http://schemas.openxmlformats.org/officeDocument/2006/relationships/oleObject" Target="../embeddings/oleObject60.bin"/><Relationship Id="rId6" Type="http://schemas.openxmlformats.org/officeDocument/2006/relationships/oleObject" Target="../embeddings/oleObject61.bin"/><Relationship Id="rId7" Type="http://schemas.openxmlformats.org/officeDocument/2006/relationships/oleObject" Target="../embeddings/oleObject62.bin"/><Relationship Id="rId8" Type="http://schemas.openxmlformats.org/officeDocument/2006/relationships/oleObject" Target="../embeddings/oleObject63.bin"/><Relationship Id="rId9" Type="http://schemas.openxmlformats.org/officeDocument/2006/relationships/oleObject" Target="../embeddings/oleObject64.bin"/><Relationship Id="rId10" Type="http://schemas.openxmlformats.org/officeDocument/2006/relationships/oleObject" Target="../embeddings/oleObject65.bin"/></Relationships>
</file>

<file path=ppt/slides/_rels/slide82.xml.rels><?xml version="1.0" encoding="UTF-8" standalone="yes"?>
<Relationships xmlns="http://schemas.openxmlformats.org/package/2006/relationships"><Relationship Id="rId11" Type="http://schemas.openxmlformats.org/officeDocument/2006/relationships/oleObject" Target="../embeddings/oleObject75.bin"/><Relationship Id="rId12" Type="http://schemas.openxmlformats.org/officeDocument/2006/relationships/oleObject" Target="../embeddings/oleObject76.bin"/><Relationship Id="rId13" Type="http://schemas.openxmlformats.org/officeDocument/2006/relationships/image" Target="../media/image23.png"/><Relationship Id="rId1" Type="http://schemas.openxmlformats.org/officeDocument/2006/relationships/vmlDrawing" Target="../drawings/vmlDrawing16.vml"/><Relationship Id="rId2" Type="http://schemas.openxmlformats.org/officeDocument/2006/relationships/slideLayout" Target="../slideLayouts/slideLayout4.xml"/><Relationship Id="rId3" Type="http://schemas.openxmlformats.org/officeDocument/2006/relationships/oleObject" Target="../embeddings/oleObject68.bin"/><Relationship Id="rId4" Type="http://schemas.openxmlformats.org/officeDocument/2006/relationships/image" Target="../media/image3.wmf"/><Relationship Id="rId5" Type="http://schemas.openxmlformats.org/officeDocument/2006/relationships/oleObject" Target="../embeddings/oleObject69.bin"/><Relationship Id="rId6" Type="http://schemas.openxmlformats.org/officeDocument/2006/relationships/oleObject" Target="../embeddings/oleObject70.bin"/><Relationship Id="rId7" Type="http://schemas.openxmlformats.org/officeDocument/2006/relationships/oleObject" Target="../embeddings/oleObject71.bin"/><Relationship Id="rId8" Type="http://schemas.openxmlformats.org/officeDocument/2006/relationships/oleObject" Target="../embeddings/oleObject72.bin"/><Relationship Id="rId9" Type="http://schemas.openxmlformats.org/officeDocument/2006/relationships/oleObject" Target="../embeddings/oleObject73.bin"/><Relationship Id="rId10" Type="http://schemas.openxmlformats.org/officeDocument/2006/relationships/oleObject" Target="../embeddings/oleObject74.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1" Type="http://schemas.openxmlformats.org/officeDocument/2006/relationships/oleObject" Target="../embeddings/oleObject83.bin"/><Relationship Id="rId12" Type="http://schemas.openxmlformats.org/officeDocument/2006/relationships/oleObject" Target="../embeddings/oleObject84.bin"/><Relationship Id="rId13" Type="http://schemas.openxmlformats.org/officeDocument/2006/relationships/oleObject" Target="../embeddings/oleObject85.bin"/><Relationship Id="rId14" Type="http://schemas.openxmlformats.org/officeDocument/2006/relationships/oleObject" Target="../embeddings/oleObject86.bin"/><Relationship Id="rId15" Type="http://schemas.openxmlformats.org/officeDocument/2006/relationships/image" Target="../media/image23.png"/><Relationship Id="rId16" Type="http://schemas.openxmlformats.org/officeDocument/2006/relationships/image" Target="../media/image24.png"/><Relationship Id="rId1" Type="http://schemas.openxmlformats.org/officeDocument/2006/relationships/vmlDrawing" Target="../drawings/vmlDrawing17.vml"/><Relationship Id="rId2" Type="http://schemas.openxmlformats.org/officeDocument/2006/relationships/slideLayout" Target="../slideLayouts/slideLayout6.xml"/><Relationship Id="rId3" Type="http://schemas.openxmlformats.org/officeDocument/2006/relationships/notesSlide" Target="../notesSlides/notesSlide59.xml"/><Relationship Id="rId4" Type="http://schemas.openxmlformats.org/officeDocument/2006/relationships/oleObject" Target="../embeddings/oleObject77.bin"/><Relationship Id="rId5" Type="http://schemas.openxmlformats.org/officeDocument/2006/relationships/image" Target="../media/image3.wmf"/><Relationship Id="rId6" Type="http://schemas.openxmlformats.org/officeDocument/2006/relationships/oleObject" Target="../embeddings/oleObject78.bin"/><Relationship Id="rId7" Type="http://schemas.openxmlformats.org/officeDocument/2006/relationships/oleObject" Target="../embeddings/oleObject79.bin"/><Relationship Id="rId8" Type="http://schemas.openxmlformats.org/officeDocument/2006/relationships/oleObject" Target="../embeddings/oleObject80.bin"/><Relationship Id="rId9" Type="http://schemas.openxmlformats.org/officeDocument/2006/relationships/oleObject" Target="../embeddings/oleObject81.bin"/><Relationship Id="rId10" Type="http://schemas.openxmlformats.org/officeDocument/2006/relationships/oleObject" Target="../embeddings/oleObject82.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9" Type="http://schemas.openxmlformats.org/officeDocument/2006/relationships/oleObject" Target="../embeddings/oleObject91.bin"/><Relationship Id="rId20" Type="http://schemas.openxmlformats.org/officeDocument/2006/relationships/oleObject" Target="../embeddings/oleObject102.bin"/><Relationship Id="rId21" Type="http://schemas.openxmlformats.org/officeDocument/2006/relationships/oleObject" Target="../embeddings/oleObject103.bin"/><Relationship Id="rId22" Type="http://schemas.openxmlformats.org/officeDocument/2006/relationships/oleObject" Target="../embeddings/oleObject104.bin"/><Relationship Id="rId10" Type="http://schemas.openxmlformats.org/officeDocument/2006/relationships/oleObject" Target="../embeddings/oleObject92.bin"/><Relationship Id="rId11" Type="http://schemas.openxmlformats.org/officeDocument/2006/relationships/oleObject" Target="../embeddings/oleObject93.bin"/><Relationship Id="rId12" Type="http://schemas.openxmlformats.org/officeDocument/2006/relationships/oleObject" Target="../embeddings/oleObject94.bin"/><Relationship Id="rId13" Type="http://schemas.openxmlformats.org/officeDocument/2006/relationships/oleObject" Target="../embeddings/oleObject95.bin"/><Relationship Id="rId14" Type="http://schemas.openxmlformats.org/officeDocument/2006/relationships/oleObject" Target="../embeddings/oleObject96.bin"/><Relationship Id="rId15" Type="http://schemas.openxmlformats.org/officeDocument/2006/relationships/oleObject" Target="../embeddings/oleObject97.bin"/><Relationship Id="rId16" Type="http://schemas.openxmlformats.org/officeDocument/2006/relationships/oleObject" Target="../embeddings/oleObject98.bin"/><Relationship Id="rId17" Type="http://schemas.openxmlformats.org/officeDocument/2006/relationships/oleObject" Target="../embeddings/oleObject99.bin"/><Relationship Id="rId18" Type="http://schemas.openxmlformats.org/officeDocument/2006/relationships/oleObject" Target="../embeddings/oleObject100.bin"/><Relationship Id="rId19" Type="http://schemas.openxmlformats.org/officeDocument/2006/relationships/oleObject" Target="../embeddings/oleObject101.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25.png"/><Relationship Id="rId4" Type="http://schemas.openxmlformats.org/officeDocument/2006/relationships/oleObject" Target="../embeddings/oleObject87.bin"/><Relationship Id="rId5" Type="http://schemas.openxmlformats.org/officeDocument/2006/relationships/image" Target="../media/image3.wmf"/><Relationship Id="rId6" Type="http://schemas.openxmlformats.org/officeDocument/2006/relationships/oleObject" Target="../embeddings/oleObject88.bin"/><Relationship Id="rId7" Type="http://schemas.openxmlformats.org/officeDocument/2006/relationships/oleObject" Target="../embeddings/oleObject89.bin"/><Relationship Id="rId8" Type="http://schemas.openxmlformats.org/officeDocument/2006/relationships/oleObject" Target="../embeddings/oleObject90.bin"/></Relationships>
</file>

<file path=ppt/slides/_rels/slide94.xml.rels><?xml version="1.0" encoding="UTF-8" standalone="yes"?>
<Relationships xmlns="http://schemas.openxmlformats.org/package/2006/relationships"><Relationship Id="rId9" Type="http://schemas.openxmlformats.org/officeDocument/2006/relationships/oleObject" Target="../embeddings/oleObject109.bin"/><Relationship Id="rId20" Type="http://schemas.openxmlformats.org/officeDocument/2006/relationships/oleObject" Target="../embeddings/oleObject120.bin"/><Relationship Id="rId21" Type="http://schemas.openxmlformats.org/officeDocument/2006/relationships/oleObject" Target="../embeddings/oleObject121.bin"/><Relationship Id="rId10" Type="http://schemas.openxmlformats.org/officeDocument/2006/relationships/oleObject" Target="../embeddings/oleObject110.bin"/><Relationship Id="rId11" Type="http://schemas.openxmlformats.org/officeDocument/2006/relationships/oleObject" Target="../embeddings/oleObject111.bin"/><Relationship Id="rId12" Type="http://schemas.openxmlformats.org/officeDocument/2006/relationships/oleObject" Target="../embeddings/oleObject112.bin"/><Relationship Id="rId13" Type="http://schemas.openxmlformats.org/officeDocument/2006/relationships/oleObject" Target="../embeddings/oleObject113.bin"/><Relationship Id="rId14" Type="http://schemas.openxmlformats.org/officeDocument/2006/relationships/oleObject" Target="../embeddings/oleObject114.bin"/><Relationship Id="rId15" Type="http://schemas.openxmlformats.org/officeDocument/2006/relationships/oleObject" Target="../embeddings/oleObject115.bin"/><Relationship Id="rId16" Type="http://schemas.openxmlformats.org/officeDocument/2006/relationships/oleObject" Target="../embeddings/oleObject116.bin"/><Relationship Id="rId17" Type="http://schemas.openxmlformats.org/officeDocument/2006/relationships/oleObject" Target="../embeddings/oleObject117.bin"/><Relationship Id="rId18" Type="http://schemas.openxmlformats.org/officeDocument/2006/relationships/oleObject" Target="../embeddings/oleObject118.bin"/><Relationship Id="rId19" Type="http://schemas.openxmlformats.org/officeDocument/2006/relationships/oleObject" Target="../embeddings/oleObject119.bin"/><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image" Target="../media/image25.png"/><Relationship Id="rId4" Type="http://schemas.openxmlformats.org/officeDocument/2006/relationships/oleObject" Target="../embeddings/oleObject105.bin"/><Relationship Id="rId5" Type="http://schemas.openxmlformats.org/officeDocument/2006/relationships/image" Target="../media/image3.wmf"/><Relationship Id="rId6" Type="http://schemas.openxmlformats.org/officeDocument/2006/relationships/oleObject" Target="../embeddings/oleObject106.bin"/><Relationship Id="rId7" Type="http://schemas.openxmlformats.org/officeDocument/2006/relationships/oleObject" Target="../embeddings/oleObject107.bin"/><Relationship Id="rId8" Type="http://schemas.openxmlformats.org/officeDocument/2006/relationships/oleObject" Target="../embeddings/oleObject108.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2588" y="493713"/>
            <a:ext cx="8399462" cy="58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4000" dirty="0" smtClean="0">
                <a:latin typeface="Calibri"/>
              </a:rPr>
              <a:t>Computer Networking</a:t>
            </a:r>
            <a:endParaRPr lang="en-US" sz="4000" dirty="0">
              <a:latin typeface="Calibri"/>
            </a:endParaRPr>
          </a:p>
          <a:p>
            <a:pPr algn="ctr" eaLnBrk="0" hangingPunct="0"/>
            <a:endParaRPr lang="en-US" sz="4000" dirty="0">
              <a:latin typeface="Calibri"/>
            </a:endParaRPr>
          </a:p>
          <a:p>
            <a:pPr algn="ctr" eaLnBrk="0" hangingPunct="0"/>
            <a:r>
              <a:rPr lang="en-US" sz="4000" dirty="0"/>
              <a:t>Michaelmas/Lent Term</a:t>
            </a:r>
          </a:p>
          <a:p>
            <a:pPr algn="ctr" eaLnBrk="0" hangingPunct="0"/>
            <a:r>
              <a:rPr lang="en-US" sz="4000" dirty="0"/>
              <a:t>M/W/F 11:00-12:00</a:t>
            </a:r>
          </a:p>
          <a:p>
            <a:pPr algn="ctr" eaLnBrk="0" hangingPunct="0"/>
            <a:r>
              <a:rPr lang="en-US" sz="4000" dirty="0"/>
              <a:t>LT1 in Gates Building</a:t>
            </a:r>
          </a:p>
          <a:p>
            <a:pPr algn="ctr" eaLnBrk="0" hangingPunct="0"/>
            <a:endParaRPr lang="en-US" sz="4000" dirty="0" smtClean="0">
              <a:latin typeface="Calibri"/>
            </a:endParaRPr>
          </a:p>
          <a:p>
            <a:pPr algn="ctr" eaLnBrk="0" hangingPunct="0"/>
            <a:r>
              <a:rPr lang="en-US" sz="4000" dirty="0" smtClean="0">
                <a:latin typeface="Calibri"/>
              </a:rPr>
              <a:t>Slide Set 3</a:t>
            </a:r>
          </a:p>
          <a:p>
            <a:pPr algn="ctr" eaLnBrk="0" hangingPunct="0"/>
            <a:endParaRPr lang="en-US" sz="1800" dirty="0">
              <a:latin typeface="Calibri"/>
            </a:endParaRPr>
          </a:p>
          <a:p>
            <a:pPr algn="ctr" eaLnBrk="0" hangingPunct="0"/>
            <a:r>
              <a:rPr lang="en-US" sz="3600" dirty="0" smtClean="0">
                <a:latin typeface="Calibri"/>
              </a:rPr>
              <a:t>Andrew </a:t>
            </a:r>
            <a:r>
              <a:rPr lang="en-US" sz="3600" dirty="0">
                <a:latin typeface="Calibri"/>
              </a:rPr>
              <a:t>W. Moore</a:t>
            </a:r>
            <a:endParaRPr lang="en-US" sz="2000" dirty="0">
              <a:latin typeface="Calibri"/>
            </a:endParaRPr>
          </a:p>
          <a:p>
            <a:pPr algn="ctr" eaLnBrk="0" hangingPunct="0"/>
            <a:r>
              <a:rPr lang="en-US" dirty="0">
                <a:latin typeface="Calibri"/>
                <a:hlinkClick r:id="rId3"/>
              </a:rPr>
              <a:t>andrew.moore@</a:t>
            </a:r>
            <a:r>
              <a:rPr lang="en-US" dirty="0" smtClean="0">
                <a:latin typeface="Calibri"/>
                <a:hlinkClick r:id="rId3"/>
              </a:rPr>
              <a:t>cl.cam.ac.uk</a:t>
            </a:r>
            <a:endParaRPr lang="en-US" dirty="0" smtClean="0">
              <a:latin typeface="Calibri"/>
            </a:endParaRPr>
          </a:p>
          <a:p>
            <a:pPr algn="ctr" eaLnBrk="0" hangingPunct="0"/>
            <a:r>
              <a:rPr lang="en-US" dirty="0" smtClean="0">
                <a:latin typeface="Calibri"/>
              </a:rPr>
              <a:t>2015-2016</a:t>
            </a:r>
            <a:endParaRPr lang="en-US" dirty="0">
              <a:latin typeface="Calibri"/>
            </a:endParaRPr>
          </a:p>
        </p:txBody>
      </p:sp>
      <p:sp>
        <p:nvSpPr>
          <p:cNvPr id="3" name="Slide Number Placeholder 2"/>
          <p:cNvSpPr>
            <a:spLocks noGrp="1"/>
          </p:cNvSpPr>
          <p:nvPr>
            <p:ph type="sldNum" sz="quarter" idx="12"/>
          </p:nvPr>
        </p:nvSpPr>
        <p:spPr/>
        <p:txBody>
          <a:bodyPr/>
          <a:lstStyle/>
          <a:p>
            <a:fld id="{11828BE7-28D6-6A44-825C-169A4C1A9E19}" type="slidenum">
              <a:rPr lang="en-US" smtClean="0"/>
              <a:t>1</a:t>
            </a:fld>
            <a:endParaRPr lang="en-US"/>
          </a:p>
        </p:txBody>
      </p:sp>
    </p:spTree>
    <p:extLst>
      <p:ext uri="{BB962C8B-B14F-4D97-AF65-F5344CB8AC3E}">
        <p14:creationId xmlns:p14="http://schemas.microsoft.com/office/powerpoint/2010/main" val="3832583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Internet has one global system of addressing: IP</a:t>
            </a:r>
          </a:p>
          <a:p>
            <a:pPr lvl="1"/>
            <a:r>
              <a:rPr lang="en-US" dirty="0" smtClean="0"/>
              <a:t>By explicit design</a:t>
            </a:r>
          </a:p>
          <a:p>
            <a:pPr lvl="1"/>
            <a:endParaRPr lang="en-US" dirty="0"/>
          </a:p>
          <a:p>
            <a:r>
              <a:rPr lang="en-US" dirty="0" smtClean="0"/>
              <a:t>And one global system of naming: DNS</a:t>
            </a:r>
          </a:p>
          <a:p>
            <a:pPr lvl="1"/>
            <a:r>
              <a:rPr lang="en-US" dirty="0" smtClean="0"/>
              <a:t>Almost by accident</a:t>
            </a:r>
          </a:p>
          <a:p>
            <a:pPr lvl="1"/>
            <a:endParaRPr lang="en-US" dirty="0"/>
          </a:p>
          <a:p>
            <a:r>
              <a:rPr lang="en-US" dirty="0" smtClean="0"/>
              <a:t>At the time, only items worth naming were hosts</a:t>
            </a:r>
          </a:p>
          <a:p>
            <a:pPr lvl="1"/>
            <a:r>
              <a:rPr lang="en-US" dirty="0" smtClean="0"/>
              <a:t>A mistake that causes many painful workarounds</a:t>
            </a:r>
          </a:p>
          <a:p>
            <a:pPr lvl="1"/>
            <a:endParaRPr lang="en-US" dirty="0"/>
          </a:p>
          <a:p>
            <a:r>
              <a:rPr lang="en-US" dirty="0" smtClean="0"/>
              <a:t>Everything is now named relative to a host</a:t>
            </a:r>
          </a:p>
          <a:p>
            <a:pPr lvl="1"/>
            <a:r>
              <a:rPr lang="en-US" dirty="0" smtClean="0"/>
              <a:t>Content is most notable example (URL structure)</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10</a:t>
            </a:fld>
            <a:endParaRPr lang="en-US"/>
          </a:p>
        </p:txBody>
      </p:sp>
    </p:spTree>
    <p:extLst>
      <p:ext uri="{BB962C8B-B14F-4D97-AF65-F5344CB8AC3E}">
        <p14:creationId xmlns:p14="http://schemas.microsoft.com/office/powerpoint/2010/main" val="3982467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Steps in Using Internet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Human has name of entity she wants to access</a:t>
            </a:r>
          </a:p>
          <a:p>
            <a:pPr lvl="1"/>
            <a:r>
              <a:rPr lang="en-US" dirty="0" smtClean="0"/>
              <a:t>Content, host, etc.</a:t>
            </a:r>
          </a:p>
          <a:p>
            <a:pPr lvl="1"/>
            <a:endParaRPr lang="en-US" dirty="0"/>
          </a:p>
          <a:p>
            <a:r>
              <a:rPr lang="en-US" dirty="0" smtClean="0"/>
              <a:t>Invokes an application to perform relevant task</a:t>
            </a:r>
          </a:p>
          <a:p>
            <a:pPr lvl="1"/>
            <a:r>
              <a:rPr lang="en-US" dirty="0" smtClean="0"/>
              <a:t>Using that name</a:t>
            </a:r>
          </a:p>
          <a:p>
            <a:pPr lvl="1"/>
            <a:endParaRPr lang="en-US" dirty="0" smtClean="0"/>
          </a:p>
          <a:p>
            <a:r>
              <a:rPr lang="en-US" dirty="0" smtClean="0"/>
              <a:t>App invokes DNS to translate name to address</a:t>
            </a:r>
          </a:p>
          <a:p>
            <a:pPr lvl="1"/>
            <a:endParaRPr lang="en-US" dirty="0" smtClean="0"/>
          </a:p>
          <a:p>
            <a:r>
              <a:rPr lang="en-US" dirty="0" smtClean="0"/>
              <a:t>App invokes transport protocol to contact host</a:t>
            </a:r>
          </a:p>
          <a:p>
            <a:pPr lvl="1"/>
            <a:r>
              <a:rPr lang="en-US" dirty="0" smtClean="0"/>
              <a:t>Using address as destination</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11</a:t>
            </a:fld>
            <a:endParaRPr lang="en-US"/>
          </a:p>
        </p:txBody>
      </p:sp>
    </p:spTree>
    <p:extLst>
      <p:ext uri="{BB962C8B-B14F-4D97-AF65-F5344CB8AC3E}">
        <p14:creationId xmlns:p14="http://schemas.microsoft.com/office/powerpoint/2010/main" val="142547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Addresses </a:t>
            </a:r>
            <a:r>
              <a:rPr lang="en-US" dirty="0" err="1" smtClean="0"/>
              <a:t>vs</a:t>
            </a:r>
            <a:r>
              <a:rPr lang="en-US" dirty="0" smtClean="0"/>
              <a:t> Names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Scope of relevance:</a:t>
            </a:r>
            <a:endParaRPr lang="en-US" dirty="0"/>
          </a:p>
          <a:p>
            <a:pPr lvl="1"/>
            <a:r>
              <a:rPr lang="en-US" dirty="0" smtClean="0"/>
              <a:t>App/user </a:t>
            </a:r>
            <a:r>
              <a:rPr lang="en-US" dirty="0"/>
              <a:t>is primarily concerned with names</a:t>
            </a:r>
          </a:p>
          <a:p>
            <a:pPr lvl="1"/>
            <a:r>
              <a:rPr lang="en-US" dirty="0"/>
              <a:t>Network is primarily concerned with </a:t>
            </a:r>
            <a:r>
              <a:rPr lang="en-US" dirty="0" smtClean="0"/>
              <a:t>addresses</a:t>
            </a:r>
            <a:endParaRPr lang="en-US" dirty="0"/>
          </a:p>
          <a:p>
            <a:r>
              <a:rPr lang="en-US" dirty="0"/>
              <a:t>Timescales:</a:t>
            </a:r>
          </a:p>
          <a:p>
            <a:pPr lvl="1"/>
            <a:r>
              <a:rPr lang="en-US" dirty="0"/>
              <a:t>Name lookup once (or get from cache)</a:t>
            </a:r>
          </a:p>
          <a:p>
            <a:pPr lvl="1"/>
            <a:r>
              <a:rPr lang="en-US" dirty="0"/>
              <a:t>Address lookup on each </a:t>
            </a:r>
            <a:r>
              <a:rPr lang="en-US" dirty="0" smtClean="0"/>
              <a:t>packet</a:t>
            </a:r>
            <a:endParaRPr lang="en-US" dirty="0"/>
          </a:p>
          <a:p>
            <a:r>
              <a:rPr lang="en-US" dirty="0" smtClean="0"/>
              <a:t>When </a:t>
            </a:r>
            <a:r>
              <a:rPr lang="en-US" dirty="0"/>
              <a:t>moving a host to a different subnet:</a:t>
            </a:r>
          </a:p>
          <a:p>
            <a:pPr lvl="1"/>
            <a:r>
              <a:rPr lang="en-US" dirty="0"/>
              <a:t>The address changes</a:t>
            </a:r>
          </a:p>
          <a:p>
            <a:pPr lvl="1"/>
            <a:r>
              <a:rPr lang="en-US" dirty="0"/>
              <a:t>The name does not </a:t>
            </a:r>
            <a:r>
              <a:rPr lang="en-US" dirty="0" smtClean="0"/>
              <a:t>change</a:t>
            </a:r>
          </a:p>
          <a:p>
            <a:r>
              <a:rPr lang="en-US" dirty="0" smtClean="0"/>
              <a:t>When moving content to a differently named host</a:t>
            </a:r>
          </a:p>
          <a:p>
            <a:pPr lvl="1"/>
            <a:r>
              <a:rPr lang="en-US" dirty="0" smtClean="0"/>
              <a:t>Name and address both change!</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12</a:t>
            </a:fld>
            <a:endParaRPr lang="en-US"/>
          </a:p>
        </p:txBody>
      </p:sp>
    </p:spTree>
    <p:extLst>
      <p:ext uri="{BB962C8B-B14F-4D97-AF65-F5344CB8AC3E}">
        <p14:creationId xmlns:p14="http://schemas.microsoft.com/office/powerpoint/2010/main" val="4181481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E5A503-C139-B842-8B7F-72AFBD01CC98}" type="slidenum">
              <a:rPr lang="en-US" sz="1400" b="0">
                <a:latin typeface="Times New Roman" charset="0"/>
                <a:cs typeface="Calibri"/>
              </a:rPr>
              <a:pPr eaLnBrk="1" hangingPunct="1"/>
              <a:t>13</a:t>
            </a:fld>
            <a:endParaRPr lang="en-US" sz="1400" b="0" dirty="0">
              <a:latin typeface="Times New Roman" charset="0"/>
              <a:cs typeface="Calibri"/>
            </a:endParaRPr>
          </a:p>
        </p:txBody>
      </p:sp>
      <p:sp>
        <p:nvSpPr>
          <p:cNvPr id="63491"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Relationship Between </a:t>
            </a:r>
            <a:r>
              <a:rPr lang="en-US" dirty="0" err="1" smtClean="0">
                <a:latin typeface="Helvetica" charset="0"/>
                <a:ea typeface="ＭＳ Ｐゴシック" charset="0"/>
                <a:cs typeface="ＭＳ Ｐゴシック" charset="0"/>
              </a:rPr>
              <a:t>Names&amp;Addresses</a:t>
            </a:r>
            <a:endParaRPr lang="en-US" dirty="0">
              <a:latin typeface="Helvetica" charset="0"/>
              <a:ea typeface="ＭＳ Ｐゴシック" charset="0"/>
              <a:cs typeface="ＭＳ Ｐゴシック" charset="0"/>
            </a:endParaRPr>
          </a:p>
        </p:txBody>
      </p:sp>
      <p:sp>
        <p:nvSpPr>
          <p:cNvPr id="924675" name="Rectangle 3"/>
          <p:cNvSpPr>
            <a:spLocks noGrp="1" noChangeArrowheads="1"/>
          </p:cNvSpPr>
          <p:nvPr>
            <p:ph type="body" idx="1"/>
          </p:nvPr>
        </p:nvSpPr>
        <p:spPr/>
        <p:txBody>
          <a:bodyPr>
            <a:normAutofit fontScale="85000" lnSpcReduction="20000"/>
          </a:bodyPr>
          <a:lstStyle/>
          <a:p>
            <a:pPr>
              <a:lnSpc>
                <a:spcPct val="90000"/>
              </a:lnSpc>
            </a:pPr>
            <a:r>
              <a:rPr lang="en-US" dirty="0" smtClean="0">
                <a:latin typeface="Calibri"/>
                <a:cs typeface="Calibri"/>
              </a:rPr>
              <a:t>Addresses </a:t>
            </a:r>
            <a:r>
              <a:rPr lang="en-US" dirty="0">
                <a:latin typeface="Calibri"/>
                <a:cs typeface="Calibri"/>
              </a:rPr>
              <a:t>can </a:t>
            </a:r>
            <a:r>
              <a:rPr lang="en-US" dirty="0">
                <a:solidFill>
                  <a:srgbClr val="F47A00"/>
                </a:solidFill>
                <a:latin typeface="Calibri"/>
                <a:cs typeface="Calibri"/>
              </a:rPr>
              <a:t>change </a:t>
            </a:r>
            <a:r>
              <a:rPr lang="en-US" dirty="0">
                <a:latin typeface="Calibri"/>
                <a:cs typeface="Calibri"/>
              </a:rPr>
              <a:t>underneath</a:t>
            </a:r>
          </a:p>
          <a:p>
            <a:pPr lvl="1">
              <a:lnSpc>
                <a:spcPct val="90000"/>
              </a:lnSpc>
            </a:pPr>
            <a:r>
              <a:rPr lang="en-US" dirty="0">
                <a:latin typeface="Calibri"/>
                <a:ea typeface="Calibri"/>
                <a:cs typeface="Calibri"/>
              </a:rPr>
              <a:t>Move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to </a:t>
            </a:r>
            <a:r>
              <a:rPr lang="en-US" dirty="0" smtClean="0"/>
              <a:t>212.58.246.92</a:t>
            </a:r>
          </a:p>
          <a:p>
            <a:pPr lvl="1">
              <a:lnSpc>
                <a:spcPct val="90000"/>
              </a:lnSpc>
            </a:pPr>
            <a:r>
              <a:rPr lang="en-US" dirty="0" smtClean="0">
                <a:latin typeface="Calibri"/>
                <a:ea typeface="Calibri"/>
                <a:cs typeface="Calibri"/>
              </a:rPr>
              <a:t>Humans/Apps should be unaffected</a:t>
            </a:r>
          </a:p>
          <a:p>
            <a:pPr lvl="1">
              <a:lnSpc>
                <a:spcPct val="90000"/>
              </a:lnSpc>
            </a:pPr>
            <a:endParaRPr lang="en-US" dirty="0" smtClean="0">
              <a:latin typeface="Calibri"/>
              <a:ea typeface="Calibri"/>
              <a:cs typeface="Calibri"/>
            </a:endParaRPr>
          </a:p>
          <a:p>
            <a:pPr>
              <a:lnSpc>
                <a:spcPct val="90000"/>
              </a:lnSpc>
            </a:pPr>
            <a:r>
              <a:rPr lang="en-US" dirty="0" smtClean="0">
                <a:latin typeface="Calibri"/>
                <a:cs typeface="Calibri"/>
              </a:rPr>
              <a:t>Name </a:t>
            </a:r>
            <a:r>
              <a:rPr lang="en-US" dirty="0">
                <a:latin typeface="Calibri"/>
                <a:cs typeface="Calibri"/>
              </a:rPr>
              <a:t>could map to </a:t>
            </a:r>
            <a:r>
              <a:rPr lang="en-US" dirty="0">
                <a:solidFill>
                  <a:srgbClr val="F47A00"/>
                </a:solidFill>
                <a:latin typeface="Calibri"/>
                <a:cs typeface="Calibri"/>
              </a:rPr>
              <a:t>multiple </a:t>
            </a:r>
            <a:r>
              <a:rPr lang="en-US" dirty="0">
                <a:latin typeface="Calibri"/>
                <a:cs typeface="Calibri"/>
              </a:rPr>
              <a:t>IP addresses</a:t>
            </a:r>
          </a:p>
          <a:p>
            <a:pPr lvl="1">
              <a:lnSpc>
                <a:spcPct val="90000"/>
              </a:lnSpc>
            </a:pP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to </a:t>
            </a:r>
            <a:r>
              <a:rPr lang="en-US" dirty="0" smtClean="0">
                <a:latin typeface="Calibri"/>
                <a:ea typeface="Calibri"/>
                <a:cs typeface="Calibri"/>
              </a:rPr>
              <a:t>multiple </a:t>
            </a:r>
            <a:r>
              <a:rPr lang="en-US" dirty="0">
                <a:latin typeface="Calibri"/>
                <a:ea typeface="Calibri"/>
                <a:cs typeface="Calibri"/>
              </a:rPr>
              <a:t>replicas of the Web site</a:t>
            </a:r>
          </a:p>
          <a:p>
            <a:pPr lvl="1">
              <a:lnSpc>
                <a:spcPct val="90000"/>
              </a:lnSpc>
            </a:pPr>
            <a:r>
              <a:rPr lang="en-US" dirty="0">
                <a:latin typeface="Calibri"/>
                <a:ea typeface="Calibri"/>
                <a:cs typeface="Calibri"/>
              </a:rPr>
              <a:t>Enables</a:t>
            </a:r>
          </a:p>
          <a:p>
            <a:pPr lvl="2">
              <a:lnSpc>
                <a:spcPct val="90000"/>
              </a:lnSpc>
            </a:pPr>
            <a:r>
              <a:rPr lang="en-US" dirty="0">
                <a:latin typeface="Calibri"/>
                <a:ea typeface="Calibri"/>
                <a:cs typeface="Calibri"/>
              </a:rPr>
              <a:t>Load-balancing</a:t>
            </a:r>
          </a:p>
          <a:p>
            <a:pPr lvl="2">
              <a:lnSpc>
                <a:spcPct val="90000"/>
              </a:lnSpc>
            </a:pPr>
            <a:r>
              <a:rPr lang="en-US" dirty="0">
                <a:latin typeface="Calibri"/>
                <a:ea typeface="Calibri"/>
                <a:cs typeface="Calibri"/>
              </a:rPr>
              <a:t>Reducing latency by picking nearby servers</a:t>
            </a:r>
          </a:p>
          <a:p>
            <a:pPr lvl="2">
              <a:lnSpc>
                <a:spcPct val="90000"/>
              </a:lnSpc>
            </a:pPr>
            <a:endParaRPr lang="en-US" dirty="0">
              <a:latin typeface="Calibri"/>
              <a:ea typeface="Calibri"/>
              <a:cs typeface="Calibri"/>
            </a:endParaRPr>
          </a:p>
          <a:p>
            <a:pPr>
              <a:lnSpc>
                <a:spcPct val="90000"/>
              </a:lnSpc>
              <a:buClr>
                <a:schemeClr val="tx2"/>
              </a:buClr>
            </a:pPr>
            <a:r>
              <a:rPr lang="en-US" dirty="0">
                <a:solidFill>
                  <a:srgbClr val="F47A00"/>
                </a:solidFill>
                <a:latin typeface="Calibri"/>
                <a:cs typeface="Calibri"/>
              </a:rPr>
              <a:t>Multiple names </a:t>
            </a:r>
            <a:r>
              <a:rPr lang="en-US" dirty="0">
                <a:latin typeface="Calibri"/>
                <a:cs typeface="Calibri"/>
              </a:rPr>
              <a:t>for the same address</a:t>
            </a:r>
          </a:p>
          <a:p>
            <a:pPr lvl="1">
              <a:lnSpc>
                <a:spcPct val="90000"/>
              </a:lnSpc>
            </a:pPr>
            <a:r>
              <a:rPr lang="en-US" dirty="0">
                <a:latin typeface="Calibri"/>
                <a:ea typeface="Calibri"/>
                <a:cs typeface="Calibri"/>
              </a:rPr>
              <a:t>E.g., aliases like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and </a:t>
            </a:r>
            <a:r>
              <a:rPr lang="en-US" dirty="0" err="1" smtClean="0">
                <a:latin typeface="Calibri"/>
                <a:ea typeface="Calibri"/>
                <a:cs typeface="Calibri"/>
              </a:rPr>
              <a:t>bbc.co.uk</a:t>
            </a:r>
            <a:endParaRPr lang="en-US" dirty="0" smtClean="0">
              <a:latin typeface="Calibri"/>
              <a:ea typeface="Calibri"/>
              <a:cs typeface="Calibri"/>
            </a:endParaRPr>
          </a:p>
          <a:p>
            <a:pPr lvl="1">
              <a:lnSpc>
                <a:spcPct val="90000"/>
              </a:lnSpc>
            </a:pPr>
            <a:r>
              <a:rPr lang="en-US" dirty="0" smtClean="0">
                <a:latin typeface="Calibri"/>
                <a:ea typeface="Calibri"/>
                <a:cs typeface="Calibri"/>
              </a:rPr>
              <a:t>Mnemonic stable name, and dynamic canonical name</a:t>
            </a:r>
          </a:p>
          <a:p>
            <a:pPr lvl="2">
              <a:lnSpc>
                <a:spcPct val="90000"/>
              </a:lnSpc>
            </a:pPr>
            <a:r>
              <a:rPr lang="en-US" dirty="0" smtClean="0">
                <a:latin typeface="Calibri"/>
                <a:ea typeface="Calibri"/>
                <a:cs typeface="Calibri"/>
              </a:rPr>
              <a:t>Canonical name = actual name of host</a:t>
            </a:r>
            <a:endParaRPr lang="en-US" dirty="0">
              <a:latin typeface="Calibri"/>
              <a:ea typeface="Calibri"/>
              <a:cs typeface="Calibri"/>
            </a:endParaRPr>
          </a:p>
        </p:txBody>
      </p:sp>
    </p:spTree>
    <p:extLst>
      <p:ext uri="{BB962C8B-B14F-4D97-AF65-F5344CB8AC3E}">
        <p14:creationId xmlns:p14="http://schemas.microsoft.com/office/powerpoint/2010/main" val="346211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4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46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46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6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67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46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467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467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4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from Names to Addresses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Originally: per-host </a:t>
            </a:r>
            <a:r>
              <a:rPr lang="en-US" dirty="0" smtClean="0"/>
              <a:t>file /</a:t>
            </a:r>
            <a:r>
              <a:rPr lang="en-US" dirty="0" err="1" smtClean="0"/>
              <a:t>etc</a:t>
            </a:r>
            <a:r>
              <a:rPr lang="en-US" dirty="0" smtClean="0"/>
              <a:t>/hosts</a:t>
            </a:r>
            <a:endParaRPr lang="en-US" dirty="0"/>
          </a:p>
          <a:p>
            <a:pPr lvl="1"/>
            <a:r>
              <a:rPr lang="en-US" dirty="0" smtClean="0"/>
              <a:t>SRI </a:t>
            </a:r>
            <a:r>
              <a:rPr lang="en-US" dirty="0"/>
              <a:t>(Menlo Park) kept master copy</a:t>
            </a:r>
          </a:p>
          <a:p>
            <a:pPr lvl="1"/>
            <a:r>
              <a:rPr lang="en-US" dirty="0"/>
              <a:t>Downloaded </a:t>
            </a:r>
            <a:r>
              <a:rPr lang="en-US" dirty="0" smtClean="0"/>
              <a:t>regularly</a:t>
            </a:r>
          </a:p>
          <a:p>
            <a:pPr lvl="1"/>
            <a:r>
              <a:rPr lang="en-US" dirty="0"/>
              <a:t>Flat </a:t>
            </a:r>
            <a:r>
              <a:rPr lang="en-US" dirty="0" smtClean="0"/>
              <a:t>namespace</a:t>
            </a:r>
          </a:p>
          <a:p>
            <a:pPr lvl="1"/>
            <a:endParaRPr lang="en-US" dirty="0"/>
          </a:p>
          <a:p>
            <a:r>
              <a:rPr lang="en-US" dirty="0"/>
              <a:t>Single </a:t>
            </a:r>
            <a:r>
              <a:rPr lang="en-US" dirty="0" smtClean="0"/>
              <a:t>server not resilient, </a:t>
            </a:r>
            <a:r>
              <a:rPr lang="en-US" dirty="0"/>
              <a:t>doesn’t </a:t>
            </a:r>
            <a:r>
              <a:rPr lang="en-US" dirty="0" smtClean="0"/>
              <a:t>scale</a:t>
            </a:r>
            <a:endParaRPr lang="en-US" dirty="0"/>
          </a:p>
          <a:p>
            <a:pPr lvl="1"/>
            <a:r>
              <a:rPr lang="en-US" dirty="0" smtClean="0"/>
              <a:t>Adopted </a:t>
            </a:r>
            <a:r>
              <a:rPr lang="en-US" dirty="0"/>
              <a:t>a distributed hierarchical </a:t>
            </a:r>
            <a:r>
              <a:rPr lang="en-US" dirty="0" smtClean="0"/>
              <a:t>system</a:t>
            </a:r>
          </a:p>
          <a:p>
            <a:pPr lvl="1"/>
            <a:endParaRPr lang="en-US" dirty="0"/>
          </a:p>
          <a:p>
            <a:r>
              <a:rPr lang="en-US" dirty="0" smtClean="0"/>
              <a:t>Two intertwined hierarchies:</a:t>
            </a:r>
          </a:p>
          <a:p>
            <a:pPr lvl="1"/>
            <a:r>
              <a:rPr lang="en-US" dirty="0" smtClean="0"/>
              <a:t>Infrastructure: hierarchy of DNS servers</a:t>
            </a:r>
          </a:p>
          <a:p>
            <a:pPr lvl="1"/>
            <a:r>
              <a:rPr lang="en-US" dirty="0" smtClean="0"/>
              <a:t>Naming structure: </a:t>
            </a:r>
            <a:r>
              <a:rPr lang="en-US" dirty="0" err="1" smtClean="0"/>
              <a:t>www.bbc.co.uk</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14</a:t>
            </a:fld>
            <a:endParaRPr lang="en-US"/>
          </a:p>
        </p:txBody>
      </p:sp>
    </p:spTree>
    <p:extLst>
      <p:ext uri="{BB962C8B-B14F-4D97-AF65-F5344CB8AC3E}">
        <p14:creationId xmlns:p14="http://schemas.microsoft.com/office/powerpoint/2010/main" val="354188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B641674-4F3C-C644-8E9F-80E41C454A9D}" type="slidenum">
              <a:rPr lang="en-US" sz="1400" b="0">
                <a:latin typeface="Times New Roman" charset="0"/>
                <a:cs typeface="Calibri"/>
              </a:rPr>
              <a:pPr eaLnBrk="1" hangingPunct="1"/>
              <a:t>15</a:t>
            </a:fld>
            <a:endParaRPr lang="en-US" sz="1400" b="0" dirty="0">
              <a:latin typeface="Times New Roman" charset="0"/>
              <a:cs typeface="Calibri"/>
            </a:endParaRPr>
          </a:p>
        </p:txBody>
      </p:sp>
      <p:sp>
        <p:nvSpPr>
          <p:cNvPr id="675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Domain Name System (DNS)</a:t>
            </a:r>
          </a:p>
        </p:txBody>
      </p:sp>
      <p:sp>
        <p:nvSpPr>
          <p:cNvPr id="928771" name="Rectangle 3"/>
          <p:cNvSpPr>
            <a:spLocks noGrp="1" noChangeArrowheads="1"/>
          </p:cNvSpPr>
          <p:nvPr>
            <p:ph type="body" idx="1"/>
          </p:nvPr>
        </p:nvSpPr>
        <p:spPr/>
        <p:txBody>
          <a:bodyPr>
            <a:normAutofit fontScale="85000" lnSpcReduction="20000"/>
          </a:bodyPr>
          <a:lstStyle/>
          <a:p>
            <a:r>
              <a:rPr lang="en-US" dirty="0" smtClean="0">
                <a:latin typeface="Calibri"/>
                <a:ea typeface="Calibri"/>
                <a:cs typeface="Calibri"/>
              </a:rPr>
              <a:t>Top of hierarchy: Root</a:t>
            </a:r>
          </a:p>
          <a:p>
            <a:pPr lvl="1"/>
            <a:r>
              <a:rPr lang="en-US" dirty="0" smtClean="0">
                <a:latin typeface="Calibri"/>
                <a:ea typeface="Calibri"/>
                <a:cs typeface="Calibri"/>
              </a:rPr>
              <a:t>Location hardwired </a:t>
            </a:r>
            <a:r>
              <a:rPr lang="en-US" dirty="0">
                <a:latin typeface="Calibri"/>
                <a:ea typeface="Calibri"/>
                <a:cs typeface="Calibri"/>
              </a:rPr>
              <a:t>into other </a:t>
            </a:r>
            <a:r>
              <a:rPr lang="en-US" dirty="0" smtClean="0">
                <a:latin typeface="Calibri"/>
                <a:ea typeface="Calibri"/>
                <a:cs typeface="Calibri"/>
              </a:rPr>
              <a:t>servers</a:t>
            </a:r>
          </a:p>
          <a:p>
            <a:pPr lvl="1"/>
            <a:endParaRPr lang="en-US" dirty="0">
              <a:latin typeface="Calibri"/>
              <a:ea typeface="Calibri"/>
              <a:cs typeface="Calibri"/>
            </a:endParaRPr>
          </a:p>
          <a:p>
            <a:r>
              <a:rPr lang="en-US" dirty="0" smtClean="0">
                <a:latin typeface="Calibri"/>
                <a:ea typeface="Calibri"/>
                <a:cs typeface="Calibri"/>
              </a:rPr>
              <a:t>Next Level: Top</a:t>
            </a:r>
            <a:r>
              <a:rPr lang="en-US" dirty="0">
                <a:latin typeface="Calibri"/>
                <a:ea typeface="Calibri"/>
                <a:cs typeface="Calibri"/>
              </a:rPr>
              <a:t>-level domain (TLD) </a:t>
            </a:r>
            <a:r>
              <a:rPr lang="en-US" dirty="0" smtClean="0">
                <a:latin typeface="Calibri"/>
                <a:ea typeface="Calibri"/>
                <a:cs typeface="Calibri"/>
              </a:rPr>
              <a:t>servers</a:t>
            </a:r>
          </a:p>
          <a:p>
            <a:pPr lvl="1"/>
            <a:r>
              <a:rPr lang="en-US" dirty="0" smtClean="0">
                <a:latin typeface="Calibri"/>
                <a:ea typeface="Calibri"/>
                <a:cs typeface="Calibri"/>
              </a:rPr>
              <a:t>.com, .</a:t>
            </a:r>
            <a:r>
              <a:rPr lang="en-US" dirty="0" err="1" smtClean="0">
                <a:latin typeface="Calibri"/>
                <a:ea typeface="Calibri"/>
                <a:cs typeface="Calibri"/>
              </a:rPr>
              <a:t>edu</a:t>
            </a:r>
            <a:r>
              <a:rPr lang="en-US" dirty="0" smtClean="0">
                <a:latin typeface="Calibri"/>
                <a:ea typeface="Calibri"/>
                <a:cs typeface="Calibri"/>
              </a:rPr>
              <a:t>, etc.</a:t>
            </a:r>
          </a:p>
          <a:p>
            <a:pPr lvl="1"/>
            <a:r>
              <a:rPr lang="en-US" dirty="0" smtClean="0">
                <a:latin typeface="Calibri"/>
                <a:ea typeface="Calibri"/>
                <a:cs typeface="Calibri"/>
              </a:rPr>
              <a:t>.</a:t>
            </a:r>
            <a:r>
              <a:rPr lang="en-US" dirty="0" err="1" smtClean="0">
                <a:latin typeface="Calibri"/>
                <a:ea typeface="Calibri"/>
                <a:cs typeface="Calibri"/>
              </a:rPr>
              <a:t>uk</a:t>
            </a:r>
            <a:r>
              <a:rPr lang="en-US" dirty="0" smtClean="0">
                <a:latin typeface="Calibri"/>
                <a:ea typeface="Calibri"/>
                <a:cs typeface="Calibri"/>
              </a:rPr>
              <a:t>, .au, .to, etc.</a:t>
            </a:r>
          </a:p>
          <a:p>
            <a:pPr lvl="1"/>
            <a:r>
              <a:rPr lang="en-US" dirty="0" smtClean="0">
                <a:latin typeface="Calibri"/>
                <a:ea typeface="Calibri"/>
                <a:cs typeface="Calibri"/>
              </a:rPr>
              <a:t>Managed professionally</a:t>
            </a:r>
          </a:p>
          <a:p>
            <a:pPr lvl="1"/>
            <a:endParaRPr lang="en-US" dirty="0">
              <a:latin typeface="Calibri"/>
              <a:ea typeface="Calibri"/>
              <a:cs typeface="Calibri"/>
            </a:endParaRPr>
          </a:p>
          <a:p>
            <a:r>
              <a:rPr lang="en-US" dirty="0" smtClean="0">
                <a:latin typeface="Calibri"/>
                <a:ea typeface="Calibri"/>
                <a:cs typeface="Calibri"/>
              </a:rPr>
              <a:t>Bottom Level: Authoritative </a:t>
            </a:r>
            <a:r>
              <a:rPr lang="en-US" dirty="0">
                <a:latin typeface="Calibri"/>
                <a:ea typeface="Calibri"/>
                <a:cs typeface="Calibri"/>
              </a:rPr>
              <a:t>DNS </a:t>
            </a:r>
            <a:r>
              <a:rPr lang="en-US" dirty="0" smtClean="0">
                <a:latin typeface="Calibri"/>
                <a:ea typeface="Calibri"/>
                <a:cs typeface="Calibri"/>
              </a:rPr>
              <a:t>servers</a:t>
            </a:r>
          </a:p>
          <a:p>
            <a:pPr lvl="1"/>
            <a:r>
              <a:rPr lang="en-US" dirty="0" smtClean="0">
                <a:latin typeface="Calibri"/>
                <a:ea typeface="Calibri"/>
                <a:cs typeface="Calibri"/>
              </a:rPr>
              <a:t>Actually do the mapping</a:t>
            </a:r>
          </a:p>
          <a:p>
            <a:pPr lvl="1"/>
            <a:r>
              <a:rPr lang="en-US" dirty="0" smtClean="0">
                <a:latin typeface="Calibri"/>
                <a:ea typeface="Calibri"/>
                <a:cs typeface="Calibri"/>
              </a:rPr>
              <a:t>Can </a:t>
            </a:r>
            <a:r>
              <a:rPr lang="en-US" dirty="0">
                <a:latin typeface="Calibri"/>
                <a:ea typeface="Calibri"/>
                <a:cs typeface="Calibri"/>
              </a:rPr>
              <a:t>be maintained locally or by a service provider</a:t>
            </a:r>
          </a:p>
          <a:p>
            <a:pPr lvl="1"/>
            <a:endParaRPr lang="en-US" dirty="0">
              <a:latin typeface="Calibri"/>
              <a:ea typeface="Calibri"/>
              <a:cs typeface="Calibri"/>
            </a:endParaRPr>
          </a:p>
          <a:p>
            <a:endParaRPr lang="en-US" sz="2800" dirty="0">
              <a:latin typeface="Calibri"/>
              <a:ea typeface="Calibri"/>
              <a:cs typeface="Calibri"/>
            </a:endParaRPr>
          </a:p>
        </p:txBody>
      </p:sp>
    </p:spTree>
    <p:extLst>
      <p:ext uri="{BB962C8B-B14F-4D97-AF65-F5344CB8AC3E}">
        <p14:creationId xmlns:p14="http://schemas.microsoft.com/office/powerpoint/2010/main" val="422320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8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87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87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87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87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87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877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877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87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CD19F60-728E-F240-9572-A8E5291A3BBB}" type="slidenum">
              <a:rPr lang="en-US" sz="1400" b="0">
                <a:latin typeface="Times New Roman" charset="0"/>
                <a:cs typeface="Calibri"/>
              </a:rPr>
              <a:pPr eaLnBrk="1" hangingPunct="1"/>
              <a:t>16</a:t>
            </a:fld>
            <a:endParaRPr lang="en-US" sz="1400" b="0" dirty="0">
              <a:latin typeface="Times New Roman" charset="0"/>
              <a:cs typeface="Calibri"/>
            </a:endParaRPr>
          </a:p>
        </p:txBody>
      </p:sp>
      <p:sp>
        <p:nvSpPr>
          <p:cNvPr id="69635"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Distributed Hierarchical Database</a:t>
            </a:r>
          </a:p>
        </p:txBody>
      </p:sp>
      <p:sp>
        <p:nvSpPr>
          <p:cNvPr id="69636" name="Oval 3"/>
          <p:cNvSpPr>
            <a:spLocks noChangeArrowheads="1"/>
          </p:cNvSpPr>
          <p:nvPr/>
        </p:nvSpPr>
        <p:spPr bwMode="auto">
          <a:xfrm>
            <a:off x="29210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37" name="Text Box 4"/>
          <p:cNvSpPr txBox="1">
            <a:spLocks noChangeArrowheads="1"/>
          </p:cNvSpPr>
          <p:nvPr/>
        </p:nvSpPr>
        <p:spPr bwMode="auto">
          <a:xfrm>
            <a:off x="269875" y="2030413"/>
            <a:ext cx="635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com</a:t>
            </a:r>
          </a:p>
        </p:txBody>
      </p:sp>
      <p:sp>
        <p:nvSpPr>
          <p:cNvPr id="69638" name="Oval 5"/>
          <p:cNvSpPr>
            <a:spLocks noChangeArrowheads="1"/>
          </p:cNvSpPr>
          <p:nvPr/>
        </p:nvSpPr>
        <p:spPr bwMode="auto">
          <a:xfrm>
            <a:off x="107632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39" name="Text Box 6"/>
          <p:cNvSpPr txBox="1">
            <a:spLocks noChangeArrowheads="1"/>
          </p:cNvSpPr>
          <p:nvPr/>
        </p:nvSpPr>
        <p:spPr bwMode="auto">
          <a:xfrm>
            <a:off x="1085850" y="2030413"/>
            <a:ext cx="579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edu</a:t>
            </a:r>
            <a:endParaRPr lang="en-US" dirty="0">
              <a:solidFill>
                <a:srgbClr val="FF0000"/>
              </a:solidFill>
              <a:latin typeface="Times New Roman" charset="0"/>
              <a:cs typeface="Calibri"/>
            </a:endParaRPr>
          </a:p>
        </p:txBody>
      </p:sp>
      <p:grpSp>
        <p:nvGrpSpPr>
          <p:cNvPr id="69640" name="Group 7"/>
          <p:cNvGrpSpPr>
            <a:grpSpLocks/>
          </p:cNvGrpSpPr>
          <p:nvPr/>
        </p:nvGrpSpPr>
        <p:grpSpPr bwMode="auto">
          <a:xfrm>
            <a:off x="1966913" y="2201863"/>
            <a:ext cx="522287" cy="88900"/>
            <a:chOff x="1347" y="1706"/>
            <a:chExt cx="329" cy="56"/>
          </a:xfrm>
        </p:grpSpPr>
        <p:sp>
          <p:nvSpPr>
            <p:cNvPr id="69699" name="Oval 8"/>
            <p:cNvSpPr>
              <a:spLocks noChangeArrowheads="1"/>
            </p:cNvSpPr>
            <p:nvPr/>
          </p:nvSpPr>
          <p:spPr bwMode="auto">
            <a:xfrm>
              <a:off x="1347"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0" name="Oval 9"/>
            <p:cNvSpPr>
              <a:spLocks noChangeArrowheads="1"/>
            </p:cNvSpPr>
            <p:nvPr/>
          </p:nvSpPr>
          <p:spPr bwMode="auto">
            <a:xfrm>
              <a:off x="148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1" name="Oval 10"/>
            <p:cNvSpPr>
              <a:spLocks noChangeArrowheads="1"/>
            </p:cNvSpPr>
            <p:nvPr/>
          </p:nvSpPr>
          <p:spPr bwMode="auto">
            <a:xfrm>
              <a:off x="1620"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1" name="Oval 11"/>
          <p:cNvSpPr>
            <a:spLocks noChangeArrowheads="1"/>
          </p:cNvSpPr>
          <p:nvPr/>
        </p:nvSpPr>
        <p:spPr bwMode="auto">
          <a:xfrm>
            <a:off x="287496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2" name="Text Box 12"/>
          <p:cNvSpPr txBox="1">
            <a:spLocks noChangeArrowheads="1"/>
          </p:cNvSpPr>
          <p:nvPr/>
        </p:nvSpPr>
        <p:spPr bwMode="auto">
          <a:xfrm>
            <a:off x="2914650" y="2030413"/>
            <a:ext cx="5565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org</a:t>
            </a:r>
          </a:p>
        </p:txBody>
      </p:sp>
      <p:sp>
        <p:nvSpPr>
          <p:cNvPr id="69643" name="Rectangle 13"/>
          <p:cNvSpPr>
            <a:spLocks noChangeArrowheads="1"/>
          </p:cNvSpPr>
          <p:nvPr/>
        </p:nvSpPr>
        <p:spPr bwMode="auto">
          <a:xfrm>
            <a:off x="19367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4" name="Oval 14"/>
          <p:cNvSpPr>
            <a:spLocks noChangeArrowheads="1"/>
          </p:cNvSpPr>
          <p:nvPr/>
        </p:nvSpPr>
        <p:spPr bwMode="auto">
          <a:xfrm>
            <a:off x="40322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5" name="Text Box 15"/>
          <p:cNvSpPr txBox="1">
            <a:spLocks noChangeArrowheads="1"/>
          </p:cNvSpPr>
          <p:nvPr/>
        </p:nvSpPr>
        <p:spPr bwMode="auto">
          <a:xfrm>
            <a:off x="4130675" y="2030413"/>
            <a:ext cx="423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ac</a:t>
            </a:r>
          </a:p>
        </p:txBody>
      </p:sp>
      <p:sp>
        <p:nvSpPr>
          <p:cNvPr id="69646" name="Oval 16"/>
          <p:cNvSpPr>
            <a:spLocks noChangeArrowheads="1"/>
          </p:cNvSpPr>
          <p:nvPr/>
        </p:nvSpPr>
        <p:spPr bwMode="auto">
          <a:xfrm>
            <a:off x="587057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7" name="Text Box 17"/>
          <p:cNvSpPr txBox="1">
            <a:spLocks noChangeArrowheads="1"/>
          </p:cNvSpPr>
          <p:nvPr/>
        </p:nvSpPr>
        <p:spPr bwMode="auto">
          <a:xfrm>
            <a:off x="5918200" y="202882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0066FF"/>
                </a:solidFill>
                <a:latin typeface="Times New Roman" charset="0"/>
                <a:cs typeface="Calibri"/>
              </a:rPr>
              <a:t>uk</a:t>
            </a:r>
            <a:endParaRPr lang="en-US" dirty="0">
              <a:solidFill>
                <a:srgbClr val="0066FF"/>
              </a:solidFill>
              <a:latin typeface="Times New Roman" charset="0"/>
              <a:cs typeface="Calibri"/>
            </a:endParaRPr>
          </a:p>
        </p:txBody>
      </p:sp>
      <p:grpSp>
        <p:nvGrpSpPr>
          <p:cNvPr id="69648" name="Group 18"/>
          <p:cNvGrpSpPr>
            <a:grpSpLocks/>
          </p:cNvGrpSpPr>
          <p:nvPr/>
        </p:nvGrpSpPr>
        <p:grpSpPr bwMode="auto">
          <a:xfrm>
            <a:off x="4946650" y="2230438"/>
            <a:ext cx="522288" cy="88900"/>
            <a:chOff x="3703" y="1706"/>
            <a:chExt cx="329" cy="56"/>
          </a:xfrm>
        </p:grpSpPr>
        <p:sp>
          <p:nvSpPr>
            <p:cNvPr id="69696" name="Oval 19"/>
            <p:cNvSpPr>
              <a:spLocks noChangeArrowheads="1"/>
            </p:cNvSpPr>
            <p:nvPr/>
          </p:nvSpPr>
          <p:spPr bwMode="auto">
            <a:xfrm>
              <a:off x="370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7" name="Oval 20"/>
            <p:cNvSpPr>
              <a:spLocks noChangeArrowheads="1"/>
            </p:cNvSpPr>
            <p:nvPr/>
          </p:nvSpPr>
          <p:spPr bwMode="auto">
            <a:xfrm>
              <a:off x="3839"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8" name="Oval 21"/>
            <p:cNvSpPr>
              <a:spLocks noChangeArrowheads="1"/>
            </p:cNvSpPr>
            <p:nvPr/>
          </p:nvSpPr>
          <p:spPr bwMode="auto">
            <a:xfrm>
              <a:off x="3976"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9" name="Oval 22"/>
          <p:cNvSpPr>
            <a:spLocks noChangeArrowheads="1"/>
          </p:cNvSpPr>
          <p:nvPr/>
        </p:nvSpPr>
        <p:spPr bwMode="auto">
          <a:xfrm>
            <a:off x="661511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0" name="Text Box 23"/>
          <p:cNvSpPr txBox="1">
            <a:spLocks noChangeArrowheads="1"/>
          </p:cNvSpPr>
          <p:nvPr/>
        </p:nvSpPr>
        <p:spPr bwMode="auto">
          <a:xfrm>
            <a:off x="6683375" y="2016125"/>
            <a:ext cx="481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latin typeface="Times New Roman" charset="0"/>
                <a:cs typeface="Calibri"/>
              </a:rPr>
              <a:t>zw</a:t>
            </a:r>
            <a:endParaRPr lang="en-US" dirty="0">
              <a:latin typeface="Times New Roman" charset="0"/>
              <a:cs typeface="Calibri"/>
            </a:endParaRPr>
          </a:p>
        </p:txBody>
      </p:sp>
      <p:sp>
        <p:nvSpPr>
          <p:cNvPr id="69651" name="Rectangle 24"/>
          <p:cNvSpPr>
            <a:spLocks noChangeArrowheads="1"/>
          </p:cNvSpPr>
          <p:nvPr/>
        </p:nvSpPr>
        <p:spPr bwMode="auto">
          <a:xfrm>
            <a:off x="393382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2" name="Oval 25"/>
          <p:cNvSpPr>
            <a:spLocks noChangeArrowheads="1"/>
          </p:cNvSpPr>
          <p:nvPr/>
        </p:nvSpPr>
        <p:spPr bwMode="auto">
          <a:xfrm>
            <a:off x="79565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3" name="Text Box 26"/>
          <p:cNvSpPr txBox="1">
            <a:spLocks noChangeArrowheads="1"/>
          </p:cNvSpPr>
          <p:nvPr/>
        </p:nvSpPr>
        <p:spPr bwMode="auto">
          <a:xfrm>
            <a:off x="7910513" y="2017713"/>
            <a:ext cx="692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chemeClr val="tx2"/>
                </a:solidFill>
                <a:latin typeface="Times New Roman" charset="0"/>
                <a:cs typeface="Calibri"/>
              </a:rPr>
              <a:t>arpa</a:t>
            </a:r>
            <a:endParaRPr lang="en-US" dirty="0">
              <a:solidFill>
                <a:schemeClr val="tx2"/>
              </a:solidFill>
              <a:latin typeface="Times New Roman" charset="0"/>
              <a:cs typeface="Calibri"/>
            </a:endParaRPr>
          </a:p>
        </p:txBody>
      </p:sp>
      <p:sp>
        <p:nvSpPr>
          <p:cNvPr id="69654" name="Oval 27"/>
          <p:cNvSpPr>
            <a:spLocks noChangeArrowheads="1"/>
          </p:cNvSpPr>
          <p:nvPr/>
        </p:nvSpPr>
        <p:spPr bwMode="auto">
          <a:xfrm>
            <a:off x="4271963" y="1163638"/>
            <a:ext cx="563562" cy="428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5" name="Text Box 28"/>
          <p:cNvSpPr txBox="1">
            <a:spLocks noChangeArrowheads="1"/>
          </p:cNvSpPr>
          <p:nvPr/>
        </p:nvSpPr>
        <p:spPr bwMode="auto">
          <a:xfrm>
            <a:off x="5032375" y="1085850"/>
            <a:ext cx="1587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unnamed root</a:t>
            </a:r>
          </a:p>
        </p:txBody>
      </p:sp>
      <p:sp>
        <p:nvSpPr>
          <p:cNvPr id="69656" name="Line 29"/>
          <p:cNvSpPr>
            <a:spLocks noChangeShapeType="1"/>
          </p:cNvSpPr>
          <p:nvPr/>
        </p:nvSpPr>
        <p:spPr bwMode="auto">
          <a:xfrm flipH="1">
            <a:off x="550863" y="1363663"/>
            <a:ext cx="374015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7" name="Line 30"/>
          <p:cNvSpPr>
            <a:spLocks noChangeShapeType="1"/>
          </p:cNvSpPr>
          <p:nvPr/>
        </p:nvSpPr>
        <p:spPr bwMode="auto">
          <a:xfrm flipH="1">
            <a:off x="1381125" y="1460500"/>
            <a:ext cx="2951163" cy="5127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8" name="Line 31"/>
          <p:cNvSpPr>
            <a:spLocks noChangeShapeType="1"/>
          </p:cNvSpPr>
          <p:nvPr/>
        </p:nvSpPr>
        <p:spPr bwMode="auto">
          <a:xfrm flipH="1">
            <a:off x="3155950" y="1530350"/>
            <a:ext cx="1204913" cy="4429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9" name="Line 32"/>
          <p:cNvSpPr>
            <a:spLocks noChangeShapeType="1"/>
          </p:cNvSpPr>
          <p:nvPr/>
        </p:nvSpPr>
        <p:spPr bwMode="auto">
          <a:xfrm flipH="1">
            <a:off x="4319588" y="1584325"/>
            <a:ext cx="23495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0" name="Line 33"/>
          <p:cNvSpPr>
            <a:spLocks noChangeShapeType="1"/>
          </p:cNvSpPr>
          <p:nvPr/>
        </p:nvSpPr>
        <p:spPr bwMode="auto">
          <a:xfrm>
            <a:off x="4818063" y="1349375"/>
            <a:ext cx="3324225" cy="6238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1" name="Line 34"/>
          <p:cNvSpPr>
            <a:spLocks noChangeShapeType="1"/>
          </p:cNvSpPr>
          <p:nvPr/>
        </p:nvSpPr>
        <p:spPr bwMode="auto">
          <a:xfrm>
            <a:off x="4776788" y="1460500"/>
            <a:ext cx="2119312" cy="5127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2" name="Line 35"/>
          <p:cNvSpPr>
            <a:spLocks noChangeShapeType="1"/>
          </p:cNvSpPr>
          <p:nvPr/>
        </p:nvSpPr>
        <p:spPr bwMode="auto">
          <a:xfrm>
            <a:off x="4721225" y="1544638"/>
            <a:ext cx="1344613" cy="4429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3" name="Oval 36"/>
          <p:cNvSpPr>
            <a:spLocks noChangeArrowheads="1"/>
          </p:cNvSpPr>
          <p:nvPr/>
        </p:nvSpPr>
        <p:spPr bwMode="auto">
          <a:xfrm>
            <a:off x="1087438" y="2908300"/>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4" name="Oval 37"/>
          <p:cNvSpPr>
            <a:spLocks noChangeArrowheads="1"/>
          </p:cNvSpPr>
          <p:nvPr/>
        </p:nvSpPr>
        <p:spPr bwMode="auto">
          <a:xfrm>
            <a:off x="630238" y="3886200"/>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5" name="Oval 38"/>
          <p:cNvSpPr>
            <a:spLocks noChangeArrowheads="1"/>
          </p:cNvSpPr>
          <p:nvPr/>
        </p:nvSpPr>
        <p:spPr bwMode="auto">
          <a:xfrm>
            <a:off x="1641475" y="3884613"/>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6" name="Oval 39"/>
          <p:cNvSpPr>
            <a:spLocks noChangeArrowheads="1"/>
          </p:cNvSpPr>
          <p:nvPr/>
        </p:nvSpPr>
        <p:spPr bwMode="auto">
          <a:xfrm>
            <a:off x="5870575" y="2922588"/>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7" name="Oval 40"/>
          <p:cNvSpPr>
            <a:spLocks noChangeArrowheads="1"/>
          </p:cNvSpPr>
          <p:nvPr/>
        </p:nvSpPr>
        <p:spPr bwMode="auto">
          <a:xfrm>
            <a:off x="5870575" y="3898900"/>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8" name="Oval 41"/>
          <p:cNvSpPr>
            <a:spLocks noChangeArrowheads="1"/>
          </p:cNvSpPr>
          <p:nvPr/>
        </p:nvSpPr>
        <p:spPr bwMode="auto">
          <a:xfrm>
            <a:off x="5870575" y="4862513"/>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9" name="Oval 42"/>
          <p:cNvSpPr>
            <a:spLocks noChangeArrowheads="1"/>
          </p:cNvSpPr>
          <p:nvPr/>
        </p:nvSpPr>
        <p:spPr bwMode="auto">
          <a:xfrm>
            <a:off x="16843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0" name="Oval 43"/>
          <p:cNvSpPr>
            <a:spLocks noChangeArrowheads="1"/>
          </p:cNvSpPr>
          <p:nvPr/>
        </p:nvSpPr>
        <p:spPr bwMode="auto">
          <a:xfrm>
            <a:off x="6302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1" name="Oval 44"/>
          <p:cNvSpPr>
            <a:spLocks noChangeArrowheads="1"/>
          </p:cNvSpPr>
          <p:nvPr/>
        </p:nvSpPr>
        <p:spPr bwMode="auto">
          <a:xfrm>
            <a:off x="7956550" y="2908300"/>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2" name="Text Box 47"/>
          <p:cNvSpPr txBox="1">
            <a:spLocks noChangeArrowheads="1"/>
          </p:cNvSpPr>
          <p:nvPr/>
        </p:nvSpPr>
        <p:spPr bwMode="auto">
          <a:xfrm>
            <a:off x="1101725" y="2971800"/>
            <a:ext cx="565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bar</a:t>
            </a:r>
          </a:p>
        </p:txBody>
      </p:sp>
      <p:sp>
        <p:nvSpPr>
          <p:cNvPr id="69673" name="Text Box 48"/>
          <p:cNvSpPr txBox="1">
            <a:spLocks noChangeArrowheads="1"/>
          </p:cNvSpPr>
          <p:nvPr/>
        </p:nvSpPr>
        <p:spPr bwMode="auto">
          <a:xfrm>
            <a:off x="587375" y="3968750"/>
            <a:ext cx="6848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west</a:t>
            </a:r>
          </a:p>
        </p:txBody>
      </p:sp>
      <p:sp>
        <p:nvSpPr>
          <p:cNvPr id="69674" name="Text Box 49"/>
          <p:cNvSpPr txBox="1">
            <a:spLocks noChangeArrowheads="1"/>
          </p:cNvSpPr>
          <p:nvPr/>
        </p:nvSpPr>
        <p:spPr bwMode="auto">
          <a:xfrm>
            <a:off x="1608138" y="3968750"/>
            <a:ext cx="62068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east</a:t>
            </a:r>
          </a:p>
        </p:txBody>
      </p:sp>
      <p:sp>
        <p:nvSpPr>
          <p:cNvPr id="69675" name="Text Box 50"/>
          <p:cNvSpPr txBox="1">
            <a:spLocks noChangeArrowheads="1"/>
          </p:cNvSpPr>
          <p:nvPr/>
        </p:nvSpPr>
        <p:spPr bwMode="auto">
          <a:xfrm>
            <a:off x="671513" y="4897438"/>
            <a:ext cx="5222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foo</a:t>
            </a:r>
          </a:p>
        </p:txBody>
      </p:sp>
      <p:sp>
        <p:nvSpPr>
          <p:cNvPr id="69676" name="Text Box 51"/>
          <p:cNvSpPr txBox="1">
            <a:spLocks noChangeArrowheads="1"/>
          </p:cNvSpPr>
          <p:nvPr/>
        </p:nvSpPr>
        <p:spPr bwMode="auto">
          <a:xfrm>
            <a:off x="1725613" y="4897438"/>
            <a:ext cx="53091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my</a:t>
            </a:r>
          </a:p>
        </p:txBody>
      </p:sp>
      <p:sp>
        <p:nvSpPr>
          <p:cNvPr id="69677" name="Line 52"/>
          <p:cNvSpPr>
            <a:spLocks noChangeShapeType="1"/>
          </p:cNvSpPr>
          <p:nvPr/>
        </p:nvSpPr>
        <p:spPr bwMode="auto">
          <a:xfrm>
            <a:off x="1381125" y="2535238"/>
            <a:ext cx="1588" cy="3730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78" name="Line 53"/>
          <p:cNvSpPr>
            <a:spLocks noChangeShapeType="1"/>
          </p:cNvSpPr>
          <p:nvPr/>
        </p:nvSpPr>
        <p:spPr bwMode="auto">
          <a:xfrm flipH="1">
            <a:off x="890588" y="3484563"/>
            <a:ext cx="360362" cy="4016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79" name="Line 54"/>
          <p:cNvSpPr>
            <a:spLocks noChangeShapeType="1"/>
          </p:cNvSpPr>
          <p:nvPr/>
        </p:nvSpPr>
        <p:spPr bwMode="auto">
          <a:xfrm>
            <a:off x="1465263" y="3470275"/>
            <a:ext cx="415925" cy="4286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0" name="Line 55"/>
          <p:cNvSpPr>
            <a:spLocks noChangeShapeType="1"/>
          </p:cNvSpPr>
          <p:nvPr/>
        </p:nvSpPr>
        <p:spPr bwMode="auto">
          <a:xfrm>
            <a:off x="911225" y="4467225"/>
            <a:ext cx="1588" cy="387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1" name="Line 56"/>
          <p:cNvSpPr>
            <a:spLocks noChangeShapeType="1"/>
          </p:cNvSpPr>
          <p:nvPr/>
        </p:nvSpPr>
        <p:spPr bwMode="auto">
          <a:xfrm>
            <a:off x="1936750" y="4452938"/>
            <a:ext cx="1588" cy="4016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2" name="Line 57"/>
          <p:cNvSpPr>
            <a:spLocks noChangeShapeType="1"/>
          </p:cNvSpPr>
          <p:nvPr/>
        </p:nvSpPr>
        <p:spPr bwMode="auto">
          <a:xfrm>
            <a:off x="6151563" y="2555875"/>
            <a:ext cx="1587" cy="3667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3" name="Line 58"/>
          <p:cNvSpPr>
            <a:spLocks noChangeShapeType="1"/>
          </p:cNvSpPr>
          <p:nvPr/>
        </p:nvSpPr>
        <p:spPr bwMode="auto">
          <a:xfrm>
            <a:off x="6153150" y="3484563"/>
            <a:ext cx="1588" cy="4286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4" name="Line 59"/>
          <p:cNvSpPr>
            <a:spLocks noChangeShapeType="1"/>
          </p:cNvSpPr>
          <p:nvPr/>
        </p:nvSpPr>
        <p:spPr bwMode="auto">
          <a:xfrm>
            <a:off x="6153150" y="4495800"/>
            <a:ext cx="1588" cy="387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5" name="Line 61"/>
          <p:cNvSpPr>
            <a:spLocks noChangeShapeType="1"/>
          </p:cNvSpPr>
          <p:nvPr/>
        </p:nvSpPr>
        <p:spPr bwMode="auto">
          <a:xfrm>
            <a:off x="8267700" y="2527300"/>
            <a:ext cx="1588"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6" name="Text Box 65"/>
          <p:cNvSpPr txBox="1">
            <a:spLocks noChangeArrowheads="1"/>
          </p:cNvSpPr>
          <p:nvPr/>
        </p:nvSpPr>
        <p:spPr bwMode="auto">
          <a:xfrm>
            <a:off x="5940425" y="2971800"/>
            <a:ext cx="423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ac</a:t>
            </a:r>
          </a:p>
        </p:txBody>
      </p:sp>
      <p:sp>
        <p:nvSpPr>
          <p:cNvPr id="69687" name="Text Box 66"/>
          <p:cNvSpPr txBox="1">
            <a:spLocks noChangeArrowheads="1"/>
          </p:cNvSpPr>
          <p:nvPr/>
        </p:nvSpPr>
        <p:spPr bwMode="auto">
          <a:xfrm>
            <a:off x="5835650" y="3983038"/>
            <a:ext cx="635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cam</a:t>
            </a:r>
          </a:p>
        </p:txBody>
      </p:sp>
      <p:sp>
        <p:nvSpPr>
          <p:cNvPr id="69688" name="Text Box 67"/>
          <p:cNvSpPr txBox="1">
            <a:spLocks noChangeArrowheads="1"/>
          </p:cNvSpPr>
          <p:nvPr/>
        </p:nvSpPr>
        <p:spPr bwMode="auto">
          <a:xfrm>
            <a:off x="5943600" y="4938713"/>
            <a:ext cx="3697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smtClean="0">
                <a:solidFill>
                  <a:srgbClr val="0066FF"/>
                </a:solidFill>
                <a:latin typeface="Times New Roman" charset="0"/>
                <a:cs typeface="Calibri"/>
              </a:rPr>
              <a:t>cl</a:t>
            </a:r>
            <a:endParaRPr lang="en-US" dirty="0">
              <a:solidFill>
                <a:srgbClr val="0066FF"/>
              </a:solidFill>
              <a:latin typeface="Times New Roman" charset="0"/>
              <a:cs typeface="Calibri"/>
            </a:endParaRPr>
          </a:p>
        </p:txBody>
      </p:sp>
      <p:sp>
        <p:nvSpPr>
          <p:cNvPr id="69689" name="Text Box 68"/>
          <p:cNvSpPr txBox="1">
            <a:spLocks noChangeArrowheads="1"/>
          </p:cNvSpPr>
          <p:nvPr/>
        </p:nvSpPr>
        <p:spPr bwMode="auto">
          <a:xfrm>
            <a:off x="7983069" y="2957513"/>
            <a:ext cx="556563" cy="444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lnSpc>
                <a:spcPct val="80000"/>
              </a:lnSpc>
            </a:pPr>
            <a:r>
              <a:rPr lang="en-US" sz="1400" dirty="0">
                <a:solidFill>
                  <a:schemeClr val="tx2"/>
                </a:solidFill>
                <a:latin typeface="Times New Roman" charset="0"/>
                <a:cs typeface="Calibri"/>
              </a:rPr>
              <a:t>in-</a:t>
            </a:r>
          </a:p>
          <a:p>
            <a:pPr algn="ctr">
              <a:lnSpc>
                <a:spcPct val="80000"/>
              </a:lnSpc>
            </a:pPr>
            <a:r>
              <a:rPr lang="en-US" sz="1400" dirty="0" err="1">
                <a:solidFill>
                  <a:schemeClr val="tx2"/>
                </a:solidFill>
                <a:latin typeface="Times New Roman" charset="0"/>
                <a:cs typeface="Calibri"/>
              </a:rPr>
              <a:t>addr</a:t>
            </a:r>
            <a:endParaRPr lang="en-US" sz="1400" dirty="0">
              <a:solidFill>
                <a:schemeClr val="tx2"/>
              </a:solidFill>
              <a:latin typeface="Times New Roman" charset="0"/>
              <a:cs typeface="Calibri"/>
            </a:endParaRPr>
          </a:p>
        </p:txBody>
      </p:sp>
      <p:sp>
        <p:nvSpPr>
          <p:cNvPr id="69690" name="Text Box 72"/>
          <p:cNvSpPr txBox="1">
            <a:spLocks noChangeArrowheads="1"/>
          </p:cNvSpPr>
          <p:nvPr/>
        </p:nvSpPr>
        <p:spPr bwMode="auto">
          <a:xfrm>
            <a:off x="1789113" y="2617788"/>
            <a:ext cx="18557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generic domains</a:t>
            </a:r>
          </a:p>
        </p:txBody>
      </p:sp>
      <p:sp>
        <p:nvSpPr>
          <p:cNvPr id="69691" name="Text Box 73"/>
          <p:cNvSpPr txBox="1">
            <a:spLocks noChangeArrowheads="1"/>
          </p:cNvSpPr>
          <p:nvPr/>
        </p:nvSpPr>
        <p:spPr bwMode="auto">
          <a:xfrm>
            <a:off x="3989388" y="2617788"/>
            <a:ext cx="18843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country domains</a:t>
            </a:r>
          </a:p>
        </p:txBody>
      </p:sp>
      <p:sp>
        <p:nvSpPr>
          <p:cNvPr id="69692" name="Text Box 74"/>
          <p:cNvSpPr txBox="1">
            <a:spLocks noChangeArrowheads="1"/>
          </p:cNvSpPr>
          <p:nvPr/>
        </p:nvSpPr>
        <p:spPr bwMode="auto">
          <a:xfrm>
            <a:off x="1101725" y="5394325"/>
            <a:ext cx="19129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my.east.bar.edu</a:t>
            </a:r>
            <a:endParaRPr lang="en-US" dirty="0">
              <a:solidFill>
                <a:srgbClr val="FF0000"/>
              </a:solidFill>
              <a:latin typeface="Times New Roman" charset="0"/>
              <a:cs typeface="Calibri"/>
            </a:endParaRPr>
          </a:p>
        </p:txBody>
      </p:sp>
      <p:sp>
        <p:nvSpPr>
          <p:cNvPr id="69693" name="Text Box 75"/>
          <p:cNvSpPr txBox="1">
            <a:spLocks noChangeArrowheads="1"/>
          </p:cNvSpPr>
          <p:nvPr/>
        </p:nvSpPr>
        <p:spPr bwMode="auto">
          <a:xfrm>
            <a:off x="5380038" y="5408613"/>
            <a:ext cx="154521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smtClean="0">
                <a:solidFill>
                  <a:srgbClr val="0066FF"/>
                </a:solidFill>
                <a:latin typeface="Times New Roman" charset="0"/>
                <a:cs typeface="Calibri"/>
              </a:rPr>
              <a:t>cl.cam.ac.uk</a:t>
            </a:r>
            <a:endParaRPr lang="en-US" dirty="0">
              <a:solidFill>
                <a:srgbClr val="0066FF"/>
              </a:solidFill>
              <a:latin typeface="Times New Roman" charset="0"/>
              <a:cs typeface="Calibri"/>
            </a:endParaRPr>
          </a:p>
        </p:txBody>
      </p:sp>
      <p:sp>
        <p:nvSpPr>
          <p:cNvPr id="930893" name="Rectangle 77"/>
          <p:cNvSpPr>
            <a:spLocks noChangeArrowheads="1"/>
          </p:cNvSpPr>
          <p:nvPr/>
        </p:nvSpPr>
        <p:spPr bwMode="auto">
          <a:xfrm>
            <a:off x="76200" y="1828800"/>
            <a:ext cx="8686800" cy="838200"/>
          </a:xfrm>
          <a:prstGeom prst="rect">
            <a:avLst/>
          </a:prstGeom>
          <a:solidFill>
            <a:schemeClr val="folHlink">
              <a:alpha val="27843"/>
            </a:schemeClr>
          </a:solidFill>
          <a:ln w="25400">
            <a:solidFill>
              <a:schemeClr val="folHlink"/>
            </a:solidFill>
            <a:miter lim="800000"/>
            <a:headEnd/>
            <a:tailEnd/>
          </a:ln>
        </p:spPr>
        <p:txBody>
          <a:bodyPr wrap="none" anchor="ctr"/>
          <a:lstStyle/>
          <a:p>
            <a:endParaRPr lang="en-US"/>
          </a:p>
        </p:txBody>
      </p:sp>
      <p:sp>
        <p:nvSpPr>
          <p:cNvPr id="930894" name="Text Box 78"/>
          <p:cNvSpPr txBox="1">
            <a:spLocks noChangeArrowheads="1"/>
          </p:cNvSpPr>
          <p:nvPr/>
        </p:nvSpPr>
        <p:spPr bwMode="auto">
          <a:xfrm>
            <a:off x="2514600" y="3048000"/>
            <a:ext cx="31765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spcBef>
                <a:spcPct val="50000"/>
              </a:spcBef>
            </a:pPr>
            <a:r>
              <a:rPr lang="en-US" dirty="0">
                <a:solidFill>
                  <a:schemeClr val="folHlink"/>
                </a:solidFill>
                <a:latin typeface="Times New Roman" charset="0"/>
                <a:cs typeface="Calibri"/>
              </a:rPr>
              <a:t>Top-Level Domains (TLDs)</a:t>
            </a:r>
          </a:p>
        </p:txBody>
      </p:sp>
    </p:spTree>
    <p:extLst>
      <p:ext uri="{BB962C8B-B14F-4D97-AF65-F5344CB8AC3E}">
        <p14:creationId xmlns:p14="http://schemas.microsoft.com/office/powerpoint/2010/main" val="162274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08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0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93" grpId="0" animBg="1"/>
      <p:bldP spid="9308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E2C000C-FFB1-4541-BE2A-E684C7573BDB}" type="slidenum">
              <a:rPr lang="en-US" sz="1400" b="0">
                <a:latin typeface="Times New Roman" charset="0"/>
                <a:cs typeface="Calibri"/>
              </a:rPr>
              <a:pPr eaLnBrk="1" hangingPunct="1"/>
              <a:t>17</a:t>
            </a:fld>
            <a:endParaRPr lang="en-US" sz="1400" b="0" dirty="0">
              <a:latin typeface="Times New Roman" charset="0"/>
              <a:cs typeface="Calibri"/>
            </a:endParaRPr>
          </a:p>
        </p:txBody>
      </p:sp>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a:t>
            </a:r>
          </a:p>
        </p:txBody>
      </p:sp>
      <p:sp>
        <p:nvSpPr>
          <p:cNvPr id="71684"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Located in Virginia, USA</a:t>
            </a:r>
          </a:p>
          <a:p>
            <a:r>
              <a:rPr lang="en-US" sz="2400" dirty="0">
                <a:latin typeface="Calibri"/>
                <a:cs typeface="Calibri"/>
              </a:rPr>
              <a:t>How do we make the root scale?</a:t>
            </a:r>
          </a:p>
        </p:txBody>
      </p:sp>
      <p:sp>
        <p:nvSpPr>
          <p:cNvPr id="71685" name="AutoShape 4"/>
          <p:cNvSpPr>
            <a:spLocks noChangeAspect="1" noChangeArrowheads="1"/>
          </p:cNvSpPr>
          <p:nvPr/>
        </p:nvSpPr>
        <p:spPr bwMode="auto">
          <a:xfrm>
            <a:off x="457200" y="3048000"/>
            <a:ext cx="7234238"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1686"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7" name="Freeform 6"/>
          <p:cNvSpPr>
            <a:spLocks/>
          </p:cNvSpPr>
          <p:nvPr/>
        </p:nvSpPr>
        <p:spPr bwMode="auto">
          <a:xfrm>
            <a:off x="2895600" y="2895600"/>
            <a:ext cx="514350" cy="1882775"/>
          </a:xfrm>
          <a:custGeom>
            <a:avLst/>
            <a:gdLst>
              <a:gd name="T0" fmla="*/ 0 w 963"/>
              <a:gd name="T1" fmla="*/ 0 h 1893"/>
              <a:gd name="T2" fmla="*/ 0 w 963"/>
              <a:gd name="T3" fmla="*/ 924977 h 1893"/>
              <a:gd name="T4" fmla="*/ 514350 w 963"/>
              <a:gd name="T5" fmla="*/ 1882775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688" name="Text Box 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 </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467263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4FD70E6-7BAC-684F-BFE8-AA51632EFF2F}" type="slidenum">
              <a:rPr lang="en-US" sz="1400" b="0">
                <a:latin typeface="Times New Roman" charset="0"/>
                <a:cs typeface="Calibri"/>
              </a:rPr>
              <a:pPr eaLnBrk="1" hangingPunct="1"/>
              <a:t>18</a:t>
            </a:fld>
            <a:endParaRPr lang="en-US" sz="1400" b="0" dirty="0">
              <a:latin typeface="Times New Roman" charset="0"/>
              <a:cs typeface="Calibri"/>
            </a:endParaRPr>
          </a:p>
        </p:txBody>
      </p:sp>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3732"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400" dirty="0">
                <a:latin typeface="Calibri"/>
                <a:cs typeface="Calibri"/>
              </a:rPr>
              <a:t>Does </a:t>
            </a:r>
            <a:r>
              <a:rPr lang="en-US" sz="2400" dirty="0">
                <a:solidFill>
                  <a:srgbClr val="0000FF"/>
                </a:solidFill>
                <a:latin typeface="Calibri"/>
                <a:cs typeface="Calibri"/>
              </a:rPr>
              <a:t>this</a:t>
            </a:r>
            <a:r>
              <a:rPr lang="en-US" sz="2400" dirty="0">
                <a:latin typeface="Calibri"/>
                <a:cs typeface="Calibri"/>
              </a:rPr>
              <a:t> scale?</a:t>
            </a:r>
          </a:p>
        </p:txBody>
      </p:sp>
      <p:sp>
        <p:nvSpPr>
          <p:cNvPr id="73733" name="AutoShape 4"/>
          <p:cNvSpPr>
            <a:spLocks noChangeAspect="1" noChangeArrowheads="1"/>
          </p:cNvSpPr>
          <p:nvPr/>
        </p:nvSpPr>
        <p:spPr bwMode="auto">
          <a:xfrm>
            <a:off x="481013" y="3089275"/>
            <a:ext cx="7234237"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3734"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5"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36"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3737"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38"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 </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endParaRPr lang="en-US" sz="3200" b="0" dirty="0">
              <a:latin typeface="Times New Roman" charset="0"/>
              <a:cs typeface="Calibri"/>
            </a:endParaRPr>
          </a:p>
        </p:txBody>
      </p:sp>
      <p:sp>
        <p:nvSpPr>
          <p:cNvPr id="73739"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0"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a:t>
            </a:r>
          </a:p>
        </p:txBody>
      </p:sp>
      <p:sp>
        <p:nvSpPr>
          <p:cNvPr id="73741"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2"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a:t>
            </a:r>
            <a:endParaRPr lang="en-US" sz="3200" b="0" dirty="0">
              <a:latin typeface="Times New Roman" charset="0"/>
              <a:cs typeface="Calibri"/>
            </a:endParaRPr>
          </a:p>
        </p:txBody>
      </p:sp>
      <p:sp>
        <p:nvSpPr>
          <p:cNvPr id="73743"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4" name="Text Box 15"/>
          <p:cNvSpPr txBox="1">
            <a:spLocks noChangeArrowheads="1"/>
          </p:cNvSpPr>
          <p:nvPr/>
        </p:nvSpPr>
        <p:spPr bwMode="auto">
          <a:xfrm>
            <a:off x="7221538" y="4402138"/>
            <a:ext cx="15652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endParaRPr lang="en-US" sz="3200" b="0" dirty="0">
              <a:latin typeface="Times New Roman" charset="0"/>
              <a:cs typeface="Calibri"/>
            </a:endParaRPr>
          </a:p>
        </p:txBody>
      </p:sp>
      <p:sp>
        <p:nvSpPr>
          <p:cNvPr id="73745"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6" name="Text Box 1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endParaRPr lang="en-US" sz="1400" b="0" dirty="0">
              <a:solidFill>
                <a:srgbClr val="000000"/>
              </a:solidFill>
              <a:latin typeface="Calibri"/>
              <a:cs typeface="Calibri"/>
            </a:endParaRPr>
          </a:p>
          <a:p>
            <a:pPr algn="ctr"/>
            <a:endParaRPr lang="en-US" sz="2800" b="0" dirty="0">
              <a:latin typeface="Times New Roman" charset="0"/>
              <a:cs typeface="Calibri"/>
            </a:endParaRPr>
          </a:p>
        </p:txBody>
      </p:sp>
    </p:spTree>
    <p:extLst>
      <p:ext uri="{BB962C8B-B14F-4D97-AF65-F5344CB8AC3E}">
        <p14:creationId xmlns:p14="http://schemas.microsoft.com/office/powerpoint/2010/main" val="3952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6F0D4A6-DE04-924C-A809-A546483A9BE0}" type="slidenum">
              <a:rPr lang="en-US" sz="1400" b="0">
                <a:latin typeface="Times New Roman" charset="0"/>
                <a:cs typeface="Calibri"/>
              </a:rPr>
              <a:pPr eaLnBrk="1" hangingPunct="1"/>
              <a:t>19</a:t>
            </a:fld>
            <a:endParaRPr lang="en-US" sz="1400" b="0" dirty="0">
              <a:latin typeface="Times New Roman" charset="0"/>
              <a:cs typeface="Calibri"/>
            </a:endParaRPr>
          </a:p>
        </p:txBody>
      </p:sp>
      <p:sp>
        <p:nvSpPr>
          <p:cNvPr id="7577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5780"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000" dirty="0">
                <a:latin typeface="Calibri"/>
                <a:cs typeface="Calibri"/>
              </a:rPr>
              <a:t>Replication via </a:t>
            </a:r>
            <a:r>
              <a:rPr lang="en-US" sz="2000" dirty="0">
                <a:solidFill>
                  <a:srgbClr val="0000FF"/>
                </a:solidFill>
                <a:latin typeface="Calibri"/>
                <a:cs typeface="Calibri"/>
              </a:rPr>
              <a:t>any-casting</a:t>
            </a:r>
            <a:r>
              <a:rPr lang="en-US" sz="2000" dirty="0">
                <a:latin typeface="Calibri"/>
                <a:cs typeface="Calibri"/>
              </a:rPr>
              <a:t> (localized routing for addresses)</a:t>
            </a:r>
          </a:p>
          <a:p>
            <a:pPr>
              <a:lnSpc>
                <a:spcPct val="70000"/>
              </a:lnSpc>
            </a:pPr>
            <a:endParaRPr lang="en-US" sz="2400" dirty="0">
              <a:latin typeface="Calibri"/>
              <a:cs typeface="Calibri"/>
            </a:endParaRPr>
          </a:p>
        </p:txBody>
      </p:sp>
      <p:sp>
        <p:nvSpPr>
          <p:cNvPr id="75781" name="AutoShape 4"/>
          <p:cNvSpPr>
            <a:spLocks noChangeAspect="1" noChangeArrowheads="1"/>
          </p:cNvSpPr>
          <p:nvPr/>
        </p:nvSpPr>
        <p:spPr bwMode="auto">
          <a:xfrm>
            <a:off x="457200" y="3214688"/>
            <a:ext cx="7234238" cy="364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5782"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3"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4"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5785"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6"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p>
          <a:p>
            <a:pPr algn="l"/>
            <a:r>
              <a:rPr lang="en-US" sz="1400" b="0" dirty="0">
                <a:solidFill>
                  <a:srgbClr val="000000"/>
                </a:solidFill>
                <a:latin typeface="Calibri"/>
                <a:cs typeface="Calibri"/>
              </a:rPr>
              <a:t>   (and 37 other locations)</a:t>
            </a:r>
          </a:p>
          <a:p>
            <a:pPr algn="ctr"/>
            <a:endParaRPr lang="en-US" sz="3200" b="0" dirty="0">
              <a:latin typeface="Times New Roman" charset="0"/>
              <a:cs typeface="Calibri"/>
            </a:endParaRPr>
          </a:p>
        </p:txBody>
      </p:sp>
      <p:sp>
        <p:nvSpPr>
          <p:cNvPr id="75787"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8"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 (plus 29 other locations)</a:t>
            </a:r>
          </a:p>
        </p:txBody>
      </p:sp>
      <p:sp>
        <p:nvSpPr>
          <p:cNvPr id="75789"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0"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 (plus 16 other locations)</a:t>
            </a:r>
            <a:endParaRPr lang="en-US" sz="3200" b="0" dirty="0">
              <a:latin typeface="Times New Roman" charset="0"/>
              <a:cs typeface="Calibri"/>
            </a:endParaRPr>
          </a:p>
        </p:txBody>
      </p:sp>
      <p:sp>
        <p:nvSpPr>
          <p:cNvPr id="75791"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2" name="Text Box 15"/>
          <p:cNvSpPr txBox="1">
            <a:spLocks noChangeArrowheads="1"/>
          </p:cNvSpPr>
          <p:nvPr/>
        </p:nvSpPr>
        <p:spPr bwMode="auto">
          <a:xfrm>
            <a:off x="7221538" y="4402138"/>
            <a:ext cx="1693862"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p>
          <a:p>
            <a:pPr algn="l"/>
            <a:r>
              <a:rPr lang="en-US" sz="1400" b="0" dirty="0">
                <a:solidFill>
                  <a:srgbClr val="000000"/>
                </a:solidFill>
                <a:latin typeface="Calibri"/>
                <a:cs typeface="Calibri"/>
              </a:rPr>
              <a:t> plus Seoul, Paris,</a:t>
            </a:r>
            <a:br>
              <a:rPr lang="en-US" sz="1400" b="0" dirty="0">
                <a:solidFill>
                  <a:srgbClr val="000000"/>
                </a:solidFill>
                <a:latin typeface="Calibri"/>
                <a:cs typeface="Calibri"/>
              </a:rPr>
            </a:br>
            <a:r>
              <a:rPr lang="en-US" sz="1400" b="0" dirty="0">
                <a:solidFill>
                  <a:srgbClr val="000000"/>
                </a:solidFill>
                <a:latin typeface="Calibri"/>
                <a:cs typeface="Calibri"/>
              </a:rPr>
              <a:t> San Francisco</a:t>
            </a:r>
            <a:endParaRPr lang="en-US" sz="3200" b="0" dirty="0">
              <a:latin typeface="Times New Roman" charset="0"/>
              <a:cs typeface="Calibri"/>
            </a:endParaRPr>
          </a:p>
        </p:txBody>
      </p:sp>
      <p:sp>
        <p:nvSpPr>
          <p:cNvPr id="75793"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4" name="Text Box 17"/>
          <p:cNvSpPr txBox="1">
            <a:spLocks noChangeArrowheads="1"/>
          </p:cNvSpPr>
          <p:nvPr/>
        </p:nvSpPr>
        <p:spPr bwMode="auto">
          <a:xfrm>
            <a:off x="2665413" y="2559050"/>
            <a:ext cx="4878387"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 (also Los Angeles, NY, Chicago)</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r>
              <a:rPr lang="en-US" sz="1400" b="0" dirty="0">
                <a:solidFill>
                  <a:srgbClr val="000000"/>
                </a:solidFill>
                <a:latin typeface="Calibri"/>
                <a:cs typeface="Calibri"/>
              </a:rPr>
              <a:t> (21 locations)</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09940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 6 – Applications</a:t>
            </a:r>
            <a:endParaRPr lang="en-US" dirty="0"/>
          </a:p>
        </p:txBody>
      </p:sp>
      <p:sp>
        <p:nvSpPr>
          <p:cNvPr id="3" name="Content Placeholder 2"/>
          <p:cNvSpPr>
            <a:spLocks noGrp="1"/>
          </p:cNvSpPr>
          <p:nvPr>
            <p:ph idx="1"/>
          </p:nvPr>
        </p:nvSpPr>
        <p:spPr>
          <a:xfrm>
            <a:off x="457200" y="1600200"/>
            <a:ext cx="8229600" cy="4928480"/>
          </a:xfrm>
        </p:spPr>
        <p:txBody>
          <a:bodyPr>
            <a:normAutofit lnSpcReduction="10000"/>
          </a:bodyPr>
          <a:lstStyle/>
          <a:p>
            <a:r>
              <a:rPr lang="en-US" dirty="0" smtClean="0">
                <a:latin typeface="Calibri"/>
              </a:rPr>
              <a:t>Overview</a:t>
            </a:r>
          </a:p>
          <a:p>
            <a:endParaRPr lang="en-US" dirty="0">
              <a:latin typeface="Calibri"/>
            </a:endParaRPr>
          </a:p>
          <a:p>
            <a:r>
              <a:rPr lang="en-US" dirty="0" smtClean="0">
                <a:latin typeface="Calibri"/>
              </a:rPr>
              <a:t>Traditional Applications (web)</a:t>
            </a:r>
          </a:p>
          <a:p>
            <a:endParaRPr lang="en-US" dirty="0" smtClean="0">
              <a:latin typeface="Calibri"/>
            </a:endParaRPr>
          </a:p>
          <a:p>
            <a:r>
              <a:rPr lang="en-US" dirty="0" smtClean="0">
                <a:latin typeface="Calibri"/>
              </a:rPr>
              <a:t>Infrastructure Services (DNS)</a:t>
            </a:r>
          </a:p>
          <a:p>
            <a:endParaRPr lang="en-US" dirty="0" smtClean="0"/>
          </a:p>
          <a:p>
            <a:r>
              <a:rPr lang="en-US" dirty="0" smtClean="0"/>
              <a:t>Multimedia </a:t>
            </a:r>
            <a:r>
              <a:rPr lang="en-US" dirty="0"/>
              <a:t>Applications (SIP</a:t>
            </a:r>
            <a:r>
              <a:rPr lang="en-US" dirty="0" smtClean="0"/>
              <a:t>)</a:t>
            </a:r>
            <a:endParaRPr lang="en-US" dirty="0" smtClean="0">
              <a:latin typeface="Calibri"/>
            </a:endParaRPr>
          </a:p>
          <a:p>
            <a:endParaRPr lang="en-US" dirty="0" smtClean="0">
              <a:latin typeface="Calibri"/>
            </a:endParaRPr>
          </a:p>
          <a:p>
            <a:r>
              <a:rPr lang="en-US" dirty="0" smtClean="0">
                <a:latin typeface="Calibri"/>
              </a:rPr>
              <a:t>P2P Networks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2</a:t>
            </a:fld>
            <a:endParaRPr lang="en-US"/>
          </a:p>
        </p:txBody>
      </p:sp>
    </p:spTree>
    <p:extLst>
      <p:ext uri="{BB962C8B-B14F-4D97-AF65-F5344CB8AC3E}">
        <p14:creationId xmlns:p14="http://schemas.microsoft.com/office/powerpoint/2010/main" val="131881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1A65958-511E-D64E-B48B-A035D253EBFE}" type="slidenum">
              <a:rPr lang="en-US" sz="1400" b="0">
                <a:latin typeface="Times New Roman" charset="0"/>
                <a:cs typeface="Calibri"/>
              </a:rPr>
              <a:pPr eaLnBrk="1" hangingPunct="1"/>
              <a:t>20</a:t>
            </a:fld>
            <a:endParaRPr lang="en-US" sz="1400" b="0" dirty="0">
              <a:latin typeface="Times New Roman" charset="0"/>
              <a:cs typeface="Calibri"/>
            </a:endParaRPr>
          </a:p>
        </p:txBody>
      </p:sp>
      <p:sp>
        <p:nvSpPr>
          <p:cNvPr id="8089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Using DNS</a:t>
            </a:r>
          </a:p>
        </p:txBody>
      </p:sp>
      <p:sp>
        <p:nvSpPr>
          <p:cNvPr id="941059" name="Rectangle 3"/>
          <p:cNvSpPr>
            <a:spLocks noGrp="1" noChangeArrowheads="1"/>
          </p:cNvSpPr>
          <p:nvPr>
            <p:ph type="body" idx="1"/>
          </p:nvPr>
        </p:nvSpPr>
        <p:spPr/>
        <p:txBody>
          <a:bodyPr>
            <a:normAutofit fontScale="85000" lnSpcReduction="20000"/>
          </a:bodyPr>
          <a:lstStyle/>
          <a:p>
            <a:r>
              <a:rPr lang="en-US" dirty="0" smtClean="0">
                <a:latin typeface="Calibri"/>
                <a:ea typeface="Calibri"/>
                <a:cs typeface="Calibri"/>
              </a:rPr>
              <a:t>Two components</a:t>
            </a:r>
            <a:endParaRPr lang="en-US" dirty="0">
              <a:latin typeface="Calibri"/>
              <a:ea typeface="Calibri"/>
              <a:cs typeface="Calibri"/>
            </a:endParaRPr>
          </a:p>
          <a:p>
            <a:pPr lvl="1"/>
            <a:r>
              <a:rPr lang="en-US" dirty="0">
                <a:latin typeface="Calibri"/>
                <a:ea typeface="Calibri"/>
                <a:cs typeface="Calibri"/>
              </a:rPr>
              <a:t>Local DNS servers</a:t>
            </a:r>
          </a:p>
          <a:p>
            <a:pPr lvl="1"/>
            <a:r>
              <a:rPr lang="en-US" dirty="0">
                <a:latin typeface="Calibri"/>
                <a:ea typeface="Calibri"/>
                <a:cs typeface="Calibri"/>
              </a:rPr>
              <a:t>Resolver </a:t>
            </a:r>
            <a:r>
              <a:rPr lang="en-US" dirty="0" smtClean="0">
                <a:latin typeface="Calibri"/>
                <a:ea typeface="Calibri"/>
                <a:cs typeface="Calibri"/>
              </a:rPr>
              <a:t>software on hosts</a:t>
            </a:r>
          </a:p>
          <a:p>
            <a:pPr lvl="1"/>
            <a:endParaRPr lang="en-US" dirty="0" smtClean="0">
              <a:latin typeface="Calibri"/>
              <a:ea typeface="Calibri"/>
              <a:cs typeface="Calibri"/>
            </a:endParaRPr>
          </a:p>
          <a:p>
            <a:r>
              <a:rPr lang="en-US" dirty="0">
                <a:latin typeface="Calibri"/>
                <a:ea typeface="Calibri"/>
                <a:cs typeface="Calibri"/>
              </a:rPr>
              <a:t>Local DNS server (“default name server”)</a:t>
            </a:r>
          </a:p>
          <a:p>
            <a:pPr lvl="1"/>
            <a:r>
              <a:rPr lang="en-US" dirty="0">
                <a:latin typeface="Calibri"/>
                <a:ea typeface="Calibri"/>
                <a:cs typeface="Calibri"/>
              </a:rPr>
              <a:t>Usually near the </a:t>
            </a:r>
            <a:r>
              <a:rPr lang="en-US" dirty="0" err="1">
                <a:latin typeface="Calibri"/>
                <a:ea typeface="Calibri"/>
                <a:cs typeface="Calibri"/>
              </a:rPr>
              <a:t>endhosts</a:t>
            </a:r>
            <a:r>
              <a:rPr lang="en-US" dirty="0">
                <a:latin typeface="Calibri"/>
                <a:ea typeface="Calibri"/>
                <a:cs typeface="Calibri"/>
              </a:rPr>
              <a:t> that use it</a:t>
            </a:r>
          </a:p>
          <a:p>
            <a:pPr lvl="1"/>
            <a:r>
              <a:rPr lang="en-US" dirty="0">
                <a:latin typeface="Calibri"/>
                <a:ea typeface="Calibri"/>
                <a:cs typeface="Calibri"/>
              </a:rPr>
              <a:t>Local hosts configured with local server (e.g., /</a:t>
            </a:r>
            <a:r>
              <a:rPr lang="en-US" dirty="0" err="1">
                <a:latin typeface="Calibri"/>
                <a:ea typeface="Calibri"/>
                <a:cs typeface="Calibri"/>
              </a:rPr>
              <a:t>etc</a:t>
            </a:r>
            <a:r>
              <a:rPr lang="en-US" dirty="0">
                <a:latin typeface="Calibri"/>
                <a:ea typeface="Calibri"/>
                <a:cs typeface="Calibri"/>
              </a:rPr>
              <a:t>/</a:t>
            </a:r>
            <a:r>
              <a:rPr lang="en-US" dirty="0" err="1">
                <a:latin typeface="Calibri"/>
                <a:ea typeface="Calibri"/>
                <a:cs typeface="Calibri"/>
              </a:rPr>
              <a:t>resolv.conf</a:t>
            </a:r>
            <a:r>
              <a:rPr lang="en-US" dirty="0">
                <a:latin typeface="Calibri"/>
                <a:ea typeface="Calibri"/>
                <a:cs typeface="Calibri"/>
              </a:rPr>
              <a:t>) or learn server via </a:t>
            </a:r>
            <a:r>
              <a:rPr lang="en-US" dirty="0" smtClean="0">
                <a:latin typeface="Calibri"/>
                <a:ea typeface="Calibri"/>
                <a:cs typeface="Calibri"/>
              </a:rPr>
              <a:t>DHCP</a:t>
            </a:r>
          </a:p>
          <a:p>
            <a:pPr lvl="1"/>
            <a:endParaRPr lang="en-US" dirty="0">
              <a:latin typeface="Calibri"/>
              <a:ea typeface="Calibri"/>
              <a:cs typeface="Calibri"/>
            </a:endParaRPr>
          </a:p>
          <a:p>
            <a:r>
              <a:rPr lang="en-US" dirty="0">
                <a:latin typeface="Calibri"/>
                <a:ea typeface="Calibri"/>
                <a:cs typeface="Calibri"/>
              </a:rPr>
              <a:t>Client application</a:t>
            </a:r>
          </a:p>
          <a:p>
            <a:pPr lvl="1"/>
            <a:r>
              <a:rPr lang="en-US" dirty="0">
                <a:latin typeface="Calibri"/>
                <a:ea typeface="Calibri"/>
                <a:cs typeface="Calibri"/>
              </a:rPr>
              <a:t>Extract server name (e.g., from the URL)</a:t>
            </a:r>
          </a:p>
          <a:p>
            <a:pPr lvl="1"/>
            <a:r>
              <a:rPr lang="en-US" dirty="0">
                <a:latin typeface="Calibri"/>
                <a:ea typeface="Calibri"/>
                <a:cs typeface="Calibri"/>
              </a:rPr>
              <a:t>Do </a:t>
            </a:r>
            <a:r>
              <a:rPr lang="en-US" dirty="0" err="1">
                <a:latin typeface="Calibri"/>
                <a:ea typeface="Calibri"/>
                <a:cs typeface="Calibri"/>
              </a:rPr>
              <a:t>gethostbyname</a:t>
            </a:r>
            <a:r>
              <a:rPr lang="en-US" dirty="0">
                <a:latin typeface="Calibri"/>
                <a:ea typeface="Calibri"/>
                <a:cs typeface="Calibri"/>
              </a:rPr>
              <a:t>() to trigger resolver code</a:t>
            </a:r>
          </a:p>
          <a:p>
            <a:endParaRPr lang="en-US" dirty="0">
              <a:latin typeface="Calibri"/>
              <a:ea typeface="Calibri"/>
              <a:cs typeface="Calibri"/>
            </a:endParaRPr>
          </a:p>
        </p:txBody>
      </p:sp>
    </p:spTree>
    <p:extLst>
      <p:ext uri="{BB962C8B-B14F-4D97-AF65-F5344CB8AC3E}">
        <p14:creationId xmlns:p14="http://schemas.microsoft.com/office/powerpoint/2010/main" val="30509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1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1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1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1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10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10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1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10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1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957388" y="2879322"/>
            <a:ext cx="1876425" cy="615949"/>
            <a:chOff x="2838" y="2132"/>
            <a:chExt cx="1182" cy="388"/>
          </a:xfrm>
        </p:grpSpPr>
        <p:sp>
          <p:nvSpPr>
            <p:cNvPr id="83001" name="Rectangle 23"/>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2" name="Text Box 24"/>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local DNS 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sp>
        <p:nvSpPr>
          <p:cNvPr id="82948"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79F11F2-8807-E547-AE91-247DE2207B5B}" type="slidenum">
              <a:rPr lang="en-US" sz="1400" b="0">
                <a:latin typeface="Times New Roman" charset="0"/>
                <a:cs typeface="Calibri"/>
              </a:rPr>
              <a:pPr eaLnBrk="1" hangingPunct="1"/>
              <a:t>21</a:t>
            </a:fld>
            <a:endParaRPr lang="en-US" sz="1400" b="0" dirty="0">
              <a:latin typeface="Times New Roman" charset="0"/>
              <a:cs typeface="Calibri"/>
            </a:endParaRPr>
          </a:p>
        </p:txBody>
      </p:sp>
      <p:graphicFrame>
        <p:nvGraphicFramePr>
          <p:cNvPr id="82946" name="Object 2"/>
          <p:cNvGraphicFramePr>
            <a:graphicFrameLocks noChangeAspect="1"/>
          </p:cNvGraphicFramePr>
          <p:nvPr/>
        </p:nvGraphicFramePr>
        <p:xfrm>
          <a:off x="3514725" y="5100638"/>
          <a:ext cx="833438" cy="638175"/>
        </p:xfrm>
        <a:graphic>
          <a:graphicData uri="http://schemas.openxmlformats.org/presentationml/2006/ole">
            <mc:AlternateContent xmlns:mc="http://schemas.openxmlformats.org/markup-compatibility/2006">
              <mc:Choice xmlns:v="urn:schemas-microsoft-com:vml" Requires="v">
                <p:oleObj spid="_x0000_s1218"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725" y="5100638"/>
                        <a:ext cx="833438"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49" name="Text Box 3"/>
          <p:cNvSpPr txBox="1">
            <a:spLocks noChangeArrowheads="1"/>
          </p:cNvSpPr>
          <p:nvPr/>
        </p:nvSpPr>
        <p:spPr bwMode="auto">
          <a:xfrm>
            <a:off x="3002696" y="5678885"/>
            <a:ext cx="1662234"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err="1" smtClean="0">
                <a:cs typeface="Calibri"/>
              </a:rPr>
              <a:t>cl.cam.ac.uk</a:t>
            </a:r>
            <a:endParaRPr lang="en-US" sz="1600" b="0" dirty="0">
              <a:latin typeface="Times New Roman" charset="0"/>
              <a:cs typeface="Calibri"/>
            </a:endParaRPr>
          </a:p>
        </p:txBody>
      </p:sp>
      <p:sp>
        <p:nvSpPr>
          <p:cNvPr id="82950" name="Text Box 4"/>
          <p:cNvSpPr txBox="1">
            <a:spLocks noChangeArrowheads="1"/>
          </p:cNvSpPr>
          <p:nvPr/>
        </p:nvSpPr>
        <p:spPr bwMode="auto">
          <a:xfrm>
            <a:off x="6506047" y="5957888"/>
            <a:ext cx="216758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dirty="0" err="1" smtClean="0">
                <a:cs typeface="Calibri"/>
              </a:rPr>
              <a:t>www.stanford.edu</a:t>
            </a:r>
            <a:endParaRPr lang="en-US" sz="1600" b="0" dirty="0">
              <a:latin typeface="Times New Roman" charset="0"/>
              <a:cs typeface="Calibri"/>
            </a:endParaRPr>
          </a:p>
        </p:txBody>
      </p:sp>
      <p:graphicFrame>
        <p:nvGraphicFramePr>
          <p:cNvPr id="82947" name="Object 3"/>
          <p:cNvGraphicFramePr>
            <a:graphicFrameLocks noChangeAspect="1"/>
          </p:cNvGraphicFramePr>
          <p:nvPr/>
        </p:nvGraphicFramePr>
        <p:xfrm>
          <a:off x="5638800" y="5900738"/>
          <a:ext cx="833438" cy="638175"/>
        </p:xfrm>
        <a:graphic>
          <a:graphicData uri="http://schemas.openxmlformats.org/presentationml/2006/ole">
            <mc:AlternateContent xmlns:mc="http://schemas.openxmlformats.org/markup-compatibility/2006">
              <mc:Choice xmlns:v="urn:schemas-microsoft-com:vml" Requires="v">
                <p:oleObj spid="_x0000_s1219"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900738"/>
                        <a:ext cx="833438"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6"/>
          <p:cNvGrpSpPr>
            <a:grpSpLocks/>
          </p:cNvGrpSpPr>
          <p:nvPr/>
        </p:nvGrpSpPr>
        <p:grpSpPr bwMode="auto">
          <a:xfrm>
            <a:off x="3762375" y="3025775"/>
            <a:ext cx="369888" cy="657225"/>
            <a:chOff x="4180" y="783"/>
            <a:chExt cx="150" cy="307"/>
          </a:xfrm>
        </p:grpSpPr>
        <p:sp>
          <p:nvSpPr>
            <p:cNvPr id="8300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300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300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00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00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1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43119" name="Text Box 15"/>
          <p:cNvSpPr txBox="1">
            <a:spLocks noChangeArrowheads="1"/>
          </p:cNvSpPr>
          <p:nvPr/>
        </p:nvSpPr>
        <p:spPr bwMode="auto">
          <a:xfrm>
            <a:off x="4316413" y="1277938"/>
            <a:ext cx="20113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943120" name="Line 16"/>
          <p:cNvSpPr>
            <a:spLocks noChangeShapeType="1"/>
          </p:cNvSpPr>
          <p:nvPr/>
        </p:nvSpPr>
        <p:spPr bwMode="auto">
          <a:xfrm flipH="1" flipV="1">
            <a:off x="3811588" y="3713163"/>
            <a:ext cx="0" cy="13144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1" name="Line 17"/>
          <p:cNvSpPr>
            <a:spLocks noChangeShapeType="1"/>
          </p:cNvSpPr>
          <p:nvPr/>
        </p:nvSpPr>
        <p:spPr bwMode="auto">
          <a:xfrm flipV="1">
            <a:off x="3925888" y="2017713"/>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2" name="Line 18"/>
          <p:cNvSpPr>
            <a:spLocks noChangeShapeType="1"/>
          </p:cNvSpPr>
          <p:nvPr/>
        </p:nvSpPr>
        <p:spPr bwMode="auto">
          <a:xfrm flipV="1">
            <a:off x="4211638" y="3179763"/>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3" name="Line 19"/>
          <p:cNvSpPr>
            <a:spLocks noChangeShapeType="1"/>
          </p:cNvSpPr>
          <p:nvPr/>
        </p:nvSpPr>
        <p:spPr bwMode="auto">
          <a:xfrm flipH="1" flipV="1">
            <a:off x="4211638" y="3351213"/>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4" name="Line 20"/>
          <p:cNvSpPr>
            <a:spLocks noChangeShapeType="1"/>
          </p:cNvSpPr>
          <p:nvPr/>
        </p:nvSpPr>
        <p:spPr bwMode="auto">
          <a:xfrm flipH="1">
            <a:off x="4135438" y="2246313"/>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5" name="Line 21"/>
          <p:cNvSpPr>
            <a:spLocks noChangeShapeType="1"/>
          </p:cNvSpPr>
          <p:nvPr/>
        </p:nvSpPr>
        <p:spPr bwMode="auto">
          <a:xfrm>
            <a:off x="4002088" y="3741738"/>
            <a:ext cx="9525" cy="132397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9" name="Text Box 25"/>
          <p:cNvSpPr txBox="1">
            <a:spLocks noChangeArrowheads="1"/>
          </p:cNvSpPr>
          <p:nvPr/>
        </p:nvSpPr>
        <p:spPr bwMode="auto">
          <a:xfrm>
            <a:off x="3522663" y="456882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43130" name="Text Box 26"/>
          <p:cNvSpPr txBox="1">
            <a:spLocks noChangeArrowheads="1"/>
          </p:cNvSpPr>
          <p:nvPr/>
        </p:nvSpPr>
        <p:spPr bwMode="auto">
          <a:xfrm>
            <a:off x="4065588" y="2235200"/>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43131" name="Text Box 27"/>
          <p:cNvSpPr txBox="1">
            <a:spLocks noChangeArrowheads="1"/>
          </p:cNvSpPr>
          <p:nvPr/>
        </p:nvSpPr>
        <p:spPr bwMode="auto">
          <a:xfrm>
            <a:off x="4503738" y="247332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943132" name="Text Box 28"/>
          <p:cNvSpPr txBox="1">
            <a:spLocks noChangeArrowheads="1"/>
          </p:cNvSpPr>
          <p:nvPr/>
        </p:nvSpPr>
        <p:spPr bwMode="auto">
          <a:xfrm>
            <a:off x="4818063" y="2882900"/>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943133" name="Text Box 29"/>
          <p:cNvSpPr txBox="1">
            <a:spLocks noChangeArrowheads="1"/>
          </p:cNvSpPr>
          <p:nvPr/>
        </p:nvSpPr>
        <p:spPr bwMode="auto">
          <a:xfrm>
            <a:off x="4848225" y="3370263"/>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943134" name="Text Box 30"/>
          <p:cNvSpPr txBox="1">
            <a:spLocks noChangeArrowheads="1"/>
          </p:cNvSpPr>
          <p:nvPr/>
        </p:nvSpPr>
        <p:spPr bwMode="auto">
          <a:xfrm>
            <a:off x="5445125" y="441007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grpSp>
        <p:nvGrpSpPr>
          <p:cNvPr id="4" name="Group 31"/>
          <p:cNvGrpSpPr>
            <a:grpSpLocks/>
          </p:cNvGrpSpPr>
          <p:nvPr/>
        </p:nvGrpSpPr>
        <p:grpSpPr bwMode="auto">
          <a:xfrm>
            <a:off x="4876800" y="1606550"/>
            <a:ext cx="369888" cy="657225"/>
            <a:chOff x="4180" y="783"/>
            <a:chExt cx="150" cy="307"/>
          </a:xfrm>
        </p:grpSpPr>
        <p:sp>
          <p:nvSpPr>
            <p:cNvPr id="82993" name="AutoShape 3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94" name="Rectangle 3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95" name="Rectangle 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96" name="AutoShape 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97" name="Line 3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8" name="Line 3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9" name="Rectangle 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00" name="Rectangle 3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5" name="Group 40"/>
          <p:cNvGrpSpPr>
            <a:grpSpLocks/>
          </p:cNvGrpSpPr>
          <p:nvPr/>
        </p:nvGrpSpPr>
        <p:grpSpPr bwMode="auto">
          <a:xfrm>
            <a:off x="5705475" y="3035300"/>
            <a:ext cx="369888" cy="657225"/>
            <a:chOff x="4180" y="783"/>
            <a:chExt cx="150" cy="307"/>
          </a:xfrm>
        </p:grpSpPr>
        <p:sp>
          <p:nvSpPr>
            <p:cNvPr id="82985" name="AutoShape 4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86" name="Rectangle 4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87"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8"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9" name="Line 4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0" name="Line 4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1"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92" name="Rectangle 4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6" name="Group 49"/>
          <p:cNvGrpSpPr>
            <a:grpSpLocks/>
          </p:cNvGrpSpPr>
          <p:nvPr/>
        </p:nvGrpSpPr>
        <p:grpSpPr bwMode="auto">
          <a:xfrm>
            <a:off x="5686425" y="4654550"/>
            <a:ext cx="369888" cy="657225"/>
            <a:chOff x="4180" y="783"/>
            <a:chExt cx="150" cy="307"/>
          </a:xfrm>
        </p:grpSpPr>
        <p:sp>
          <p:nvSpPr>
            <p:cNvPr id="82977" name="AutoShape 5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78" name="Rectangle 5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79" name="Rectangle 5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0" name="AutoShape 5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1" name="Line 5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82" name="Line 5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83" name="Rectangle 5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84" name="Rectangle 5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43162" name="Text Box 58"/>
          <p:cNvSpPr txBox="1">
            <a:spLocks noChangeArrowheads="1"/>
          </p:cNvSpPr>
          <p:nvPr/>
        </p:nvSpPr>
        <p:spPr bwMode="auto">
          <a:xfrm>
            <a:off x="4959689" y="5226050"/>
            <a:ext cx="2236109"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smtClean="0">
                <a:cs typeface="Calibri"/>
              </a:rPr>
              <a:t>dns.stanford.edu</a:t>
            </a:r>
            <a:endParaRPr lang="en-US" sz="1600" b="0" dirty="0">
              <a:latin typeface="Times New Roman" charset="0"/>
              <a:cs typeface="Calibri"/>
            </a:endParaRPr>
          </a:p>
        </p:txBody>
      </p:sp>
      <p:sp>
        <p:nvSpPr>
          <p:cNvPr id="943163" name="Text Box 59"/>
          <p:cNvSpPr txBox="1">
            <a:spLocks noChangeArrowheads="1"/>
          </p:cNvSpPr>
          <p:nvPr/>
        </p:nvSpPr>
        <p:spPr bwMode="auto">
          <a:xfrm>
            <a:off x="4818063" y="4440238"/>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sp>
        <p:nvSpPr>
          <p:cNvPr id="943164" name="Text Box 60"/>
          <p:cNvSpPr txBox="1">
            <a:spLocks noChangeArrowheads="1"/>
          </p:cNvSpPr>
          <p:nvPr/>
        </p:nvSpPr>
        <p:spPr bwMode="auto">
          <a:xfrm>
            <a:off x="4075113" y="458787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943165" name="Line 61"/>
          <p:cNvSpPr>
            <a:spLocks noChangeShapeType="1"/>
          </p:cNvSpPr>
          <p:nvPr/>
        </p:nvSpPr>
        <p:spPr bwMode="auto">
          <a:xfrm>
            <a:off x="4144963" y="3511550"/>
            <a:ext cx="1493837"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43166" name="Line 62"/>
          <p:cNvSpPr>
            <a:spLocks noChangeShapeType="1"/>
          </p:cNvSpPr>
          <p:nvPr/>
        </p:nvSpPr>
        <p:spPr bwMode="auto">
          <a:xfrm flipH="1" flipV="1">
            <a:off x="4105275" y="3627438"/>
            <a:ext cx="1493838"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43167" name="Text Box 63"/>
          <p:cNvSpPr txBox="1">
            <a:spLocks noChangeArrowheads="1"/>
          </p:cNvSpPr>
          <p:nvPr/>
        </p:nvSpPr>
        <p:spPr bwMode="auto">
          <a:xfrm>
            <a:off x="5076825" y="2649538"/>
            <a:ext cx="20113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sp>
        <p:nvSpPr>
          <p:cNvPr id="82975" name="Rectangle 64"/>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How Does Resolution Happen?</a:t>
            </a:r>
            <a:br>
              <a:rPr lang="en-US" dirty="0" smtClean="0">
                <a:latin typeface="Helvetica" charset="0"/>
                <a:ea typeface="ＭＳ Ｐゴシック" charset="0"/>
                <a:cs typeface="ＭＳ Ｐゴシック" charset="0"/>
              </a:rPr>
            </a:br>
            <a:r>
              <a:rPr lang="en-US" sz="3100" dirty="0" smtClean="0">
                <a:latin typeface="Helvetica" charset="0"/>
                <a:ea typeface="ＭＳ Ｐゴシック" charset="0"/>
                <a:cs typeface="ＭＳ Ｐゴシック" charset="0"/>
              </a:rPr>
              <a:t>(</a:t>
            </a:r>
            <a:r>
              <a:rPr lang="en-US" sz="3100" b="1" dirty="0" smtClean="0">
                <a:latin typeface="Helvetica" charset="0"/>
                <a:ea typeface="ＭＳ Ｐゴシック" charset="0"/>
                <a:cs typeface="ＭＳ Ｐゴシック" charset="0"/>
              </a:rPr>
              <a:t>Iterative</a:t>
            </a:r>
            <a:r>
              <a:rPr lang="en-US" sz="3100" dirty="0" smtClean="0">
                <a:latin typeface="Helvetica" charset="0"/>
                <a:ea typeface="ＭＳ Ｐゴシック" charset="0"/>
                <a:cs typeface="ＭＳ Ｐゴシック" charset="0"/>
              </a:rPr>
              <a:t> example)</a:t>
            </a:r>
            <a:endParaRPr lang="en-US" sz="3100" dirty="0">
              <a:latin typeface="Helvetica" charset="0"/>
              <a:ea typeface="ＭＳ Ｐゴシック" charset="0"/>
              <a:cs typeface="ＭＳ Ｐゴシック" charset="0"/>
            </a:endParaRPr>
          </a:p>
        </p:txBody>
      </p:sp>
      <p:sp>
        <p:nvSpPr>
          <p:cNvPr id="82976" name="Rectangle 65"/>
          <p:cNvSpPr>
            <a:spLocks noGrp="1" noChangeArrowheads="1"/>
          </p:cNvSpPr>
          <p:nvPr>
            <p:ph type="body" sz="half" idx="1"/>
          </p:nvPr>
        </p:nvSpPr>
        <p:spPr>
          <a:xfrm>
            <a:off x="444500" y="1587500"/>
            <a:ext cx="3565525" cy="1381125"/>
          </a:xfrm>
        </p:spPr>
        <p:txBody>
          <a:bodyPr>
            <a:normAutofit/>
          </a:bodyPr>
          <a:lstStyle/>
          <a:p>
            <a:pPr>
              <a:buFontTx/>
              <a:buNone/>
            </a:pPr>
            <a:r>
              <a:rPr lang="en-US" sz="2400" dirty="0">
                <a:latin typeface="Calibri"/>
                <a:cs typeface="Calibri"/>
              </a:rPr>
              <a:t>Host at </a:t>
            </a:r>
            <a:r>
              <a:rPr lang="en-US" sz="2400" b="1" dirty="0" err="1" smtClean="0">
                <a:latin typeface="Courier New" charset="0"/>
                <a:cs typeface="Calibri"/>
              </a:rPr>
              <a:t>cl.cam.ac.uk</a:t>
            </a:r>
            <a:r>
              <a:rPr lang="en-US" sz="2400" dirty="0" smtClean="0">
                <a:latin typeface="Calibri"/>
                <a:cs typeface="Calibri"/>
              </a:rPr>
              <a:t> </a:t>
            </a:r>
            <a:r>
              <a:rPr lang="en-US" sz="2400" dirty="0">
                <a:latin typeface="Calibri"/>
                <a:cs typeface="Calibri"/>
              </a:rPr>
              <a:t>wants IP address for </a:t>
            </a:r>
            <a:r>
              <a:rPr lang="en-US" sz="2400" b="1" dirty="0" err="1" smtClean="0">
                <a:latin typeface="Courier New" charset="0"/>
                <a:cs typeface="Calibri"/>
              </a:rPr>
              <a:t>www.stanford.edu</a:t>
            </a:r>
            <a:endParaRPr lang="en-US" sz="2400" dirty="0">
              <a:latin typeface="Calibri"/>
              <a:cs typeface="Calibri"/>
            </a:endParaRPr>
          </a:p>
        </p:txBody>
      </p:sp>
      <p:sp>
        <p:nvSpPr>
          <p:cNvPr id="67" name="Rectangle 69"/>
          <p:cNvSpPr>
            <a:spLocks noChangeArrowheads="1"/>
          </p:cNvSpPr>
          <p:nvPr/>
        </p:nvSpPr>
        <p:spPr bwMode="auto">
          <a:xfrm>
            <a:off x="96839" y="3559736"/>
            <a:ext cx="3162300" cy="261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sz="1600" u="sng" dirty="0">
                <a:solidFill>
                  <a:srgbClr val="FF0000"/>
                </a:solidFill>
                <a:latin typeface="Arial"/>
              </a:rPr>
              <a:t>iterated query:</a:t>
            </a:r>
            <a:endParaRPr lang="en-US" dirty="0">
              <a:solidFill>
                <a:srgbClr val="FF0000"/>
              </a:solidFill>
              <a:latin typeface="Arial"/>
            </a:endParaRPr>
          </a:p>
          <a:p>
            <a:pPr marL="342900" indent="-342900">
              <a:buFont typeface="ZapfDingbats" charset="0"/>
              <a:buChar char="r"/>
            </a:pPr>
            <a:r>
              <a:rPr lang="en-US" dirty="0" smtClean="0">
                <a:latin typeface="Arial"/>
              </a:rPr>
              <a:t>Host enquiry is delegated to local DNS server</a:t>
            </a:r>
          </a:p>
          <a:p>
            <a:pPr marL="342900" indent="-342900">
              <a:buFont typeface="ZapfDingbats" charset="0"/>
              <a:buChar char="r"/>
            </a:pPr>
            <a:r>
              <a:rPr lang="en-US" dirty="0" smtClean="0">
                <a:latin typeface="Arial"/>
              </a:rPr>
              <a:t>Consider</a:t>
            </a:r>
          </a:p>
          <a:p>
            <a:r>
              <a:rPr lang="en-US" dirty="0">
                <a:latin typeface="Arial"/>
              </a:rPr>
              <a:t>	</a:t>
            </a:r>
            <a:r>
              <a:rPr lang="en-US" dirty="0" smtClean="0">
                <a:latin typeface="Arial"/>
              </a:rPr>
              <a:t>transactions 2 – 7 only</a:t>
            </a:r>
          </a:p>
          <a:p>
            <a:pPr marL="342900" indent="-342900">
              <a:buFont typeface="ZapfDingbats" charset="0"/>
              <a:buChar char="r"/>
            </a:pPr>
            <a:r>
              <a:rPr lang="en-US" dirty="0" smtClean="0">
                <a:latin typeface="Arial"/>
              </a:rPr>
              <a:t>contacted </a:t>
            </a:r>
            <a:r>
              <a:rPr lang="en-US" dirty="0">
                <a:latin typeface="Arial"/>
              </a:rPr>
              <a:t>server replies with name of </a:t>
            </a:r>
            <a:r>
              <a:rPr lang="en-US" dirty="0" smtClean="0">
                <a:latin typeface="Arial"/>
              </a:rPr>
              <a:t>next server </a:t>
            </a:r>
            <a:r>
              <a:rPr lang="en-US" dirty="0">
                <a:latin typeface="Arial"/>
              </a:rPr>
              <a:t>to contact</a:t>
            </a:r>
          </a:p>
          <a:p>
            <a:pPr marL="342900" indent="-342900">
              <a:buFont typeface="ZapfDingbats" charset="0"/>
              <a:buChar char="r"/>
            </a:pPr>
            <a:r>
              <a:rPr lang="ja-JP" altLang="en-US" dirty="0">
                <a:latin typeface="Arial"/>
              </a:rPr>
              <a:t>“</a:t>
            </a:r>
            <a:r>
              <a:rPr lang="en-US" dirty="0">
                <a:latin typeface="Arial"/>
              </a:rPr>
              <a:t>I don</a:t>
            </a:r>
            <a:r>
              <a:rPr lang="ja-JP" altLang="en-US" dirty="0">
                <a:latin typeface="Arial"/>
              </a:rPr>
              <a:t>’</a:t>
            </a:r>
            <a:r>
              <a:rPr lang="en-US" dirty="0">
                <a:latin typeface="Arial"/>
              </a:rPr>
              <a:t>t know this name, but ask this server</a:t>
            </a:r>
            <a:r>
              <a:rPr lang="ja-JP" altLang="en-US" dirty="0" smtClean="0">
                <a:latin typeface="Arial"/>
              </a:rPr>
              <a:t>”</a:t>
            </a:r>
            <a:endParaRPr lang="en-GB" altLang="ja-JP" dirty="0" smtClean="0">
              <a:latin typeface="Arial"/>
            </a:endParaRPr>
          </a:p>
          <a:p>
            <a:pPr marL="342900" indent="-342900">
              <a:buFont typeface="ZapfDingbats" charset="0"/>
              <a:buChar char="r"/>
            </a:pPr>
            <a:endParaRPr lang="en-US" dirty="0">
              <a:latin typeface="Arial"/>
            </a:endParaRPr>
          </a:p>
        </p:txBody>
      </p:sp>
    </p:spTree>
    <p:extLst>
      <p:ext uri="{BB962C8B-B14F-4D97-AF65-F5344CB8AC3E}">
        <p14:creationId xmlns:p14="http://schemas.microsoft.com/office/powerpoint/2010/main" val="408599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3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3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31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3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31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31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31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31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431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31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316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43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4316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31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3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9" grpId="0"/>
      <p:bldP spid="943120" grpId="0" animBg="1"/>
      <p:bldP spid="943121" grpId="0" animBg="1"/>
      <p:bldP spid="943122" grpId="0" animBg="1"/>
      <p:bldP spid="943123" grpId="0" animBg="1"/>
      <p:bldP spid="943124" grpId="0" animBg="1"/>
      <p:bldP spid="943125" grpId="0" animBg="1"/>
      <p:bldP spid="943129" grpId="0"/>
      <p:bldP spid="943130" grpId="0"/>
      <p:bldP spid="943131" grpId="0"/>
      <p:bldP spid="943132" grpId="0"/>
      <p:bldP spid="943133" grpId="0"/>
      <p:bldP spid="943134" grpId="0"/>
      <p:bldP spid="943162" grpId="0"/>
      <p:bldP spid="943163" grpId="0"/>
      <p:bldP spid="943164" grpId="0"/>
      <p:bldP spid="943165" grpId="0" animBg="1"/>
      <p:bldP spid="943166" grpId="0" animBg="1"/>
      <p:bldP spid="9431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A704E718-75CE-A443-A56F-EFAA5738076D}" type="slidenum">
              <a:rPr lang="en-US" sz="1400">
                <a:latin typeface="Times New Roman" charset="0"/>
              </a:rPr>
              <a:pPr/>
              <a:t>22</a:t>
            </a:fld>
            <a:endParaRPr lang="en-US" sz="1400">
              <a:latin typeface="Times New Roman" charset="0"/>
            </a:endParaRPr>
          </a:p>
        </p:txBody>
      </p:sp>
      <p:grpSp>
        <p:nvGrpSpPr>
          <p:cNvPr id="18438" name="Group 65"/>
          <p:cNvGrpSpPr>
            <a:grpSpLocks/>
          </p:cNvGrpSpPr>
          <p:nvPr/>
        </p:nvGrpSpPr>
        <p:grpSpPr bwMode="auto">
          <a:xfrm>
            <a:off x="3457575" y="790575"/>
            <a:ext cx="5686425" cy="5513388"/>
            <a:chOff x="1525" y="384"/>
            <a:chExt cx="3582" cy="3473"/>
          </a:xfrm>
        </p:grpSpPr>
        <p:graphicFrame>
          <p:nvGraphicFramePr>
            <p:cNvPr id="18434" name="Object 2"/>
            <p:cNvGraphicFramePr>
              <a:graphicFrameLocks noChangeAspect="1"/>
            </p:cNvGraphicFramePr>
            <p:nvPr/>
          </p:nvGraphicFramePr>
          <p:xfrm>
            <a:off x="2040" y="2792"/>
            <a:ext cx="525" cy="402"/>
          </p:xfrm>
          <a:graphic>
            <a:graphicData uri="http://schemas.openxmlformats.org/presentationml/2006/ole">
              <mc:AlternateContent xmlns:mc="http://schemas.openxmlformats.org/markup-compatibility/2006">
                <mc:Choice xmlns:v="urn:schemas-microsoft-com:vml" Requires="v">
                  <p:oleObj spid="_x0000_s363681"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 y="2792"/>
                          <a:ext cx="525" cy="4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441" name="Text Box 3"/>
            <p:cNvSpPr txBox="1">
              <a:spLocks noChangeArrowheads="1"/>
            </p:cNvSpPr>
            <p:nvPr/>
          </p:nvSpPr>
          <p:spPr bwMode="auto">
            <a:xfrm>
              <a:off x="1542" y="3156"/>
              <a:ext cx="1111"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requesting host</a:t>
              </a:r>
              <a:endParaRPr lang="en-US" dirty="0">
                <a:latin typeface="Times New Roman" charset="0"/>
              </a:endParaRPr>
            </a:p>
            <a:p>
              <a:pPr algn="ctr">
                <a:spcBef>
                  <a:spcPct val="0"/>
                </a:spcBef>
                <a:buClrTx/>
                <a:buSzTx/>
                <a:buFontTx/>
                <a:buNone/>
              </a:pPr>
              <a:r>
                <a:rPr lang="en-US" sz="1600" b="1" dirty="0" err="1" smtClean="0">
                  <a:latin typeface="Arial" charset="0"/>
                </a:rPr>
                <a:t>cl.cam.ac.uk</a:t>
              </a:r>
              <a:endParaRPr lang="en-US" sz="1600" dirty="0">
                <a:latin typeface="Arial" charset="0"/>
              </a:endParaRPr>
            </a:p>
          </p:txBody>
        </p:sp>
        <p:sp>
          <p:nvSpPr>
            <p:cNvPr id="18442" name="Text Box 4"/>
            <p:cNvSpPr txBox="1">
              <a:spLocks noChangeArrowheads="1"/>
            </p:cNvSpPr>
            <p:nvPr/>
          </p:nvSpPr>
          <p:spPr bwMode="auto">
            <a:xfrm>
              <a:off x="3077" y="3644"/>
              <a:ext cx="123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b="1" dirty="0" err="1" smtClean="0">
                  <a:latin typeface="Arial" charset="0"/>
                </a:rPr>
                <a:t>www.stanford.edu</a:t>
              </a:r>
              <a:endParaRPr lang="en-US" sz="1600" dirty="0">
                <a:latin typeface="Arial" charset="0"/>
              </a:endParaRPr>
            </a:p>
          </p:txBody>
        </p:sp>
        <p:graphicFrame>
          <p:nvGraphicFramePr>
            <p:cNvPr id="18435" name="Object 5"/>
            <p:cNvGraphicFramePr>
              <a:graphicFrameLocks noChangeAspect="1"/>
            </p:cNvGraphicFramePr>
            <p:nvPr/>
          </p:nvGraphicFramePr>
          <p:xfrm>
            <a:off x="3378" y="3296"/>
            <a:ext cx="525" cy="402"/>
          </p:xfrm>
          <a:graphic>
            <a:graphicData uri="http://schemas.openxmlformats.org/presentationml/2006/ole">
              <mc:AlternateContent xmlns:mc="http://schemas.openxmlformats.org/markup-compatibility/2006">
                <mc:Choice xmlns:v="urn:schemas-microsoft-com:vml" Requires="v">
                  <p:oleObj spid="_x0000_s363682"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 y="3296"/>
                          <a:ext cx="525" cy="4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8443" name="Group 6"/>
            <p:cNvGrpSpPr>
              <a:grpSpLocks/>
            </p:cNvGrpSpPr>
            <p:nvPr/>
          </p:nvGrpSpPr>
          <p:grpSpPr bwMode="auto">
            <a:xfrm>
              <a:off x="2196" y="1485"/>
              <a:ext cx="233" cy="414"/>
              <a:chOff x="4180" y="783"/>
              <a:chExt cx="150" cy="307"/>
            </a:xfrm>
          </p:grpSpPr>
          <p:sp>
            <p:nvSpPr>
              <p:cNvPr id="1849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9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9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50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sp>
          <p:nvSpPr>
            <p:cNvPr id="18444" name="Text Box 15"/>
            <p:cNvSpPr txBox="1">
              <a:spLocks noChangeArrowheads="1"/>
            </p:cNvSpPr>
            <p:nvPr/>
          </p:nvSpPr>
          <p:spPr bwMode="auto">
            <a:xfrm>
              <a:off x="2545" y="384"/>
              <a:ext cx="12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root DNS server</a:t>
              </a:r>
              <a:endParaRPr lang="en-US" sz="1600" dirty="0">
                <a:latin typeface="Times New Roman" charset="0"/>
              </a:endParaRPr>
            </a:p>
          </p:txBody>
        </p:sp>
        <p:sp>
          <p:nvSpPr>
            <p:cNvPr id="18445"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46"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47"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grpSp>
          <p:nvGrpSpPr>
            <p:cNvPr id="18448" name="Group 19"/>
            <p:cNvGrpSpPr>
              <a:grpSpLocks/>
            </p:cNvGrpSpPr>
            <p:nvPr/>
          </p:nvGrpSpPr>
          <p:grpSpPr bwMode="auto">
            <a:xfrm>
              <a:off x="1525" y="2010"/>
              <a:ext cx="1207" cy="388"/>
              <a:chOff x="2826" y="2132"/>
              <a:chExt cx="1207" cy="388"/>
            </a:xfrm>
          </p:grpSpPr>
          <p:sp>
            <p:nvSpPr>
              <p:cNvPr id="18491" name="Rectangle 20"/>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2" name="Text Box 21"/>
              <p:cNvSpPr txBox="1">
                <a:spLocks noChangeArrowheads="1"/>
              </p:cNvSpPr>
              <p:nvPr/>
            </p:nvSpPr>
            <p:spPr bwMode="auto">
              <a:xfrm>
                <a:off x="2826" y="2132"/>
                <a:ext cx="1207"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local DNS server</a:t>
                </a:r>
                <a:endParaRPr lang="en-US" dirty="0">
                  <a:latin typeface="Times New Roman" charset="0"/>
                </a:endParaRPr>
              </a:p>
              <a:p>
                <a:pPr algn="ctr">
                  <a:spcBef>
                    <a:spcPct val="0"/>
                  </a:spcBef>
                  <a:buClrTx/>
                  <a:buSzTx/>
                  <a:buFontTx/>
                  <a:buNone/>
                </a:pPr>
                <a:r>
                  <a:rPr lang="en-US" sz="1600" b="1" dirty="0" err="1" smtClean="0">
                    <a:latin typeface="Arial" charset="0"/>
                  </a:rPr>
                  <a:t>dns.cam.ac.uk</a:t>
                </a:r>
                <a:endParaRPr lang="en-US" sz="1600" dirty="0">
                  <a:latin typeface="Arial" charset="0"/>
                </a:endParaRPr>
              </a:p>
            </p:txBody>
          </p:sp>
        </p:grpSp>
        <p:sp>
          <p:nvSpPr>
            <p:cNvPr id="18449" name="Text Box 22"/>
            <p:cNvSpPr txBox="1">
              <a:spLocks noChangeArrowheads="1"/>
            </p:cNvSpPr>
            <p:nvPr/>
          </p:nvSpPr>
          <p:spPr bwMode="auto">
            <a:xfrm>
              <a:off x="2045" y="245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1</a:t>
              </a:r>
              <a:endParaRPr lang="en-US">
                <a:latin typeface="Times New Roman" charset="0"/>
              </a:endParaRPr>
            </a:p>
          </p:txBody>
        </p:sp>
        <p:sp>
          <p:nvSpPr>
            <p:cNvPr id="18450" name="Text Box 23"/>
            <p:cNvSpPr txBox="1">
              <a:spLocks noChangeArrowheads="1"/>
            </p:cNvSpPr>
            <p:nvPr/>
          </p:nvSpPr>
          <p:spPr bwMode="auto">
            <a:xfrm>
              <a:off x="2387" y="98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2</a:t>
              </a:r>
              <a:endParaRPr lang="en-US">
                <a:latin typeface="Times New Roman" charset="0"/>
              </a:endParaRPr>
            </a:p>
          </p:txBody>
        </p:sp>
        <p:sp>
          <p:nvSpPr>
            <p:cNvPr id="18451" name="Text Box 24"/>
            <p:cNvSpPr txBox="1">
              <a:spLocks noChangeArrowheads="1"/>
            </p:cNvSpPr>
            <p:nvPr/>
          </p:nvSpPr>
          <p:spPr bwMode="auto">
            <a:xfrm>
              <a:off x="3600" y="2112"/>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4</a:t>
              </a:r>
              <a:endParaRPr lang="en-US">
                <a:latin typeface="Times New Roman" charset="0"/>
              </a:endParaRPr>
            </a:p>
          </p:txBody>
        </p:sp>
        <p:sp>
          <p:nvSpPr>
            <p:cNvPr id="18452" name="Text Box 25"/>
            <p:cNvSpPr txBox="1">
              <a:spLocks noChangeArrowheads="1"/>
            </p:cNvSpPr>
            <p:nvPr/>
          </p:nvSpPr>
          <p:spPr bwMode="auto">
            <a:xfrm>
              <a:off x="3312" y="2160"/>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5</a:t>
              </a:r>
              <a:endParaRPr lang="en-US">
                <a:latin typeface="Times New Roman" charset="0"/>
              </a:endParaRPr>
            </a:p>
          </p:txBody>
        </p:sp>
        <p:sp>
          <p:nvSpPr>
            <p:cNvPr id="18453" name="Text Box 26"/>
            <p:cNvSpPr txBox="1">
              <a:spLocks noChangeArrowheads="1"/>
            </p:cNvSpPr>
            <p:nvPr/>
          </p:nvSpPr>
          <p:spPr bwMode="auto">
            <a:xfrm>
              <a:off x="3120" y="1296"/>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6</a:t>
              </a:r>
              <a:endParaRPr lang="en-US">
                <a:latin typeface="Times New Roman" charset="0"/>
              </a:endParaRPr>
            </a:p>
          </p:txBody>
        </p:sp>
        <p:grpSp>
          <p:nvGrpSpPr>
            <p:cNvPr id="18454" name="Group 27"/>
            <p:cNvGrpSpPr>
              <a:grpSpLocks/>
            </p:cNvGrpSpPr>
            <p:nvPr/>
          </p:nvGrpSpPr>
          <p:grpSpPr bwMode="auto">
            <a:xfrm>
              <a:off x="2898" y="591"/>
              <a:ext cx="233" cy="414"/>
              <a:chOff x="4180" y="783"/>
              <a:chExt cx="150" cy="307"/>
            </a:xfrm>
          </p:grpSpPr>
          <p:sp>
            <p:nvSpPr>
              <p:cNvPr id="18483" name="AutoShape 2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84" name="Rectangle 2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85"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6"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7" name="Line 3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8" name="Line 3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9"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90" name="Rectangle 3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grpSp>
          <p:nvGrpSpPr>
            <p:cNvPr id="18455" name="Group 36"/>
            <p:cNvGrpSpPr>
              <a:grpSpLocks/>
            </p:cNvGrpSpPr>
            <p:nvPr/>
          </p:nvGrpSpPr>
          <p:grpSpPr bwMode="auto">
            <a:xfrm>
              <a:off x="3420" y="1491"/>
              <a:ext cx="233" cy="414"/>
              <a:chOff x="4180" y="783"/>
              <a:chExt cx="150" cy="307"/>
            </a:xfrm>
          </p:grpSpPr>
          <p:sp>
            <p:nvSpPr>
              <p:cNvPr id="18475" name="AutoShape 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76" name="Rectangle 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77"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8"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9" name="Line 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0" name="Line 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1"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82" name="Rectangle 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grpSp>
          <p:nvGrpSpPr>
            <p:cNvPr id="18456" name="Group 45"/>
            <p:cNvGrpSpPr>
              <a:grpSpLocks/>
            </p:cNvGrpSpPr>
            <p:nvPr/>
          </p:nvGrpSpPr>
          <p:grpSpPr bwMode="auto">
            <a:xfrm>
              <a:off x="3408" y="2511"/>
              <a:ext cx="233" cy="414"/>
              <a:chOff x="4180" y="783"/>
              <a:chExt cx="150" cy="307"/>
            </a:xfrm>
          </p:grpSpPr>
          <p:sp>
            <p:nvSpPr>
              <p:cNvPr id="18467" name="AutoShape 4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68" name="Rectangle 4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69"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0"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1" name="Line 5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72" name="Line 5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73"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74" name="Rectangle 5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sp>
          <p:nvSpPr>
            <p:cNvPr id="18457" name="Text Box 54"/>
            <p:cNvSpPr txBox="1">
              <a:spLocks noChangeArrowheads="1"/>
            </p:cNvSpPr>
            <p:nvPr/>
          </p:nvSpPr>
          <p:spPr bwMode="auto">
            <a:xfrm>
              <a:off x="2892" y="2871"/>
              <a:ext cx="1524"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dirty="0">
                  <a:latin typeface="Arial"/>
                </a:rPr>
                <a:t>authoritative DNS server</a:t>
              </a:r>
              <a:endParaRPr lang="en-US" dirty="0">
                <a:latin typeface="Times New Roman" charset="0"/>
              </a:endParaRPr>
            </a:p>
            <a:p>
              <a:pPr algn="ctr">
                <a:spcBef>
                  <a:spcPct val="0"/>
                </a:spcBef>
                <a:buClrTx/>
                <a:buSzTx/>
                <a:buFontTx/>
                <a:buNone/>
              </a:pPr>
              <a:r>
                <a:rPr lang="en-US" sz="1600" b="1" dirty="0" err="1" smtClean="0">
                  <a:latin typeface="Arial" charset="0"/>
                </a:rPr>
                <a:t>dns.stanford.edu</a:t>
              </a:r>
              <a:endParaRPr lang="en-US" sz="1600" dirty="0">
                <a:latin typeface="Arial" charset="0"/>
              </a:endParaRPr>
            </a:p>
          </p:txBody>
        </p:sp>
        <p:sp>
          <p:nvSpPr>
            <p:cNvPr id="18458" name="Text Box 55"/>
            <p:cNvSpPr txBox="1">
              <a:spLocks noChangeArrowheads="1"/>
            </p:cNvSpPr>
            <p:nvPr/>
          </p:nvSpPr>
          <p:spPr bwMode="auto">
            <a:xfrm>
              <a:off x="2592" y="1344"/>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7</a:t>
              </a:r>
              <a:endParaRPr lang="en-US">
                <a:latin typeface="Times New Roman" charset="0"/>
              </a:endParaRPr>
            </a:p>
          </p:txBody>
        </p:sp>
        <p:sp>
          <p:nvSpPr>
            <p:cNvPr id="18459" name="Text Box 56"/>
            <p:cNvSpPr txBox="1">
              <a:spLocks noChangeArrowheads="1"/>
            </p:cNvSpPr>
            <p:nvPr/>
          </p:nvSpPr>
          <p:spPr bwMode="auto">
            <a:xfrm>
              <a:off x="2393" y="2469"/>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8</a:t>
              </a:r>
              <a:endParaRPr lang="en-US">
                <a:latin typeface="Times New Roman" charset="0"/>
              </a:endParaRPr>
            </a:p>
          </p:txBody>
        </p:sp>
        <p:sp>
          <p:nvSpPr>
            <p:cNvPr id="18460"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Arial"/>
              </a:endParaRPr>
            </a:p>
          </p:txBody>
        </p:sp>
        <p:sp>
          <p:nvSpPr>
            <p:cNvPr id="18461" name="Text Box 59"/>
            <p:cNvSpPr txBox="1">
              <a:spLocks noChangeArrowheads="1"/>
            </p:cNvSpPr>
            <p:nvPr/>
          </p:nvSpPr>
          <p:spPr bwMode="auto">
            <a:xfrm>
              <a:off x="3840" y="1536"/>
              <a:ext cx="12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TLD DNS server</a:t>
              </a:r>
              <a:endParaRPr lang="en-US" sz="1600" dirty="0">
                <a:latin typeface="Times New Roman" charset="0"/>
              </a:endParaRPr>
            </a:p>
          </p:txBody>
        </p:sp>
        <p:sp>
          <p:nvSpPr>
            <p:cNvPr id="18462"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3"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4"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5" name="Text Box 63"/>
            <p:cNvSpPr txBox="1">
              <a:spLocks noChangeArrowheads="1"/>
            </p:cNvSpPr>
            <p:nvPr/>
          </p:nvSpPr>
          <p:spPr bwMode="auto">
            <a:xfrm>
              <a:off x="3408" y="100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3</a:t>
              </a:r>
              <a:endParaRPr lang="en-US">
                <a:latin typeface="Times New Roman" charset="0"/>
              </a:endParaRPr>
            </a:p>
          </p:txBody>
        </p:sp>
        <p:sp>
          <p:nvSpPr>
            <p:cNvPr id="18466"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grpSp>
      <p:sp>
        <p:nvSpPr>
          <p:cNvPr id="18439" name="Rectangle 67"/>
          <p:cNvSpPr>
            <a:spLocks noChangeArrowheads="1"/>
          </p:cNvSpPr>
          <p:nvPr/>
        </p:nvSpPr>
        <p:spPr bwMode="auto">
          <a:xfrm>
            <a:off x="468313" y="1687513"/>
            <a:ext cx="3162300" cy="231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u="sng" dirty="0">
                <a:solidFill>
                  <a:srgbClr val="FF0000"/>
                </a:solidFill>
                <a:latin typeface="Arial"/>
              </a:rPr>
              <a:t>recursive query:</a:t>
            </a:r>
            <a:endParaRPr lang="en-US" sz="2000" dirty="0">
              <a:latin typeface="Arial"/>
            </a:endParaRPr>
          </a:p>
          <a:p>
            <a:pPr marL="342900" indent="-342900">
              <a:buFont typeface="ZapfDingbats" charset="0"/>
              <a:buChar char="r"/>
            </a:pPr>
            <a:r>
              <a:rPr lang="en-US" sz="2000" dirty="0">
                <a:latin typeface="Arial"/>
              </a:rPr>
              <a:t>puts burden of name resolution on contacted name </a:t>
            </a:r>
            <a:r>
              <a:rPr lang="en-US" sz="2000" dirty="0" smtClean="0">
                <a:latin typeface="Arial"/>
              </a:rPr>
              <a:t>server</a:t>
            </a:r>
          </a:p>
          <a:p>
            <a:endParaRPr lang="en-US" sz="2000" dirty="0">
              <a:latin typeface="Arial"/>
            </a:endParaRPr>
          </a:p>
          <a:p>
            <a:pPr marL="342900" indent="-342900">
              <a:buFont typeface="ZapfDingbats" charset="0"/>
              <a:buChar char="r"/>
            </a:pPr>
            <a:r>
              <a:rPr lang="en-US" sz="2000">
                <a:latin typeface="Arial"/>
              </a:rPr>
              <a:t>heavy </a:t>
            </a:r>
            <a:r>
              <a:rPr lang="en-US" sz="2000" smtClean="0">
                <a:latin typeface="Arial"/>
              </a:rPr>
              <a:t>load? </a:t>
            </a:r>
            <a:endParaRPr lang="en-US" sz="2000" dirty="0">
              <a:latin typeface="Arial"/>
            </a:endParaRPr>
          </a:p>
        </p:txBody>
      </p:sp>
      <p:sp>
        <p:nvSpPr>
          <p:cNvPr id="18440" name="Rectangle 70"/>
          <p:cNvSpPr>
            <a:spLocks noGrp="1" noChangeArrowheads="1"/>
          </p:cNvSpPr>
          <p:nvPr>
            <p:ph type="title"/>
          </p:nvPr>
        </p:nvSpPr>
        <p:spPr>
          <a:xfrm>
            <a:off x="595398" y="-35463"/>
            <a:ext cx="8229600" cy="1143000"/>
          </a:xfrm>
          <a:noFill/>
        </p:spPr>
        <p:txBody>
          <a:bodyPr>
            <a:normAutofit/>
          </a:bodyPr>
          <a:lstStyle/>
          <a:p>
            <a:r>
              <a:rPr lang="en-US" sz="3600" dirty="0"/>
              <a:t>DNS </a:t>
            </a:r>
            <a:r>
              <a:rPr lang="en-US" sz="3600" dirty="0" smtClean="0"/>
              <a:t>name resolution </a:t>
            </a:r>
            <a:r>
              <a:rPr lang="en-US" sz="3600" b="1" dirty="0" smtClean="0"/>
              <a:t>recursive</a:t>
            </a:r>
            <a:r>
              <a:rPr lang="en-US" sz="3600" dirty="0" smtClean="0"/>
              <a:t> example</a:t>
            </a:r>
            <a:endParaRPr lang="en-US" sz="3600" dirty="0"/>
          </a:p>
        </p:txBody>
      </p:sp>
    </p:spTree>
    <p:extLst>
      <p:ext uri="{BB962C8B-B14F-4D97-AF65-F5344CB8AC3E}">
        <p14:creationId xmlns:p14="http://schemas.microsoft.com/office/powerpoint/2010/main" val="173645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755EE98-F75E-F84A-BCB5-C5FB20C157EA}" type="slidenum">
              <a:rPr lang="en-US" sz="1400" b="0">
                <a:latin typeface="Times New Roman" charset="0"/>
                <a:cs typeface="Calibri"/>
              </a:rPr>
              <a:pPr eaLnBrk="1" hangingPunct="1"/>
              <a:t>23</a:t>
            </a:fld>
            <a:endParaRPr lang="en-US" sz="1400" b="0" dirty="0">
              <a:latin typeface="Times New Roman" charset="0"/>
              <a:cs typeface="Calibri"/>
            </a:endParaRPr>
          </a:p>
        </p:txBody>
      </p:sp>
      <p:sp>
        <p:nvSpPr>
          <p:cNvPr id="84997" name="Rectangle 2"/>
          <p:cNvSpPr>
            <a:spLocks noGrp="1" noChangeArrowheads="1"/>
          </p:cNvSpPr>
          <p:nvPr>
            <p:ph type="title"/>
          </p:nvPr>
        </p:nvSpPr>
        <p:spPr>
          <a:xfrm>
            <a:off x="47623" y="274638"/>
            <a:ext cx="9096377" cy="1143000"/>
          </a:xfrm>
        </p:spPr>
        <p:txBody>
          <a:bodyPr>
            <a:noAutofit/>
          </a:bodyPr>
          <a:lstStyle/>
          <a:p>
            <a:r>
              <a:rPr lang="en-US" sz="3200" dirty="0">
                <a:latin typeface="Helvetica" charset="0"/>
                <a:ea typeface="ＭＳ Ｐゴシック" charset="0"/>
                <a:cs typeface="ＭＳ Ｐゴシック" charset="0"/>
              </a:rPr>
              <a:t>Recursive </a:t>
            </a:r>
            <a:r>
              <a:rPr lang="en-US" sz="3200" dirty="0" smtClean="0">
                <a:latin typeface="Helvetica" charset="0"/>
                <a:ea typeface="ＭＳ Ｐゴシック" charset="0"/>
                <a:cs typeface="ＭＳ Ｐゴシック" charset="0"/>
              </a:rPr>
              <a:t>and </a:t>
            </a:r>
            <a:r>
              <a:rPr lang="en-US" sz="3200" dirty="0">
                <a:latin typeface="Helvetica" charset="0"/>
                <a:ea typeface="ＭＳ Ｐゴシック" charset="0"/>
                <a:cs typeface="ＭＳ Ｐゴシック" charset="0"/>
              </a:rPr>
              <a:t>Iterative </a:t>
            </a:r>
            <a:r>
              <a:rPr lang="en-US" sz="3200" dirty="0" smtClean="0">
                <a:latin typeface="Helvetica" charset="0"/>
                <a:ea typeface="ＭＳ Ｐゴシック" charset="0"/>
                <a:cs typeface="ＭＳ Ｐゴシック" charset="0"/>
              </a:rPr>
              <a:t>Queries - </a:t>
            </a:r>
            <a:r>
              <a:rPr lang="en-US" sz="3200" b="1" dirty="0" smtClean="0">
                <a:latin typeface="Helvetica" charset="0"/>
                <a:ea typeface="ＭＳ Ｐゴシック" charset="0"/>
                <a:cs typeface="ＭＳ Ｐゴシック" charset="0"/>
              </a:rPr>
              <a:t>Hybrid</a:t>
            </a:r>
            <a:r>
              <a:rPr lang="en-US" sz="3200" dirty="0" smtClean="0">
                <a:latin typeface="Helvetica" charset="0"/>
                <a:ea typeface="ＭＳ Ｐゴシック" charset="0"/>
                <a:cs typeface="ＭＳ Ｐゴシック" charset="0"/>
              </a:rPr>
              <a:t> case</a:t>
            </a:r>
            <a:endParaRPr lang="en-US" sz="3200" dirty="0">
              <a:latin typeface="Helvetica" charset="0"/>
              <a:ea typeface="ＭＳ Ｐゴシック" charset="0"/>
              <a:cs typeface="ＭＳ Ｐゴシック" charset="0"/>
            </a:endParaRPr>
          </a:p>
        </p:txBody>
      </p:sp>
      <p:sp>
        <p:nvSpPr>
          <p:cNvPr id="945155" name="Rectangle 3"/>
          <p:cNvSpPr>
            <a:spLocks noGrp="1" noChangeArrowheads="1"/>
          </p:cNvSpPr>
          <p:nvPr>
            <p:ph type="body" idx="1"/>
          </p:nvPr>
        </p:nvSpPr>
        <p:spPr>
          <a:xfrm>
            <a:off x="47623" y="1235075"/>
            <a:ext cx="3332165" cy="5486400"/>
          </a:xfrm>
        </p:spPr>
        <p:txBody>
          <a:bodyPr>
            <a:normAutofit lnSpcReduction="10000"/>
          </a:bodyPr>
          <a:lstStyle/>
          <a:p>
            <a:pPr>
              <a:buClr>
                <a:schemeClr val="tx2"/>
              </a:buClr>
            </a:pPr>
            <a:r>
              <a:rPr lang="en-US" sz="3000" dirty="0">
                <a:solidFill>
                  <a:srgbClr val="0000FF"/>
                </a:solidFill>
                <a:latin typeface="Calibri"/>
                <a:cs typeface="Calibri"/>
              </a:rPr>
              <a:t>Recursive</a:t>
            </a:r>
            <a:r>
              <a:rPr lang="en-US" sz="3000" dirty="0">
                <a:latin typeface="Calibri"/>
                <a:cs typeface="Calibri"/>
              </a:rPr>
              <a:t> query</a:t>
            </a:r>
          </a:p>
          <a:p>
            <a:pPr lvl="1"/>
            <a:r>
              <a:rPr lang="en-US" sz="2600" dirty="0">
                <a:latin typeface="Calibri"/>
                <a:ea typeface="Calibri"/>
                <a:cs typeface="Calibri"/>
              </a:rPr>
              <a:t>Ask server to get answer for you</a:t>
            </a:r>
          </a:p>
          <a:p>
            <a:pPr lvl="1"/>
            <a:r>
              <a:rPr lang="en-US" sz="2600" dirty="0">
                <a:latin typeface="Calibri"/>
                <a:ea typeface="Calibri"/>
                <a:cs typeface="Calibri"/>
              </a:rPr>
              <a:t>E.g., </a:t>
            </a:r>
            <a:r>
              <a:rPr lang="en-US" sz="2600" dirty="0" smtClean="0">
                <a:latin typeface="Calibri"/>
                <a:ea typeface="Calibri"/>
                <a:cs typeface="Calibri"/>
              </a:rPr>
              <a:t>requests 1,2 and responses </a:t>
            </a:r>
            <a:r>
              <a:rPr lang="en-US" sz="2600" dirty="0">
                <a:latin typeface="Calibri"/>
                <a:ea typeface="Calibri"/>
                <a:cs typeface="Calibri"/>
              </a:rPr>
              <a:t>9</a:t>
            </a:r>
            <a:r>
              <a:rPr lang="en-US" sz="2600" dirty="0" smtClean="0">
                <a:latin typeface="Calibri"/>
                <a:ea typeface="Calibri"/>
                <a:cs typeface="Calibri"/>
              </a:rPr>
              <a:t>,10</a:t>
            </a:r>
            <a:endParaRPr lang="en-US" sz="2600" dirty="0">
              <a:latin typeface="Calibri"/>
              <a:ea typeface="Calibri"/>
              <a:cs typeface="Calibri"/>
            </a:endParaRPr>
          </a:p>
          <a:p>
            <a:pPr>
              <a:buClr>
                <a:schemeClr val="tx2"/>
              </a:buClr>
            </a:pPr>
            <a:r>
              <a:rPr lang="en-US" dirty="0">
                <a:solidFill>
                  <a:srgbClr val="0000FF"/>
                </a:solidFill>
                <a:latin typeface="Calibri"/>
                <a:cs typeface="Calibri"/>
              </a:rPr>
              <a:t>Iterative</a:t>
            </a:r>
            <a:r>
              <a:rPr lang="en-US" dirty="0">
                <a:latin typeface="Calibri"/>
                <a:cs typeface="Calibri"/>
              </a:rPr>
              <a:t> query</a:t>
            </a:r>
          </a:p>
          <a:p>
            <a:pPr lvl="1"/>
            <a:r>
              <a:rPr lang="en-US" dirty="0">
                <a:latin typeface="Calibri"/>
                <a:ea typeface="Calibri"/>
                <a:cs typeface="Calibri"/>
              </a:rPr>
              <a:t>Ask server who </a:t>
            </a:r>
            <a:br>
              <a:rPr lang="en-US" dirty="0">
                <a:latin typeface="Calibri"/>
                <a:ea typeface="Calibri"/>
                <a:cs typeface="Calibri"/>
              </a:rPr>
            </a:br>
            <a:r>
              <a:rPr lang="en-US" dirty="0">
                <a:latin typeface="Calibri"/>
                <a:ea typeface="Calibri"/>
                <a:cs typeface="Calibri"/>
              </a:rPr>
              <a:t>to ask next</a:t>
            </a:r>
          </a:p>
          <a:p>
            <a:pPr lvl="1"/>
            <a:r>
              <a:rPr lang="en-US" dirty="0">
                <a:latin typeface="Calibri"/>
                <a:ea typeface="Calibri"/>
                <a:cs typeface="Calibri"/>
              </a:rPr>
              <a:t>E.g., all other request-response pairs</a:t>
            </a:r>
          </a:p>
        </p:txBody>
      </p:sp>
      <p:graphicFrame>
        <p:nvGraphicFramePr>
          <p:cNvPr id="84994" name="Object 2"/>
          <p:cNvGraphicFramePr>
            <a:graphicFrameLocks noChangeAspect="1"/>
          </p:cNvGraphicFramePr>
          <p:nvPr>
            <p:extLst>
              <p:ext uri="{D42A27DB-BD31-4B8C-83A1-F6EECF244321}">
                <p14:modId xmlns:p14="http://schemas.microsoft.com/office/powerpoint/2010/main" val="1026627316"/>
              </p:ext>
            </p:extLst>
          </p:nvPr>
        </p:nvGraphicFramePr>
        <p:xfrm>
          <a:off x="5220579" y="5569526"/>
          <a:ext cx="833437" cy="638175"/>
        </p:xfrm>
        <a:graphic>
          <a:graphicData uri="http://schemas.openxmlformats.org/presentationml/2006/ole">
            <mc:AlternateContent xmlns:mc="http://schemas.openxmlformats.org/markup-compatibility/2006">
              <mc:Choice xmlns:v="urn:schemas-microsoft-com:vml" Requires="v">
                <p:oleObj spid="_x0000_s344258"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579" y="5569526"/>
                        <a:ext cx="833437"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999" name="Text Box 5"/>
          <p:cNvSpPr txBox="1">
            <a:spLocks noChangeArrowheads="1"/>
          </p:cNvSpPr>
          <p:nvPr/>
        </p:nvSpPr>
        <p:spPr bwMode="auto">
          <a:xfrm>
            <a:off x="3988223" y="6147376"/>
            <a:ext cx="2647279"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smtClean="0">
                <a:cs typeface="Calibri"/>
              </a:rPr>
              <a:t>my-</a:t>
            </a:r>
            <a:r>
              <a:rPr lang="en-US" sz="1600" dirty="0" err="1" smtClean="0">
                <a:cs typeface="Calibri"/>
              </a:rPr>
              <a:t>host.cl.cam.ac.uk</a:t>
            </a:r>
            <a:endParaRPr lang="en-US" sz="1600" b="0" dirty="0">
              <a:latin typeface="Times New Roman" charset="0"/>
              <a:cs typeface="Calibri"/>
            </a:endParaRPr>
          </a:p>
        </p:txBody>
      </p:sp>
      <p:grpSp>
        <p:nvGrpSpPr>
          <p:cNvPr id="3" name="Group 2"/>
          <p:cNvGrpSpPr/>
          <p:nvPr/>
        </p:nvGrpSpPr>
        <p:grpSpPr>
          <a:xfrm>
            <a:off x="5613400" y="1279525"/>
            <a:ext cx="3269911" cy="5337175"/>
            <a:chOff x="5613400" y="1279525"/>
            <a:chExt cx="3269911" cy="5337175"/>
          </a:xfrm>
        </p:grpSpPr>
        <p:graphicFrame>
          <p:nvGraphicFramePr>
            <p:cNvPr id="84995" name="Object 3"/>
            <p:cNvGraphicFramePr>
              <a:graphicFrameLocks noChangeAspect="1"/>
            </p:cNvGraphicFramePr>
            <p:nvPr>
              <p:extLst>
                <p:ext uri="{D42A27DB-BD31-4B8C-83A1-F6EECF244321}">
                  <p14:modId xmlns:p14="http://schemas.microsoft.com/office/powerpoint/2010/main" val="2935244057"/>
                </p:ext>
              </p:extLst>
            </p:nvPr>
          </p:nvGraphicFramePr>
          <p:xfrm>
            <a:off x="7326313" y="5978525"/>
            <a:ext cx="833437" cy="638175"/>
          </p:xfrm>
          <a:graphic>
            <a:graphicData uri="http://schemas.openxmlformats.org/presentationml/2006/ole">
              <mc:AlternateContent xmlns:mc="http://schemas.openxmlformats.org/markup-compatibility/2006">
                <mc:Choice xmlns:v="urn:schemas-microsoft-com:vml" Requires="v">
                  <p:oleObj spid="_x0000_s344259"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6313" y="5978525"/>
                          <a:ext cx="833437"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001" name="Text Box 16"/>
            <p:cNvSpPr txBox="1">
              <a:spLocks noChangeArrowheads="1"/>
            </p:cNvSpPr>
            <p:nvPr/>
          </p:nvSpPr>
          <p:spPr bwMode="auto">
            <a:xfrm>
              <a:off x="6003925" y="1279525"/>
              <a:ext cx="20113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85003" name="Line 18"/>
            <p:cNvSpPr>
              <a:spLocks noChangeShapeType="1"/>
            </p:cNvSpPr>
            <p:nvPr/>
          </p:nvSpPr>
          <p:spPr bwMode="auto">
            <a:xfrm flipV="1">
              <a:off x="5613400" y="2019300"/>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4" name="Line 19"/>
            <p:cNvSpPr>
              <a:spLocks noChangeShapeType="1"/>
            </p:cNvSpPr>
            <p:nvPr/>
          </p:nvSpPr>
          <p:spPr bwMode="auto">
            <a:xfrm flipV="1">
              <a:off x="5899150" y="3181350"/>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5" name="Line 20"/>
            <p:cNvSpPr>
              <a:spLocks noChangeShapeType="1"/>
            </p:cNvSpPr>
            <p:nvPr/>
          </p:nvSpPr>
          <p:spPr bwMode="auto">
            <a:xfrm flipH="1" flipV="1">
              <a:off x="5899150" y="3352800"/>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6" name="Line 21"/>
            <p:cNvSpPr>
              <a:spLocks noChangeShapeType="1"/>
            </p:cNvSpPr>
            <p:nvPr/>
          </p:nvSpPr>
          <p:spPr bwMode="auto">
            <a:xfrm flipH="1">
              <a:off x="5822950" y="2247900"/>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10" name="Text Box 27"/>
            <p:cNvSpPr txBox="1">
              <a:spLocks noChangeArrowheads="1"/>
            </p:cNvSpPr>
            <p:nvPr/>
          </p:nvSpPr>
          <p:spPr bwMode="auto">
            <a:xfrm>
              <a:off x="5757845" y="2236788"/>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85011" name="Text Box 28"/>
            <p:cNvSpPr txBox="1">
              <a:spLocks noChangeArrowheads="1"/>
            </p:cNvSpPr>
            <p:nvPr/>
          </p:nvSpPr>
          <p:spPr bwMode="auto">
            <a:xfrm>
              <a:off x="6195995" y="247491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85012" name="Text Box 29"/>
            <p:cNvSpPr txBox="1">
              <a:spLocks noChangeArrowheads="1"/>
            </p:cNvSpPr>
            <p:nvPr/>
          </p:nvSpPr>
          <p:spPr bwMode="auto">
            <a:xfrm>
              <a:off x="6510320" y="2884488"/>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85013" name="Text Box 30"/>
            <p:cNvSpPr txBox="1">
              <a:spLocks noChangeArrowheads="1"/>
            </p:cNvSpPr>
            <p:nvPr/>
          </p:nvSpPr>
          <p:spPr bwMode="auto">
            <a:xfrm>
              <a:off x="6540483" y="3371850"/>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sp>
          <p:nvSpPr>
            <p:cNvPr id="85014" name="Text Box 31"/>
            <p:cNvSpPr txBox="1">
              <a:spLocks noChangeArrowheads="1"/>
            </p:cNvSpPr>
            <p:nvPr/>
          </p:nvSpPr>
          <p:spPr bwMode="auto">
            <a:xfrm>
              <a:off x="7137383" y="441166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grpSp>
          <p:nvGrpSpPr>
            <p:cNvPr id="85015" name="Group 32"/>
            <p:cNvGrpSpPr>
              <a:grpSpLocks/>
            </p:cNvGrpSpPr>
            <p:nvPr/>
          </p:nvGrpSpPr>
          <p:grpSpPr bwMode="auto">
            <a:xfrm>
              <a:off x="6564313" y="1608138"/>
              <a:ext cx="369887" cy="657225"/>
              <a:chOff x="4180" y="783"/>
              <a:chExt cx="150" cy="307"/>
            </a:xfrm>
          </p:grpSpPr>
          <p:sp>
            <p:nvSpPr>
              <p:cNvPr id="85040" name="AutoShape 3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41" name="Rectangle 3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42"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43"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44" name="Line 3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45" name="Line 3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46"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47" name="Rectangle 4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85016" name="Group 41"/>
            <p:cNvGrpSpPr>
              <a:grpSpLocks/>
            </p:cNvGrpSpPr>
            <p:nvPr/>
          </p:nvGrpSpPr>
          <p:grpSpPr bwMode="auto">
            <a:xfrm>
              <a:off x="7392988" y="3036888"/>
              <a:ext cx="369887" cy="657225"/>
              <a:chOff x="4180" y="783"/>
              <a:chExt cx="150" cy="307"/>
            </a:xfrm>
          </p:grpSpPr>
          <p:sp>
            <p:nvSpPr>
              <p:cNvPr id="85032" name="AutoShape 4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33" name="Rectangle 4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34"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35"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36" name="Line 4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7" name="Line 4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8"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9" name="Rectangle 4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85017" name="Group 50"/>
            <p:cNvGrpSpPr>
              <a:grpSpLocks/>
            </p:cNvGrpSpPr>
            <p:nvPr/>
          </p:nvGrpSpPr>
          <p:grpSpPr bwMode="auto">
            <a:xfrm>
              <a:off x="7373938" y="4656138"/>
              <a:ext cx="369887" cy="657225"/>
              <a:chOff x="4180" y="783"/>
              <a:chExt cx="150" cy="307"/>
            </a:xfrm>
          </p:grpSpPr>
          <p:sp>
            <p:nvSpPr>
              <p:cNvPr id="85024" name="AutoShape 5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25" name="Rectangle 5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26" name="Rectangle 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27" name="AutoShape 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28" name="Line 5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29" name="Line 5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0" name="Rectangle 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1" name="Rectangle 5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5018" name="Text Box 59"/>
            <p:cNvSpPr txBox="1">
              <a:spLocks noChangeArrowheads="1"/>
            </p:cNvSpPr>
            <p:nvPr/>
          </p:nvSpPr>
          <p:spPr bwMode="auto">
            <a:xfrm>
              <a:off x="6647202" y="5303838"/>
              <a:ext cx="2236109"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smtClean="0">
                  <a:cs typeface="Calibri"/>
                </a:rPr>
                <a:t>dns.stanford.edu</a:t>
              </a:r>
              <a:endParaRPr lang="en-US" sz="1600" b="0" dirty="0">
                <a:latin typeface="Times New Roman" charset="0"/>
                <a:cs typeface="Calibri"/>
              </a:endParaRPr>
            </a:p>
          </p:txBody>
        </p:sp>
        <p:sp>
          <p:nvSpPr>
            <p:cNvPr id="85019" name="Text Box 60"/>
            <p:cNvSpPr txBox="1">
              <a:spLocks noChangeArrowheads="1"/>
            </p:cNvSpPr>
            <p:nvPr/>
          </p:nvSpPr>
          <p:spPr bwMode="auto">
            <a:xfrm>
              <a:off x="6510320" y="4441825"/>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85021" name="Line 62"/>
            <p:cNvSpPr>
              <a:spLocks noChangeShapeType="1"/>
            </p:cNvSpPr>
            <p:nvPr/>
          </p:nvSpPr>
          <p:spPr bwMode="auto">
            <a:xfrm>
              <a:off x="5832475" y="3513138"/>
              <a:ext cx="1493838"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5022" name="Line 63"/>
            <p:cNvSpPr>
              <a:spLocks noChangeShapeType="1"/>
            </p:cNvSpPr>
            <p:nvPr/>
          </p:nvSpPr>
          <p:spPr bwMode="auto">
            <a:xfrm flipH="1" flipV="1">
              <a:off x="5792788" y="3629025"/>
              <a:ext cx="1493837"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5023" name="Text Box 64"/>
            <p:cNvSpPr txBox="1">
              <a:spLocks noChangeArrowheads="1"/>
            </p:cNvSpPr>
            <p:nvPr/>
          </p:nvSpPr>
          <p:spPr bwMode="auto">
            <a:xfrm>
              <a:off x="6764338" y="2651125"/>
              <a:ext cx="20113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grpSp>
      <p:grpSp>
        <p:nvGrpSpPr>
          <p:cNvPr id="84" name="Group 83"/>
          <p:cNvGrpSpPr/>
          <p:nvPr/>
        </p:nvGrpSpPr>
        <p:grpSpPr>
          <a:xfrm>
            <a:off x="3379787" y="3027363"/>
            <a:ext cx="2735304" cy="2339086"/>
            <a:chOff x="3379787" y="3027363"/>
            <a:chExt cx="2735304" cy="2339086"/>
          </a:xfrm>
        </p:grpSpPr>
        <p:grpSp>
          <p:nvGrpSpPr>
            <p:cNvPr id="85" name="Group 7"/>
            <p:cNvGrpSpPr>
              <a:grpSpLocks/>
            </p:cNvGrpSpPr>
            <p:nvPr/>
          </p:nvGrpSpPr>
          <p:grpSpPr bwMode="auto">
            <a:xfrm>
              <a:off x="5449888" y="3027363"/>
              <a:ext cx="369887" cy="657225"/>
              <a:chOff x="4180" y="783"/>
              <a:chExt cx="150" cy="307"/>
            </a:xfrm>
          </p:grpSpPr>
          <p:sp>
            <p:nvSpPr>
              <p:cNvPr id="10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1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1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1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6" name="Line 17"/>
            <p:cNvSpPr>
              <a:spLocks noChangeShapeType="1"/>
            </p:cNvSpPr>
            <p:nvPr/>
          </p:nvSpPr>
          <p:spPr bwMode="auto">
            <a:xfrm flipH="1" flipV="1">
              <a:off x="5499100" y="3714750"/>
              <a:ext cx="0" cy="53783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Line 22"/>
            <p:cNvSpPr>
              <a:spLocks noChangeShapeType="1"/>
            </p:cNvSpPr>
            <p:nvPr/>
          </p:nvSpPr>
          <p:spPr bwMode="auto">
            <a:xfrm>
              <a:off x="5689600" y="3743325"/>
              <a:ext cx="9525" cy="509259"/>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8" name="Group 23"/>
            <p:cNvGrpSpPr>
              <a:grpSpLocks/>
            </p:cNvGrpSpPr>
            <p:nvPr/>
          </p:nvGrpSpPr>
          <p:grpSpPr bwMode="auto">
            <a:xfrm>
              <a:off x="3517899" y="3082928"/>
              <a:ext cx="1876425" cy="615951"/>
              <a:chOff x="2838" y="2132"/>
              <a:chExt cx="1182" cy="388"/>
            </a:xfrm>
          </p:grpSpPr>
          <p:sp>
            <p:nvSpPr>
              <p:cNvPr id="10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8" name="Text Box 25"/>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latin typeface="Calibri"/>
                    <a:cs typeface="Calibri"/>
                  </a:rPr>
                  <a:t>Site DNS </a:t>
                </a:r>
                <a:r>
                  <a:rPr lang="en-US" sz="1800" b="0" dirty="0">
                    <a:latin typeface="Calibri"/>
                    <a:cs typeface="Calibri"/>
                  </a:rPr>
                  <a:t>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sp>
          <p:nvSpPr>
            <p:cNvPr id="89" name="Text Box 26"/>
            <p:cNvSpPr txBox="1">
              <a:spLocks noChangeArrowheads="1"/>
            </p:cNvSpPr>
            <p:nvPr/>
          </p:nvSpPr>
          <p:spPr bwMode="auto">
            <a:xfrm>
              <a:off x="5214920" y="393537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0" name="Text Box 61"/>
            <p:cNvSpPr txBox="1">
              <a:spLocks noChangeArrowheads="1"/>
            </p:cNvSpPr>
            <p:nvPr/>
          </p:nvSpPr>
          <p:spPr bwMode="auto">
            <a:xfrm>
              <a:off x="5767370" y="395442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9</a:t>
              </a:r>
              <a:endParaRPr lang="en-US" sz="2400" b="0" dirty="0">
                <a:latin typeface="Times New Roman" charset="0"/>
                <a:cs typeface="Calibri"/>
              </a:endParaRPr>
            </a:p>
          </p:txBody>
        </p:sp>
        <p:grpSp>
          <p:nvGrpSpPr>
            <p:cNvPr id="91" name="Group 7"/>
            <p:cNvGrpSpPr>
              <a:grpSpLocks/>
            </p:cNvGrpSpPr>
            <p:nvPr/>
          </p:nvGrpSpPr>
          <p:grpSpPr bwMode="auto">
            <a:xfrm>
              <a:off x="5394324" y="4252172"/>
              <a:ext cx="369887" cy="657225"/>
              <a:chOff x="4180" y="783"/>
              <a:chExt cx="150" cy="307"/>
            </a:xfrm>
          </p:grpSpPr>
          <p:sp>
            <p:nvSpPr>
              <p:cNvPr id="9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2" name="Line 17"/>
            <p:cNvSpPr>
              <a:spLocks noChangeShapeType="1"/>
            </p:cNvSpPr>
            <p:nvPr/>
          </p:nvSpPr>
          <p:spPr bwMode="auto">
            <a:xfrm flipH="1" flipV="1">
              <a:off x="5486664" y="4900287"/>
              <a:ext cx="0" cy="458787"/>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Line 22"/>
            <p:cNvSpPr>
              <a:spLocks noChangeShapeType="1"/>
            </p:cNvSpPr>
            <p:nvPr/>
          </p:nvSpPr>
          <p:spPr bwMode="auto">
            <a:xfrm>
              <a:off x="5677164" y="4888612"/>
              <a:ext cx="9525" cy="477837"/>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Text Box 26"/>
            <p:cNvSpPr txBox="1">
              <a:spLocks noChangeArrowheads="1"/>
            </p:cNvSpPr>
            <p:nvPr/>
          </p:nvSpPr>
          <p:spPr bwMode="auto">
            <a:xfrm>
              <a:off x="5197739" y="4941256"/>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5" name="Text Box 61"/>
            <p:cNvSpPr txBox="1">
              <a:spLocks noChangeArrowheads="1"/>
            </p:cNvSpPr>
            <p:nvPr/>
          </p:nvSpPr>
          <p:spPr bwMode="auto">
            <a:xfrm>
              <a:off x="5696437" y="4960306"/>
              <a:ext cx="4186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solidFill>
                    <a:srgbClr val="FF0000"/>
                  </a:solidFill>
                  <a:latin typeface="Calibri"/>
                  <a:cs typeface="Calibri"/>
                </a:rPr>
                <a:t>10</a:t>
              </a:r>
              <a:endParaRPr lang="en-US" sz="2400" b="0" dirty="0">
                <a:latin typeface="Times New Roman" charset="0"/>
                <a:cs typeface="Calibri"/>
              </a:endParaRPr>
            </a:p>
          </p:txBody>
        </p:sp>
        <p:grpSp>
          <p:nvGrpSpPr>
            <p:cNvPr id="96" name="Group 23"/>
            <p:cNvGrpSpPr>
              <a:grpSpLocks/>
            </p:cNvGrpSpPr>
            <p:nvPr/>
          </p:nvGrpSpPr>
          <p:grpSpPr bwMode="auto">
            <a:xfrm>
              <a:off x="3379787" y="4334113"/>
              <a:ext cx="1876425" cy="615951"/>
              <a:chOff x="2838" y="2132"/>
              <a:chExt cx="1182" cy="388"/>
            </a:xfrm>
          </p:grpSpPr>
          <p:sp>
            <p:nvSpPr>
              <p:cNvPr id="9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8" name="Text Box 25"/>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latin typeface="Calibri"/>
                    <a:cs typeface="Calibri"/>
                  </a:rPr>
                  <a:t>Site DNS </a:t>
                </a:r>
                <a:r>
                  <a:rPr lang="en-US" sz="1800" b="0" dirty="0">
                    <a:latin typeface="Calibri"/>
                    <a:cs typeface="Calibri"/>
                  </a:rPr>
                  <a:t>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grpSp>
    </p:spTree>
    <p:extLst>
      <p:ext uri="{BB962C8B-B14F-4D97-AF65-F5344CB8AC3E}">
        <p14:creationId xmlns:p14="http://schemas.microsoft.com/office/powerpoint/2010/main" val="285733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0" end="0"/>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45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45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51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51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5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C0DA52-38B8-F24F-AE1B-F0B6C36EE351}" type="slidenum">
              <a:rPr lang="en-US" sz="1400" b="0">
                <a:latin typeface="Times New Roman" charset="0"/>
                <a:cs typeface="Calibri"/>
              </a:rPr>
              <a:pPr eaLnBrk="1" hangingPunct="1"/>
              <a:t>24</a:t>
            </a:fld>
            <a:endParaRPr lang="en-US" sz="1400" b="0" dirty="0">
              <a:latin typeface="Times New Roman" charset="0"/>
              <a:cs typeface="Calibri"/>
            </a:endParaRPr>
          </a:p>
        </p:txBody>
      </p:sp>
      <p:sp>
        <p:nvSpPr>
          <p:cNvPr id="9113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Caching</a:t>
            </a:r>
          </a:p>
        </p:txBody>
      </p:sp>
      <p:sp>
        <p:nvSpPr>
          <p:cNvPr id="951299" name="Rectangle 3"/>
          <p:cNvSpPr>
            <a:spLocks noGrp="1" noChangeArrowheads="1"/>
          </p:cNvSpPr>
          <p:nvPr>
            <p:ph type="body" idx="1"/>
          </p:nvPr>
        </p:nvSpPr>
        <p:spPr/>
        <p:txBody>
          <a:bodyPr>
            <a:normAutofit fontScale="85000" lnSpcReduction="20000"/>
          </a:bodyPr>
          <a:lstStyle/>
          <a:p>
            <a:r>
              <a:rPr lang="en-US" dirty="0">
                <a:latin typeface="Calibri"/>
                <a:cs typeface="Calibri"/>
              </a:rPr>
              <a:t>Performing all these queries takes time</a:t>
            </a:r>
          </a:p>
          <a:p>
            <a:pPr lvl="1"/>
            <a:r>
              <a:rPr lang="en-US" dirty="0">
                <a:latin typeface="Calibri"/>
                <a:ea typeface="Calibri"/>
                <a:cs typeface="Calibri"/>
              </a:rPr>
              <a:t>And all this </a:t>
            </a:r>
            <a:r>
              <a:rPr lang="en-US" dirty="0">
                <a:solidFill>
                  <a:srgbClr val="FF0000"/>
                </a:solidFill>
                <a:latin typeface="Calibri"/>
                <a:ea typeface="Calibri"/>
                <a:cs typeface="Calibri"/>
              </a:rPr>
              <a:t>before</a:t>
            </a:r>
            <a:r>
              <a:rPr lang="en-US" dirty="0">
                <a:latin typeface="Calibri"/>
                <a:ea typeface="Calibri"/>
                <a:cs typeface="Calibri"/>
              </a:rPr>
              <a:t> actual communication takes place</a:t>
            </a:r>
          </a:p>
          <a:p>
            <a:pPr lvl="1"/>
            <a:r>
              <a:rPr lang="en-US" dirty="0">
                <a:latin typeface="Calibri"/>
                <a:ea typeface="Calibri"/>
                <a:cs typeface="Calibri"/>
              </a:rPr>
              <a:t>E.g., 1-second latency before starting Web download</a:t>
            </a:r>
          </a:p>
          <a:p>
            <a:pPr>
              <a:buClr>
                <a:schemeClr val="tx2"/>
              </a:buClr>
            </a:pPr>
            <a:r>
              <a:rPr lang="en-US" dirty="0">
                <a:solidFill>
                  <a:srgbClr val="0000FF"/>
                </a:solidFill>
                <a:latin typeface="Calibri"/>
                <a:cs typeface="Calibri"/>
              </a:rPr>
              <a:t>Caching</a:t>
            </a:r>
            <a:r>
              <a:rPr lang="en-US" dirty="0">
                <a:latin typeface="Calibri"/>
                <a:cs typeface="Calibri"/>
              </a:rPr>
              <a:t> can greatly reduce overhead</a:t>
            </a:r>
          </a:p>
          <a:p>
            <a:pPr lvl="1"/>
            <a:r>
              <a:rPr lang="en-US" dirty="0">
                <a:latin typeface="Calibri"/>
                <a:ea typeface="Calibri"/>
                <a:cs typeface="Calibri"/>
              </a:rPr>
              <a:t>The top-level servers very rarely change</a:t>
            </a:r>
          </a:p>
          <a:p>
            <a:pPr lvl="1"/>
            <a:r>
              <a:rPr lang="en-US" dirty="0">
                <a:latin typeface="Calibri"/>
                <a:ea typeface="Calibri"/>
                <a:cs typeface="Calibri"/>
              </a:rPr>
              <a:t>Popular sites (e.g.,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visited often</a:t>
            </a:r>
          </a:p>
          <a:p>
            <a:pPr lvl="1"/>
            <a:r>
              <a:rPr lang="en-US" dirty="0">
                <a:latin typeface="Calibri"/>
                <a:ea typeface="Calibri"/>
                <a:cs typeface="Calibri"/>
              </a:rPr>
              <a:t>Local DNS server often has the information cached</a:t>
            </a:r>
          </a:p>
          <a:p>
            <a:r>
              <a:rPr lang="en-US" dirty="0">
                <a:latin typeface="Calibri"/>
                <a:cs typeface="Calibri"/>
              </a:rPr>
              <a:t>How DNS caching works</a:t>
            </a:r>
          </a:p>
          <a:p>
            <a:pPr lvl="1"/>
            <a:r>
              <a:rPr lang="en-US" dirty="0">
                <a:latin typeface="Calibri"/>
                <a:ea typeface="Calibri"/>
                <a:cs typeface="Calibri"/>
              </a:rPr>
              <a:t>DNS servers cache responses to queries</a:t>
            </a:r>
          </a:p>
          <a:p>
            <a:pPr lvl="1"/>
            <a:r>
              <a:rPr lang="en-US" dirty="0">
                <a:latin typeface="Calibri"/>
                <a:ea typeface="Calibri"/>
                <a:cs typeface="Calibri"/>
              </a:rPr>
              <a:t>Responses include a </a:t>
            </a:r>
            <a:r>
              <a:rPr lang="ja-JP" altLang="en-US" dirty="0">
                <a:latin typeface="Calibri"/>
                <a:ea typeface="Calibri"/>
                <a:cs typeface="Calibri"/>
              </a:rPr>
              <a:t>“</a:t>
            </a:r>
            <a:r>
              <a:rPr lang="en-US" dirty="0">
                <a:solidFill>
                  <a:srgbClr val="0000FF"/>
                </a:solidFill>
                <a:latin typeface="Calibri"/>
                <a:ea typeface="Calibri"/>
                <a:cs typeface="Calibri"/>
              </a:rPr>
              <a:t>time to live</a:t>
            </a:r>
            <a:r>
              <a:rPr lang="ja-JP" altLang="en-US" dirty="0">
                <a:latin typeface="Calibri"/>
                <a:ea typeface="Calibri"/>
                <a:cs typeface="Calibri"/>
              </a:rPr>
              <a:t>”</a:t>
            </a:r>
            <a:r>
              <a:rPr lang="en-US" dirty="0">
                <a:latin typeface="Calibri"/>
                <a:ea typeface="Calibri"/>
                <a:cs typeface="Calibri"/>
              </a:rPr>
              <a:t> (TTL) field</a:t>
            </a:r>
          </a:p>
          <a:p>
            <a:pPr lvl="1"/>
            <a:r>
              <a:rPr lang="en-US" dirty="0">
                <a:latin typeface="Calibri"/>
                <a:ea typeface="Calibri"/>
                <a:cs typeface="Calibri"/>
              </a:rPr>
              <a:t>Server deletes cached entry after TTL expires</a:t>
            </a:r>
          </a:p>
        </p:txBody>
      </p:sp>
    </p:spTree>
    <p:extLst>
      <p:ext uri="{BB962C8B-B14F-4D97-AF65-F5344CB8AC3E}">
        <p14:creationId xmlns:p14="http://schemas.microsoft.com/office/powerpoint/2010/main" val="28450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1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1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12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12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12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129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12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12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12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1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201302-734C-AF42-97D6-093739300227}" type="slidenum">
              <a:rPr lang="en-US" sz="1400" b="0">
                <a:latin typeface="Times New Roman" charset="0"/>
                <a:cs typeface="Calibri"/>
              </a:rPr>
              <a:pPr eaLnBrk="1" hangingPunct="1"/>
              <a:t>25</a:t>
            </a:fld>
            <a:endParaRPr lang="en-US" sz="1400" b="0" dirty="0">
              <a:latin typeface="Times New Roman" charset="0"/>
              <a:cs typeface="Calibri"/>
            </a:endParaRPr>
          </a:p>
        </p:txBody>
      </p:sp>
      <p:sp>
        <p:nvSpPr>
          <p:cNvPr id="9318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Negative Caching</a:t>
            </a:r>
          </a:p>
        </p:txBody>
      </p:sp>
      <p:sp>
        <p:nvSpPr>
          <p:cNvPr id="93188" name="Rectangle 3"/>
          <p:cNvSpPr>
            <a:spLocks noGrp="1" noChangeArrowheads="1"/>
          </p:cNvSpPr>
          <p:nvPr>
            <p:ph type="body" idx="1"/>
          </p:nvPr>
        </p:nvSpPr>
        <p:spPr/>
        <p:txBody>
          <a:bodyPr>
            <a:normAutofit fontScale="92500" lnSpcReduction="10000"/>
          </a:bodyPr>
          <a:lstStyle/>
          <a:p>
            <a:endParaRPr lang="en-US" dirty="0">
              <a:latin typeface="Calibri"/>
              <a:cs typeface="Calibri"/>
            </a:endParaRPr>
          </a:p>
          <a:p>
            <a:r>
              <a:rPr lang="en-US" dirty="0">
                <a:latin typeface="Calibri"/>
                <a:cs typeface="Calibri"/>
              </a:rPr>
              <a:t>Remember things that don</a:t>
            </a:r>
            <a:r>
              <a:rPr lang="ja-JP" altLang="en-US" dirty="0">
                <a:latin typeface="Calibri"/>
                <a:cs typeface="Calibri"/>
              </a:rPr>
              <a:t>’</a:t>
            </a:r>
            <a:r>
              <a:rPr lang="en-US" dirty="0">
                <a:latin typeface="Calibri"/>
                <a:cs typeface="Calibri"/>
              </a:rPr>
              <a:t>t work</a:t>
            </a:r>
          </a:p>
          <a:p>
            <a:pPr lvl="1"/>
            <a:r>
              <a:rPr lang="en-US" dirty="0">
                <a:latin typeface="Calibri"/>
                <a:ea typeface="Calibri"/>
                <a:cs typeface="Calibri"/>
              </a:rPr>
              <a:t>Misspellings like </a:t>
            </a:r>
            <a:r>
              <a:rPr lang="en-US" i="1" dirty="0" err="1" smtClean="0">
                <a:latin typeface="Calibri"/>
                <a:ea typeface="Calibri"/>
                <a:cs typeface="Calibri"/>
              </a:rPr>
              <a:t>bbcc.co.uk</a:t>
            </a:r>
            <a:r>
              <a:rPr lang="en-US" i="1" dirty="0" smtClean="0">
                <a:latin typeface="Calibri"/>
                <a:ea typeface="Calibri"/>
                <a:cs typeface="Calibri"/>
              </a:rPr>
              <a:t> </a:t>
            </a:r>
            <a:r>
              <a:rPr lang="en-US" dirty="0" smtClean="0">
                <a:latin typeface="Calibri"/>
                <a:ea typeface="Calibri"/>
                <a:cs typeface="Calibri"/>
              </a:rPr>
              <a:t>and </a:t>
            </a:r>
            <a:r>
              <a:rPr lang="en-US" i="1" dirty="0" err="1" smtClean="0">
                <a:latin typeface="Calibri"/>
                <a:ea typeface="Calibri"/>
                <a:cs typeface="Calibri"/>
              </a:rPr>
              <a:t>www.bbc.com.uk</a:t>
            </a:r>
            <a:endParaRPr lang="en-US" dirty="0">
              <a:latin typeface="Calibri"/>
              <a:ea typeface="Calibri"/>
              <a:cs typeface="Calibri"/>
            </a:endParaRPr>
          </a:p>
          <a:p>
            <a:pPr lvl="1"/>
            <a:r>
              <a:rPr lang="en-US" dirty="0">
                <a:latin typeface="Calibri"/>
                <a:ea typeface="Calibri"/>
                <a:cs typeface="Calibri"/>
              </a:rPr>
              <a:t>These can take a long time to fail the first time</a:t>
            </a:r>
          </a:p>
          <a:p>
            <a:pPr lvl="1"/>
            <a:r>
              <a:rPr lang="en-US" dirty="0">
                <a:latin typeface="Calibri"/>
                <a:ea typeface="Calibri"/>
                <a:cs typeface="Calibri"/>
              </a:rPr>
              <a:t>Good to remember that they don</a:t>
            </a:r>
            <a:r>
              <a:rPr lang="ja-JP" altLang="en-US" dirty="0">
                <a:latin typeface="Calibri"/>
                <a:ea typeface="Calibri"/>
                <a:cs typeface="Calibri"/>
              </a:rPr>
              <a:t>’</a:t>
            </a:r>
            <a:r>
              <a:rPr lang="en-US" dirty="0">
                <a:latin typeface="Calibri"/>
                <a:ea typeface="Calibri"/>
                <a:cs typeface="Calibri"/>
              </a:rPr>
              <a:t>t work</a:t>
            </a:r>
          </a:p>
          <a:p>
            <a:pPr lvl="1"/>
            <a:r>
              <a:rPr lang="en-US" dirty="0">
                <a:latin typeface="Calibri"/>
                <a:ea typeface="Calibri"/>
                <a:cs typeface="Calibri"/>
              </a:rPr>
              <a:t>… so the failure takes less time the next time around</a:t>
            </a:r>
          </a:p>
          <a:p>
            <a:endParaRPr lang="en-US" dirty="0">
              <a:latin typeface="Calibri"/>
              <a:cs typeface="Calibri"/>
            </a:endParaRPr>
          </a:p>
          <a:p>
            <a:r>
              <a:rPr lang="en-US" dirty="0">
                <a:latin typeface="Calibri"/>
                <a:cs typeface="Calibri"/>
              </a:rPr>
              <a:t>But: negative caching is </a:t>
            </a:r>
            <a:r>
              <a:rPr lang="en-US" dirty="0">
                <a:solidFill>
                  <a:srgbClr val="0000FF"/>
                </a:solidFill>
                <a:latin typeface="Calibri"/>
                <a:cs typeface="Calibri"/>
              </a:rPr>
              <a:t>optional</a:t>
            </a:r>
            <a:endParaRPr lang="en-US" dirty="0">
              <a:latin typeface="Calibri"/>
              <a:cs typeface="Calibri"/>
            </a:endParaRPr>
          </a:p>
          <a:p>
            <a:pPr lvl="1"/>
            <a:r>
              <a:rPr lang="en-US" dirty="0">
                <a:latin typeface="Calibri"/>
                <a:ea typeface="Calibri"/>
                <a:cs typeface="Calibri"/>
              </a:rPr>
              <a:t>And not widely implemented</a:t>
            </a:r>
          </a:p>
        </p:txBody>
      </p:sp>
    </p:spTree>
    <p:extLst>
      <p:ext uri="{BB962C8B-B14F-4D97-AF65-F5344CB8AC3E}">
        <p14:creationId xmlns:p14="http://schemas.microsoft.com/office/powerpoint/2010/main" val="418236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F45E13-C6C4-0442-A472-03E9C4400971}" type="slidenum">
              <a:rPr lang="en-US" sz="1400" b="0">
                <a:latin typeface="Times New Roman" charset="0"/>
                <a:cs typeface="Calibri"/>
              </a:rPr>
              <a:pPr eaLnBrk="1" hangingPunct="1"/>
              <a:t>26</a:t>
            </a:fld>
            <a:endParaRPr lang="en-US" sz="1400" b="0" dirty="0">
              <a:latin typeface="Times New Roman" charset="0"/>
              <a:cs typeface="Calibri"/>
            </a:endParaRPr>
          </a:p>
        </p:txBody>
      </p:sp>
      <p:sp>
        <p:nvSpPr>
          <p:cNvPr id="993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Reliability</a:t>
            </a:r>
          </a:p>
        </p:txBody>
      </p:sp>
      <p:sp>
        <p:nvSpPr>
          <p:cNvPr id="969731" name="Rectangle 3"/>
          <p:cNvSpPr>
            <a:spLocks noGrp="1" noChangeArrowheads="1"/>
          </p:cNvSpPr>
          <p:nvPr>
            <p:ph type="body" idx="1"/>
          </p:nvPr>
        </p:nvSpPr>
        <p:spPr/>
        <p:txBody>
          <a:bodyPr>
            <a:normAutofit fontScale="92500" lnSpcReduction="20000"/>
          </a:bodyPr>
          <a:lstStyle/>
          <a:p>
            <a:r>
              <a:rPr lang="en-US" dirty="0">
                <a:latin typeface="Calibri"/>
                <a:cs typeface="Calibri"/>
              </a:rPr>
              <a:t>DNS servers </a:t>
            </a:r>
            <a:r>
              <a:rPr lang="en-US" dirty="0" smtClean="0">
                <a:latin typeface="Calibri"/>
                <a:cs typeface="Calibri"/>
              </a:rPr>
              <a:t>are </a:t>
            </a:r>
            <a:r>
              <a:rPr lang="en-US" dirty="0" smtClean="0">
                <a:solidFill>
                  <a:srgbClr val="0000FF"/>
                </a:solidFill>
                <a:latin typeface="Calibri"/>
                <a:cs typeface="Calibri"/>
              </a:rPr>
              <a:t>replicated </a:t>
            </a:r>
            <a:r>
              <a:rPr lang="en-US" dirty="0" smtClean="0">
                <a:latin typeface="Calibri"/>
                <a:cs typeface="Calibri"/>
              </a:rPr>
              <a:t>(primary/secondary)</a:t>
            </a:r>
            <a:endParaRPr lang="en-US" dirty="0">
              <a:latin typeface="Calibri"/>
              <a:cs typeface="Calibri"/>
            </a:endParaRPr>
          </a:p>
          <a:p>
            <a:pPr lvl="1"/>
            <a:r>
              <a:rPr lang="en-US" dirty="0">
                <a:latin typeface="Calibri"/>
                <a:ea typeface="Calibri"/>
                <a:cs typeface="Calibri"/>
              </a:rPr>
              <a:t>Name service available if </a:t>
            </a:r>
            <a:r>
              <a:rPr lang="en-US" dirty="0">
                <a:latin typeface="Calibri"/>
                <a:ea typeface="Calibri"/>
                <a:cs typeface="Calibri"/>
                <a:sym typeface="Math B" charset="0"/>
              </a:rPr>
              <a:t>at least one</a:t>
            </a:r>
            <a:r>
              <a:rPr lang="en-US" dirty="0">
                <a:latin typeface="Calibri"/>
                <a:ea typeface="Calibri"/>
                <a:cs typeface="Calibri"/>
              </a:rPr>
              <a:t> replica is up</a:t>
            </a:r>
          </a:p>
          <a:p>
            <a:pPr lvl="1"/>
            <a:r>
              <a:rPr lang="en-US" dirty="0">
                <a:latin typeface="Calibri"/>
                <a:ea typeface="Calibri"/>
                <a:cs typeface="Calibri"/>
              </a:rPr>
              <a:t>Queries can be load-balanced between replicas</a:t>
            </a:r>
          </a:p>
          <a:p>
            <a:r>
              <a:rPr lang="en-US" dirty="0">
                <a:latin typeface="Calibri"/>
                <a:cs typeface="Calibri"/>
              </a:rPr>
              <a:t>Usually, UDP used for queries</a:t>
            </a:r>
          </a:p>
          <a:p>
            <a:pPr lvl="1"/>
            <a:r>
              <a:rPr lang="en-US" dirty="0">
                <a:latin typeface="Calibri"/>
                <a:ea typeface="Calibri"/>
                <a:cs typeface="Calibri"/>
              </a:rPr>
              <a:t>Need reliability: </a:t>
            </a:r>
            <a:r>
              <a:rPr lang="en-US" dirty="0">
                <a:latin typeface="Calibri"/>
                <a:ea typeface="Calibri"/>
                <a:cs typeface="Calibri"/>
                <a:sym typeface="Wingdings" charset="0"/>
              </a:rPr>
              <a:t>must implement this on top of UDP</a:t>
            </a:r>
          </a:p>
          <a:p>
            <a:pPr lvl="1"/>
            <a:r>
              <a:rPr lang="en-US" dirty="0">
                <a:latin typeface="Calibri"/>
                <a:ea typeface="Calibri"/>
                <a:cs typeface="Calibri"/>
                <a:sym typeface="Wingdings" charset="0"/>
              </a:rPr>
              <a:t>Spec supports TCP too, but not always implemented</a:t>
            </a:r>
            <a:endParaRPr lang="en-US" dirty="0">
              <a:latin typeface="Calibri"/>
              <a:ea typeface="Calibri"/>
              <a:cs typeface="Calibri"/>
            </a:endParaRPr>
          </a:p>
          <a:p>
            <a:r>
              <a:rPr lang="en-US" dirty="0">
                <a:latin typeface="Calibri"/>
                <a:cs typeface="Calibri"/>
              </a:rPr>
              <a:t>Try alternate servers on timeout</a:t>
            </a:r>
          </a:p>
          <a:p>
            <a:pPr lvl="1">
              <a:buClr>
                <a:schemeClr val="tx2"/>
              </a:buClr>
            </a:pPr>
            <a:r>
              <a:rPr lang="en-US" dirty="0">
                <a:solidFill>
                  <a:srgbClr val="0000FF"/>
                </a:solidFill>
                <a:latin typeface="Calibri"/>
                <a:ea typeface="Calibri"/>
                <a:cs typeface="Calibri"/>
              </a:rPr>
              <a:t>Exponential </a:t>
            </a:r>
            <a:r>
              <a:rPr lang="en-US" dirty="0" err="1">
                <a:solidFill>
                  <a:srgbClr val="0000FF"/>
                </a:solidFill>
                <a:latin typeface="Calibri"/>
                <a:ea typeface="Calibri"/>
                <a:cs typeface="Calibri"/>
              </a:rPr>
              <a:t>backoff</a:t>
            </a:r>
            <a:r>
              <a:rPr lang="en-US" dirty="0">
                <a:latin typeface="Calibri"/>
                <a:ea typeface="Calibri"/>
                <a:cs typeface="Calibri"/>
              </a:rPr>
              <a:t> when retrying same server</a:t>
            </a:r>
          </a:p>
          <a:p>
            <a:r>
              <a:rPr lang="en-US" dirty="0">
                <a:latin typeface="Calibri"/>
                <a:cs typeface="Calibri"/>
              </a:rPr>
              <a:t>Same identifier for all queries</a:t>
            </a:r>
          </a:p>
          <a:p>
            <a:pPr lvl="1"/>
            <a:r>
              <a:rPr lang="en-US" dirty="0">
                <a:latin typeface="Calibri"/>
                <a:ea typeface="Calibri"/>
                <a:cs typeface="Calibri"/>
              </a:rPr>
              <a:t>Don</a:t>
            </a:r>
            <a:r>
              <a:rPr lang="ja-JP" altLang="en-US" dirty="0">
                <a:latin typeface="Calibri"/>
                <a:ea typeface="Calibri"/>
                <a:cs typeface="Calibri"/>
              </a:rPr>
              <a:t>’</a:t>
            </a:r>
            <a:r>
              <a:rPr lang="en-US" dirty="0">
                <a:latin typeface="Calibri"/>
                <a:ea typeface="Calibri"/>
                <a:cs typeface="Calibri"/>
              </a:rPr>
              <a:t>t care which server responds</a:t>
            </a:r>
          </a:p>
        </p:txBody>
      </p:sp>
    </p:spTree>
    <p:extLst>
      <p:ext uri="{BB962C8B-B14F-4D97-AF65-F5344CB8AC3E}">
        <p14:creationId xmlns:p14="http://schemas.microsoft.com/office/powerpoint/2010/main" val="3294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9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9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97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97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9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973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97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973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973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97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b="0">
              <a:latin typeface="Helvetica" charset="0"/>
              <a:ea typeface="ＭＳ Ｐゴシック" charset="0"/>
              <a:cs typeface="ＭＳ Ｐゴシック" charset="0"/>
            </a:endParaRPr>
          </a:p>
        </p:txBody>
      </p:sp>
      <p:sp>
        <p:nvSpPr>
          <p:cNvPr id="105475" name="Content Placeholder 2"/>
          <p:cNvSpPr>
            <a:spLocks noGrp="1"/>
          </p:cNvSpPr>
          <p:nvPr>
            <p:ph idx="1"/>
          </p:nvPr>
        </p:nvSpPr>
        <p:spPr/>
        <p:txBody>
          <a:bodyPr>
            <a:normAutofit fontScale="77500" lnSpcReduction="20000"/>
          </a:bodyPr>
          <a:lstStyle/>
          <a:p>
            <a:r>
              <a:rPr lang="en-US" dirty="0">
                <a:latin typeface="Calibri"/>
                <a:cs typeface="Calibri"/>
              </a:rPr>
              <a:t>What is being looked up?</a:t>
            </a:r>
          </a:p>
          <a:p>
            <a:pPr lvl="1"/>
            <a:r>
              <a:rPr lang="en-US" dirty="0">
                <a:latin typeface="Calibri"/>
                <a:ea typeface="Calibri"/>
                <a:cs typeface="Calibri"/>
              </a:rPr>
              <a:t>~60% requests for A records</a:t>
            </a:r>
          </a:p>
          <a:p>
            <a:pPr lvl="1"/>
            <a:r>
              <a:rPr lang="en-US" dirty="0">
                <a:latin typeface="Calibri"/>
                <a:ea typeface="Calibri"/>
                <a:cs typeface="Calibri"/>
              </a:rPr>
              <a:t>~25% for PTR records</a:t>
            </a:r>
          </a:p>
          <a:p>
            <a:pPr lvl="1"/>
            <a:r>
              <a:rPr lang="en-US" dirty="0">
                <a:latin typeface="Calibri"/>
                <a:ea typeface="Calibri"/>
                <a:cs typeface="Calibri"/>
              </a:rPr>
              <a:t>~5% for MX records</a:t>
            </a:r>
          </a:p>
          <a:p>
            <a:pPr lvl="1"/>
            <a:r>
              <a:rPr lang="en-US" dirty="0">
                <a:latin typeface="Calibri"/>
                <a:ea typeface="Calibri"/>
                <a:cs typeface="Calibri"/>
              </a:rPr>
              <a:t>~6% for ANY records</a:t>
            </a:r>
          </a:p>
          <a:p>
            <a:pPr lvl="1"/>
            <a:endParaRPr lang="en-US" dirty="0">
              <a:latin typeface="Calibri"/>
              <a:ea typeface="Calibri"/>
              <a:cs typeface="Calibri"/>
            </a:endParaRPr>
          </a:p>
          <a:p>
            <a:r>
              <a:rPr lang="en-US" dirty="0">
                <a:latin typeface="Calibri"/>
                <a:cs typeface="Calibri"/>
              </a:rPr>
              <a:t>How long does it take?</a:t>
            </a:r>
          </a:p>
          <a:p>
            <a:pPr lvl="1"/>
            <a:r>
              <a:rPr lang="en-US" dirty="0">
                <a:latin typeface="Calibri"/>
                <a:ea typeface="Calibri"/>
                <a:cs typeface="Calibri"/>
              </a:rPr>
              <a:t>Median ~100msec (but 90</a:t>
            </a:r>
            <a:r>
              <a:rPr lang="en-US" baseline="30000" dirty="0">
                <a:latin typeface="Calibri"/>
                <a:ea typeface="Calibri"/>
                <a:cs typeface="Calibri"/>
              </a:rPr>
              <a:t>th</a:t>
            </a:r>
            <a:r>
              <a:rPr lang="en-US" dirty="0">
                <a:latin typeface="Calibri"/>
                <a:ea typeface="Calibri"/>
                <a:cs typeface="Calibri"/>
              </a:rPr>
              <a:t> percentile ~500msec)</a:t>
            </a:r>
          </a:p>
          <a:p>
            <a:pPr lvl="1"/>
            <a:r>
              <a:rPr lang="en-US" dirty="0">
                <a:latin typeface="Calibri"/>
                <a:ea typeface="Calibri"/>
                <a:cs typeface="Calibri"/>
              </a:rPr>
              <a:t>80% have no referrals; 99.9% have fewer than four</a:t>
            </a:r>
          </a:p>
          <a:p>
            <a:pPr lvl="1"/>
            <a:endParaRPr lang="en-US" dirty="0">
              <a:latin typeface="Calibri"/>
              <a:ea typeface="Calibri"/>
              <a:cs typeface="Calibri"/>
            </a:endParaRPr>
          </a:p>
          <a:p>
            <a:r>
              <a:rPr lang="en-US" dirty="0">
                <a:latin typeface="Calibri"/>
                <a:cs typeface="Calibri"/>
              </a:rPr>
              <a:t>Query packets per lookup: ~</a:t>
            </a:r>
            <a:r>
              <a:rPr lang="en-US" dirty="0" smtClean="0">
                <a:latin typeface="Calibri"/>
                <a:cs typeface="Calibri"/>
              </a:rPr>
              <a:t>2.4</a:t>
            </a:r>
          </a:p>
          <a:p>
            <a:pPr lvl="1"/>
            <a:r>
              <a:rPr lang="en-US" dirty="0" smtClean="0">
                <a:latin typeface="Calibri"/>
                <a:cs typeface="Calibri"/>
              </a:rPr>
              <a:t>But this is misleading….</a:t>
            </a:r>
            <a:endParaRPr lang="en-US" dirty="0">
              <a:latin typeface="Calibri"/>
              <a:cs typeface="Calibri"/>
            </a:endParaRPr>
          </a:p>
        </p:txBody>
      </p:sp>
      <p:sp>
        <p:nvSpPr>
          <p:cNvPr id="10547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FB74EEA-2FAF-8146-95D7-498452508F76}" type="slidenum">
              <a:rPr lang="en-US" sz="1400" b="0">
                <a:latin typeface="Times New Roman" charset="0"/>
                <a:cs typeface="Calibri"/>
              </a:rPr>
              <a:pPr eaLnBrk="1" hangingPunct="1"/>
              <a:t>27</a:t>
            </a:fld>
            <a:endParaRPr lang="en-US" sz="1400" b="0" dirty="0">
              <a:latin typeface="Times New Roman" charset="0"/>
              <a:cs typeface="Calibri"/>
            </a:endParaRPr>
          </a:p>
        </p:txBody>
      </p:sp>
    </p:spTree>
    <p:extLst>
      <p:ext uri="{BB962C8B-B14F-4D97-AF65-F5344CB8AC3E}">
        <p14:creationId xmlns:p14="http://schemas.microsoft.com/office/powerpoint/2010/main" val="63723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4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4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47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4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4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a:latin typeface="Helvetica" charset="0"/>
              <a:ea typeface="ＭＳ Ｐゴシック" charset="0"/>
              <a:cs typeface="ＭＳ Ｐゴシック" charset="0"/>
            </a:endParaRPr>
          </a:p>
        </p:txBody>
      </p:sp>
      <p:sp>
        <p:nvSpPr>
          <p:cNvPr id="107523" name="Content Placeholder 2"/>
          <p:cNvSpPr>
            <a:spLocks noGrp="1"/>
          </p:cNvSpPr>
          <p:nvPr>
            <p:ph idx="1"/>
          </p:nvPr>
        </p:nvSpPr>
        <p:spPr/>
        <p:txBody>
          <a:bodyPr>
            <a:normAutofit fontScale="92500" lnSpcReduction="10000"/>
          </a:bodyPr>
          <a:lstStyle/>
          <a:p>
            <a:r>
              <a:rPr lang="en-US" dirty="0">
                <a:latin typeface="Calibri"/>
                <a:cs typeface="Calibri"/>
              </a:rPr>
              <a:t>Does DNS give answers?</a:t>
            </a:r>
          </a:p>
          <a:p>
            <a:pPr lvl="1"/>
            <a:r>
              <a:rPr lang="en-US" dirty="0">
                <a:latin typeface="Calibri"/>
                <a:ea typeface="Calibri"/>
                <a:cs typeface="Calibri"/>
              </a:rPr>
              <a:t>~23% of lookups fail to elicit an answer!</a:t>
            </a:r>
          </a:p>
          <a:p>
            <a:pPr lvl="1"/>
            <a:r>
              <a:rPr lang="en-US" dirty="0">
                <a:latin typeface="Calibri"/>
                <a:ea typeface="Calibri"/>
                <a:cs typeface="Calibri"/>
              </a:rPr>
              <a:t>~13% of lookups result in NXDOMAIN (or similar)</a:t>
            </a:r>
          </a:p>
          <a:p>
            <a:pPr lvl="2"/>
            <a:r>
              <a:rPr lang="en-US" dirty="0">
                <a:latin typeface="Calibri"/>
                <a:ea typeface="Calibri"/>
                <a:cs typeface="Calibri"/>
              </a:rPr>
              <a:t>Mostly reverse lookups</a:t>
            </a:r>
          </a:p>
          <a:p>
            <a:pPr lvl="1"/>
            <a:r>
              <a:rPr lang="en-US" dirty="0">
                <a:latin typeface="Calibri"/>
                <a:ea typeface="Calibri"/>
                <a:cs typeface="Calibri"/>
              </a:rPr>
              <a:t>Only ~64% of queries are successful!</a:t>
            </a:r>
          </a:p>
          <a:p>
            <a:pPr lvl="2"/>
            <a:r>
              <a:rPr lang="en-US" i="1" dirty="0">
                <a:latin typeface="Calibri"/>
                <a:ea typeface="Calibri"/>
                <a:cs typeface="Calibri"/>
              </a:rPr>
              <a:t>How come the web seems to work so well?</a:t>
            </a:r>
            <a:br>
              <a:rPr lang="en-US" i="1" dirty="0">
                <a:latin typeface="Calibri"/>
                <a:ea typeface="Calibri"/>
                <a:cs typeface="Calibri"/>
              </a:rPr>
            </a:br>
            <a:endParaRPr lang="en-US" i="1" dirty="0">
              <a:latin typeface="Calibri"/>
              <a:ea typeface="Calibri"/>
              <a:cs typeface="Calibri"/>
            </a:endParaRPr>
          </a:p>
          <a:p>
            <a:r>
              <a:rPr lang="en-US" dirty="0">
                <a:latin typeface="Calibri"/>
                <a:cs typeface="Calibri"/>
              </a:rPr>
              <a:t>~ 63% of DNS packets in unanswered queries!</a:t>
            </a:r>
          </a:p>
          <a:p>
            <a:pPr lvl="1"/>
            <a:r>
              <a:rPr lang="en-US" dirty="0">
                <a:latin typeface="Calibri"/>
                <a:ea typeface="Calibri"/>
                <a:cs typeface="Calibri"/>
              </a:rPr>
              <a:t>Failing queries are frequently retransmitted</a:t>
            </a:r>
          </a:p>
          <a:p>
            <a:pPr lvl="1"/>
            <a:r>
              <a:rPr lang="en-US" dirty="0">
                <a:latin typeface="Calibri"/>
                <a:ea typeface="Calibri"/>
                <a:cs typeface="Calibri"/>
              </a:rPr>
              <a:t>99.9% successful queries have ≤2 retransmissions</a:t>
            </a:r>
          </a:p>
        </p:txBody>
      </p:sp>
      <p:sp>
        <p:nvSpPr>
          <p:cNvPr id="10752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23D33B-6086-C24C-B86C-371763B0473C}" type="slidenum">
              <a:rPr lang="en-US" sz="1400" b="0">
                <a:latin typeface="Times New Roman" charset="0"/>
                <a:cs typeface="Calibri"/>
              </a:rPr>
              <a:pPr eaLnBrk="1" hangingPunct="1"/>
              <a:t>28</a:t>
            </a:fld>
            <a:endParaRPr lang="en-US" sz="1400" b="0" dirty="0">
              <a:latin typeface="Times New Roman" charset="0"/>
              <a:cs typeface="Calibri"/>
            </a:endParaRPr>
          </a:p>
        </p:txBody>
      </p:sp>
    </p:spTree>
    <p:extLst>
      <p:ext uri="{BB962C8B-B14F-4D97-AF65-F5344CB8AC3E}">
        <p14:creationId xmlns:p14="http://schemas.microsoft.com/office/powerpoint/2010/main" val="244729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b="0">
              <a:latin typeface="Helvetica" charset="0"/>
              <a:ea typeface="ＭＳ Ｐゴシック" charset="0"/>
              <a:cs typeface="ＭＳ Ｐゴシック" charset="0"/>
            </a:endParaRPr>
          </a:p>
        </p:txBody>
      </p:sp>
      <p:sp>
        <p:nvSpPr>
          <p:cNvPr id="106499" name="Content Placeholder 2"/>
          <p:cNvSpPr>
            <a:spLocks noGrp="1"/>
          </p:cNvSpPr>
          <p:nvPr>
            <p:ph idx="1"/>
          </p:nvPr>
        </p:nvSpPr>
        <p:spPr/>
        <p:txBody>
          <a:bodyPr>
            <a:normAutofit fontScale="92500"/>
          </a:bodyPr>
          <a:lstStyle/>
          <a:p>
            <a:r>
              <a:rPr lang="en-US" dirty="0">
                <a:latin typeface="Calibri"/>
                <a:cs typeface="Calibri"/>
              </a:rPr>
              <a:t>Top 10% of names accounted for ~70% of lookups</a:t>
            </a:r>
          </a:p>
          <a:p>
            <a:pPr lvl="1"/>
            <a:r>
              <a:rPr lang="en-US" dirty="0">
                <a:latin typeface="Calibri"/>
                <a:ea typeface="Calibri"/>
                <a:cs typeface="Calibri"/>
              </a:rPr>
              <a:t>Caching should really help!</a:t>
            </a:r>
          </a:p>
          <a:p>
            <a:pPr lvl="1"/>
            <a:endParaRPr lang="en-US" dirty="0">
              <a:latin typeface="Calibri"/>
              <a:ea typeface="Calibri"/>
              <a:cs typeface="Calibri"/>
            </a:endParaRPr>
          </a:p>
          <a:p>
            <a:r>
              <a:rPr lang="en-US" dirty="0">
                <a:latin typeface="Calibri"/>
                <a:cs typeface="Calibri"/>
              </a:rPr>
              <a:t>9% of lookups are unique</a:t>
            </a:r>
          </a:p>
          <a:p>
            <a:pPr lvl="1"/>
            <a:r>
              <a:rPr lang="en-US" dirty="0">
                <a:latin typeface="Calibri"/>
                <a:ea typeface="Calibri"/>
                <a:cs typeface="Calibri"/>
              </a:rPr>
              <a:t>Cache hit rate can never exceed 91%</a:t>
            </a:r>
          </a:p>
          <a:p>
            <a:pPr lvl="1"/>
            <a:endParaRPr lang="en-US" dirty="0">
              <a:latin typeface="Calibri"/>
              <a:ea typeface="Calibri"/>
              <a:cs typeface="Calibri"/>
            </a:endParaRPr>
          </a:p>
          <a:p>
            <a:r>
              <a:rPr lang="en-US" dirty="0">
                <a:latin typeface="Calibri"/>
                <a:cs typeface="Calibri"/>
              </a:rPr>
              <a:t>Cache hit rates ~ 75%</a:t>
            </a:r>
          </a:p>
          <a:p>
            <a:pPr lvl="1"/>
            <a:r>
              <a:rPr lang="en-US" dirty="0">
                <a:latin typeface="Calibri"/>
                <a:ea typeface="Calibri"/>
                <a:cs typeface="Calibri"/>
              </a:rPr>
              <a:t>But caching for more than 10 hosts </a:t>
            </a:r>
            <a:r>
              <a:rPr lang="en-US" dirty="0" err="1">
                <a:latin typeface="Calibri"/>
                <a:ea typeface="Calibri"/>
                <a:cs typeface="Calibri"/>
              </a:rPr>
              <a:t>doesn</a:t>
            </a:r>
            <a:r>
              <a:rPr lang="ja-JP" altLang="en-US" dirty="0">
                <a:latin typeface="Calibri"/>
                <a:ea typeface="Calibri"/>
                <a:cs typeface="Calibri"/>
              </a:rPr>
              <a:t>’</a:t>
            </a:r>
            <a:r>
              <a:rPr lang="en-US" dirty="0">
                <a:latin typeface="Calibri"/>
                <a:ea typeface="Calibri"/>
                <a:cs typeface="Calibri"/>
              </a:rPr>
              <a:t>t add much</a:t>
            </a:r>
          </a:p>
        </p:txBody>
      </p:sp>
      <p:sp>
        <p:nvSpPr>
          <p:cNvPr id="1065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95570-DB1B-D34B-B7D2-02EC6AA0E649}" type="slidenum">
              <a:rPr lang="en-US" sz="1400" b="0">
                <a:latin typeface="Times New Roman" charset="0"/>
                <a:cs typeface="Calibri"/>
              </a:rPr>
              <a:pPr eaLnBrk="1" hangingPunct="1"/>
              <a:t>29</a:t>
            </a:fld>
            <a:endParaRPr lang="en-US" sz="1400" b="0" dirty="0">
              <a:latin typeface="Times New Roman" charset="0"/>
              <a:cs typeface="Calibri"/>
            </a:endParaRPr>
          </a:p>
        </p:txBody>
      </p:sp>
    </p:spTree>
    <p:extLst>
      <p:ext uri="{BB962C8B-B14F-4D97-AF65-F5344CB8AC3E}">
        <p14:creationId xmlns:p14="http://schemas.microsoft.com/office/powerpoint/2010/main" val="2674509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4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4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4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AF4071B-BA05-E149-B6C9-06DC2A0C6227}" type="slidenum">
              <a:rPr lang="en-US" sz="1400">
                <a:latin typeface="Times New Roman" charset="0"/>
              </a:rPr>
              <a:pPr/>
              <a:t>3</a:t>
            </a:fld>
            <a:endParaRPr lang="en-US" sz="1400">
              <a:latin typeface="Times New Roman" charset="0"/>
            </a:endParaRPr>
          </a:p>
        </p:txBody>
      </p:sp>
      <p:sp>
        <p:nvSpPr>
          <p:cNvPr id="27665" name="Rectangle 4"/>
          <p:cNvSpPr>
            <a:spLocks noGrp="1" noChangeArrowheads="1"/>
          </p:cNvSpPr>
          <p:nvPr>
            <p:ph type="title"/>
          </p:nvPr>
        </p:nvSpPr>
        <p:spPr/>
        <p:txBody>
          <a:bodyPr/>
          <a:lstStyle/>
          <a:p>
            <a:r>
              <a:rPr lang="en-US" dirty="0">
                <a:ea typeface="ＭＳ Ｐゴシック" charset="0"/>
                <a:cs typeface="ＭＳ Ｐゴシック" charset="0"/>
              </a:rPr>
              <a:t>Client-server architecture</a:t>
            </a:r>
          </a:p>
        </p:txBody>
      </p:sp>
      <p:sp>
        <p:nvSpPr>
          <p:cNvPr id="27666" name="Rectangle 460"/>
          <p:cNvSpPr>
            <a:spLocks noGrp="1" noChangeArrowheads="1"/>
          </p:cNvSpPr>
          <p:nvPr>
            <p:ph type="body" sz="half" idx="2"/>
          </p:nvPr>
        </p:nvSpPr>
        <p:spPr>
          <a:xfrm>
            <a:off x="4664075" y="1416050"/>
            <a:ext cx="4143375" cy="4648200"/>
          </a:xfrm>
        </p:spPr>
        <p:txBody>
          <a:bodyPr>
            <a:normAutofit fontScale="92500"/>
          </a:bodyPr>
          <a:lstStyle/>
          <a:p>
            <a:pPr>
              <a:buFont typeface="ZapfDingbats" charset="0"/>
              <a:buNone/>
            </a:pPr>
            <a:r>
              <a:rPr lang="en-US" sz="2400" dirty="0">
                <a:solidFill>
                  <a:srgbClr val="FF0000"/>
                </a:solidFill>
                <a:ea typeface="ＭＳ Ｐゴシック" charset="0"/>
                <a:cs typeface="ＭＳ Ｐゴシック" charset="0"/>
              </a:rPr>
              <a:t>server:</a:t>
            </a:r>
            <a:r>
              <a:rPr lang="en-US" sz="2400" dirty="0">
                <a:ea typeface="ＭＳ Ｐゴシック" charset="0"/>
                <a:cs typeface="ＭＳ Ｐゴシック" charset="0"/>
              </a:rPr>
              <a:t> </a:t>
            </a:r>
          </a:p>
          <a:p>
            <a:pPr lvl="1"/>
            <a:r>
              <a:rPr lang="en-US" dirty="0">
                <a:ea typeface="ＭＳ Ｐゴシック" charset="0"/>
              </a:rPr>
              <a:t>always-on host</a:t>
            </a:r>
          </a:p>
          <a:p>
            <a:pPr lvl="1"/>
            <a:r>
              <a:rPr lang="en-US" dirty="0">
                <a:ea typeface="ＭＳ Ｐゴシック" charset="0"/>
              </a:rPr>
              <a:t>permanent IP address</a:t>
            </a:r>
          </a:p>
          <a:p>
            <a:pPr lvl="1"/>
            <a:r>
              <a:rPr lang="en-US" dirty="0">
                <a:ea typeface="ＭＳ Ｐゴシック" charset="0"/>
              </a:rPr>
              <a:t>server farms for scaling</a:t>
            </a:r>
          </a:p>
          <a:p>
            <a:pPr>
              <a:buFont typeface="ZapfDingbats" charset="0"/>
              <a:buNone/>
            </a:pPr>
            <a:r>
              <a:rPr lang="en-US" sz="2400" dirty="0">
                <a:solidFill>
                  <a:srgbClr val="FF0000"/>
                </a:solidFill>
                <a:ea typeface="ＭＳ Ｐゴシック" charset="0"/>
                <a:cs typeface="ＭＳ Ｐゴシック" charset="0"/>
              </a:rPr>
              <a:t>clients:</a:t>
            </a:r>
          </a:p>
          <a:p>
            <a:pPr lvl="1"/>
            <a:r>
              <a:rPr lang="en-US" sz="2000" dirty="0">
                <a:ea typeface="ＭＳ Ｐゴシック" charset="0"/>
              </a:rPr>
              <a:t>communicate with server</a:t>
            </a:r>
          </a:p>
          <a:p>
            <a:pPr lvl="1"/>
            <a:r>
              <a:rPr lang="en-US" sz="2000" dirty="0">
                <a:ea typeface="ＭＳ Ｐゴシック" charset="0"/>
              </a:rPr>
              <a:t>may be intermittently connected</a:t>
            </a:r>
          </a:p>
          <a:p>
            <a:pPr lvl="1"/>
            <a:r>
              <a:rPr lang="en-US" sz="2000" dirty="0">
                <a:ea typeface="ＭＳ Ｐゴシック" charset="0"/>
              </a:rPr>
              <a:t>may have dynamic IP addresses</a:t>
            </a:r>
          </a:p>
          <a:p>
            <a:pPr lvl="1"/>
            <a:r>
              <a:rPr lang="en-US" sz="2000" dirty="0">
                <a:ea typeface="ＭＳ Ｐゴシック" charset="0"/>
              </a:rPr>
              <a:t>do not communicate directly with each other</a:t>
            </a:r>
          </a:p>
        </p:txBody>
      </p:sp>
      <p:sp>
        <p:nvSpPr>
          <p:cNvPr id="27667" name="Freeform 462"/>
          <p:cNvSpPr>
            <a:spLocks/>
          </p:cNvSpPr>
          <p:nvPr/>
        </p:nvSpPr>
        <p:spPr bwMode="auto">
          <a:xfrm>
            <a:off x="2771775" y="35401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668" name="Freeform 463"/>
          <p:cNvSpPr>
            <a:spLocks/>
          </p:cNvSpPr>
          <p:nvPr/>
        </p:nvSpPr>
        <p:spPr bwMode="auto">
          <a:xfrm>
            <a:off x="2790825" y="201453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669" name="Freeform 464"/>
          <p:cNvSpPr>
            <a:spLocks/>
          </p:cNvSpPr>
          <p:nvPr/>
        </p:nvSpPr>
        <p:spPr bwMode="auto">
          <a:xfrm>
            <a:off x="1050925" y="172243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27670" name="Group 465"/>
          <p:cNvGrpSpPr>
            <a:grpSpLocks/>
          </p:cNvGrpSpPr>
          <p:nvPr/>
        </p:nvGrpSpPr>
        <p:grpSpPr bwMode="auto">
          <a:xfrm>
            <a:off x="1138238" y="3057525"/>
            <a:ext cx="1458912" cy="933450"/>
            <a:chOff x="2889" y="1631"/>
            <a:chExt cx="980" cy="743"/>
          </a:xfrm>
        </p:grpSpPr>
        <p:sp>
          <p:nvSpPr>
            <p:cNvPr id="27994" name="Rectangle 466"/>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995" name="AutoShape 467"/>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7671" name="Group 468"/>
          <p:cNvGrpSpPr>
            <a:grpSpLocks/>
          </p:cNvGrpSpPr>
          <p:nvPr/>
        </p:nvGrpSpPr>
        <p:grpSpPr bwMode="auto">
          <a:xfrm>
            <a:off x="1839913" y="1914525"/>
            <a:ext cx="336550" cy="531813"/>
            <a:chOff x="3796" y="1043"/>
            <a:chExt cx="865" cy="1237"/>
          </a:xfrm>
        </p:grpSpPr>
        <p:sp>
          <p:nvSpPr>
            <p:cNvPr id="27964" name="Line 469"/>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5" name="Line 470"/>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6" name="Line 471"/>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7" name="Line 472"/>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8" name="Line 473"/>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9" name="Line 474"/>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0" name="Line 475"/>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1" name="Line 476"/>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2" name="Line 477"/>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3" name="Line 478"/>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4" name="Line 479"/>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5" name="Line 480"/>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6" name="Line 481"/>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7" name="Line 482"/>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8" name="Line 483"/>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27979" name="Group 484"/>
            <p:cNvGrpSpPr>
              <a:grpSpLocks/>
            </p:cNvGrpSpPr>
            <p:nvPr/>
          </p:nvGrpSpPr>
          <p:grpSpPr bwMode="auto">
            <a:xfrm>
              <a:off x="4269" y="1415"/>
              <a:ext cx="392" cy="137"/>
              <a:chOff x="4227" y="1360"/>
              <a:chExt cx="863" cy="270"/>
            </a:xfrm>
          </p:grpSpPr>
          <p:sp>
            <p:nvSpPr>
              <p:cNvPr id="27990" name="Line 48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1" name="Line 48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2" name="Line 48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3" name="Line 48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7980" name="Group 489"/>
            <p:cNvGrpSpPr>
              <a:grpSpLocks/>
            </p:cNvGrpSpPr>
            <p:nvPr/>
          </p:nvGrpSpPr>
          <p:grpSpPr bwMode="auto">
            <a:xfrm rot="5700496">
              <a:off x="4053" y="1170"/>
              <a:ext cx="392" cy="137"/>
              <a:chOff x="4227" y="1360"/>
              <a:chExt cx="863" cy="270"/>
            </a:xfrm>
          </p:grpSpPr>
          <p:sp>
            <p:nvSpPr>
              <p:cNvPr id="27986" name="Line 490"/>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7" name="Line 491"/>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8" name="Line 492"/>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9" name="Line 493"/>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7981" name="Group 494"/>
            <p:cNvGrpSpPr>
              <a:grpSpLocks/>
            </p:cNvGrpSpPr>
            <p:nvPr/>
          </p:nvGrpSpPr>
          <p:grpSpPr bwMode="auto">
            <a:xfrm rot="10800000">
              <a:off x="3796" y="1402"/>
              <a:ext cx="392" cy="137"/>
              <a:chOff x="4227" y="1360"/>
              <a:chExt cx="863" cy="270"/>
            </a:xfrm>
          </p:grpSpPr>
          <p:sp>
            <p:nvSpPr>
              <p:cNvPr id="27982" name="Line 49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3" name="Line 49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4" name="Line 49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5" name="Line 49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27672" name="Oval 499"/>
          <p:cNvSpPr>
            <a:spLocks noChangeArrowheads="1"/>
          </p:cNvSpPr>
          <p:nvPr/>
        </p:nvSpPr>
        <p:spPr bwMode="auto">
          <a:xfrm>
            <a:off x="2897188" y="3735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73" name="Line 500"/>
          <p:cNvSpPr>
            <a:spLocks noChangeShapeType="1"/>
          </p:cNvSpPr>
          <p:nvPr/>
        </p:nvSpPr>
        <p:spPr bwMode="auto">
          <a:xfrm>
            <a:off x="2897188" y="3727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74" name="Line 501"/>
          <p:cNvSpPr>
            <a:spLocks noChangeShapeType="1"/>
          </p:cNvSpPr>
          <p:nvPr/>
        </p:nvSpPr>
        <p:spPr bwMode="auto">
          <a:xfrm>
            <a:off x="3255963" y="3727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75" name="Rectangle 502"/>
          <p:cNvSpPr>
            <a:spLocks noChangeArrowheads="1"/>
          </p:cNvSpPr>
          <p:nvPr/>
        </p:nvSpPr>
        <p:spPr bwMode="auto">
          <a:xfrm>
            <a:off x="2897188" y="3727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76" name="Oval 503"/>
          <p:cNvSpPr>
            <a:spLocks noChangeArrowheads="1"/>
          </p:cNvSpPr>
          <p:nvPr/>
        </p:nvSpPr>
        <p:spPr bwMode="auto">
          <a:xfrm>
            <a:off x="2894013" y="3659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77" name="Group 504"/>
          <p:cNvGrpSpPr>
            <a:grpSpLocks/>
          </p:cNvGrpSpPr>
          <p:nvPr/>
        </p:nvGrpSpPr>
        <p:grpSpPr bwMode="auto">
          <a:xfrm>
            <a:off x="2979738" y="3683000"/>
            <a:ext cx="179387" cy="65088"/>
            <a:chOff x="2848" y="848"/>
            <a:chExt cx="140" cy="98"/>
          </a:xfrm>
        </p:grpSpPr>
        <p:sp>
          <p:nvSpPr>
            <p:cNvPr id="27961" name="Line 50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2" name="Line 50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3" name="Line 50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78" name="Group 508"/>
          <p:cNvGrpSpPr>
            <a:grpSpLocks/>
          </p:cNvGrpSpPr>
          <p:nvPr/>
        </p:nvGrpSpPr>
        <p:grpSpPr bwMode="auto">
          <a:xfrm flipV="1">
            <a:off x="2979738" y="3683000"/>
            <a:ext cx="179387" cy="65088"/>
            <a:chOff x="2848" y="848"/>
            <a:chExt cx="140" cy="98"/>
          </a:xfrm>
        </p:grpSpPr>
        <p:sp>
          <p:nvSpPr>
            <p:cNvPr id="27958" name="Line 5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9" name="Line 5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0" name="Line 5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79" name="Oval 512"/>
          <p:cNvSpPr>
            <a:spLocks noChangeArrowheads="1"/>
          </p:cNvSpPr>
          <p:nvPr/>
        </p:nvSpPr>
        <p:spPr bwMode="auto">
          <a:xfrm>
            <a:off x="3252788" y="40147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0" name="Line 513"/>
          <p:cNvSpPr>
            <a:spLocks noChangeShapeType="1"/>
          </p:cNvSpPr>
          <p:nvPr/>
        </p:nvSpPr>
        <p:spPr bwMode="auto">
          <a:xfrm>
            <a:off x="3252788" y="40068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1" name="Line 514"/>
          <p:cNvSpPr>
            <a:spLocks noChangeShapeType="1"/>
          </p:cNvSpPr>
          <p:nvPr/>
        </p:nvSpPr>
        <p:spPr bwMode="auto">
          <a:xfrm>
            <a:off x="3611563" y="40068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2" name="Rectangle 515"/>
          <p:cNvSpPr>
            <a:spLocks noChangeArrowheads="1"/>
          </p:cNvSpPr>
          <p:nvPr/>
        </p:nvSpPr>
        <p:spPr bwMode="auto">
          <a:xfrm>
            <a:off x="3252788" y="40068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83" name="Oval 516"/>
          <p:cNvSpPr>
            <a:spLocks noChangeArrowheads="1"/>
          </p:cNvSpPr>
          <p:nvPr/>
        </p:nvSpPr>
        <p:spPr bwMode="auto">
          <a:xfrm>
            <a:off x="3249613" y="39385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84" name="Group 517"/>
          <p:cNvGrpSpPr>
            <a:grpSpLocks/>
          </p:cNvGrpSpPr>
          <p:nvPr/>
        </p:nvGrpSpPr>
        <p:grpSpPr bwMode="auto">
          <a:xfrm>
            <a:off x="3335338" y="3962400"/>
            <a:ext cx="179387" cy="65088"/>
            <a:chOff x="2848" y="848"/>
            <a:chExt cx="140" cy="98"/>
          </a:xfrm>
        </p:grpSpPr>
        <p:sp>
          <p:nvSpPr>
            <p:cNvPr id="27955" name="Line 51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6" name="Line 51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7" name="Line 52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85" name="Group 521"/>
          <p:cNvGrpSpPr>
            <a:grpSpLocks/>
          </p:cNvGrpSpPr>
          <p:nvPr/>
        </p:nvGrpSpPr>
        <p:grpSpPr bwMode="auto">
          <a:xfrm flipV="1">
            <a:off x="3335338" y="3962400"/>
            <a:ext cx="179387" cy="65088"/>
            <a:chOff x="2848" y="848"/>
            <a:chExt cx="140" cy="98"/>
          </a:xfrm>
        </p:grpSpPr>
        <p:sp>
          <p:nvSpPr>
            <p:cNvPr id="27952" name="Line 52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3" name="Line 52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4" name="Line 52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86" name="Oval 525"/>
          <p:cNvSpPr>
            <a:spLocks noChangeArrowheads="1"/>
          </p:cNvSpPr>
          <p:nvPr/>
        </p:nvSpPr>
        <p:spPr bwMode="auto">
          <a:xfrm>
            <a:off x="3532188" y="37480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7" name="Line 526"/>
          <p:cNvSpPr>
            <a:spLocks noChangeShapeType="1"/>
          </p:cNvSpPr>
          <p:nvPr/>
        </p:nvSpPr>
        <p:spPr bwMode="auto">
          <a:xfrm>
            <a:off x="3532188" y="37401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8" name="Line 527"/>
          <p:cNvSpPr>
            <a:spLocks noChangeShapeType="1"/>
          </p:cNvSpPr>
          <p:nvPr/>
        </p:nvSpPr>
        <p:spPr bwMode="auto">
          <a:xfrm>
            <a:off x="3890963" y="37401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9" name="Rectangle 528"/>
          <p:cNvSpPr>
            <a:spLocks noChangeArrowheads="1"/>
          </p:cNvSpPr>
          <p:nvPr/>
        </p:nvSpPr>
        <p:spPr bwMode="auto">
          <a:xfrm>
            <a:off x="3532188" y="37401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0" name="Oval 529"/>
          <p:cNvSpPr>
            <a:spLocks noChangeArrowheads="1"/>
          </p:cNvSpPr>
          <p:nvPr/>
        </p:nvSpPr>
        <p:spPr bwMode="auto">
          <a:xfrm>
            <a:off x="3529013" y="36718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1" name="Group 530"/>
          <p:cNvGrpSpPr>
            <a:grpSpLocks/>
          </p:cNvGrpSpPr>
          <p:nvPr/>
        </p:nvGrpSpPr>
        <p:grpSpPr bwMode="auto">
          <a:xfrm>
            <a:off x="3614738" y="3695700"/>
            <a:ext cx="179387" cy="65088"/>
            <a:chOff x="2848" y="848"/>
            <a:chExt cx="140" cy="98"/>
          </a:xfrm>
        </p:grpSpPr>
        <p:sp>
          <p:nvSpPr>
            <p:cNvPr id="27949" name="Line 53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0" name="Line 53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1" name="Line 53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92" name="Group 534"/>
          <p:cNvGrpSpPr>
            <a:grpSpLocks/>
          </p:cNvGrpSpPr>
          <p:nvPr/>
        </p:nvGrpSpPr>
        <p:grpSpPr bwMode="auto">
          <a:xfrm flipV="1">
            <a:off x="3614738" y="3695700"/>
            <a:ext cx="179387" cy="65088"/>
            <a:chOff x="2848" y="848"/>
            <a:chExt cx="140" cy="98"/>
          </a:xfrm>
        </p:grpSpPr>
        <p:sp>
          <p:nvSpPr>
            <p:cNvPr id="27946" name="Line 53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7" name="Line 53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8" name="Line 53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93" name="Oval 538"/>
          <p:cNvSpPr>
            <a:spLocks noChangeArrowheads="1"/>
          </p:cNvSpPr>
          <p:nvPr/>
        </p:nvSpPr>
        <p:spPr bwMode="auto">
          <a:xfrm>
            <a:off x="2997200" y="2586038"/>
            <a:ext cx="347663"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94" name="Line 539"/>
          <p:cNvSpPr>
            <a:spLocks noChangeShapeType="1"/>
          </p:cNvSpPr>
          <p:nvPr/>
        </p:nvSpPr>
        <p:spPr bwMode="auto">
          <a:xfrm>
            <a:off x="2997200" y="257810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95" name="Line 540"/>
          <p:cNvSpPr>
            <a:spLocks noChangeShapeType="1"/>
          </p:cNvSpPr>
          <p:nvPr/>
        </p:nvSpPr>
        <p:spPr bwMode="auto">
          <a:xfrm>
            <a:off x="3344863" y="257810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96" name="Rectangle 541"/>
          <p:cNvSpPr>
            <a:spLocks noChangeArrowheads="1"/>
          </p:cNvSpPr>
          <p:nvPr/>
        </p:nvSpPr>
        <p:spPr bwMode="auto">
          <a:xfrm>
            <a:off x="2997200" y="2578100"/>
            <a:ext cx="344488"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7" name="Oval 542"/>
          <p:cNvSpPr>
            <a:spLocks noChangeArrowheads="1"/>
          </p:cNvSpPr>
          <p:nvPr/>
        </p:nvSpPr>
        <p:spPr bwMode="auto">
          <a:xfrm>
            <a:off x="2994025" y="2514600"/>
            <a:ext cx="347663"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8" name="Group 543"/>
          <p:cNvGrpSpPr>
            <a:grpSpLocks/>
          </p:cNvGrpSpPr>
          <p:nvPr/>
        </p:nvGrpSpPr>
        <p:grpSpPr bwMode="auto">
          <a:xfrm>
            <a:off x="3078163" y="2536825"/>
            <a:ext cx="171450" cy="61913"/>
            <a:chOff x="2848" y="848"/>
            <a:chExt cx="140" cy="98"/>
          </a:xfrm>
        </p:grpSpPr>
        <p:sp>
          <p:nvSpPr>
            <p:cNvPr id="27943" name="Line 5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4" name="Line 5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5" name="Line 5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99" name="Group 547"/>
          <p:cNvGrpSpPr>
            <a:grpSpLocks/>
          </p:cNvGrpSpPr>
          <p:nvPr/>
        </p:nvGrpSpPr>
        <p:grpSpPr bwMode="auto">
          <a:xfrm flipV="1">
            <a:off x="3078163" y="2536825"/>
            <a:ext cx="171450" cy="60325"/>
            <a:chOff x="2848" y="848"/>
            <a:chExt cx="140" cy="98"/>
          </a:xfrm>
        </p:grpSpPr>
        <p:sp>
          <p:nvSpPr>
            <p:cNvPr id="27940" name="Line 5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1" name="Line 5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2" name="Line 5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00" name="Oval 551"/>
          <p:cNvSpPr>
            <a:spLocks noChangeArrowheads="1"/>
          </p:cNvSpPr>
          <p:nvPr/>
        </p:nvSpPr>
        <p:spPr bwMode="auto">
          <a:xfrm>
            <a:off x="2995613"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1" name="Line 552"/>
          <p:cNvSpPr>
            <a:spLocks noChangeShapeType="1"/>
          </p:cNvSpPr>
          <p:nvPr/>
        </p:nvSpPr>
        <p:spPr bwMode="auto">
          <a:xfrm>
            <a:off x="2995613"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2" name="Line 553"/>
          <p:cNvSpPr>
            <a:spLocks noChangeShapeType="1"/>
          </p:cNvSpPr>
          <p:nvPr/>
        </p:nvSpPr>
        <p:spPr bwMode="auto">
          <a:xfrm>
            <a:off x="33543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3" name="Rectangle 554"/>
          <p:cNvSpPr>
            <a:spLocks noChangeArrowheads="1"/>
          </p:cNvSpPr>
          <p:nvPr/>
        </p:nvSpPr>
        <p:spPr bwMode="auto">
          <a:xfrm>
            <a:off x="2995613" y="2838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04" name="Oval 555"/>
          <p:cNvSpPr>
            <a:spLocks noChangeArrowheads="1"/>
          </p:cNvSpPr>
          <p:nvPr/>
        </p:nvSpPr>
        <p:spPr bwMode="auto">
          <a:xfrm>
            <a:off x="2992438"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05" name="Group 556"/>
          <p:cNvGrpSpPr>
            <a:grpSpLocks/>
          </p:cNvGrpSpPr>
          <p:nvPr/>
        </p:nvGrpSpPr>
        <p:grpSpPr bwMode="auto">
          <a:xfrm>
            <a:off x="3078163" y="2794000"/>
            <a:ext cx="179387" cy="65088"/>
            <a:chOff x="2848" y="848"/>
            <a:chExt cx="140" cy="98"/>
          </a:xfrm>
        </p:grpSpPr>
        <p:sp>
          <p:nvSpPr>
            <p:cNvPr id="27937" name="Line 55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8" name="Line 55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9" name="Line 55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06" name="Group 560"/>
          <p:cNvGrpSpPr>
            <a:grpSpLocks/>
          </p:cNvGrpSpPr>
          <p:nvPr/>
        </p:nvGrpSpPr>
        <p:grpSpPr bwMode="auto">
          <a:xfrm flipV="1">
            <a:off x="3078163" y="2794000"/>
            <a:ext cx="179387" cy="65088"/>
            <a:chOff x="2848" y="848"/>
            <a:chExt cx="140" cy="98"/>
          </a:xfrm>
        </p:grpSpPr>
        <p:sp>
          <p:nvSpPr>
            <p:cNvPr id="27934" name="Line 56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5" name="Line 56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6" name="Line 56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07" name="Oval 564"/>
          <p:cNvSpPr>
            <a:spLocks noChangeArrowheads="1"/>
          </p:cNvSpPr>
          <p:nvPr/>
        </p:nvSpPr>
        <p:spPr bwMode="auto">
          <a:xfrm>
            <a:off x="3471863" y="248761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8" name="Line 565"/>
          <p:cNvSpPr>
            <a:spLocks noChangeShapeType="1"/>
          </p:cNvSpPr>
          <p:nvPr/>
        </p:nvSpPr>
        <p:spPr bwMode="auto">
          <a:xfrm>
            <a:off x="34718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9" name="Line 566"/>
          <p:cNvSpPr>
            <a:spLocks noChangeShapeType="1"/>
          </p:cNvSpPr>
          <p:nvPr/>
        </p:nvSpPr>
        <p:spPr bwMode="auto">
          <a:xfrm>
            <a:off x="38020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0" name="Rectangle 567"/>
          <p:cNvSpPr>
            <a:spLocks noChangeArrowheads="1"/>
          </p:cNvSpPr>
          <p:nvPr/>
        </p:nvSpPr>
        <p:spPr bwMode="auto">
          <a:xfrm>
            <a:off x="3471863" y="248126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7711" name="Oval 568"/>
          <p:cNvSpPr>
            <a:spLocks noChangeArrowheads="1"/>
          </p:cNvSpPr>
          <p:nvPr/>
        </p:nvSpPr>
        <p:spPr bwMode="auto">
          <a:xfrm>
            <a:off x="3468688" y="241935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2" name="Group 569"/>
          <p:cNvGrpSpPr>
            <a:grpSpLocks/>
          </p:cNvGrpSpPr>
          <p:nvPr/>
        </p:nvGrpSpPr>
        <p:grpSpPr bwMode="auto">
          <a:xfrm>
            <a:off x="3548063" y="2441575"/>
            <a:ext cx="163512" cy="57150"/>
            <a:chOff x="2848" y="848"/>
            <a:chExt cx="140" cy="98"/>
          </a:xfrm>
        </p:grpSpPr>
        <p:sp>
          <p:nvSpPr>
            <p:cNvPr id="27931" name="Line 57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2" name="Line 57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3" name="Line 57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13" name="Group 573"/>
          <p:cNvGrpSpPr>
            <a:grpSpLocks/>
          </p:cNvGrpSpPr>
          <p:nvPr/>
        </p:nvGrpSpPr>
        <p:grpSpPr bwMode="auto">
          <a:xfrm flipV="1">
            <a:off x="3548063" y="2439988"/>
            <a:ext cx="163512" cy="58737"/>
            <a:chOff x="2848" y="848"/>
            <a:chExt cx="140" cy="98"/>
          </a:xfrm>
        </p:grpSpPr>
        <p:sp>
          <p:nvSpPr>
            <p:cNvPr id="27928" name="Line 57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9" name="Line 57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0" name="Line 57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14" name="Oval 577"/>
          <p:cNvSpPr>
            <a:spLocks noChangeArrowheads="1"/>
          </p:cNvSpPr>
          <p:nvPr/>
        </p:nvSpPr>
        <p:spPr bwMode="auto">
          <a:xfrm>
            <a:off x="3557588"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15" name="Line 578"/>
          <p:cNvSpPr>
            <a:spLocks noChangeShapeType="1"/>
          </p:cNvSpPr>
          <p:nvPr/>
        </p:nvSpPr>
        <p:spPr bwMode="auto">
          <a:xfrm>
            <a:off x="35575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6" name="Line 579"/>
          <p:cNvSpPr>
            <a:spLocks noChangeShapeType="1"/>
          </p:cNvSpPr>
          <p:nvPr/>
        </p:nvSpPr>
        <p:spPr bwMode="auto">
          <a:xfrm>
            <a:off x="3916363"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7" name="Rectangle 580"/>
          <p:cNvSpPr>
            <a:spLocks noChangeArrowheads="1"/>
          </p:cNvSpPr>
          <p:nvPr/>
        </p:nvSpPr>
        <p:spPr bwMode="auto">
          <a:xfrm>
            <a:off x="3557588" y="2838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18" name="Oval 581"/>
          <p:cNvSpPr>
            <a:spLocks noChangeArrowheads="1"/>
          </p:cNvSpPr>
          <p:nvPr/>
        </p:nvSpPr>
        <p:spPr bwMode="auto">
          <a:xfrm>
            <a:off x="3554413"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9" name="Group 582"/>
          <p:cNvGrpSpPr>
            <a:grpSpLocks/>
          </p:cNvGrpSpPr>
          <p:nvPr/>
        </p:nvGrpSpPr>
        <p:grpSpPr bwMode="auto">
          <a:xfrm>
            <a:off x="3640138" y="2794000"/>
            <a:ext cx="179387" cy="65088"/>
            <a:chOff x="2848" y="848"/>
            <a:chExt cx="140" cy="98"/>
          </a:xfrm>
        </p:grpSpPr>
        <p:sp>
          <p:nvSpPr>
            <p:cNvPr id="27925" name="Line 5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6" name="Line 5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7" name="Line 5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20" name="Group 586"/>
          <p:cNvGrpSpPr>
            <a:grpSpLocks/>
          </p:cNvGrpSpPr>
          <p:nvPr/>
        </p:nvGrpSpPr>
        <p:grpSpPr bwMode="auto">
          <a:xfrm flipV="1">
            <a:off x="3640138" y="2794000"/>
            <a:ext cx="179387" cy="65088"/>
            <a:chOff x="2848" y="848"/>
            <a:chExt cx="140" cy="98"/>
          </a:xfrm>
        </p:grpSpPr>
        <p:sp>
          <p:nvSpPr>
            <p:cNvPr id="27922" name="Line 5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3" name="Line 5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4" name="Line 5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21" name="Oval 590"/>
          <p:cNvSpPr>
            <a:spLocks noChangeArrowheads="1"/>
          </p:cNvSpPr>
          <p:nvPr/>
        </p:nvSpPr>
        <p:spPr bwMode="auto">
          <a:xfrm>
            <a:off x="2147888" y="25812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2" name="Line 591"/>
          <p:cNvSpPr>
            <a:spLocks noChangeShapeType="1"/>
          </p:cNvSpPr>
          <p:nvPr/>
        </p:nvSpPr>
        <p:spPr bwMode="auto">
          <a:xfrm>
            <a:off x="2147888" y="25733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23" name="Line 592"/>
          <p:cNvSpPr>
            <a:spLocks noChangeShapeType="1"/>
          </p:cNvSpPr>
          <p:nvPr/>
        </p:nvSpPr>
        <p:spPr bwMode="auto">
          <a:xfrm>
            <a:off x="2493963" y="25733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24" name="Rectangle 593"/>
          <p:cNvSpPr>
            <a:spLocks noChangeArrowheads="1"/>
          </p:cNvSpPr>
          <p:nvPr/>
        </p:nvSpPr>
        <p:spPr bwMode="auto">
          <a:xfrm>
            <a:off x="2147888" y="25733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25" name="Oval 594"/>
          <p:cNvSpPr>
            <a:spLocks noChangeArrowheads="1"/>
          </p:cNvSpPr>
          <p:nvPr/>
        </p:nvSpPr>
        <p:spPr bwMode="auto">
          <a:xfrm>
            <a:off x="2144713" y="25098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26" name="Group 595"/>
          <p:cNvGrpSpPr>
            <a:grpSpLocks/>
          </p:cNvGrpSpPr>
          <p:nvPr/>
        </p:nvGrpSpPr>
        <p:grpSpPr bwMode="auto">
          <a:xfrm>
            <a:off x="2228850" y="2532063"/>
            <a:ext cx="171450" cy="60325"/>
            <a:chOff x="2848" y="848"/>
            <a:chExt cx="140" cy="98"/>
          </a:xfrm>
        </p:grpSpPr>
        <p:sp>
          <p:nvSpPr>
            <p:cNvPr id="27919" name="Line 5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0" name="Line 5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1" name="Line 5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27" name="Group 599"/>
          <p:cNvGrpSpPr>
            <a:grpSpLocks/>
          </p:cNvGrpSpPr>
          <p:nvPr/>
        </p:nvGrpSpPr>
        <p:grpSpPr bwMode="auto">
          <a:xfrm flipV="1">
            <a:off x="2228850" y="2532063"/>
            <a:ext cx="171450" cy="58737"/>
            <a:chOff x="2848" y="848"/>
            <a:chExt cx="140" cy="98"/>
          </a:xfrm>
        </p:grpSpPr>
        <p:sp>
          <p:nvSpPr>
            <p:cNvPr id="27916" name="Line 6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7" name="Line 6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8" name="Line 6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28" name="Oval 603"/>
          <p:cNvSpPr>
            <a:spLocks noChangeArrowheads="1"/>
          </p:cNvSpPr>
          <p:nvPr/>
        </p:nvSpPr>
        <p:spPr bwMode="auto">
          <a:xfrm>
            <a:off x="1841500" y="37306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9" name="Line 604"/>
          <p:cNvSpPr>
            <a:spLocks noChangeShapeType="1"/>
          </p:cNvSpPr>
          <p:nvPr/>
        </p:nvSpPr>
        <p:spPr bwMode="auto">
          <a:xfrm>
            <a:off x="1841500" y="37226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30" name="Line 605"/>
          <p:cNvSpPr>
            <a:spLocks noChangeShapeType="1"/>
          </p:cNvSpPr>
          <p:nvPr/>
        </p:nvSpPr>
        <p:spPr bwMode="auto">
          <a:xfrm>
            <a:off x="2187575" y="37226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31" name="Rectangle 606"/>
          <p:cNvSpPr>
            <a:spLocks noChangeArrowheads="1"/>
          </p:cNvSpPr>
          <p:nvPr/>
        </p:nvSpPr>
        <p:spPr bwMode="auto">
          <a:xfrm>
            <a:off x="1841500" y="37226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32" name="Oval 607"/>
          <p:cNvSpPr>
            <a:spLocks noChangeArrowheads="1"/>
          </p:cNvSpPr>
          <p:nvPr/>
        </p:nvSpPr>
        <p:spPr bwMode="auto">
          <a:xfrm>
            <a:off x="1838325" y="36591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33" name="Group 608"/>
          <p:cNvGrpSpPr>
            <a:grpSpLocks/>
          </p:cNvGrpSpPr>
          <p:nvPr/>
        </p:nvGrpSpPr>
        <p:grpSpPr bwMode="auto">
          <a:xfrm>
            <a:off x="1922463" y="3681413"/>
            <a:ext cx="171450" cy="60325"/>
            <a:chOff x="2848" y="848"/>
            <a:chExt cx="140" cy="98"/>
          </a:xfrm>
        </p:grpSpPr>
        <p:sp>
          <p:nvSpPr>
            <p:cNvPr id="27913" name="Line 6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4" name="Line 6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5" name="Line 6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34" name="Group 612"/>
          <p:cNvGrpSpPr>
            <a:grpSpLocks/>
          </p:cNvGrpSpPr>
          <p:nvPr/>
        </p:nvGrpSpPr>
        <p:grpSpPr bwMode="auto">
          <a:xfrm flipV="1">
            <a:off x="1922463" y="3681413"/>
            <a:ext cx="171450" cy="58737"/>
            <a:chOff x="2848" y="848"/>
            <a:chExt cx="140" cy="98"/>
          </a:xfrm>
        </p:grpSpPr>
        <p:sp>
          <p:nvSpPr>
            <p:cNvPr id="27910" name="Line 61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1" name="Line 61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2" name="Line 61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35" name="Line 616"/>
          <p:cNvSpPr>
            <a:spLocks noChangeShapeType="1"/>
          </p:cNvSpPr>
          <p:nvPr/>
        </p:nvSpPr>
        <p:spPr bwMode="auto">
          <a:xfrm flipV="1">
            <a:off x="3040063" y="4087813"/>
            <a:ext cx="227012"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6" name="Line 617"/>
          <p:cNvSpPr>
            <a:spLocks noChangeShapeType="1"/>
          </p:cNvSpPr>
          <p:nvPr/>
        </p:nvSpPr>
        <p:spPr bwMode="auto">
          <a:xfrm>
            <a:off x="3163888" y="3825875"/>
            <a:ext cx="163512"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7" name="Line 618"/>
          <p:cNvSpPr>
            <a:spLocks noChangeShapeType="1"/>
          </p:cNvSpPr>
          <p:nvPr/>
        </p:nvSpPr>
        <p:spPr bwMode="auto">
          <a:xfrm>
            <a:off x="3260725" y="374650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8" name="Line 619"/>
          <p:cNvSpPr>
            <a:spLocks noChangeShapeType="1"/>
          </p:cNvSpPr>
          <p:nvPr/>
        </p:nvSpPr>
        <p:spPr bwMode="auto">
          <a:xfrm flipV="1">
            <a:off x="3497263" y="3832225"/>
            <a:ext cx="134937"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9" name="Line 620"/>
          <p:cNvSpPr>
            <a:spLocks noChangeShapeType="1"/>
          </p:cNvSpPr>
          <p:nvPr/>
        </p:nvSpPr>
        <p:spPr bwMode="auto">
          <a:xfrm>
            <a:off x="2195513" y="375285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0" name="Line 621"/>
          <p:cNvSpPr>
            <a:spLocks noChangeShapeType="1"/>
          </p:cNvSpPr>
          <p:nvPr/>
        </p:nvSpPr>
        <p:spPr bwMode="auto">
          <a:xfrm>
            <a:off x="2490788" y="2600325"/>
            <a:ext cx="509587"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1" name="Line 622"/>
          <p:cNvSpPr>
            <a:spLocks noChangeShapeType="1"/>
          </p:cNvSpPr>
          <p:nvPr/>
        </p:nvSpPr>
        <p:spPr bwMode="auto">
          <a:xfrm>
            <a:off x="2057400" y="242887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2" name="Freeform 623"/>
          <p:cNvSpPr>
            <a:spLocks/>
          </p:cNvSpPr>
          <p:nvPr/>
        </p:nvSpPr>
        <p:spPr bwMode="auto">
          <a:xfrm>
            <a:off x="1377950" y="4435475"/>
            <a:ext cx="2979738"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43" name="Line 624"/>
          <p:cNvSpPr>
            <a:spLocks noChangeShapeType="1"/>
          </p:cNvSpPr>
          <p:nvPr/>
        </p:nvSpPr>
        <p:spPr bwMode="auto">
          <a:xfrm rot="16200000">
            <a:off x="3613150" y="517207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44" name="Line 625"/>
          <p:cNvSpPr>
            <a:spLocks noChangeShapeType="1"/>
          </p:cNvSpPr>
          <p:nvPr/>
        </p:nvSpPr>
        <p:spPr bwMode="auto">
          <a:xfrm rot="5400000" flipV="1">
            <a:off x="3759200" y="545306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45" name="Line 626"/>
          <p:cNvSpPr>
            <a:spLocks noChangeShapeType="1"/>
          </p:cNvSpPr>
          <p:nvPr/>
        </p:nvSpPr>
        <p:spPr bwMode="auto">
          <a:xfrm rot="16200000">
            <a:off x="3944938" y="512921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27746" name="Group 627"/>
          <p:cNvGrpSpPr>
            <a:grpSpLocks/>
          </p:cNvGrpSpPr>
          <p:nvPr/>
        </p:nvGrpSpPr>
        <p:grpSpPr bwMode="auto">
          <a:xfrm>
            <a:off x="3524250" y="4838700"/>
            <a:ext cx="501650" cy="234950"/>
            <a:chOff x="4701" y="2996"/>
            <a:chExt cx="316" cy="148"/>
          </a:xfrm>
        </p:grpSpPr>
        <p:sp>
          <p:nvSpPr>
            <p:cNvPr id="27897" name="Oval 62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98" name="Line 62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9" name="Line 63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0" name="Rectangle 63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901" name="Oval 63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902" name="Group 633"/>
            <p:cNvGrpSpPr>
              <a:grpSpLocks/>
            </p:cNvGrpSpPr>
            <p:nvPr/>
          </p:nvGrpSpPr>
          <p:grpSpPr bwMode="auto">
            <a:xfrm>
              <a:off x="4776" y="3017"/>
              <a:ext cx="156" cy="56"/>
              <a:chOff x="2848" y="848"/>
              <a:chExt cx="140" cy="98"/>
            </a:xfrm>
          </p:grpSpPr>
          <p:sp>
            <p:nvSpPr>
              <p:cNvPr id="27907" name="Line 6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8" name="Line 6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9" name="Line 6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903" name="Group 637"/>
            <p:cNvGrpSpPr>
              <a:grpSpLocks/>
            </p:cNvGrpSpPr>
            <p:nvPr/>
          </p:nvGrpSpPr>
          <p:grpSpPr bwMode="auto">
            <a:xfrm flipV="1">
              <a:off x="4776" y="3016"/>
              <a:ext cx="156" cy="56"/>
              <a:chOff x="2848" y="848"/>
              <a:chExt cx="140" cy="98"/>
            </a:xfrm>
          </p:grpSpPr>
          <p:sp>
            <p:nvSpPr>
              <p:cNvPr id="27904" name="Line 6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5" name="Line 6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6" name="Line 6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47" name="Group 641"/>
          <p:cNvGrpSpPr>
            <a:grpSpLocks/>
          </p:cNvGrpSpPr>
          <p:nvPr/>
        </p:nvGrpSpPr>
        <p:grpSpPr bwMode="auto">
          <a:xfrm>
            <a:off x="2708275" y="4562475"/>
            <a:ext cx="501650" cy="234950"/>
            <a:chOff x="3600" y="219"/>
            <a:chExt cx="360" cy="175"/>
          </a:xfrm>
        </p:grpSpPr>
        <p:sp>
          <p:nvSpPr>
            <p:cNvPr id="27884" name="Oval 6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85" name="Line 64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6" name="Line 64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7" name="Rectangle 64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88" name="Oval 6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89" name="Group 647"/>
            <p:cNvGrpSpPr>
              <a:grpSpLocks/>
            </p:cNvGrpSpPr>
            <p:nvPr/>
          </p:nvGrpSpPr>
          <p:grpSpPr bwMode="auto">
            <a:xfrm>
              <a:off x="3686" y="244"/>
              <a:ext cx="177" cy="66"/>
              <a:chOff x="2848" y="848"/>
              <a:chExt cx="140" cy="98"/>
            </a:xfrm>
          </p:grpSpPr>
          <p:sp>
            <p:nvSpPr>
              <p:cNvPr id="27894" name="Line 6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5" name="Line 6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6" name="Line 6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90" name="Group 651"/>
            <p:cNvGrpSpPr>
              <a:grpSpLocks/>
            </p:cNvGrpSpPr>
            <p:nvPr/>
          </p:nvGrpSpPr>
          <p:grpSpPr bwMode="auto">
            <a:xfrm flipV="1">
              <a:off x="3686" y="243"/>
              <a:ext cx="177" cy="66"/>
              <a:chOff x="2848" y="848"/>
              <a:chExt cx="140" cy="98"/>
            </a:xfrm>
          </p:grpSpPr>
          <p:sp>
            <p:nvSpPr>
              <p:cNvPr id="27891" name="Line 65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2" name="Line 65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3" name="Line 65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48" name="Group 655"/>
          <p:cNvGrpSpPr>
            <a:grpSpLocks/>
          </p:cNvGrpSpPr>
          <p:nvPr/>
        </p:nvGrpSpPr>
        <p:grpSpPr bwMode="auto">
          <a:xfrm>
            <a:off x="2043113" y="4867275"/>
            <a:ext cx="501650" cy="234950"/>
            <a:chOff x="3600" y="219"/>
            <a:chExt cx="360" cy="175"/>
          </a:xfrm>
        </p:grpSpPr>
        <p:sp>
          <p:nvSpPr>
            <p:cNvPr id="27871" name="Oval 6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72" name="Line 65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3" name="Line 65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4" name="Rectangle 659"/>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75" name="Oval 6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76" name="Group 661"/>
            <p:cNvGrpSpPr>
              <a:grpSpLocks/>
            </p:cNvGrpSpPr>
            <p:nvPr/>
          </p:nvGrpSpPr>
          <p:grpSpPr bwMode="auto">
            <a:xfrm>
              <a:off x="3686" y="244"/>
              <a:ext cx="177" cy="66"/>
              <a:chOff x="2848" y="848"/>
              <a:chExt cx="140" cy="98"/>
            </a:xfrm>
          </p:grpSpPr>
          <p:sp>
            <p:nvSpPr>
              <p:cNvPr id="27881" name="Line 66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2" name="Line 66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3" name="Line 66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77" name="Group 665"/>
            <p:cNvGrpSpPr>
              <a:grpSpLocks/>
            </p:cNvGrpSpPr>
            <p:nvPr/>
          </p:nvGrpSpPr>
          <p:grpSpPr bwMode="auto">
            <a:xfrm flipV="1">
              <a:off x="3686" y="243"/>
              <a:ext cx="177" cy="66"/>
              <a:chOff x="2848" y="848"/>
              <a:chExt cx="140" cy="98"/>
            </a:xfrm>
          </p:grpSpPr>
          <p:sp>
            <p:nvSpPr>
              <p:cNvPr id="27878" name="Line 6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9" name="Line 6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0" name="Line 6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27749" name="Line 669"/>
          <p:cNvSpPr>
            <a:spLocks noChangeShapeType="1"/>
          </p:cNvSpPr>
          <p:nvPr/>
        </p:nvSpPr>
        <p:spPr bwMode="auto">
          <a:xfrm>
            <a:off x="3157538" y="477361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0" name="Line 670"/>
          <p:cNvSpPr>
            <a:spLocks noChangeShapeType="1"/>
          </p:cNvSpPr>
          <p:nvPr/>
        </p:nvSpPr>
        <p:spPr bwMode="auto">
          <a:xfrm flipV="1">
            <a:off x="2505075" y="4786313"/>
            <a:ext cx="277813"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1" name="Line 671"/>
          <p:cNvSpPr>
            <a:spLocks noChangeShapeType="1"/>
          </p:cNvSpPr>
          <p:nvPr/>
        </p:nvSpPr>
        <p:spPr bwMode="auto">
          <a:xfrm flipV="1">
            <a:off x="2547938" y="498951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2" name="Line 672"/>
          <p:cNvSpPr>
            <a:spLocks noChangeShapeType="1"/>
          </p:cNvSpPr>
          <p:nvPr/>
        </p:nvSpPr>
        <p:spPr bwMode="auto">
          <a:xfrm flipH="1">
            <a:off x="1843088" y="473551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3" name="Line 673"/>
          <p:cNvSpPr>
            <a:spLocks noChangeShapeType="1"/>
          </p:cNvSpPr>
          <p:nvPr/>
        </p:nvSpPr>
        <p:spPr bwMode="auto">
          <a:xfrm>
            <a:off x="1868488" y="478631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4" name="Line 674"/>
          <p:cNvSpPr>
            <a:spLocks noChangeShapeType="1"/>
          </p:cNvSpPr>
          <p:nvPr/>
        </p:nvSpPr>
        <p:spPr bwMode="auto">
          <a:xfrm>
            <a:off x="1728788" y="5122863"/>
            <a:ext cx="15398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5" name="Line 675"/>
          <p:cNvSpPr>
            <a:spLocks noChangeShapeType="1"/>
          </p:cNvSpPr>
          <p:nvPr/>
        </p:nvSpPr>
        <p:spPr bwMode="auto">
          <a:xfrm>
            <a:off x="1981200" y="5202238"/>
            <a:ext cx="49053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6" name="Line 676"/>
          <p:cNvSpPr>
            <a:spLocks noChangeShapeType="1"/>
          </p:cNvSpPr>
          <p:nvPr/>
        </p:nvSpPr>
        <p:spPr bwMode="auto">
          <a:xfrm flipH="1">
            <a:off x="2220913" y="511016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7" name="Line 677"/>
          <p:cNvSpPr>
            <a:spLocks noChangeShapeType="1"/>
          </p:cNvSpPr>
          <p:nvPr/>
        </p:nvSpPr>
        <p:spPr bwMode="auto">
          <a:xfrm>
            <a:off x="2033588" y="5199063"/>
            <a:ext cx="1587"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8" name="Line 678"/>
          <p:cNvSpPr>
            <a:spLocks noChangeShapeType="1"/>
          </p:cNvSpPr>
          <p:nvPr/>
        </p:nvSpPr>
        <p:spPr bwMode="auto">
          <a:xfrm flipH="1" flipV="1">
            <a:off x="2430463" y="520700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9" name="Line 679"/>
          <p:cNvSpPr>
            <a:spLocks noChangeShapeType="1"/>
          </p:cNvSpPr>
          <p:nvPr/>
        </p:nvSpPr>
        <p:spPr bwMode="auto">
          <a:xfrm>
            <a:off x="2511425" y="5065713"/>
            <a:ext cx="503238"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0" name="Line 680"/>
          <p:cNvSpPr>
            <a:spLocks noChangeShapeType="1"/>
          </p:cNvSpPr>
          <p:nvPr/>
        </p:nvSpPr>
        <p:spPr bwMode="auto">
          <a:xfrm>
            <a:off x="1960563" y="5000625"/>
            <a:ext cx="8096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7761" name="Group 681"/>
          <p:cNvGrpSpPr>
            <a:grpSpLocks/>
          </p:cNvGrpSpPr>
          <p:nvPr/>
        </p:nvGrpSpPr>
        <p:grpSpPr bwMode="auto">
          <a:xfrm>
            <a:off x="1146175" y="1760538"/>
            <a:ext cx="3021013" cy="3981450"/>
            <a:chOff x="-1203" y="1352"/>
            <a:chExt cx="1903" cy="2508"/>
          </a:xfrm>
        </p:grpSpPr>
        <p:grpSp>
          <p:nvGrpSpPr>
            <p:cNvPr id="27844" name="Group 682"/>
            <p:cNvGrpSpPr>
              <a:grpSpLocks/>
            </p:cNvGrpSpPr>
            <p:nvPr/>
          </p:nvGrpSpPr>
          <p:grpSpPr bwMode="auto">
            <a:xfrm>
              <a:off x="-1203" y="1647"/>
              <a:ext cx="436" cy="114"/>
              <a:chOff x="3072" y="739"/>
              <a:chExt cx="652" cy="146"/>
            </a:xfrm>
          </p:grpSpPr>
          <p:pic>
            <p:nvPicPr>
              <p:cNvPr id="27868" name="Picture 683"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869" name="Line 684"/>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870" name="Line 685"/>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27845" name="Picture 686"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7846" name="Group 687"/>
            <p:cNvGrpSpPr>
              <a:grpSpLocks/>
            </p:cNvGrpSpPr>
            <p:nvPr/>
          </p:nvGrpSpPr>
          <p:grpSpPr bwMode="auto">
            <a:xfrm>
              <a:off x="-546" y="1352"/>
              <a:ext cx="256" cy="269"/>
              <a:chOff x="2870" y="1518"/>
              <a:chExt cx="292" cy="320"/>
            </a:xfrm>
          </p:grpSpPr>
          <p:graphicFrame>
            <p:nvGraphicFramePr>
              <p:cNvPr id="27661" name="Object 6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647"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2" name="Object 6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648"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47" name="Group 690"/>
            <p:cNvGrpSpPr>
              <a:grpSpLocks/>
            </p:cNvGrpSpPr>
            <p:nvPr/>
          </p:nvGrpSpPr>
          <p:grpSpPr bwMode="auto">
            <a:xfrm>
              <a:off x="-1002" y="2262"/>
              <a:ext cx="209" cy="224"/>
              <a:chOff x="2870" y="1518"/>
              <a:chExt cx="292" cy="320"/>
            </a:xfrm>
          </p:grpSpPr>
          <p:graphicFrame>
            <p:nvGraphicFramePr>
              <p:cNvPr id="27659" name="Object 6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649"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0" name="Object 6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650"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7650" name="Object 693"/>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399651"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8" name="Group 694"/>
            <p:cNvGrpSpPr>
              <a:grpSpLocks/>
            </p:cNvGrpSpPr>
            <p:nvPr/>
          </p:nvGrpSpPr>
          <p:grpSpPr bwMode="auto">
            <a:xfrm>
              <a:off x="310" y="3575"/>
              <a:ext cx="125" cy="230"/>
              <a:chOff x="4180" y="783"/>
              <a:chExt cx="150" cy="307"/>
            </a:xfrm>
          </p:grpSpPr>
          <p:sp>
            <p:nvSpPr>
              <p:cNvPr id="27860" name="AutoShape 69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61" name="Rectangle 69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62" name="Rectangle 6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3" name="AutoShape 6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4" name="Line 69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65" name="Line 70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66" name="Rectangle 7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67" name="Rectangle 70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7651" name="Object 703"/>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399652"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704"/>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99653"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3" name="Object 705"/>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99654"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4" name="Object 706"/>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99655"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9" name="Group 707"/>
            <p:cNvGrpSpPr>
              <a:grpSpLocks/>
            </p:cNvGrpSpPr>
            <p:nvPr/>
          </p:nvGrpSpPr>
          <p:grpSpPr bwMode="auto">
            <a:xfrm>
              <a:off x="83" y="3625"/>
              <a:ext cx="172" cy="215"/>
              <a:chOff x="2870" y="1518"/>
              <a:chExt cx="292" cy="320"/>
            </a:xfrm>
          </p:grpSpPr>
          <p:graphicFrame>
            <p:nvGraphicFramePr>
              <p:cNvPr id="27657" name="Object 70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656"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8" name="Object 70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657"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0" name="Group 710"/>
            <p:cNvGrpSpPr>
              <a:grpSpLocks/>
            </p:cNvGrpSpPr>
            <p:nvPr/>
          </p:nvGrpSpPr>
          <p:grpSpPr bwMode="auto">
            <a:xfrm>
              <a:off x="-201" y="3657"/>
              <a:ext cx="220" cy="203"/>
              <a:chOff x="2870" y="1518"/>
              <a:chExt cx="292" cy="320"/>
            </a:xfrm>
          </p:grpSpPr>
          <p:graphicFrame>
            <p:nvGraphicFramePr>
              <p:cNvPr id="27655" name="Object 7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658"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6" name="Object 7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659"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1" name="Group 713"/>
            <p:cNvGrpSpPr>
              <a:grpSpLocks/>
            </p:cNvGrpSpPr>
            <p:nvPr/>
          </p:nvGrpSpPr>
          <p:grpSpPr bwMode="auto">
            <a:xfrm>
              <a:off x="569" y="3419"/>
              <a:ext cx="131" cy="258"/>
              <a:chOff x="4180" y="783"/>
              <a:chExt cx="150" cy="307"/>
            </a:xfrm>
          </p:grpSpPr>
          <p:sp>
            <p:nvSpPr>
              <p:cNvPr id="27852" name="AutoShape 71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53" name="Rectangle 71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54" name="Rectangle 7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5" name="AutoShape 7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6" name="Line 71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57" name="Line 71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58" name="Rectangle 7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59" name="Rectangle 72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27762" name="Line 722"/>
          <p:cNvSpPr>
            <a:spLocks noChangeShapeType="1"/>
          </p:cNvSpPr>
          <p:nvPr/>
        </p:nvSpPr>
        <p:spPr bwMode="auto">
          <a:xfrm flipH="1">
            <a:off x="2049463" y="352266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3" name="Line 723"/>
          <p:cNvSpPr>
            <a:spLocks noChangeShapeType="1"/>
          </p:cNvSpPr>
          <p:nvPr/>
        </p:nvSpPr>
        <p:spPr bwMode="auto">
          <a:xfrm flipV="1">
            <a:off x="3346450" y="250507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4" name="Line 724"/>
          <p:cNvSpPr>
            <a:spLocks noChangeShapeType="1"/>
          </p:cNvSpPr>
          <p:nvPr/>
        </p:nvSpPr>
        <p:spPr bwMode="auto">
          <a:xfrm>
            <a:off x="3173413" y="267811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5" name="Line 725"/>
          <p:cNvSpPr>
            <a:spLocks noChangeShapeType="1"/>
          </p:cNvSpPr>
          <p:nvPr/>
        </p:nvSpPr>
        <p:spPr bwMode="auto">
          <a:xfrm flipV="1">
            <a:off x="3357563" y="257492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6" name="Line 726"/>
          <p:cNvSpPr>
            <a:spLocks noChangeShapeType="1"/>
          </p:cNvSpPr>
          <p:nvPr/>
        </p:nvSpPr>
        <p:spPr bwMode="auto">
          <a:xfrm>
            <a:off x="3709988" y="257333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7" name="Line 727"/>
          <p:cNvSpPr>
            <a:spLocks noChangeShapeType="1"/>
          </p:cNvSpPr>
          <p:nvPr/>
        </p:nvSpPr>
        <p:spPr bwMode="auto">
          <a:xfrm>
            <a:off x="3363913" y="2879725"/>
            <a:ext cx="18891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8" name="Line 728"/>
          <p:cNvSpPr>
            <a:spLocks noChangeShapeType="1"/>
          </p:cNvSpPr>
          <p:nvPr/>
        </p:nvSpPr>
        <p:spPr bwMode="auto">
          <a:xfrm flipV="1">
            <a:off x="1658938" y="374650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9" name="Line 729"/>
          <p:cNvSpPr>
            <a:spLocks noChangeShapeType="1"/>
          </p:cNvSpPr>
          <p:nvPr/>
        </p:nvSpPr>
        <p:spPr bwMode="auto">
          <a:xfrm flipV="1">
            <a:off x="3778250" y="227330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0" name="Line 730"/>
          <p:cNvSpPr>
            <a:spLocks noChangeShapeType="1"/>
          </p:cNvSpPr>
          <p:nvPr/>
        </p:nvSpPr>
        <p:spPr bwMode="auto">
          <a:xfrm>
            <a:off x="3917950" y="287020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1" name="Line 731"/>
          <p:cNvSpPr>
            <a:spLocks noChangeShapeType="1"/>
          </p:cNvSpPr>
          <p:nvPr/>
        </p:nvSpPr>
        <p:spPr bwMode="auto">
          <a:xfrm flipH="1">
            <a:off x="3063875" y="294640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2" name="Line 732"/>
          <p:cNvSpPr>
            <a:spLocks noChangeShapeType="1"/>
          </p:cNvSpPr>
          <p:nvPr/>
        </p:nvSpPr>
        <p:spPr bwMode="auto">
          <a:xfrm flipH="1">
            <a:off x="3654425" y="294640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7773" name="Group 733"/>
          <p:cNvGrpSpPr>
            <a:grpSpLocks/>
          </p:cNvGrpSpPr>
          <p:nvPr/>
        </p:nvGrpSpPr>
        <p:grpSpPr bwMode="auto">
          <a:xfrm>
            <a:off x="2706688" y="4564063"/>
            <a:ext cx="501650" cy="234950"/>
            <a:chOff x="4701" y="2996"/>
            <a:chExt cx="316" cy="148"/>
          </a:xfrm>
        </p:grpSpPr>
        <p:sp>
          <p:nvSpPr>
            <p:cNvPr id="27831" name="Oval 73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32" name="Line 73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3" name="Line 73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4" name="Rectangle 73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35" name="Oval 73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36" name="Group 739"/>
            <p:cNvGrpSpPr>
              <a:grpSpLocks/>
            </p:cNvGrpSpPr>
            <p:nvPr/>
          </p:nvGrpSpPr>
          <p:grpSpPr bwMode="auto">
            <a:xfrm>
              <a:off x="4776" y="3017"/>
              <a:ext cx="156" cy="56"/>
              <a:chOff x="2848" y="848"/>
              <a:chExt cx="140" cy="98"/>
            </a:xfrm>
          </p:grpSpPr>
          <p:sp>
            <p:nvSpPr>
              <p:cNvPr id="27841" name="Line 74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2" name="Line 74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3" name="Line 74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37" name="Group 743"/>
            <p:cNvGrpSpPr>
              <a:grpSpLocks/>
            </p:cNvGrpSpPr>
            <p:nvPr/>
          </p:nvGrpSpPr>
          <p:grpSpPr bwMode="auto">
            <a:xfrm flipV="1">
              <a:off x="4776" y="3016"/>
              <a:ext cx="156" cy="56"/>
              <a:chOff x="2848" y="848"/>
              <a:chExt cx="140" cy="98"/>
            </a:xfrm>
          </p:grpSpPr>
          <p:sp>
            <p:nvSpPr>
              <p:cNvPr id="27838" name="Line 7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9" name="Line 7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0" name="Line 7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74" name="Group 747"/>
          <p:cNvGrpSpPr>
            <a:grpSpLocks/>
          </p:cNvGrpSpPr>
          <p:nvPr/>
        </p:nvGrpSpPr>
        <p:grpSpPr bwMode="auto">
          <a:xfrm>
            <a:off x="2041525" y="4865688"/>
            <a:ext cx="501650" cy="234950"/>
            <a:chOff x="4701" y="2996"/>
            <a:chExt cx="316" cy="148"/>
          </a:xfrm>
        </p:grpSpPr>
        <p:sp>
          <p:nvSpPr>
            <p:cNvPr id="27818" name="Oval 74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19" name="Line 74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0" name="Line 75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1" name="Rectangle 75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22" name="Oval 75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23" name="Group 753"/>
            <p:cNvGrpSpPr>
              <a:grpSpLocks/>
            </p:cNvGrpSpPr>
            <p:nvPr/>
          </p:nvGrpSpPr>
          <p:grpSpPr bwMode="auto">
            <a:xfrm>
              <a:off x="4776" y="3017"/>
              <a:ext cx="156" cy="56"/>
              <a:chOff x="2848" y="848"/>
              <a:chExt cx="140" cy="98"/>
            </a:xfrm>
          </p:grpSpPr>
          <p:sp>
            <p:nvSpPr>
              <p:cNvPr id="27828" name="Line 75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9" name="Line 75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0" name="Line 75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24" name="Group 757"/>
            <p:cNvGrpSpPr>
              <a:grpSpLocks/>
            </p:cNvGrpSpPr>
            <p:nvPr/>
          </p:nvGrpSpPr>
          <p:grpSpPr bwMode="auto">
            <a:xfrm flipV="1">
              <a:off x="4776" y="3016"/>
              <a:ext cx="156" cy="56"/>
              <a:chOff x="2848" y="848"/>
              <a:chExt cx="140" cy="98"/>
            </a:xfrm>
          </p:grpSpPr>
          <p:sp>
            <p:nvSpPr>
              <p:cNvPr id="27825" name="Line 7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6" name="Line 7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7" name="Line 7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75" name="Group 761"/>
          <p:cNvGrpSpPr>
            <a:grpSpLocks/>
          </p:cNvGrpSpPr>
          <p:nvPr/>
        </p:nvGrpSpPr>
        <p:grpSpPr bwMode="auto">
          <a:xfrm>
            <a:off x="2871788" y="5051425"/>
            <a:ext cx="290512" cy="404813"/>
            <a:chOff x="4290" y="3130"/>
            <a:chExt cx="183" cy="255"/>
          </a:xfrm>
        </p:grpSpPr>
        <p:pic>
          <p:nvPicPr>
            <p:cNvPr id="27800" name="Picture 762"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801" name="Freeform 763"/>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2" name="Freeform 764"/>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3" name="Freeform 765"/>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4" name="Freeform 766"/>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5" name="Freeform 767"/>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6" name="Freeform 768"/>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7" name="Freeform 769"/>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8" name="Freeform 770"/>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9" name="Freeform 771"/>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10" name="Freeform 772"/>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11" name="Freeform 773"/>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2" name="Freeform 774"/>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3" name="Freeform 775"/>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4" name="Freeform 776"/>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5" name="Freeform 777"/>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6" name="Freeform 778"/>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7" name="Freeform 77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7776" name="Group 780"/>
          <p:cNvGrpSpPr>
            <a:grpSpLocks/>
          </p:cNvGrpSpPr>
          <p:nvPr/>
        </p:nvGrpSpPr>
        <p:grpSpPr bwMode="auto">
          <a:xfrm>
            <a:off x="1428750" y="3513138"/>
            <a:ext cx="290513" cy="404812"/>
            <a:chOff x="4290" y="3130"/>
            <a:chExt cx="183" cy="255"/>
          </a:xfrm>
        </p:grpSpPr>
        <p:pic>
          <p:nvPicPr>
            <p:cNvPr id="27782" name="Picture 78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783" name="Freeform 78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4" name="Freeform 78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5" name="Freeform 78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6" name="Freeform 78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7" name="Freeform 78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8" name="Freeform 78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9" name="Freeform 78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0" name="Freeform 78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1" name="Freeform 79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2" name="Freeform 79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3" name="Freeform 79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4" name="Freeform 79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5" name="Freeform 79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6" name="Freeform 79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7" name="Freeform 79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8" name="Freeform 79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9" name="Freeform 79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799"/>
          <p:cNvGrpSpPr>
            <a:grpSpLocks/>
          </p:cNvGrpSpPr>
          <p:nvPr/>
        </p:nvGrpSpPr>
        <p:grpSpPr bwMode="auto">
          <a:xfrm>
            <a:off x="609600" y="2157413"/>
            <a:ext cx="3340100" cy="3265487"/>
            <a:chOff x="2865" y="1307"/>
            <a:chExt cx="2104" cy="2057"/>
          </a:xfrm>
        </p:grpSpPr>
        <p:sp>
          <p:nvSpPr>
            <p:cNvPr id="27778" name="Line 800"/>
            <p:cNvSpPr>
              <a:spLocks noChangeShapeType="1"/>
            </p:cNvSpPr>
            <p:nvPr/>
          </p:nvSpPr>
          <p:spPr bwMode="auto">
            <a:xfrm>
              <a:off x="4092" y="1307"/>
              <a:ext cx="877" cy="176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9" name="Line 801"/>
            <p:cNvSpPr>
              <a:spLocks noChangeShapeType="1"/>
            </p:cNvSpPr>
            <p:nvPr/>
          </p:nvSpPr>
          <p:spPr bwMode="auto">
            <a:xfrm>
              <a:off x="3466" y="2211"/>
              <a:ext cx="1487" cy="1014"/>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80" name="Line 802"/>
            <p:cNvSpPr>
              <a:spLocks noChangeShapeType="1"/>
            </p:cNvSpPr>
            <p:nvPr/>
          </p:nvSpPr>
          <p:spPr bwMode="auto">
            <a:xfrm>
              <a:off x="3657" y="3158"/>
              <a:ext cx="1014" cy="206"/>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81" name="Text Box 803"/>
            <p:cNvSpPr txBox="1">
              <a:spLocks noChangeArrowheads="1"/>
            </p:cNvSpPr>
            <p:nvPr/>
          </p:nvSpPr>
          <p:spPr bwMode="auto">
            <a:xfrm>
              <a:off x="2865" y="2510"/>
              <a:ext cx="95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client/server</a:t>
              </a:r>
            </a:p>
          </p:txBody>
        </p:sp>
      </p:grpSp>
    </p:spTree>
    <p:extLst>
      <p:ext uri="{BB962C8B-B14F-4D97-AF65-F5344CB8AC3E}">
        <p14:creationId xmlns:p14="http://schemas.microsoft.com/office/powerpoint/2010/main" val="46164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Common Pattern…..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Distributions of various metrics (file lengths, access patterns, etc.) often have two properties:</a:t>
            </a:r>
          </a:p>
          <a:p>
            <a:pPr lvl="1"/>
            <a:r>
              <a:rPr lang="en-US" dirty="0" smtClean="0"/>
              <a:t>Large fraction of total metric in the top 10%</a:t>
            </a:r>
          </a:p>
          <a:p>
            <a:pPr lvl="1"/>
            <a:r>
              <a:rPr lang="en-US" dirty="0" smtClean="0"/>
              <a:t>Sizable fraction (~10%) of total fraction in low values</a:t>
            </a:r>
          </a:p>
          <a:p>
            <a:pPr lvl="1"/>
            <a:endParaRPr lang="en-US" dirty="0"/>
          </a:p>
          <a:p>
            <a:r>
              <a:rPr lang="en-US" dirty="0" smtClean="0"/>
              <a:t>Not an exponential distribution</a:t>
            </a:r>
          </a:p>
          <a:p>
            <a:pPr lvl="1"/>
            <a:r>
              <a:rPr lang="en-US" dirty="0" smtClean="0"/>
              <a:t>Large fraction is in top 10%</a:t>
            </a:r>
          </a:p>
          <a:p>
            <a:pPr lvl="1"/>
            <a:r>
              <a:rPr lang="en-US" dirty="0" smtClean="0"/>
              <a:t>But low values have very little of overall total</a:t>
            </a:r>
          </a:p>
          <a:p>
            <a:pPr lvl="1"/>
            <a:endParaRPr lang="en-US" dirty="0" smtClean="0"/>
          </a:p>
          <a:p>
            <a:r>
              <a:rPr lang="en-US" dirty="0"/>
              <a:t>L</a:t>
            </a:r>
            <a:r>
              <a:rPr lang="en-US" dirty="0" smtClean="0"/>
              <a:t>esson: have to pay attention to both ends of dist.</a:t>
            </a:r>
            <a:endParaRPr lang="en-US" dirty="0"/>
          </a:p>
          <a:p>
            <a:r>
              <a:rPr lang="en-US" dirty="0" smtClean="0"/>
              <a:t>Here: caching helps, but not a panacea</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30</a:t>
            </a:fld>
            <a:endParaRPr lang="en-US"/>
          </a:p>
        </p:txBody>
      </p:sp>
    </p:spTree>
    <p:extLst>
      <p:ext uri="{BB962C8B-B14F-4D97-AF65-F5344CB8AC3E}">
        <p14:creationId xmlns:p14="http://schemas.microsoft.com/office/powerpoint/2010/main" val="154772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atin typeface="Helvetica" charset="0"/>
                <a:ea typeface="ＭＳ Ｐゴシック" charset="0"/>
                <a:cs typeface="ＭＳ Ｐゴシック" charset="0"/>
              </a:rPr>
              <a:t>Moral of the Story</a:t>
            </a:r>
          </a:p>
        </p:txBody>
      </p:sp>
      <p:sp>
        <p:nvSpPr>
          <p:cNvPr id="108547" name="Content Placeholder 2"/>
          <p:cNvSpPr>
            <a:spLocks noGrp="1"/>
          </p:cNvSpPr>
          <p:nvPr>
            <p:ph idx="1"/>
          </p:nvPr>
        </p:nvSpPr>
        <p:spPr/>
        <p:txBody>
          <a:bodyPr/>
          <a:lstStyle/>
          <a:p>
            <a:r>
              <a:rPr lang="en-US" dirty="0">
                <a:latin typeface="Calibri"/>
                <a:cs typeface="Calibri"/>
              </a:rPr>
              <a:t>If you design a highly resilient system, many things can be going wrong without you noticing it</a:t>
            </a:r>
            <a:r>
              <a:rPr lang="en-US" dirty="0" smtClean="0">
                <a:latin typeface="Calibri"/>
                <a:cs typeface="Calibri"/>
              </a:rPr>
              <a:t>!</a:t>
            </a:r>
          </a:p>
          <a:p>
            <a:endParaRPr lang="en-US" dirty="0">
              <a:latin typeface="Calibri"/>
              <a:cs typeface="Calibri"/>
            </a:endParaRPr>
          </a:p>
          <a:p>
            <a:pPr marL="0" indent="0">
              <a:buNone/>
            </a:pPr>
            <a:r>
              <a:rPr lang="en-US" dirty="0">
                <a:latin typeface="Calibri"/>
                <a:cs typeface="Calibri"/>
              </a:rPr>
              <a:t>a</a:t>
            </a:r>
            <a:r>
              <a:rPr lang="en-US" dirty="0" smtClean="0">
                <a:latin typeface="Calibri"/>
                <a:cs typeface="Calibri"/>
              </a:rPr>
              <a:t>nd this is a </a:t>
            </a:r>
            <a:r>
              <a:rPr lang="en-US" b="1" dirty="0" smtClean="0">
                <a:latin typeface="Calibri"/>
                <a:cs typeface="Calibri"/>
              </a:rPr>
              <a:t>good</a:t>
            </a:r>
            <a:r>
              <a:rPr lang="en-US" dirty="0" smtClean="0">
                <a:latin typeface="Calibri"/>
                <a:cs typeface="Calibri"/>
              </a:rPr>
              <a:t> thing</a:t>
            </a:r>
            <a:endParaRPr lang="en-US" dirty="0">
              <a:latin typeface="Calibri"/>
              <a:cs typeface="Calibri"/>
            </a:endParaRPr>
          </a:p>
        </p:txBody>
      </p:sp>
      <p:sp>
        <p:nvSpPr>
          <p:cNvPr id="10854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5372520-6396-5045-8C29-4781740690E1}" type="slidenum">
              <a:rPr lang="en-US" sz="1400" b="0">
                <a:latin typeface="Times New Roman" charset="0"/>
                <a:cs typeface="Calibri"/>
              </a:rPr>
              <a:pPr eaLnBrk="1" hangingPunct="1"/>
              <a:t>31</a:t>
            </a:fld>
            <a:endParaRPr lang="en-US" sz="1400" b="0" dirty="0">
              <a:latin typeface="Times New Roman" charset="0"/>
              <a:cs typeface="Calibri"/>
            </a:endParaRPr>
          </a:p>
        </p:txBody>
      </p:sp>
    </p:spTree>
    <p:extLst>
      <p:ext uri="{BB962C8B-B14F-4D97-AF65-F5344CB8AC3E}">
        <p14:creationId xmlns:p14="http://schemas.microsoft.com/office/powerpoint/2010/main" val="120540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200A9D9-C4E7-D445-B7F8-A37880BBA02B}" type="slidenum">
              <a:rPr lang="en-US" sz="1400" b="0">
                <a:latin typeface="Times New Roman" charset="0"/>
                <a:cs typeface="Calibri"/>
              </a:rPr>
              <a:pPr eaLnBrk="1" hangingPunct="1"/>
              <a:t>32</a:t>
            </a:fld>
            <a:endParaRPr lang="en-US" sz="1400" b="0" dirty="0">
              <a:latin typeface="Times New Roman" charset="0"/>
              <a:cs typeface="Calibri"/>
            </a:endParaRPr>
          </a:p>
        </p:txBody>
      </p:sp>
      <p:sp>
        <p:nvSpPr>
          <p:cNvPr id="113667" name="Rectangle 2"/>
          <p:cNvSpPr>
            <a:spLocks noGrp="1" noChangeArrowheads="1"/>
          </p:cNvSpPr>
          <p:nvPr>
            <p:ph type="title"/>
          </p:nvPr>
        </p:nvSpPr>
        <p:spPr/>
        <p:txBody>
          <a:bodyPr/>
          <a:lstStyle/>
          <a:p>
            <a:r>
              <a:rPr lang="en-US" sz="3200" dirty="0" smtClean="0">
                <a:latin typeface="Helvetica" charset="0"/>
                <a:ea typeface="ＭＳ Ｐゴシック" charset="0"/>
                <a:cs typeface="ＭＳ Ｐゴシック" charset="0"/>
              </a:rPr>
              <a:t>Cache Poisoning, an </a:t>
            </a:r>
            <a:r>
              <a:rPr lang="en-US" sz="3200" b="1" dirty="0" smtClean="0">
                <a:latin typeface="Helvetica" charset="0"/>
                <a:ea typeface="ＭＳ Ｐゴシック" charset="0"/>
                <a:cs typeface="ＭＳ Ｐゴシック" charset="0"/>
              </a:rPr>
              <a:t>old</a:t>
            </a:r>
            <a:r>
              <a:rPr lang="en-US" sz="3200" dirty="0" smtClean="0">
                <a:latin typeface="Helvetica" charset="0"/>
                <a:ea typeface="ＭＳ Ｐゴシック" charset="0"/>
                <a:cs typeface="ＭＳ Ｐゴシック" charset="0"/>
              </a:rPr>
              <a:t> </a:t>
            </a:r>
            <a:r>
              <a:rPr lang="en-US" sz="3200" i="1" dirty="0" smtClean="0">
                <a:latin typeface="Helvetica" charset="0"/>
                <a:ea typeface="ＭＳ Ｐゴシック" charset="0"/>
                <a:cs typeface="ＭＳ Ｐゴシック" charset="0"/>
              </a:rPr>
              <a:t>badness</a:t>
            </a:r>
            <a:r>
              <a:rPr lang="en-US" sz="3200" dirty="0" smtClean="0">
                <a:latin typeface="Helvetica" charset="0"/>
                <a:ea typeface="ＭＳ Ｐゴシック" charset="0"/>
                <a:cs typeface="ＭＳ Ｐゴシック" charset="0"/>
              </a:rPr>
              <a:t> example</a:t>
            </a:r>
            <a:endParaRPr lang="en-US" sz="3200" dirty="0">
              <a:latin typeface="Helvetica" charset="0"/>
              <a:ea typeface="ＭＳ Ｐゴシック" charset="0"/>
              <a:cs typeface="ＭＳ Ｐゴシック" charset="0"/>
            </a:endParaRPr>
          </a:p>
        </p:txBody>
      </p:sp>
      <p:sp>
        <p:nvSpPr>
          <p:cNvPr id="982019" name="Rectangle 3"/>
          <p:cNvSpPr>
            <a:spLocks noGrp="1" noChangeArrowheads="1"/>
          </p:cNvSpPr>
          <p:nvPr>
            <p:ph type="body" idx="1"/>
          </p:nvPr>
        </p:nvSpPr>
        <p:spPr/>
        <p:txBody>
          <a:bodyPr/>
          <a:lstStyle/>
          <a:p>
            <a:pPr>
              <a:lnSpc>
                <a:spcPct val="90000"/>
              </a:lnSpc>
            </a:pPr>
            <a:r>
              <a:rPr lang="en-US" dirty="0">
                <a:latin typeface="Calibri"/>
                <a:cs typeface="Calibri"/>
              </a:rPr>
              <a:t>Suppose you are a Bad Guy and you control the name server for </a:t>
            </a:r>
            <a:r>
              <a:rPr lang="en-US" dirty="0" err="1">
                <a:latin typeface="Calibri"/>
                <a:cs typeface="Calibri"/>
              </a:rPr>
              <a:t>foobar.com</a:t>
            </a:r>
            <a:r>
              <a:rPr lang="en-US" dirty="0">
                <a:latin typeface="Calibri"/>
                <a:cs typeface="Calibri"/>
              </a:rPr>
              <a:t>. You receive a request to resolve </a:t>
            </a:r>
            <a:r>
              <a:rPr lang="en-US" dirty="0" err="1">
                <a:latin typeface="Calibri"/>
                <a:cs typeface="Calibri"/>
              </a:rPr>
              <a:t>www.foobar.com</a:t>
            </a:r>
            <a:r>
              <a:rPr lang="en-US" dirty="0">
                <a:latin typeface="Calibri"/>
                <a:cs typeface="Calibri"/>
              </a:rPr>
              <a:t> and reply:</a:t>
            </a:r>
          </a:p>
        </p:txBody>
      </p:sp>
      <p:sp>
        <p:nvSpPr>
          <p:cNvPr id="982020" name="Rectangle 4"/>
          <p:cNvSpPr>
            <a:spLocks noChangeArrowheads="1"/>
          </p:cNvSpPr>
          <p:nvPr/>
        </p:nvSpPr>
        <p:spPr bwMode="auto">
          <a:xfrm>
            <a:off x="381000" y="2743200"/>
            <a:ext cx="8534400" cy="3352800"/>
          </a:xfrm>
          <a:prstGeom prst="rect">
            <a:avLst/>
          </a:prstGeom>
          <a:solidFill>
            <a:srgbClr val="FFFF99"/>
          </a:solidFill>
          <a:ln w="12700">
            <a:solidFill>
              <a:schemeClr val="tx1"/>
            </a:solidFill>
            <a:miter lim="800000"/>
            <a:headEnd/>
            <a:tailEnd/>
          </a:ln>
        </p:spPr>
        <p:txBody>
          <a:bodyPr wrap="none"/>
          <a:lstStyle/>
          <a:p>
            <a:pPr algn="l"/>
            <a:r>
              <a:rPr lang="en-US" sz="1700"/>
              <a:t>;; QUESTION SECTION:</a:t>
            </a:r>
          </a:p>
          <a:p>
            <a:pPr algn="l"/>
            <a:r>
              <a:rPr lang="en-US" sz="1700"/>
              <a:t>;www.foobar.com.                IN      A</a:t>
            </a:r>
          </a:p>
          <a:p>
            <a:pPr algn="l"/>
            <a:endParaRPr lang="en-US" sz="1700"/>
          </a:p>
          <a:p>
            <a:pPr algn="l"/>
            <a:r>
              <a:rPr lang="en-US" sz="1700"/>
              <a:t>;; ANSWER SECTION:</a:t>
            </a:r>
          </a:p>
          <a:p>
            <a:pPr algn="l"/>
            <a:r>
              <a:rPr lang="en-US" sz="1700"/>
              <a:t>www.foobar.com.         300     IN      A       212.44.9.144</a:t>
            </a:r>
          </a:p>
          <a:p>
            <a:pPr algn="l"/>
            <a:endParaRPr lang="en-US" sz="1700"/>
          </a:p>
          <a:p>
            <a:pPr algn="l"/>
            <a:r>
              <a:rPr lang="en-US" sz="1700"/>
              <a:t>;; AUTHORITY SECTION:</a:t>
            </a:r>
          </a:p>
          <a:p>
            <a:pPr algn="l"/>
            <a:r>
              <a:rPr lang="en-US" sz="1700"/>
              <a:t>foobar.com.             600     IN      NS      dns1.foobar.com.</a:t>
            </a:r>
          </a:p>
          <a:p>
            <a:pPr algn="l"/>
            <a:r>
              <a:rPr lang="en-US" sz="1700"/>
              <a:t>foobar.com.             600     IN      NS      google.com.</a:t>
            </a:r>
          </a:p>
          <a:p>
            <a:pPr algn="l"/>
            <a:endParaRPr lang="en-US" sz="1700"/>
          </a:p>
          <a:p>
            <a:pPr algn="l"/>
            <a:r>
              <a:rPr lang="en-US" sz="1700"/>
              <a:t>;; ADDITIONAL SECTION:</a:t>
            </a:r>
          </a:p>
          <a:p>
            <a:pPr algn="l"/>
            <a:r>
              <a:rPr lang="en-US" sz="1700"/>
              <a:t>google.com.               5     IN      A       212.44.9.155</a:t>
            </a:r>
          </a:p>
          <a:p>
            <a:pPr algn="l"/>
            <a:endParaRPr lang="en-US" sz="1700"/>
          </a:p>
        </p:txBody>
      </p:sp>
      <p:sp>
        <p:nvSpPr>
          <p:cNvPr id="982021" name="Oval 5"/>
          <p:cNvSpPr>
            <a:spLocks noChangeArrowheads="1"/>
          </p:cNvSpPr>
          <p:nvPr/>
        </p:nvSpPr>
        <p:spPr bwMode="auto">
          <a:xfrm>
            <a:off x="3237906" y="5562600"/>
            <a:ext cx="2057400" cy="457200"/>
          </a:xfrm>
          <a:prstGeom prst="ellipse">
            <a:avLst/>
          </a:prstGeom>
          <a:solidFill>
            <a:srgbClr val="FF0000">
              <a:alpha val="49019"/>
            </a:srgbClr>
          </a:solidFill>
          <a:ln w="28575">
            <a:solidFill>
              <a:srgbClr val="FF0000"/>
            </a:solidFill>
            <a:round/>
            <a:headEnd/>
            <a:tailEnd/>
          </a:ln>
        </p:spPr>
        <p:txBody>
          <a:bodyPr wrap="none" anchor="ctr"/>
          <a:lstStyle/>
          <a:p>
            <a:endParaRPr lang="en-US"/>
          </a:p>
        </p:txBody>
      </p:sp>
      <p:sp>
        <p:nvSpPr>
          <p:cNvPr id="982022" name="Text Box 6"/>
          <p:cNvSpPr txBox="1">
            <a:spLocks noChangeArrowheads="1"/>
          </p:cNvSpPr>
          <p:nvPr/>
        </p:nvSpPr>
        <p:spPr bwMode="auto">
          <a:xfrm>
            <a:off x="2721460" y="6246783"/>
            <a:ext cx="43884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Calibri"/>
                <a:cs typeface="Calibri"/>
              </a:rPr>
              <a:t>A </a:t>
            </a:r>
            <a:r>
              <a:rPr lang="en-US" dirty="0" err="1">
                <a:latin typeface="Calibri"/>
                <a:cs typeface="Calibri"/>
              </a:rPr>
              <a:t>foobar.com</a:t>
            </a:r>
            <a:r>
              <a:rPr lang="en-US" dirty="0">
                <a:latin typeface="Calibri"/>
                <a:cs typeface="Calibri"/>
              </a:rPr>
              <a:t> machine, </a:t>
            </a:r>
            <a:r>
              <a:rPr lang="en-US" i="1" dirty="0">
                <a:latin typeface="Calibri"/>
                <a:cs typeface="Calibri"/>
              </a:rPr>
              <a:t>not</a:t>
            </a:r>
            <a:r>
              <a:rPr lang="en-US" dirty="0">
                <a:latin typeface="Calibri"/>
                <a:cs typeface="Calibri"/>
              </a:rPr>
              <a:t> </a:t>
            </a:r>
            <a:r>
              <a:rPr lang="en-US" dirty="0" err="1">
                <a:latin typeface="Calibri"/>
                <a:cs typeface="Calibri"/>
              </a:rPr>
              <a:t>google.com</a:t>
            </a:r>
            <a:endParaRPr lang="en-US" dirty="0">
              <a:latin typeface="Calibri"/>
              <a:cs typeface="Calibri"/>
            </a:endParaRPr>
          </a:p>
        </p:txBody>
      </p:sp>
      <p:sp>
        <p:nvSpPr>
          <p:cNvPr id="982023" name="Line 7"/>
          <p:cNvSpPr>
            <a:spLocks noChangeShapeType="1"/>
          </p:cNvSpPr>
          <p:nvPr/>
        </p:nvSpPr>
        <p:spPr bwMode="auto">
          <a:xfrm flipV="1">
            <a:off x="3999906" y="6019800"/>
            <a:ext cx="152400" cy="30480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 name="Group 49"/>
          <p:cNvGrpSpPr>
            <a:grpSpLocks/>
          </p:cNvGrpSpPr>
          <p:nvPr/>
        </p:nvGrpSpPr>
        <p:grpSpPr bwMode="auto">
          <a:xfrm>
            <a:off x="1986594" y="3013075"/>
            <a:ext cx="5524500" cy="3006725"/>
            <a:chOff x="2280" y="1898"/>
            <a:chExt cx="3480" cy="1894"/>
          </a:xfrm>
        </p:grpSpPr>
        <p:sp>
          <p:nvSpPr>
            <p:cNvPr id="113674" name="Text Box 45"/>
            <p:cNvSpPr txBox="1">
              <a:spLocks noChangeArrowheads="1"/>
            </p:cNvSpPr>
            <p:nvPr/>
          </p:nvSpPr>
          <p:spPr bwMode="auto">
            <a:xfrm>
              <a:off x="3408" y="1898"/>
              <a:ext cx="2352"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dirty="0">
                  <a:solidFill>
                    <a:srgbClr val="F47A00"/>
                  </a:solidFill>
                  <a:latin typeface="Calibri"/>
                  <a:cs typeface="Calibri"/>
                </a:rPr>
                <a:t>Evidence of the attack disappears 5 seconds later!</a:t>
              </a:r>
            </a:p>
          </p:txBody>
        </p:sp>
        <p:sp>
          <p:nvSpPr>
            <p:cNvPr id="113675" name="Oval 46"/>
            <p:cNvSpPr>
              <a:spLocks noChangeArrowheads="1"/>
            </p:cNvSpPr>
            <p:nvPr/>
          </p:nvSpPr>
          <p:spPr bwMode="auto">
            <a:xfrm>
              <a:off x="2280" y="3504"/>
              <a:ext cx="384" cy="288"/>
            </a:xfrm>
            <a:prstGeom prst="ellipse">
              <a:avLst/>
            </a:prstGeom>
            <a:solidFill>
              <a:srgbClr val="FF0000">
                <a:alpha val="49019"/>
              </a:srgbClr>
            </a:solidFill>
            <a:ln w="28575">
              <a:solidFill>
                <a:srgbClr val="FF0000"/>
              </a:solidFill>
              <a:round/>
              <a:headEnd/>
              <a:tailEnd/>
            </a:ln>
          </p:spPr>
          <p:txBody>
            <a:bodyPr wrap="none" anchor="ctr"/>
            <a:lstStyle/>
            <a:p>
              <a:endParaRPr lang="en-US"/>
            </a:p>
          </p:txBody>
        </p:sp>
        <p:cxnSp>
          <p:nvCxnSpPr>
            <p:cNvPr id="113676" name="AutoShape 48"/>
            <p:cNvCxnSpPr>
              <a:cxnSpLocks noChangeShapeType="1"/>
              <a:stCxn id="113674" idx="1"/>
              <a:endCxn id="113675" idx="7"/>
            </p:cNvCxnSpPr>
            <p:nvPr/>
          </p:nvCxnSpPr>
          <p:spPr bwMode="auto">
            <a:xfrm flipH="1">
              <a:off x="2608" y="2160"/>
              <a:ext cx="800" cy="1387"/>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val="146581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2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20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2021"/>
                                        </p:tgtEl>
                                        <p:attrNameLst>
                                          <p:attrName>style.visibility</p:attrName>
                                        </p:attrNameLst>
                                      </p:cBhvr>
                                      <p:to>
                                        <p:strVal val="visible"/>
                                      </p:to>
                                    </p:set>
                                  </p:childTnLst>
                                  <p:subTnLst>
                                    <p:set>
                                      <p:cBhvr override="childStyle">
                                        <p:cTn dur="1" fill="hold" display="0" masterRel="nextClick" afterEffect="1"/>
                                        <p:tgtEl>
                                          <p:spTgt spid="98202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982022"/>
                                        </p:tgtEl>
                                        <p:attrNameLst>
                                          <p:attrName>style.visibility</p:attrName>
                                        </p:attrNameLst>
                                      </p:cBhvr>
                                      <p:to>
                                        <p:strVal val="visible"/>
                                      </p:to>
                                    </p:set>
                                  </p:childTnLst>
                                  <p:subTnLst>
                                    <p:set>
                                      <p:cBhvr override="childStyle">
                                        <p:cTn dur="1" fill="hold" display="0" masterRel="nextClick" afterEffect="1"/>
                                        <p:tgtEl>
                                          <p:spTgt spid="982022"/>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982023"/>
                                        </p:tgtEl>
                                        <p:attrNameLst>
                                          <p:attrName>style.visibility</p:attrName>
                                        </p:attrNameLst>
                                      </p:cBhvr>
                                      <p:to>
                                        <p:strVal val="visible"/>
                                      </p:to>
                                    </p:set>
                                  </p:childTnLst>
                                  <p:subTnLst>
                                    <p:set>
                                      <p:cBhvr override="childStyle">
                                        <p:cTn dur="1" fill="hold" display="0" masterRel="nextClick" afterEffect="1"/>
                                        <p:tgtEl>
                                          <p:spTgt spid="98202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9" grpId="0" build="p"/>
      <p:bldP spid="982020" grpId="0" animBg="1"/>
      <p:bldP spid="982021" grpId="0" animBg="1"/>
      <p:bldP spid="982022" grpId="0"/>
      <p:bldP spid="9820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and Security</a:t>
            </a:r>
            <a:endParaRPr lang="en-US" dirty="0"/>
          </a:p>
        </p:txBody>
      </p:sp>
      <p:sp>
        <p:nvSpPr>
          <p:cNvPr id="3" name="Content Placeholder 2"/>
          <p:cNvSpPr>
            <a:spLocks noGrp="1"/>
          </p:cNvSpPr>
          <p:nvPr>
            <p:ph idx="1"/>
          </p:nvPr>
        </p:nvSpPr>
        <p:spPr/>
        <p:txBody>
          <a:bodyPr>
            <a:normAutofit fontScale="85000" lnSpcReduction="20000"/>
          </a:bodyPr>
          <a:lstStyle/>
          <a:p>
            <a:r>
              <a:rPr lang="en-US" dirty="0"/>
              <a:t>N</a:t>
            </a:r>
            <a:r>
              <a:rPr lang="en-US" dirty="0" smtClean="0"/>
              <a:t>o way to verify answers</a:t>
            </a:r>
          </a:p>
          <a:p>
            <a:pPr lvl="1"/>
            <a:r>
              <a:rPr lang="en-US" dirty="0" smtClean="0"/>
              <a:t>Opens up DNS to many potential attacks</a:t>
            </a:r>
          </a:p>
          <a:p>
            <a:pPr lvl="1"/>
            <a:r>
              <a:rPr lang="en-US" dirty="0" smtClean="0"/>
              <a:t>DNSSEC fixes this</a:t>
            </a:r>
          </a:p>
          <a:p>
            <a:pPr lvl="1"/>
            <a:endParaRPr lang="en-US" dirty="0"/>
          </a:p>
          <a:p>
            <a:r>
              <a:rPr lang="en-US" dirty="0" smtClean="0"/>
              <a:t>Most obvious vulnerability: recursive resolution</a:t>
            </a:r>
          </a:p>
          <a:p>
            <a:pPr lvl="1"/>
            <a:r>
              <a:rPr lang="en-US" dirty="0" smtClean="0"/>
              <a:t>Using recursive resolution, host must trust DNS server</a:t>
            </a:r>
          </a:p>
          <a:p>
            <a:pPr lvl="1"/>
            <a:r>
              <a:rPr lang="en-US" dirty="0" smtClean="0"/>
              <a:t>When at Starbucks, server is under their control</a:t>
            </a:r>
          </a:p>
          <a:p>
            <a:pPr lvl="1"/>
            <a:r>
              <a:rPr lang="en-US" dirty="0" smtClean="0"/>
              <a:t>And can return whatever values it wants</a:t>
            </a:r>
          </a:p>
          <a:p>
            <a:pPr lvl="1"/>
            <a:endParaRPr lang="en-US" dirty="0" smtClean="0"/>
          </a:p>
          <a:p>
            <a:r>
              <a:rPr lang="en-US" dirty="0" smtClean="0"/>
              <a:t>More subtle attack: Cache poisoning</a:t>
            </a:r>
          </a:p>
          <a:p>
            <a:pPr lvl="1"/>
            <a:r>
              <a:rPr lang="en-US" dirty="0" smtClean="0"/>
              <a:t>Those “additional” records can be anything!</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33</a:t>
            </a:fld>
            <a:endParaRPr lang="en-US"/>
          </a:p>
        </p:txBody>
      </p:sp>
    </p:spTree>
    <p:extLst>
      <p:ext uri="{BB962C8B-B14F-4D97-AF65-F5344CB8AC3E}">
        <p14:creationId xmlns:p14="http://schemas.microsoft.com/office/powerpoint/2010/main" val="180280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latin typeface="Helvetica" charset="0"/>
                <a:ea typeface="ＭＳ Ｐゴシック" charset="0"/>
                <a:cs typeface="ＭＳ Ｐゴシック" charset="0"/>
              </a:rPr>
              <a:t>Why </a:t>
            </a:r>
            <a:r>
              <a:rPr lang="en-US" dirty="0" smtClean="0">
                <a:latin typeface="Helvetica" charset="0"/>
                <a:ea typeface="ＭＳ Ｐゴシック" charset="0"/>
                <a:cs typeface="ＭＳ Ｐゴシック" charset="0"/>
              </a:rPr>
              <a:t>is the web </a:t>
            </a:r>
            <a:r>
              <a:rPr lang="en-US" dirty="0">
                <a:latin typeface="Helvetica" charset="0"/>
                <a:ea typeface="ＭＳ Ｐゴシック" charset="0"/>
                <a:cs typeface="ＭＳ Ｐゴシック" charset="0"/>
              </a:rPr>
              <a:t>s</a:t>
            </a:r>
            <a:r>
              <a:rPr lang="en-US" dirty="0" smtClean="0">
                <a:latin typeface="Helvetica" charset="0"/>
                <a:ea typeface="ＭＳ Ｐゴシック" charset="0"/>
                <a:cs typeface="ＭＳ Ｐゴシック" charset="0"/>
              </a:rPr>
              <a:t>o </a:t>
            </a:r>
            <a:r>
              <a:rPr lang="en-US" dirty="0">
                <a:latin typeface="Helvetica" charset="0"/>
                <a:ea typeface="ＭＳ Ｐゴシック" charset="0"/>
                <a:cs typeface="ＭＳ Ｐゴシック" charset="0"/>
              </a:rPr>
              <a:t>s</a:t>
            </a:r>
            <a:r>
              <a:rPr lang="en-US" dirty="0" smtClean="0">
                <a:latin typeface="Helvetica" charset="0"/>
                <a:ea typeface="ＭＳ Ｐゴシック" charset="0"/>
                <a:cs typeface="ＭＳ Ｐゴシック" charset="0"/>
              </a:rPr>
              <a:t>uccessful</a:t>
            </a:r>
            <a:r>
              <a:rPr lang="en-US" dirty="0">
                <a:latin typeface="Helvetica" charset="0"/>
                <a:ea typeface="ＭＳ Ｐゴシック" charset="0"/>
                <a:cs typeface="ＭＳ Ｐゴシック" charset="0"/>
              </a:rPr>
              <a:t>?</a:t>
            </a:r>
          </a:p>
        </p:txBody>
      </p:sp>
      <p:sp>
        <p:nvSpPr>
          <p:cNvPr id="3" name="Content Placeholder 2"/>
          <p:cNvSpPr>
            <a:spLocks noGrp="1"/>
          </p:cNvSpPr>
          <p:nvPr>
            <p:ph idx="1"/>
          </p:nvPr>
        </p:nvSpPr>
        <p:spPr>
          <a:xfrm>
            <a:off x="114166" y="1600200"/>
            <a:ext cx="8572634" cy="4525963"/>
          </a:xfrm>
        </p:spPr>
        <p:txBody>
          <a:bodyPr>
            <a:normAutofit fontScale="77500" lnSpcReduction="20000"/>
          </a:bodyPr>
          <a:lstStyle/>
          <a:p>
            <a:r>
              <a:rPr lang="en-US" dirty="0">
                <a:latin typeface="Calibri"/>
                <a:cs typeface="Calibri"/>
              </a:rPr>
              <a:t>What do the </a:t>
            </a:r>
            <a:r>
              <a:rPr lang="en-US" dirty="0" smtClean="0">
                <a:latin typeface="Calibri"/>
                <a:cs typeface="Calibri"/>
              </a:rPr>
              <a:t>web, </a:t>
            </a:r>
            <a:r>
              <a:rPr lang="en-US" dirty="0" err="1" smtClean="0">
                <a:latin typeface="Calibri"/>
                <a:cs typeface="Calibri"/>
              </a:rPr>
              <a:t>youtube</a:t>
            </a:r>
            <a:r>
              <a:rPr lang="en-US" dirty="0" smtClean="0">
                <a:latin typeface="Calibri"/>
                <a:cs typeface="Calibri"/>
              </a:rPr>
              <a:t>, </a:t>
            </a:r>
            <a:r>
              <a:rPr lang="en-US" dirty="0" err="1" smtClean="0">
                <a:latin typeface="Calibri"/>
                <a:cs typeface="Calibri"/>
              </a:rPr>
              <a:t>facebook</a:t>
            </a:r>
            <a:r>
              <a:rPr lang="en-US" dirty="0" smtClean="0">
                <a:latin typeface="Calibri"/>
                <a:cs typeface="Calibri"/>
              </a:rPr>
              <a:t>, </a:t>
            </a:r>
            <a:r>
              <a:rPr lang="en-US" dirty="0" err="1" smtClean="0">
                <a:latin typeface="Calibri"/>
                <a:cs typeface="Calibri"/>
              </a:rPr>
              <a:t>tumblr</a:t>
            </a:r>
            <a:r>
              <a:rPr lang="en-US" dirty="0" smtClean="0">
                <a:latin typeface="Calibri"/>
                <a:cs typeface="Calibri"/>
              </a:rPr>
              <a:t>, twitter, </a:t>
            </a:r>
            <a:r>
              <a:rPr lang="en-US" dirty="0" err="1" smtClean="0">
                <a:latin typeface="Calibri"/>
                <a:cs typeface="Calibri"/>
              </a:rPr>
              <a:t>flickr</a:t>
            </a:r>
            <a:r>
              <a:rPr lang="en-US" dirty="0" smtClean="0">
                <a:latin typeface="Calibri"/>
                <a:cs typeface="Calibri"/>
              </a:rPr>
              <a:t>, …..  </a:t>
            </a:r>
            <a:r>
              <a:rPr lang="en-US" dirty="0">
                <a:latin typeface="Calibri"/>
                <a:cs typeface="Calibri"/>
              </a:rPr>
              <a:t>have in common?</a:t>
            </a:r>
          </a:p>
          <a:p>
            <a:pPr lvl="1"/>
            <a:r>
              <a:rPr lang="en-US" dirty="0">
                <a:latin typeface="Calibri"/>
                <a:ea typeface="Calibri"/>
                <a:cs typeface="Calibri"/>
              </a:rPr>
              <a:t>The ability to self-</a:t>
            </a:r>
            <a:r>
              <a:rPr lang="en-US" dirty="0" smtClean="0">
                <a:latin typeface="Calibri"/>
                <a:ea typeface="Calibri"/>
                <a:cs typeface="Calibri"/>
              </a:rPr>
              <a:t>publish</a:t>
            </a:r>
          </a:p>
          <a:p>
            <a:pPr lvl="2"/>
            <a:endParaRPr lang="en-US" dirty="0">
              <a:latin typeface="Calibri"/>
              <a:ea typeface="Calibri"/>
              <a:cs typeface="Calibri"/>
            </a:endParaRPr>
          </a:p>
          <a:p>
            <a:r>
              <a:rPr lang="en-US" dirty="0" smtClean="0">
                <a:latin typeface="Calibri"/>
                <a:cs typeface="Calibri"/>
              </a:rPr>
              <a:t>Self-</a:t>
            </a:r>
            <a:r>
              <a:rPr lang="en-US" dirty="0">
                <a:latin typeface="Calibri"/>
                <a:cs typeface="Calibri"/>
              </a:rPr>
              <a:t>publishing </a:t>
            </a:r>
            <a:r>
              <a:rPr lang="en-US" dirty="0" smtClean="0">
                <a:latin typeface="Calibri"/>
                <a:cs typeface="Calibri"/>
              </a:rPr>
              <a:t>that is</a:t>
            </a:r>
            <a:r>
              <a:rPr lang="en-US" dirty="0">
                <a:latin typeface="Calibri"/>
                <a:cs typeface="Calibri"/>
              </a:rPr>
              <a:t> </a:t>
            </a:r>
            <a:r>
              <a:rPr lang="en-US" dirty="0" smtClean="0">
                <a:latin typeface="Calibri"/>
                <a:cs typeface="Calibri"/>
              </a:rPr>
              <a:t>e</a:t>
            </a:r>
            <a:r>
              <a:rPr lang="en-US" dirty="0" smtClean="0">
                <a:latin typeface="Calibri"/>
                <a:ea typeface="Calibri"/>
                <a:cs typeface="Calibri"/>
              </a:rPr>
              <a:t>asy, independent, </a:t>
            </a:r>
            <a:r>
              <a:rPr lang="en-US" i="1" dirty="0" smtClean="0">
                <a:latin typeface="Calibri"/>
                <a:ea typeface="Calibri"/>
                <a:cs typeface="Calibri"/>
              </a:rPr>
              <a:t>free</a:t>
            </a:r>
          </a:p>
          <a:p>
            <a:pPr lvl="2"/>
            <a:endParaRPr lang="en-US" dirty="0">
              <a:latin typeface="Calibri"/>
              <a:ea typeface="Calibri"/>
              <a:cs typeface="Calibri"/>
            </a:endParaRPr>
          </a:p>
          <a:p>
            <a:r>
              <a:rPr lang="en-US" dirty="0" smtClean="0">
                <a:latin typeface="Calibri"/>
                <a:cs typeface="Calibri"/>
              </a:rPr>
              <a:t>No interest </a:t>
            </a:r>
            <a:r>
              <a:rPr lang="en-US" dirty="0">
                <a:latin typeface="Calibri"/>
                <a:cs typeface="Calibri"/>
              </a:rPr>
              <a:t>in </a:t>
            </a:r>
            <a:r>
              <a:rPr lang="en-US" dirty="0" smtClean="0">
                <a:latin typeface="Calibri"/>
                <a:cs typeface="Calibri"/>
              </a:rPr>
              <a:t>collaborative and </a:t>
            </a:r>
            <a:r>
              <a:rPr lang="en-US" dirty="0">
                <a:latin typeface="Calibri"/>
                <a:cs typeface="Calibri"/>
              </a:rPr>
              <a:t>idealistic </a:t>
            </a:r>
            <a:r>
              <a:rPr lang="en-US" dirty="0" smtClean="0">
                <a:latin typeface="Calibri"/>
                <a:cs typeface="Calibri"/>
              </a:rPr>
              <a:t>endeavor</a:t>
            </a:r>
            <a:endParaRPr lang="en-US" dirty="0">
              <a:latin typeface="Calibri"/>
              <a:cs typeface="Calibri"/>
            </a:endParaRPr>
          </a:p>
          <a:p>
            <a:pPr lvl="1"/>
            <a:r>
              <a:rPr lang="en-US" dirty="0">
                <a:latin typeface="Calibri"/>
                <a:ea typeface="Calibri"/>
                <a:cs typeface="Calibri"/>
              </a:rPr>
              <a:t>People </a:t>
            </a:r>
            <a:r>
              <a:rPr lang="en-US" dirty="0" err="1">
                <a:latin typeface="Calibri"/>
                <a:ea typeface="Calibri"/>
                <a:cs typeface="Calibri"/>
              </a:rPr>
              <a:t>aren</a:t>
            </a:r>
            <a:r>
              <a:rPr lang="ja-JP" altLang="en-US" dirty="0">
                <a:latin typeface="Calibri"/>
                <a:ea typeface="Calibri"/>
                <a:cs typeface="Calibri"/>
              </a:rPr>
              <a:t>’</a:t>
            </a:r>
            <a:r>
              <a:rPr lang="en-US" dirty="0">
                <a:latin typeface="Calibri"/>
                <a:ea typeface="Calibri"/>
                <a:cs typeface="Calibri"/>
              </a:rPr>
              <a:t>t looking for Nirvana (or even </a:t>
            </a:r>
            <a:r>
              <a:rPr lang="en-US" dirty="0" err="1">
                <a:latin typeface="Calibri"/>
                <a:ea typeface="Calibri"/>
                <a:cs typeface="Calibri"/>
              </a:rPr>
              <a:t>Xanadu</a:t>
            </a:r>
            <a:r>
              <a:rPr lang="en-US" dirty="0" smtClean="0">
                <a:latin typeface="Calibri"/>
                <a:ea typeface="Calibri"/>
                <a:cs typeface="Calibri"/>
              </a:rPr>
              <a:t>)</a:t>
            </a:r>
          </a:p>
          <a:p>
            <a:pPr lvl="1"/>
            <a:r>
              <a:rPr lang="en-US" dirty="0" smtClean="0">
                <a:latin typeface="Calibri"/>
                <a:ea typeface="Calibri"/>
                <a:cs typeface="Calibri"/>
              </a:rPr>
              <a:t>People also aren’t looking for technical perfection</a:t>
            </a:r>
          </a:p>
          <a:p>
            <a:pPr lvl="3"/>
            <a:endParaRPr lang="en-US" dirty="0">
              <a:latin typeface="Calibri"/>
              <a:ea typeface="Calibri"/>
              <a:cs typeface="Calibri"/>
            </a:endParaRPr>
          </a:p>
          <a:p>
            <a:r>
              <a:rPr lang="en-US" dirty="0">
                <a:latin typeface="Calibri"/>
                <a:ea typeface="Calibri"/>
                <a:cs typeface="Calibri"/>
              </a:rPr>
              <a:t>W</a:t>
            </a:r>
            <a:r>
              <a:rPr lang="en-US" dirty="0" smtClean="0">
                <a:latin typeface="Calibri"/>
                <a:ea typeface="Calibri"/>
                <a:cs typeface="Calibri"/>
              </a:rPr>
              <a:t>ant </a:t>
            </a:r>
            <a:r>
              <a:rPr lang="en-US" dirty="0">
                <a:latin typeface="Calibri"/>
                <a:ea typeface="Calibri"/>
                <a:cs typeface="Calibri"/>
              </a:rPr>
              <a:t>to make their mark, and find something </a:t>
            </a:r>
            <a:r>
              <a:rPr lang="en-US" dirty="0" smtClean="0">
                <a:latin typeface="Calibri"/>
                <a:ea typeface="Calibri"/>
                <a:cs typeface="Calibri"/>
              </a:rPr>
              <a:t>neat</a:t>
            </a:r>
          </a:p>
          <a:p>
            <a:pPr lvl="1"/>
            <a:r>
              <a:rPr lang="en-US" dirty="0" smtClean="0">
                <a:latin typeface="Calibri"/>
                <a:ea typeface="Calibri"/>
                <a:cs typeface="Calibri"/>
              </a:rPr>
              <a:t>Two sides of the same coin, creates synergy</a:t>
            </a:r>
          </a:p>
          <a:p>
            <a:pPr lvl="1"/>
            <a:r>
              <a:rPr lang="en-US" dirty="0" smtClean="0">
                <a:latin typeface="Calibri"/>
                <a:ea typeface="Calibri"/>
                <a:cs typeface="Calibri"/>
              </a:rPr>
              <a:t>“Performance” more important than dialogue….</a:t>
            </a:r>
            <a:endParaRPr lang="en-US" dirty="0">
              <a:latin typeface="Calibri"/>
              <a:ea typeface="Calibri"/>
              <a:cs typeface="Calibri"/>
            </a:endParaRP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AEAB31F-46DA-D141-B69A-118F9BCE91F5}" type="slidenum">
              <a:rPr lang="en-US" sz="1400" b="0">
                <a:latin typeface="Times New Roman" charset="0"/>
                <a:cs typeface="Calibri"/>
              </a:rPr>
              <a:pPr eaLnBrk="1" hangingPunct="1"/>
              <a:t>34</a:t>
            </a:fld>
            <a:endParaRPr lang="en-US" sz="1400" b="0" dirty="0">
              <a:latin typeface="Times New Roman" charset="0"/>
              <a:cs typeface="Calibri"/>
            </a:endParaRPr>
          </a:p>
        </p:txBody>
      </p:sp>
    </p:spTree>
    <p:extLst>
      <p:ext uri="{BB962C8B-B14F-4D97-AF65-F5344CB8AC3E}">
        <p14:creationId xmlns:p14="http://schemas.microsoft.com/office/powerpoint/2010/main" val="213782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DAD9C0-88C2-234E-B815-BB2134B951FC}" type="slidenum">
              <a:rPr lang="en-US" sz="1400" b="0">
                <a:latin typeface="Times New Roman" charset="0"/>
                <a:cs typeface="Calibri"/>
              </a:rPr>
              <a:pPr eaLnBrk="1" hangingPunct="1"/>
              <a:t>35</a:t>
            </a:fld>
            <a:endParaRPr lang="en-US" sz="1400" b="0" dirty="0">
              <a:latin typeface="Times New Roman" charset="0"/>
              <a:cs typeface="Calibri"/>
            </a:endParaRPr>
          </a:p>
        </p:txBody>
      </p:sp>
      <p:sp>
        <p:nvSpPr>
          <p:cNvPr id="35843"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Web Components</a:t>
            </a:r>
            <a:endParaRPr lang="en-US" dirty="0">
              <a:latin typeface="Helvetica" charset="0"/>
              <a:ea typeface="ＭＳ Ｐゴシック" charset="0"/>
              <a:cs typeface="ＭＳ Ｐゴシック" charset="0"/>
            </a:endParaRPr>
          </a:p>
        </p:txBody>
      </p:sp>
      <p:sp>
        <p:nvSpPr>
          <p:cNvPr id="1064963" name="Rectangle 3"/>
          <p:cNvSpPr>
            <a:spLocks noGrp="1" noChangeArrowheads="1"/>
          </p:cNvSpPr>
          <p:nvPr>
            <p:ph type="body" idx="1"/>
          </p:nvPr>
        </p:nvSpPr>
        <p:spPr>
          <a:xfrm>
            <a:off x="457200" y="1600200"/>
            <a:ext cx="8229600" cy="5041153"/>
          </a:xfrm>
        </p:spPr>
        <p:txBody>
          <a:bodyPr>
            <a:normAutofit fontScale="85000" lnSpcReduction="20000"/>
          </a:bodyPr>
          <a:lstStyle/>
          <a:p>
            <a:pPr>
              <a:lnSpc>
                <a:spcPct val="90000"/>
              </a:lnSpc>
            </a:pPr>
            <a:r>
              <a:rPr lang="en-US" dirty="0" smtClean="0">
                <a:latin typeface="Calibri"/>
                <a:cs typeface="Calibri"/>
              </a:rPr>
              <a:t>Infrastructure:</a:t>
            </a:r>
          </a:p>
          <a:p>
            <a:pPr lvl="1">
              <a:lnSpc>
                <a:spcPct val="90000"/>
              </a:lnSpc>
            </a:pPr>
            <a:r>
              <a:rPr lang="en-US" dirty="0" smtClean="0">
                <a:latin typeface="Calibri"/>
                <a:cs typeface="Calibri"/>
              </a:rPr>
              <a:t>Clients</a:t>
            </a:r>
            <a:endParaRPr lang="en-US" dirty="0">
              <a:latin typeface="Calibri"/>
              <a:cs typeface="Calibri"/>
            </a:endParaRPr>
          </a:p>
          <a:p>
            <a:pPr lvl="1">
              <a:lnSpc>
                <a:spcPct val="90000"/>
              </a:lnSpc>
            </a:pPr>
            <a:r>
              <a:rPr lang="en-US" dirty="0" smtClean="0">
                <a:latin typeface="Calibri"/>
                <a:cs typeface="Calibri"/>
              </a:rPr>
              <a:t>Servers</a:t>
            </a:r>
          </a:p>
          <a:p>
            <a:pPr lvl="1">
              <a:lnSpc>
                <a:spcPct val="90000"/>
              </a:lnSpc>
            </a:pPr>
            <a:r>
              <a:rPr lang="en-US" dirty="0" smtClean="0">
                <a:solidFill>
                  <a:srgbClr val="000000"/>
                </a:solidFill>
                <a:latin typeface="Calibri"/>
                <a:cs typeface="Calibri"/>
              </a:rPr>
              <a:t>Proxies</a:t>
            </a:r>
          </a:p>
          <a:p>
            <a:pPr lvl="1">
              <a:lnSpc>
                <a:spcPct val="90000"/>
              </a:lnSpc>
            </a:pPr>
            <a:endParaRPr lang="en-US" dirty="0">
              <a:solidFill>
                <a:srgbClr val="000000"/>
              </a:solidFill>
              <a:latin typeface="Calibri"/>
              <a:cs typeface="Calibri"/>
            </a:endParaRPr>
          </a:p>
          <a:p>
            <a:pPr>
              <a:lnSpc>
                <a:spcPct val="90000"/>
              </a:lnSpc>
            </a:pPr>
            <a:r>
              <a:rPr lang="en-US" dirty="0" smtClean="0">
                <a:solidFill>
                  <a:srgbClr val="000000"/>
                </a:solidFill>
                <a:latin typeface="Calibri"/>
                <a:cs typeface="Calibri"/>
              </a:rPr>
              <a:t>Content:</a:t>
            </a:r>
          </a:p>
          <a:p>
            <a:pPr lvl="1">
              <a:lnSpc>
                <a:spcPct val="90000"/>
              </a:lnSpc>
            </a:pPr>
            <a:r>
              <a:rPr lang="en-US" dirty="0" smtClean="0">
                <a:solidFill>
                  <a:srgbClr val="000000"/>
                </a:solidFill>
                <a:latin typeface="Calibri"/>
                <a:cs typeface="Calibri"/>
              </a:rPr>
              <a:t>Individual objects (files, etc.)</a:t>
            </a:r>
          </a:p>
          <a:p>
            <a:pPr lvl="1">
              <a:lnSpc>
                <a:spcPct val="90000"/>
              </a:lnSpc>
            </a:pPr>
            <a:r>
              <a:rPr lang="en-US" dirty="0" smtClean="0">
                <a:solidFill>
                  <a:srgbClr val="000000"/>
                </a:solidFill>
                <a:latin typeface="Calibri"/>
                <a:cs typeface="Calibri"/>
              </a:rPr>
              <a:t>Web sites (coherent collection of objects)</a:t>
            </a:r>
          </a:p>
          <a:p>
            <a:pPr lvl="1">
              <a:lnSpc>
                <a:spcPct val="90000"/>
              </a:lnSpc>
            </a:pPr>
            <a:endParaRPr lang="en-US" dirty="0">
              <a:solidFill>
                <a:srgbClr val="000000"/>
              </a:solidFill>
              <a:latin typeface="Calibri"/>
              <a:cs typeface="Calibri"/>
            </a:endParaRPr>
          </a:p>
          <a:p>
            <a:pPr>
              <a:lnSpc>
                <a:spcPct val="90000"/>
              </a:lnSpc>
            </a:pPr>
            <a:r>
              <a:rPr lang="en-US" dirty="0" smtClean="0">
                <a:solidFill>
                  <a:srgbClr val="000000"/>
                </a:solidFill>
                <a:latin typeface="Calibri"/>
                <a:cs typeface="Calibri"/>
              </a:rPr>
              <a:t>Implementation</a:t>
            </a:r>
          </a:p>
          <a:p>
            <a:pPr lvl="1">
              <a:lnSpc>
                <a:spcPct val="90000"/>
              </a:lnSpc>
            </a:pPr>
            <a:r>
              <a:rPr lang="en-US" dirty="0" smtClean="0">
                <a:solidFill>
                  <a:srgbClr val="000000"/>
                </a:solidFill>
                <a:latin typeface="Calibri"/>
                <a:cs typeface="Calibri"/>
              </a:rPr>
              <a:t>HTML: formatting content</a:t>
            </a:r>
          </a:p>
          <a:p>
            <a:pPr lvl="1">
              <a:lnSpc>
                <a:spcPct val="90000"/>
              </a:lnSpc>
            </a:pPr>
            <a:r>
              <a:rPr lang="en-US" dirty="0" smtClean="0">
                <a:solidFill>
                  <a:srgbClr val="000000"/>
                </a:solidFill>
                <a:latin typeface="Calibri"/>
                <a:cs typeface="Calibri"/>
              </a:rPr>
              <a:t>URL: naming content</a:t>
            </a:r>
          </a:p>
          <a:p>
            <a:pPr lvl="1">
              <a:lnSpc>
                <a:spcPct val="90000"/>
              </a:lnSpc>
            </a:pPr>
            <a:r>
              <a:rPr lang="en-US" dirty="0" smtClean="0">
                <a:solidFill>
                  <a:srgbClr val="000000"/>
                </a:solidFill>
                <a:latin typeface="Calibri"/>
                <a:cs typeface="Calibri"/>
              </a:rPr>
              <a:t>HTTP: protocol for exchanging content</a:t>
            </a:r>
          </a:p>
          <a:p>
            <a:pPr marL="1828800" lvl="4" indent="0">
              <a:lnSpc>
                <a:spcPct val="90000"/>
              </a:lnSpc>
              <a:buNone/>
            </a:pPr>
            <a:r>
              <a:rPr lang="en-US" dirty="0" smtClean="0">
                <a:solidFill>
                  <a:srgbClr val="000000"/>
                </a:solidFill>
                <a:latin typeface="Calibri"/>
                <a:cs typeface="Calibri"/>
              </a:rPr>
              <a:t>Any content not just HTML!</a:t>
            </a:r>
          </a:p>
          <a:p>
            <a:pPr lvl="1">
              <a:lnSpc>
                <a:spcPct val="90000"/>
              </a:lnSpc>
            </a:pPr>
            <a:endParaRPr lang="en-US" dirty="0" smtClean="0">
              <a:solidFill>
                <a:srgbClr val="000000"/>
              </a:solidFill>
              <a:latin typeface="Calibri"/>
              <a:cs typeface="Calibri"/>
            </a:endParaRPr>
          </a:p>
        </p:txBody>
      </p:sp>
    </p:spTree>
    <p:extLst>
      <p:ext uri="{BB962C8B-B14F-4D97-AF65-F5344CB8AC3E}">
        <p14:creationId xmlns:p14="http://schemas.microsoft.com/office/powerpoint/2010/main" val="391576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827C9C-961F-8644-BAEF-36ED247F04F1}" type="slidenum">
              <a:rPr lang="en-US" sz="1400" b="0">
                <a:latin typeface="Times New Roman" charset="0"/>
                <a:cs typeface="Calibri"/>
              </a:rPr>
              <a:pPr eaLnBrk="1" hangingPunct="1"/>
              <a:t>36</a:t>
            </a:fld>
            <a:endParaRPr lang="en-US" sz="1400" b="0" dirty="0">
              <a:latin typeface="Times New Roman" charset="0"/>
              <a:cs typeface="Calibri"/>
            </a:endParaRPr>
          </a:p>
        </p:txBody>
      </p:sp>
      <p:sp>
        <p:nvSpPr>
          <p:cNvPr id="38915" name="Rectangle 4"/>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smtClean="0">
                <a:latin typeface="Helvetica" charset="0"/>
                <a:ea typeface="ＭＳ Ｐゴシック" charset="0"/>
                <a:cs typeface="ＭＳ Ｐゴシック" charset="0"/>
              </a:rPr>
              <a:t>HTML: </a:t>
            </a:r>
            <a:r>
              <a:rPr lang="en-US" dirty="0" err="1">
                <a:latin typeface="Calibri"/>
                <a:cs typeface="Calibri"/>
              </a:rPr>
              <a:t>HyperText</a:t>
            </a:r>
            <a:r>
              <a:rPr lang="en-US" dirty="0">
                <a:latin typeface="Calibri"/>
                <a:cs typeface="Calibri"/>
              </a:rPr>
              <a:t> Markup Language </a:t>
            </a:r>
            <a:endParaRPr lang="en-US" dirty="0">
              <a:latin typeface="Helvetica" charset="0"/>
              <a:ea typeface="ＭＳ Ｐゴシック" charset="0"/>
              <a:cs typeface="ＭＳ Ｐゴシック" charset="0"/>
            </a:endParaRPr>
          </a:p>
        </p:txBody>
      </p:sp>
      <p:sp>
        <p:nvSpPr>
          <p:cNvPr id="1052677" name="Rectangle 5"/>
          <p:cNvSpPr>
            <a:spLocks noGrp="1" noChangeArrowheads="1"/>
          </p:cNvSpPr>
          <p:nvPr>
            <p:ph type="body" idx="1"/>
          </p:nvPr>
        </p:nvSpPr>
        <p:spPr/>
        <p:txBody>
          <a:bodyPr/>
          <a:lstStyle/>
          <a:p>
            <a:r>
              <a:rPr lang="en-US" dirty="0">
                <a:latin typeface="Calibri"/>
                <a:cs typeface="Calibri"/>
              </a:rPr>
              <a:t>A </a:t>
            </a:r>
            <a:r>
              <a:rPr lang="en-US" i="1" dirty="0">
                <a:latin typeface="Calibri"/>
                <a:cs typeface="Calibri"/>
              </a:rPr>
              <a:t>Web page</a:t>
            </a:r>
            <a:r>
              <a:rPr lang="en-US" dirty="0">
                <a:latin typeface="Calibri"/>
                <a:cs typeface="Calibri"/>
              </a:rPr>
              <a:t> </a:t>
            </a:r>
            <a:r>
              <a:rPr lang="en-US" dirty="0" smtClean="0">
                <a:latin typeface="Calibri"/>
                <a:cs typeface="Calibri"/>
              </a:rPr>
              <a:t>has:</a:t>
            </a:r>
            <a:endParaRPr lang="en-US" dirty="0">
              <a:latin typeface="Calibri"/>
              <a:cs typeface="Calibri"/>
            </a:endParaRPr>
          </a:p>
          <a:p>
            <a:pPr lvl="1"/>
            <a:r>
              <a:rPr lang="en-US" dirty="0">
                <a:latin typeface="Calibri"/>
                <a:ea typeface="Calibri"/>
                <a:cs typeface="Calibri"/>
              </a:rPr>
              <a:t>Base HTML file</a:t>
            </a:r>
          </a:p>
          <a:p>
            <a:pPr lvl="1"/>
            <a:r>
              <a:rPr lang="en-US" dirty="0">
                <a:latin typeface="Calibri"/>
                <a:ea typeface="Calibri"/>
                <a:cs typeface="Calibri"/>
              </a:rPr>
              <a:t>Referenced objects (</a:t>
            </a:r>
            <a:r>
              <a:rPr lang="en-US" i="1" dirty="0">
                <a:latin typeface="Calibri"/>
                <a:ea typeface="Calibri"/>
                <a:cs typeface="Calibri"/>
              </a:rPr>
              <a:t>e.g.</a:t>
            </a:r>
            <a:r>
              <a:rPr lang="en-US" dirty="0">
                <a:latin typeface="Calibri"/>
                <a:ea typeface="Calibri"/>
                <a:cs typeface="Calibri"/>
              </a:rPr>
              <a:t>, images</a:t>
            </a:r>
            <a:r>
              <a:rPr lang="en-US" dirty="0" smtClean="0">
                <a:latin typeface="Calibri"/>
                <a:ea typeface="Calibri"/>
                <a:cs typeface="Calibri"/>
              </a:rPr>
              <a:t>)</a:t>
            </a:r>
          </a:p>
          <a:p>
            <a:pPr lvl="1"/>
            <a:endParaRPr lang="en-US" dirty="0">
              <a:latin typeface="Calibri"/>
              <a:ea typeface="Calibri"/>
              <a:cs typeface="Calibri"/>
            </a:endParaRPr>
          </a:p>
          <a:p>
            <a:r>
              <a:rPr lang="en-US" dirty="0" smtClean="0">
                <a:latin typeface="Calibri"/>
                <a:ea typeface="Calibri"/>
                <a:cs typeface="Calibri"/>
              </a:rPr>
              <a:t>HTML has several </a:t>
            </a:r>
            <a:r>
              <a:rPr lang="en-US" dirty="0">
                <a:latin typeface="Calibri"/>
                <a:ea typeface="Calibri"/>
                <a:cs typeface="Calibri"/>
              </a:rPr>
              <a:t>functions:</a:t>
            </a:r>
          </a:p>
          <a:p>
            <a:pPr lvl="1"/>
            <a:r>
              <a:rPr lang="en-US" dirty="0">
                <a:latin typeface="Calibri"/>
                <a:ea typeface="Calibri"/>
                <a:cs typeface="Calibri"/>
              </a:rPr>
              <a:t>Format </a:t>
            </a:r>
            <a:r>
              <a:rPr lang="en-US" dirty="0" smtClean="0">
                <a:latin typeface="Calibri"/>
                <a:ea typeface="Calibri"/>
                <a:cs typeface="Calibri"/>
              </a:rPr>
              <a:t>text</a:t>
            </a:r>
            <a:endParaRPr lang="en-US" dirty="0">
              <a:latin typeface="Calibri"/>
              <a:ea typeface="Calibri"/>
              <a:cs typeface="Calibri"/>
            </a:endParaRPr>
          </a:p>
          <a:p>
            <a:pPr lvl="1"/>
            <a:r>
              <a:rPr lang="en-US" dirty="0" smtClean="0">
                <a:latin typeface="Calibri"/>
                <a:ea typeface="Calibri"/>
                <a:cs typeface="Calibri"/>
              </a:rPr>
              <a:t>Reference images</a:t>
            </a:r>
            <a:endParaRPr lang="en-US" dirty="0">
              <a:latin typeface="Calibri"/>
              <a:ea typeface="Calibri"/>
              <a:cs typeface="Calibri"/>
            </a:endParaRPr>
          </a:p>
          <a:p>
            <a:pPr lvl="1"/>
            <a:r>
              <a:rPr lang="en-US" dirty="0" smtClean="0">
                <a:latin typeface="Calibri"/>
                <a:ea typeface="Calibri"/>
                <a:cs typeface="Calibri"/>
              </a:rPr>
              <a:t>Embed </a:t>
            </a:r>
            <a:r>
              <a:rPr lang="en-US" i="1" dirty="0">
                <a:latin typeface="Calibri"/>
                <a:ea typeface="Calibri"/>
                <a:cs typeface="Calibri"/>
              </a:rPr>
              <a:t>hyperlinks</a:t>
            </a:r>
            <a:r>
              <a:rPr lang="en-US" dirty="0">
                <a:latin typeface="Calibri"/>
                <a:ea typeface="Calibri"/>
                <a:cs typeface="Calibri"/>
              </a:rPr>
              <a:t> (HREF</a:t>
            </a:r>
            <a:r>
              <a:rPr lang="en-US" dirty="0" smtClean="0">
                <a:latin typeface="Calibri"/>
                <a:ea typeface="Calibri"/>
                <a:cs typeface="Calibri"/>
              </a:rPr>
              <a:t>)</a:t>
            </a:r>
            <a:endParaRPr lang="en-US" dirty="0">
              <a:latin typeface="Calibri"/>
              <a:ea typeface="Calibri"/>
              <a:cs typeface="Calibri"/>
            </a:endParaRPr>
          </a:p>
        </p:txBody>
      </p:sp>
    </p:spTree>
    <p:extLst>
      <p:ext uri="{BB962C8B-B14F-4D97-AF65-F5344CB8AC3E}">
        <p14:creationId xmlns:p14="http://schemas.microsoft.com/office/powerpoint/2010/main" val="2618434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26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2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267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267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267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2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45A3EB8-F5C1-724F-B2D4-56110F3912CE}" type="slidenum">
              <a:rPr lang="en-US" sz="1400" b="0">
                <a:latin typeface="Times New Roman" charset="0"/>
                <a:cs typeface="Calibri"/>
              </a:rPr>
              <a:pPr eaLnBrk="1" hangingPunct="1"/>
              <a:t>37</a:t>
            </a:fld>
            <a:endParaRPr lang="en-US" sz="1400" b="0" dirty="0">
              <a:latin typeface="Times New Roman" charset="0"/>
              <a:cs typeface="Calibri"/>
            </a:endParaRPr>
          </a:p>
        </p:txBody>
      </p:sp>
      <p:sp>
        <p:nvSpPr>
          <p:cNvPr id="44035"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a:latin typeface="Helvetica" charset="0"/>
                <a:ea typeface="ＭＳ Ｐゴシック" charset="0"/>
                <a:cs typeface="ＭＳ Ｐゴシック" charset="0"/>
              </a:rPr>
              <a:t>URL Syntax</a:t>
            </a:r>
            <a:endParaRPr lang="en-US" sz="2400">
              <a:latin typeface="Helvetica" charset="0"/>
              <a:ea typeface="ＭＳ Ｐゴシック" charset="0"/>
              <a:cs typeface="ＭＳ Ｐゴシック" charset="0"/>
            </a:endParaRPr>
          </a:p>
        </p:txBody>
      </p:sp>
      <p:sp>
        <p:nvSpPr>
          <p:cNvPr id="44036" name="Rectangle 3"/>
          <p:cNvSpPr>
            <a:spLocks noGrp="1" noChangeArrowheads="1"/>
          </p:cNvSpPr>
          <p:nvPr>
            <p:ph type="body" idx="1"/>
          </p:nvPr>
        </p:nvSpPr>
        <p:spPr>
          <a:xfrm>
            <a:off x="381000" y="1447800"/>
            <a:ext cx="8534400" cy="533400"/>
          </a:xfrm>
        </p:spPr>
        <p:txBody>
          <a:bodyPr>
            <a:normAutofit fontScale="85000" lnSpcReduction="10000"/>
          </a:bodyPr>
          <a:lstStyle/>
          <a:p>
            <a:pPr marL="342900" indent="-342900" algn="ctr">
              <a:buFontTx/>
              <a:buNone/>
            </a:pPr>
            <a:r>
              <a:rPr lang="en-US" b="1" i="1" dirty="0">
                <a:latin typeface="Times" charset="0"/>
                <a:cs typeface="Courier New" charset="0"/>
              </a:rPr>
              <a:t>protocol</a:t>
            </a:r>
            <a:r>
              <a:rPr lang="en-US" b="1" i="1" dirty="0">
                <a:latin typeface="Courier New" charset="0"/>
                <a:cs typeface="Courier New" charset="0"/>
              </a:rPr>
              <a:t>://</a:t>
            </a:r>
            <a:r>
              <a:rPr lang="en-US" b="1" i="1" dirty="0">
                <a:latin typeface="Times" charset="0"/>
                <a:cs typeface="Courier New" charset="0"/>
              </a:rPr>
              <a:t>hostname</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a:latin typeface="Times" charset="0"/>
                <a:cs typeface="Courier New" charset="0"/>
              </a:rPr>
              <a:t>port</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err="1">
                <a:latin typeface="Times" charset="0"/>
                <a:cs typeface="Courier New" charset="0"/>
              </a:rPr>
              <a:t>directorypath</a:t>
            </a:r>
            <a:r>
              <a:rPr lang="en-US" b="1" i="1" dirty="0">
                <a:latin typeface="Courier New" charset="0"/>
                <a:cs typeface="Courier New" charset="0"/>
              </a:rPr>
              <a:t>/</a:t>
            </a:r>
            <a:r>
              <a:rPr lang="en-US" b="1" i="1" dirty="0">
                <a:latin typeface="Times" charset="0"/>
                <a:cs typeface="Courier New" charset="0"/>
              </a:rPr>
              <a:t>resource</a:t>
            </a:r>
            <a:endParaRPr lang="en-US" i="1" dirty="0">
              <a:latin typeface="Calibri"/>
              <a:cs typeface="Calibri"/>
            </a:endParaRPr>
          </a:p>
        </p:txBody>
      </p:sp>
      <p:graphicFrame>
        <p:nvGraphicFramePr>
          <p:cNvPr id="1141848" name="Group 88"/>
          <p:cNvGraphicFramePr>
            <a:graphicFrameLocks noGrp="1"/>
          </p:cNvGraphicFramePr>
          <p:nvPr>
            <p:extLst>
              <p:ext uri="{D42A27DB-BD31-4B8C-83A1-F6EECF244321}">
                <p14:modId xmlns:p14="http://schemas.microsoft.com/office/powerpoint/2010/main" val="2870936247"/>
              </p:ext>
            </p:extLst>
          </p:nvPr>
        </p:nvGraphicFramePr>
        <p:xfrm>
          <a:off x="609600" y="2209800"/>
          <a:ext cx="8153400" cy="4319016"/>
        </p:xfrm>
        <a:graphic>
          <a:graphicData uri="http://schemas.openxmlformats.org/drawingml/2006/table">
            <a:tbl>
              <a:tblPr/>
              <a:tblGrid>
                <a:gridCol w="2286000"/>
                <a:gridCol w="5867400"/>
              </a:tblGrid>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protocol</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http, ftp, https, </a:t>
                      </a:r>
                      <a:r>
                        <a:rPr kumimoji="0" lang="en-US" sz="2400" b="0" i="0" u="none" strike="noStrike" cap="none" normalizeH="0" baseline="0" dirty="0" err="1">
                          <a:ln>
                            <a:noFill/>
                          </a:ln>
                          <a:solidFill>
                            <a:schemeClr val="tx1"/>
                          </a:solidFill>
                          <a:effectLst/>
                          <a:latin typeface="Calibri"/>
                          <a:ea typeface="ＭＳ Ｐゴシック" charset="0"/>
                          <a:cs typeface="Calibri"/>
                        </a:rPr>
                        <a:t>smtp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0" u="none" strike="noStrike" cap="none" normalizeH="0" baseline="0" dirty="0" err="1">
                          <a:ln>
                            <a:noFill/>
                          </a:ln>
                          <a:solidFill>
                            <a:schemeClr val="tx1"/>
                          </a:solidFill>
                          <a:effectLst/>
                          <a:latin typeface="Calibri"/>
                          <a:ea typeface="ＭＳ Ｐゴシック" charset="0"/>
                          <a:cs typeface="Calibri"/>
                        </a:rPr>
                        <a:t>rtsp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1" u="none" strike="noStrike" cap="none" normalizeH="0" baseline="0" dirty="0">
                          <a:ln>
                            <a:noFill/>
                          </a:ln>
                          <a:solidFill>
                            <a:schemeClr val="tx1"/>
                          </a:solidFill>
                          <a:effectLst/>
                          <a:latin typeface="Calibri"/>
                          <a:ea typeface="ＭＳ Ｐゴシック" charset="0"/>
                          <a:cs typeface="Calibri"/>
                        </a:rPr>
                        <a:t>etc</a:t>
                      </a:r>
                      <a:r>
                        <a:rPr kumimoji="0" lang="en-US" sz="2400" b="0" i="0" u="none" strike="noStrike" cap="none" normalizeH="0" baseline="0" dirty="0">
                          <a:ln>
                            <a:noFill/>
                          </a:ln>
                          <a:solidFill>
                            <a:schemeClr val="tx1"/>
                          </a:solidFill>
                          <a:effectLst/>
                          <a:latin typeface="Calibri"/>
                          <a:ea typeface="ＭＳ Ｐゴシック" charset="0"/>
                          <a:cs typeface="Calibri"/>
                        </a:rPr>
                        <a:t>.</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hostname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charset="0"/>
                          <a:cs typeface="Calibri"/>
                        </a:rPr>
                        <a:t>DNS name, </a:t>
                      </a:r>
                      <a:r>
                        <a:rPr kumimoji="0" lang="en-US" sz="2400" b="0" i="0" u="none" strike="noStrike" cap="none" normalizeH="0" baseline="0" dirty="0">
                          <a:ln>
                            <a:noFill/>
                          </a:ln>
                          <a:solidFill>
                            <a:schemeClr val="tx1"/>
                          </a:solidFill>
                          <a:effectLst/>
                          <a:latin typeface="Calibri"/>
                          <a:ea typeface="ＭＳ Ｐゴシック" charset="0"/>
                          <a:cs typeface="Calibri"/>
                        </a:rPr>
                        <a:t>IP address</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8255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port</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Defaults to protocol</a:t>
                      </a:r>
                      <a:r>
                        <a:rPr kumimoji="0" lang="ja-JP" altLang="en-US" sz="2400" b="0" i="0" u="none" strike="noStrike" cap="none" normalizeH="0" baseline="0" dirty="0">
                          <a:ln>
                            <a:noFill/>
                          </a:ln>
                          <a:solidFill>
                            <a:schemeClr val="tx1"/>
                          </a:solidFill>
                          <a:effectLst/>
                          <a:latin typeface="Calibri"/>
                          <a:ea typeface="ＭＳ Ｐゴシック" charset="0"/>
                          <a:cs typeface="Calibri"/>
                        </a:rPr>
                        <a:t>’</a:t>
                      </a:r>
                      <a:r>
                        <a:rPr kumimoji="0" lang="en-US" sz="2400" b="0" i="0" u="none" strike="noStrike" cap="none" normalizeH="0" baseline="0" dirty="0">
                          <a:ln>
                            <a:noFill/>
                          </a:ln>
                          <a:solidFill>
                            <a:schemeClr val="tx1"/>
                          </a:solidFill>
                          <a:effectLst/>
                          <a:latin typeface="Calibri"/>
                          <a:ea typeface="ＭＳ Ｐゴシック" charset="0"/>
                          <a:cs typeface="Calibri"/>
                        </a:rPr>
                        <a:t>s standard port</a:t>
                      </a:r>
                      <a:br>
                        <a:rPr kumimoji="0" lang="en-US" sz="2400" b="0" i="0" u="none" strike="noStrike" cap="none" normalizeH="0" baseline="0" dirty="0">
                          <a:ln>
                            <a:noFill/>
                          </a:ln>
                          <a:solidFill>
                            <a:schemeClr val="tx1"/>
                          </a:solidFill>
                          <a:effectLst/>
                          <a:latin typeface="Calibri"/>
                          <a:ea typeface="ＭＳ Ｐゴシック" charset="0"/>
                          <a:cs typeface="Calibri"/>
                        </a:rPr>
                      </a:br>
                      <a:r>
                        <a:rPr kumimoji="0" lang="en-US" sz="1800" b="0" i="1" u="none" strike="noStrike" cap="none" normalizeH="0" baseline="0" dirty="0">
                          <a:ln>
                            <a:noFill/>
                          </a:ln>
                          <a:solidFill>
                            <a:schemeClr val="tx1"/>
                          </a:solidFill>
                          <a:effectLst/>
                          <a:latin typeface="Calibri"/>
                          <a:ea typeface="ＭＳ Ｐゴシック" charset="0"/>
                          <a:cs typeface="Calibri"/>
                        </a:rPr>
                        <a:t>e.g.</a:t>
                      </a:r>
                      <a:r>
                        <a:rPr kumimoji="0" lang="en-US" sz="1800" b="0" i="0" u="none" strike="noStrike" cap="none" normalizeH="0" baseline="0" dirty="0">
                          <a:ln>
                            <a:noFill/>
                          </a:ln>
                          <a:solidFill>
                            <a:schemeClr val="tx1"/>
                          </a:solidFill>
                          <a:effectLst/>
                          <a:latin typeface="Calibri"/>
                          <a:ea typeface="ＭＳ Ｐゴシック" charset="0"/>
                          <a:cs typeface="Calibri"/>
                        </a:rPr>
                        <a:t> http: </a:t>
                      </a:r>
                      <a:r>
                        <a:rPr kumimoji="0" lang="en-US" sz="1800" b="0" i="0" u="none" strike="noStrike" cap="none" normalizeH="0" baseline="0" dirty="0" smtClean="0">
                          <a:ln>
                            <a:noFill/>
                          </a:ln>
                          <a:solidFill>
                            <a:schemeClr val="tx1"/>
                          </a:solidFill>
                          <a:effectLst/>
                          <a:latin typeface="Calibri"/>
                          <a:ea typeface="ＭＳ Ｐゴシック" charset="0"/>
                          <a:cs typeface="Calibri"/>
                        </a:rPr>
                        <a:t>80  </a:t>
                      </a:r>
                      <a:r>
                        <a:rPr kumimoji="0" lang="en-US" sz="1800" b="0" i="0" u="none" strike="noStrike" cap="none" normalizeH="0" baseline="0" dirty="0">
                          <a:ln>
                            <a:noFill/>
                          </a:ln>
                          <a:solidFill>
                            <a:schemeClr val="tx1"/>
                          </a:solidFill>
                          <a:effectLst/>
                          <a:latin typeface="Calibri"/>
                          <a:ea typeface="ＭＳ Ｐゴシック" charset="0"/>
                          <a:cs typeface="Calibri"/>
                        </a:rPr>
                        <a:t>https: </a:t>
                      </a:r>
                      <a:r>
                        <a:rPr kumimoji="0" lang="en-US" sz="1800" b="0" i="0" u="none" strike="noStrike" cap="none" normalizeH="0" baseline="0" dirty="0" smtClean="0">
                          <a:ln>
                            <a:noFill/>
                          </a:ln>
                          <a:solidFill>
                            <a:schemeClr val="tx1"/>
                          </a:solidFill>
                          <a:effectLst/>
                          <a:latin typeface="Calibri"/>
                          <a:ea typeface="ＭＳ Ｐゴシック" charset="0"/>
                          <a:cs typeface="Calibri"/>
                        </a:rPr>
                        <a:t>443</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directory path</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Hierarchical, </a:t>
                      </a:r>
                      <a:r>
                        <a:rPr kumimoji="0" lang="en-US" sz="2400" b="0" i="0" u="none" strike="noStrike" cap="none" normalizeH="0" baseline="0" dirty="0" smtClean="0">
                          <a:ln>
                            <a:noFill/>
                          </a:ln>
                          <a:solidFill>
                            <a:schemeClr val="tx1"/>
                          </a:solidFill>
                          <a:effectLst/>
                          <a:latin typeface="Calibri"/>
                          <a:ea typeface="ＭＳ Ｐゴシック" charset="0"/>
                          <a:cs typeface="Calibri"/>
                        </a:rPr>
                        <a:t>reflecting </a:t>
                      </a:r>
                      <a:r>
                        <a:rPr kumimoji="0" lang="en-US" sz="2400" b="0" i="0" u="none" strike="noStrike" cap="none" normalizeH="0" baseline="0" dirty="0">
                          <a:ln>
                            <a:noFill/>
                          </a:ln>
                          <a:solidFill>
                            <a:schemeClr val="tx1"/>
                          </a:solidFill>
                          <a:effectLst/>
                          <a:latin typeface="Calibri"/>
                          <a:ea typeface="ＭＳ Ｐゴシック" charset="0"/>
                          <a:cs typeface="Calibri"/>
                        </a:rPr>
                        <a:t>file system</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7493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resource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Identifies the desired resource</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Can also extend to program executions:</a:t>
                      </a:r>
                      <a:endParaRPr kumimoji="0" lang="en-US" sz="2100" b="0" i="0" u="none" strike="noStrike" cap="none" normalizeH="0" baseline="0" dirty="0">
                        <a:ln>
                          <a:noFill/>
                        </a:ln>
                        <a:solidFill>
                          <a:schemeClr val="tx1"/>
                        </a:solidFill>
                        <a:effectLst/>
                        <a:latin typeface="Calibri"/>
                        <a:ea typeface="ＭＳ Ｐゴシック" charset="0"/>
                        <a:cs typeface="Calibri"/>
                      </a:endParaRPr>
                    </a:p>
                    <a:p>
                      <a:pPr marL="339725" marR="0" lvl="1" indent="0" algn="l" defTabSz="914400" rtl="0" eaLnBrk="0" fontAlgn="base" latinLnBrk="0" hangingPunct="0">
                        <a:lnSpc>
                          <a:spcPct val="100000"/>
                        </a:lnSpc>
                        <a:spcBef>
                          <a:spcPct val="10000"/>
                        </a:spcBef>
                        <a:spcAft>
                          <a:spcPct val="0"/>
                        </a:spcAft>
                        <a:buClrTx/>
                        <a:buSzTx/>
                        <a:buFont typeface="Helvetica" charset="0"/>
                        <a:buNone/>
                        <a:tabLst/>
                      </a:pPr>
                      <a:r>
                        <a:rPr kumimoji="0" lang="en-US" sz="1400" b="0" i="0" u="none" strike="noStrike" cap="none" normalizeH="0" baseline="0" dirty="0">
                          <a:ln>
                            <a:noFill/>
                          </a:ln>
                          <a:solidFill>
                            <a:schemeClr val="tx1"/>
                          </a:solidFill>
                          <a:effectLst/>
                          <a:latin typeface="Courier" charset="0"/>
                          <a:ea typeface="ＭＳ Ｐゴシック" charset="0"/>
                          <a:cs typeface="Calibri"/>
                        </a:rPr>
                        <a:t>http://us.f413.mail.yahoo.com/</a:t>
                      </a:r>
                      <a:r>
                        <a:rPr kumimoji="0" lang="en-US" sz="1400" b="0" i="0" u="none" strike="noStrike" cap="none" normalizeH="0" baseline="0" dirty="0" err="1">
                          <a:ln>
                            <a:noFill/>
                          </a:ln>
                          <a:solidFill>
                            <a:schemeClr val="tx1"/>
                          </a:solidFill>
                          <a:effectLst/>
                          <a:latin typeface="Courier" charset="0"/>
                          <a:ea typeface="ＭＳ Ｐゴシック" charset="0"/>
                          <a:cs typeface="Calibri"/>
                        </a:rPr>
                        <a:t>ym</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ShowLetter?box</a:t>
                      </a:r>
                      <a:r>
                        <a:rPr kumimoji="0" lang="en-US" sz="1400" b="0" i="0" u="none" strike="noStrike" cap="none" normalizeH="0" baseline="0" dirty="0">
                          <a:ln>
                            <a:noFill/>
                          </a:ln>
                          <a:solidFill>
                            <a:schemeClr val="tx1"/>
                          </a:solidFill>
                          <a:effectLst/>
                          <a:latin typeface="Courier" charset="0"/>
                          <a:ea typeface="ＭＳ Ｐゴシック" charset="0"/>
                          <a:cs typeface="Calibri"/>
                        </a:rPr>
                        <a:t>=%40B%40Bulk&amp;MsgId=2604_1744106_29699_1123_1261_0_28917_3552_1289957100&amp;Search=&amp;</a:t>
                      </a:r>
                      <a:r>
                        <a:rPr kumimoji="0" lang="en-US" sz="1400" b="0" i="0" u="none" strike="noStrike" cap="none" normalizeH="0" baseline="0" dirty="0" err="1">
                          <a:ln>
                            <a:noFill/>
                          </a:ln>
                          <a:solidFill>
                            <a:schemeClr val="tx1"/>
                          </a:solidFill>
                          <a:effectLst/>
                          <a:latin typeface="Courier" charset="0"/>
                          <a:ea typeface="ＭＳ Ｐゴシック" charset="0"/>
                          <a:cs typeface="Calibri"/>
                        </a:rPr>
                        <a:t>Nhead</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f&amp;YY</a:t>
                      </a:r>
                      <a:r>
                        <a:rPr kumimoji="0" lang="en-US" sz="1400" b="0" i="0" u="none" strike="noStrike" cap="none" normalizeH="0" baseline="0" dirty="0">
                          <a:ln>
                            <a:noFill/>
                          </a:ln>
                          <a:solidFill>
                            <a:schemeClr val="tx1"/>
                          </a:solidFill>
                          <a:effectLst/>
                          <a:latin typeface="Courier" charset="0"/>
                          <a:ea typeface="ＭＳ Ｐゴシック" charset="0"/>
                          <a:cs typeface="Calibri"/>
                        </a:rPr>
                        <a:t>=31454&amp;order=</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down&amp;sort</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date&amp;pos</a:t>
                      </a:r>
                      <a:r>
                        <a:rPr kumimoji="0" lang="en-US" sz="1400" b="0" i="0" u="none" strike="noStrike" cap="none" normalizeH="0" baseline="0" dirty="0">
                          <a:ln>
                            <a:noFill/>
                          </a:ln>
                          <a:solidFill>
                            <a:schemeClr val="tx1"/>
                          </a:solidFill>
                          <a:effectLst/>
                          <a:latin typeface="Courier" charset="0"/>
                          <a:ea typeface="ＭＳ Ｐゴシック" charset="0"/>
                          <a:cs typeface="Calibri"/>
                        </a:rPr>
                        <a:t>=0&amp;view=</a:t>
                      </a:r>
                      <a:r>
                        <a:rPr kumimoji="0" lang="en-US" sz="1400" b="0" i="0" u="none" strike="noStrike" cap="none" normalizeH="0" baseline="0" dirty="0" err="1">
                          <a:ln>
                            <a:noFill/>
                          </a:ln>
                          <a:solidFill>
                            <a:schemeClr val="tx1"/>
                          </a:solidFill>
                          <a:effectLst/>
                          <a:latin typeface="Courier" charset="0"/>
                          <a:ea typeface="ＭＳ Ｐゴシック" charset="0"/>
                          <a:cs typeface="Calibri"/>
                        </a:rPr>
                        <a:t>a&amp;head</a:t>
                      </a:r>
                      <a:r>
                        <a:rPr kumimoji="0" lang="en-US" sz="1400" b="0" i="0" u="none" strike="noStrike" cap="none" normalizeH="0" baseline="0" dirty="0">
                          <a:ln>
                            <a:noFill/>
                          </a:ln>
                          <a:solidFill>
                            <a:schemeClr val="tx1"/>
                          </a:solidFill>
                          <a:effectLst/>
                          <a:latin typeface="Courier" charset="0"/>
                          <a:ea typeface="ＭＳ Ｐゴシック" charset="0"/>
                          <a:cs typeface="Calibri"/>
                        </a:rPr>
                        <a:t>=b</a:t>
                      </a:r>
                      <a:endParaRPr kumimoji="0" lang="en-US" sz="20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327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47C4B2B-5C52-3045-A679-98993DF5D317}" type="slidenum">
              <a:rPr lang="en-US" sz="1400" b="0">
                <a:latin typeface="Times New Roman" charset="0"/>
                <a:cs typeface="Calibri"/>
              </a:rPr>
              <a:pPr eaLnBrk="1" hangingPunct="1"/>
              <a:t>38</a:t>
            </a:fld>
            <a:endParaRPr lang="en-US" sz="1400" b="0" dirty="0">
              <a:latin typeface="Times New Roman" charset="0"/>
              <a:cs typeface="Calibri"/>
            </a:endParaRPr>
          </a:p>
        </p:txBody>
      </p:sp>
      <p:sp>
        <p:nvSpPr>
          <p:cNvPr id="46083"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err="1">
                <a:latin typeface="Helvetica" charset="0"/>
                <a:ea typeface="ＭＳ Ｐゴシック" charset="0"/>
                <a:cs typeface="ＭＳ Ｐゴシック" charset="0"/>
              </a:rPr>
              <a:t>HyperText</a:t>
            </a:r>
            <a:r>
              <a:rPr lang="en-US" dirty="0">
                <a:latin typeface="Helvetica" charset="0"/>
                <a:ea typeface="ＭＳ Ｐゴシック" charset="0"/>
                <a:cs typeface="ＭＳ Ｐゴシック" charset="0"/>
              </a:rPr>
              <a:t> Transfer Protocol (HTTP)</a:t>
            </a:r>
          </a:p>
        </p:txBody>
      </p:sp>
      <p:sp>
        <p:nvSpPr>
          <p:cNvPr id="1053699" name="Rectangle 3"/>
          <p:cNvSpPr>
            <a:spLocks noGrp="1" noChangeArrowheads="1"/>
          </p:cNvSpPr>
          <p:nvPr>
            <p:ph type="body" idx="1"/>
          </p:nvPr>
        </p:nvSpPr>
        <p:spPr/>
        <p:txBody>
          <a:bodyPr/>
          <a:lstStyle/>
          <a:p>
            <a:r>
              <a:rPr lang="en-US" sz="3200" dirty="0" smtClean="0">
                <a:latin typeface="Calibri"/>
                <a:ea typeface="Calibri"/>
                <a:cs typeface="Calibri"/>
              </a:rPr>
              <a:t>Request</a:t>
            </a:r>
            <a:r>
              <a:rPr lang="en-US" sz="3200" dirty="0">
                <a:latin typeface="Calibri"/>
                <a:ea typeface="Calibri"/>
                <a:cs typeface="Calibri"/>
              </a:rPr>
              <a:t>-response protocol</a:t>
            </a:r>
          </a:p>
          <a:p>
            <a:r>
              <a:rPr lang="en-US" sz="3200" dirty="0">
                <a:latin typeface="Calibri"/>
                <a:ea typeface="Calibri"/>
                <a:cs typeface="Calibri"/>
              </a:rPr>
              <a:t>Reliance on a global </a:t>
            </a:r>
            <a:r>
              <a:rPr lang="en-US" sz="3200" dirty="0" smtClean="0">
                <a:latin typeface="Calibri"/>
                <a:ea typeface="Calibri"/>
                <a:cs typeface="Calibri"/>
              </a:rPr>
              <a:t>namespace</a:t>
            </a:r>
            <a:endParaRPr lang="en-US" sz="3200" dirty="0">
              <a:latin typeface="Calibri"/>
              <a:ea typeface="Calibri"/>
              <a:cs typeface="Calibri"/>
            </a:endParaRPr>
          </a:p>
          <a:p>
            <a:r>
              <a:rPr lang="en-US" sz="3200" dirty="0">
                <a:latin typeface="Calibri"/>
                <a:ea typeface="Calibri"/>
                <a:cs typeface="Calibri"/>
              </a:rPr>
              <a:t>Resource </a:t>
            </a:r>
            <a:r>
              <a:rPr lang="en-US" sz="3200" i="1" dirty="0">
                <a:latin typeface="Calibri"/>
                <a:ea typeface="Calibri"/>
                <a:cs typeface="Calibri"/>
              </a:rPr>
              <a:t>metadata</a:t>
            </a:r>
            <a:endParaRPr lang="en-US" sz="3200" dirty="0">
              <a:latin typeface="Calibri"/>
              <a:ea typeface="Calibri"/>
              <a:cs typeface="Calibri"/>
            </a:endParaRPr>
          </a:p>
          <a:p>
            <a:pPr>
              <a:buClr>
                <a:schemeClr val="tx1"/>
              </a:buClr>
            </a:pPr>
            <a:r>
              <a:rPr lang="en-US" sz="3200" i="1" dirty="0">
                <a:latin typeface="Calibri"/>
                <a:ea typeface="Calibri"/>
                <a:cs typeface="Calibri"/>
              </a:rPr>
              <a:t>Stateless</a:t>
            </a:r>
            <a:endParaRPr lang="en-US" sz="3200" dirty="0">
              <a:latin typeface="Calibri"/>
              <a:ea typeface="Calibri"/>
              <a:cs typeface="Calibri"/>
            </a:endParaRPr>
          </a:p>
          <a:p>
            <a:r>
              <a:rPr lang="en-US" sz="3200" dirty="0">
                <a:latin typeface="Calibri"/>
                <a:ea typeface="Calibri"/>
                <a:cs typeface="Calibri"/>
              </a:rPr>
              <a:t>ASCII format</a:t>
            </a:r>
          </a:p>
        </p:txBody>
      </p:sp>
      <p:sp>
        <p:nvSpPr>
          <p:cNvPr id="1053700" name="Text Box 4"/>
          <p:cNvSpPr txBox="1">
            <a:spLocks noChangeArrowheads="1"/>
          </p:cNvSpPr>
          <p:nvPr/>
        </p:nvSpPr>
        <p:spPr bwMode="auto">
          <a:xfrm>
            <a:off x="4114800" y="4724400"/>
            <a:ext cx="4792663" cy="1225550"/>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400" dirty="0">
                <a:latin typeface="Helvetica" charset="0"/>
                <a:cs typeface="Calibri"/>
              </a:rPr>
              <a:t>$</a:t>
            </a:r>
            <a:r>
              <a:rPr lang="en-US" sz="2400" dirty="0" smtClean="0">
                <a:latin typeface="Helvetica" charset="0"/>
                <a:cs typeface="Calibri"/>
              </a:rPr>
              <a:t> </a:t>
            </a:r>
            <a:r>
              <a:rPr lang="en-US" sz="2400" dirty="0">
                <a:latin typeface="Helvetica" charset="0"/>
                <a:cs typeface="Calibri"/>
              </a:rPr>
              <a:t>telnet </a:t>
            </a:r>
            <a:r>
              <a:rPr lang="en-US" sz="2400" dirty="0" err="1" smtClean="0">
                <a:latin typeface="Helvetica" charset="0"/>
                <a:cs typeface="Calibri"/>
              </a:rPr>
              <a:t>www.cl.cam.ac.uk</a:t>
            </a:r>
            <a:r>
              <a:rPr lang="en-US" sz="2400" dirty="0" smtClean="0">
                <a:latin typeface="Helvetica" charset="0"/>
                <a:cs typeface="Calibri"/>
              </a:rPr>
              <a:t> </a:t>
            </a:r>
            <a:r>
              <a:rPr lang="en-US" sz="2400" dirty="0">
                <a:latin typeface="Helvetica" charset="0"/>
                <a:cs typeface="Calibri"/>
              </a:rPr>
              <a:t>80</a:t>
            </a:r>
          </a:p>
          <a:p>
            <a:pPr algn="l" eaLnBrk="1" hangingPunct="1"/>
            <a:r>
              <a:rPr lang="en-US" sz="2400" dirty="0">
                <a:latin typeface="Helvetica" charset="0"/>
                <a:cs typeface="Calibri"/>
              </a:rPr>
              <a:t>GET </a:t>
            </a:r>
            <a:r>
              <a:rPr lang="en-US" sz="2400" dirty="0" smtClean="0">
                <a:latin typeface="Helvetica" charset="0"/>
                <a:cs typeface="Calibri"/>
              </a:rPr>
              <a:t>/~awm22/win </a:t>
            </a:r>
            <a:r>
              <a:rPr lang="en-US" sz="2400" dirty="0">
                <a:latin typeface="Helvetica" charset="0"/>
                <a:cs typeface="Calibri"/>
              </a:rPr>
              <a:t>HTTP/1.0</a:t>
            </a:r>
          </a:p>
          <a:p>
            <a:pPr algn="l" eaLnBrk="1" hangingPunct="1"/>
            <a:r>
              <a:rPr lang="en-US" sz="2400" b="0" i="1" dirty="0">
                <a:latin typeface="Calibri"/>
                <a:cs typeface="Calibri"/>
              </a:rPr>
              <a:t>&lt;blank line, i.e., CRLF&gt;</a:t>
            </a:r>
          </a:p>
        </p:txBody>
      </p:sp>
    </p:spTree>
    <p:extLst>
      <p:ext uri="{BB962C8B-B14F-4D97-AF65-F5344CB8AC3E}">
        <p14:creationId xmlns:p14="http://schemas.microsoft.com/office/powerpoint/2010/main" val="90226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3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3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36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3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p:bldP spid="105370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atin typeface="Helvetica" charset="0"/>
                <a:ea typeface="ＭＳ Ｐゴシック" charset="0"/>
                <a:cs typeface="ＭＳ Ｐゴシック" charset="0"/>
              </a:rPr>
              <a:t>Steps in HTTP Request</a:t>
            </a:r>
          </a:p>
        </p:txBody>
      </p:sp>
      <p:sp>
        <p:nvSpPr>
          <p:cNvPr id="3" name="Content Placeholder 2"/>
          <p:cNvSpPr>
            <a:spLocks noGrp="1"/>
          </p:cNvSpPr>
          <p:nvPr>
            <p:ph idx="1"/>
          </p:nvPr>
        </p:nvSpPr>
        <p:spPr/>
        <p:txBody>
          <a:bodyPr>
            <a:normAutofit fontScale="85000" lnSpcReduction="10000"/>
          </a:bodyPr>
          <a:lstStyle/>
          <a:p>
            <a:r>
              <a:rPr lang="en-US" dirty="0">
                <a:latin typeface="Calibri"/>
                <a:cs typeface="Calibri"/>
              </a:rPr>
              <a:t>HTTP Client initiates TCP connection to </a:t>
            </a:r>
            <a:r>
              <a:rPr lang="en-US" dirty="0" smtClean="0">
                <a:latin typeface="Calibri"/>
                <a:cs typeface="Calibri"/>
              </a:rPr>
              <a:t>server</a:t>
            </a:r>
          </a:p>
          <a:p>
            <a:pPr lvl="1"/>
            <a:r>
              <a:rPr lang="en-US" dirty="0" smtClean="0">
                <a:latin typeface="Calibri"/>
                <a:cs typeface="Calibri"/>
              </a:rPr>
              <a:t>SYN</a:t>
            </a:r>
          </a:p>
          <a:p>
            <a:pPr lvl="1"/>
            <a:r>
              <a:rPr lang="en-US" dirty="0" smtClean="0">
                <a:latin typeface="Calibri"/>
                <a:cs typeface="Calibri"/>
              </a:rPr>
              <a:t>SYNACK</a:t>
            </a:r>
          </a:p>
          <a:p>
            <a:pPr lvl="1"/>
            <a:r>
              <a:rPr lang="en-US" dirty="0" smtClean="0">
                <a:latin typeface="Calibri"/>
                <a:cs typeface="Calibri"/>
              </a:rPr>
              <a:t>ACK</a:t>
            </a:r>
            <a:endParaRPr lang="en-US" dirty="0">
              <a:latin typeface="Calibri"/>
              <a:cs typeface="Calibri"/>
            </a:endParaRPr>
          </a:p>
          <a:p>
            <a:r>
              <a:rPr lang="en-US" dirty="0" smtClean="0">
                <a:latin typeface="Calibri"/>
                <a:cs typeface="Calibri"/>
              </a:rPr>
              <a:t>Client </a:t>
            </a:r>
            <a:r>
              <a:rPr lang="en-US" dirty="0">
                <a:latin typeface="Calibri"/>
                <a:cs typeface="Calibri"/>
              </a:rPr>
              <a:t>sends HTTP request to </a:t>
            </a:r>
            <a:r>
              <a:rPr lang="en-US" dirty="0" smtClean="0">
                <a:latin typeface="Calibri"/>
                <a:cs typeface="Calibri"/>
              </a:rPr>
              <a:t>server</a:t>
            </a:r>
          </a:p>
          <a:p>
            <a:pPr lvl="1"/>
            <a:r>
              <a:rPr lang="en-US" dirty="0" smtClean="0">
                <a:latin typeface="Calibri"/>
                <a:cs typeface="Calibri"/>
              </a:rPr>
              <a:t>Can be piggybacked on TCP’s ACK</a:t>
            </a:r>
            <a:endParaRPr lang="en-US" dirty="0">
              <a:latin typeface="Calibri"/>
              <a:cs typeface="Calibri"/>
            </a:endParaRPr>
          </a:p>
          <a:p>
            <a:r>
              <a:rPr lang="en-US" dirty="0">
                <a:latin typeface="Calibri"/>
                <a:cs typeface="Calibri"/>
              </a:rPr>
              <a:t>HTTP Server responds to request</a:t>
            </a:r>
          </a:p>
          <a:p>
            <a:r>
              <a:rPr lang="en-US" dirty="0" smtClean="0">
                <a:latin typeface="Calibri"/>
                <a:cs typeface="Calibri"/>
              </a:rPr>
              <a:t>Client </a:t>
            </a:r>
            <a:r>
              <a:rPr lang="en-US" dirty="0">
                <a:latin typeface="Calibri"/>
                <a:cs typeface="Calibri"/>
              </a:rPr>
              <a:t>receives the </a:t>
            </a:r>
            <a:r>
              <a:rPr lang="en-US" dirty="0" smtClean="0">
                <a:latin typeface="Calibri"/>
                <a:cs typeface="Calibri"/>
              </a:rPr>
              <a:t>request, terminates connection</a:t>
            </a:r>
          </a:p>
          <a:p>
            <a:r>
              <a:rPr lang="en-US" dirty="0" smtClean="0">
                <a:latin typeface="Calibri"/>
                <a:cs typeface="Calibri"/>
              </a:rPr>
              <a:t>TCP </a:t>
            </a:r>
            <a:r>
              <a:rPr lang="en-US" dirty="0">
                <a:latin typeface="Calibri"/>
                <a:cs typeface="Calibri"/>
              </a:rPr>
              <a:t>connection </a:t>
            </a:r>
            <a:r>
              <a:rPr lang="en-US" dirty="0" smtClean="0">
                <a:latin typeface="Calibri"/>
                <a:cs typeface="Calibri"/>
              </a:rPr>
              <a:t>termination exchange</a:t>
            </a:r>
            <a:endParaRPr lang="en-US" dirty="0">
              <a:latin typeface="Calibri"/>
              <a:cs typeface="Calibri"/>
            </a:endParaRPr>
          </a:p>
          <a:p>
            <a:pPr algn="ctr">
              <a:buFontTx/>
              <a:buNone/>
            </a:pPr>
            <a:r>
              <a:rPr lang="en-US" i="1" dirty="0">
                <a:latin typeface="Calibri"/>
                <a:cs typeface="Calibri"/>
              </a:rPr>
              <a:t>How many RTTs for a single request?</a:t>
            </a:r>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8DE5D3D-C6D8-4049-840C-028D9F72E487}" type="slidenum">
              <a:rPr lang="en-US" sz="1400" b="0">
                <a:latin typeface="Times New Roman" charset="0"/>
                <a:cs typeface="Calibri"/>
              </a:rPr>
              <a:pPr eaLnBrk="1" hangingPunct="1"/>
              <a:t>39</a:t>
            </a:fld>
            <a:endParaRPr lang="en-US" sz="1400" b="0" dirty="0">
              <a:latin typeface="Times New Roman" charset="0"/>
              <a:cs typeface="Calibri"/>
            </a:endParaRPr>
          </a:p>
        </p:txBody>
      </p:sp>
    </p:spTree>
    <p:extLst>
      <p:ext uri="{BB962C8B-B14F-4D97-AF65-F5344CB8AC3E}">
        <p14:creationId xmlns:p14="http://schemas.microsoft.com/office/powerpoint/2010/main" val="23046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3EADD613-F207-454A-8BAA-224D962D73A0}" type="slidenum">
              <a:rPr lang="en-US" sz="1400">
                <a:latin typeface="Times New Roman" charset="0"/>
              </a:rPr>
              <a:pPr/>
              <a:t>4</a:t>
            </a:fld>
            <a:endParaRPr lang="en-US" sz="1400">
              <a:latin typeface="Times New Roman" charset="0"/>
            </a:endParaRPr>
          </a:p>
        </p:txBody>
      </p:sp>
      <p:sp>
        <p:nvSpPr>
          <p:cNvPr id="28689" name="Rectangle 4"/>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28690" name="Rectangle 5"/>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pPr>
              <a:buFont typeface="ZapfDingbats" charset="0"/>
              <a:buNone/>
            </a:pPr>
            <a:r>
              <a:rPr lang="en-US" sz="2400" dirty="0">
                <a:solidFill>
                  <a:srgbClr val="FF0000"/>
                </a:solidFill>
                <a:ea typeface="ＭＳ Ｐゴシック" charset="0"/>
                <a:cs typeface="ＭＳ Ｐゴシック" charset="0"/>
              </a:rPr>
              <a:t>Highly scalable but difficult to manage</a:t>
            </a:r>
          </a:p>
          <a:p>
            <a:endParaRPr lang="en-US" sz="2400" dirty="0">
              <a:ea typeface="ＭＳ Ｐゴシック" charset="0"/>
              <a:cs typeface="ＭＳ Ｐゴシック" charset="0"/>
            </a:endParaRPr>
          </a:p>
        </p:txBody>
      </p:sp>
      <p:sp>
        <p:nvSpPr>
          <p:cNvPr id="28691" name="Freeform 691"/>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692" name="Freeform 692"/>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693" name="Freeform 693"/>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28694" name="Group 694"/>
          <p:cNvGrpSpPr>
            <a:grpSpLocks/>
          </p:cNvGrpSpPr>
          <p:nvPr/>
        </p:nvGrpSpPr>
        <p:grpSpPr bwMode="auto">
          <a:xfrm>
            <a:off x="5076825" y="2974975"/>
            <a:ext cx="1458913" cy="933450"/>
            <a:chOff x="2889" y="1631"/>
            <a:chExt cx="980" cy="743"/>
          </a:xfrm>
        </p:grpSpPr>
        <p:sp>
          <p:nvSpPr>
            <p:cNvPr id="29018" name="Rectangle 695"/>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9019" name="AutoShape 696"/>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8695" name="Group 697"/>
          <p:cNvGrpSpPr>
            <a:grpSpLocks/>
          </p:cNvGrpSpPr>
          <p:nvPr/>
        </p:nvGrpSpPr>
        <p:grpSpPr bwMode="auto">
          <a:xfrm>
            <a:off x="5778500" y="1831975"/>
            <a:ext cx="336550" cy="531813"/>
            <a:chOff x="3796" y="1043"/>
            <a:chExt cx="865" cy="1237"/>
          </a:xfrm>
        </p:grpSpPr>
        <p:sp>
          <p:nvSpPr>
            <p:cNvPr id="28988" name="Line 698"/>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89" name="Line 699"/>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0" name="Line 700"/>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1" name="Line 701"/>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2" name="Line 702"/>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3" name="Line 703"/>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4" name="Line 704"/>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5" name="Line 705"/>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6" name="Line 706"/>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7" name="Line 707"/>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8" name="Line 708"/>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9" name="Line 709"/>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0" name="Line 710"/>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1" name="Line 711"/>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2" name="Line 712"/>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29003" name="Group 713"/>
            <p:cNvGrpSpPr>
              <a:grpSpLocks/>
            </p:cNvGrpSpPr>
            <p:nvPr/>
          </p:nvGrpSpPr>
          <p:grpSpPr bwMode="auto">
            <a:xfrm>
              <a:off x="4269" y="1415"/>
              <a:ext cx="392" cy="137"/>
              <a:chOff x="4227" y="1360"/>
              <a:chExt cx="863" cy="270"/>
            </a:xfrm>
          </p:grpSpPr>
          <p:sp>
            <p:nvSpPr>
              <p:cNvPr id="29014" name="Line 71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5" name="Line 71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6" name="Line 71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7" name="Line 71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9004" name="Group 718"/>
            <p:cNvGrpSpPr>
              <a:grpSpLocks/>
            </p:cNvGrpSpPr>
            <p:nvPr/>
          </p:nvGrpSpPr>
          <p:grpSpPr bwMode="auto">
            <a:xfrm rot="5700496">
              <a:off x="4053" y="1170"/>
              <a:ext cx="392" cy="137"/>
              <a:chOff x="4227" y="1360"/>
              <a:chExt cx="863" cy="270"/>
            </a:xfrm>
          </p:grpSpPr>
          <p:sp>
            <p:nvSpPr>
              <p:cNvPr id="29010" name="Line 719"/>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1" name="Line 720"/>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2" name="Line 721"/>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3" name="Line 722"/>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9005" name="Group 723"/>
            <p:cNvGrpSpPr>
              <a:grpSpLocks/>
            </p:cNvGrpSpPr>
            <p:nvPr/>
          </p:nvGrpSpPr>
          <p:grpSpPr bwMode="auto">
            <a:xfrm rot="10800000">
              <a:off x="3796" y="1402"/>
              <a:ext cx="392" cy="137"/>
              <a:chOff x="4227" y="1360"/>
              <a:chExt cx="863" cy="270"/>
            </a:xfrm>
          </p:grpSpPr>
          <p:sp>
            <p:nvSpPr>
              <p:cNvPr id="29006" name="Line 72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7" name="Line 72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8" name="Line 72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9" name="Line 72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28696" name="Oval 728"/>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697" name="Line 729"/>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698" name="Line 730"/>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699" name="Rectangle 731"/>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0" name="Oval 732"/>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1" name="Group 733"/>
          <p:cNvGrpSpPr>
            <a:grpSpLocks/>
          </p:cNvGrpSpPr>
          <p:nvPr/>
        </p:nvGrpSpPr>
        <p:grpSpPr bwMode="auto">
          <a:xfrm>
            <a:off x="6918325" y="3600450"/>
            <a:ext cx="179388" cy="65088"/>
            <a:chOff x="2848" y="848"/>
            <a:chExt cx="140" cy="98"/>
          </a:xfrm>
        </p:grpSpPr>
        <p:sp>
          <p:nvSpPr>
            <p:cNvPr id="28985" name="Line 7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6" name="Line 7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7" name="Line 7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02" name="Group 737"/>
          <p:cNvGrpSpPr>
            <a:grpSpLocks/>
          </p:cNvGrpSpPr>
          <p:nvPr/>
        </p:nvGrpSpPr>
        <p:grpSpPr bwMode="auto">
          <a:xfrm flipV="1">
            <a:off x="6918325" y="3600450"/>
            <a:ext cx="179388" cy="65088"/>
            <a:chOff x="2848" y="848"/>
            <a:chExt cx="140" cy="98"/>
          </a:xfrm>
        </p:grpSpPr>
        <p:sp>
          <p:nvSpPr>
            <p:cNvPr id="28982" name="Line 7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3" name="Line 7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4" name="Line 7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03" name="Oval 741"/>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04" name="Line 742"/>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05" name="Line 743"/>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06" name="Rectangle 744"/>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7" name="Oval 745"/>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8" name="Group 746"/>
          <p:cNvGrpSpPr>
            <a:grpSpLocks/>
          </p:cNvGrpSpPr>
          <p:nvPr/>
        </p:nvGrpSpPr>
        <p:grpSpPr bwMode="auto">
          <a:xfrm>
            <a:off x="7273925" y="3879850"/>
            <a:ext cx="179388" cy="65088"/>
            <a:chOff x="2848" y="848"/>
            <a:chExt cx="140" cy="98"/>
          </a:xfrm>
        </p:grpSpPr>
        <p:sp>
          <p:nvSpPr>
            <p:cNvPr id="28979" name="Line 7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0" name="Line 7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1" name="Line 7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09" name="Group 750"/>
          <p:cNvGrpSpPr>
            <a:grpSpLocks/>
          </p:cNvGrpSpPr>
          <p:nvPr/>
        </p:nvGrpSpPr>
        <p:grpSpPr bwMode="auto">
          <a:xfrm flipV="1">
            <a:off x="7273925" y="3879850"/>
            <a:ext cx="179388" cy="65088"/>
            <a:chOff x="2848" y="848"/>
            <a:chExt cx="140" cy="98"/>
          </a:xfrm>
        </p:grpSpPr>
        <p:sp>
          <p:nvSpPr>
            <p:cNvPr id="28976" name="Line 7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7" name="Line 7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8" name="Line 7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10" name="Oval 754"/>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1" name="Line 755"/>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12" name="Line 756"/>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13" name="Rectangle 757"/>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14" name="Oval 758"/>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15" name="Group 759"/>
          <p:cNvGrpSpPr>
            <a:grpSpLocks/>
          </p:cNvGrpSpPr>
          <p:nvPr/>
        </p:nvGrpSpPr>
        <p:grpSpPr bwMode="auto">
          <a:xfrm>
            <a:off x="7553325" y="3613150"/>
            <a:ext cx="179388" cy="65088"/>
            <a:chOff x="2848" y="848"/>
            <a:chExt cx="140" cy="98"/>
          </a:xfrm>
        </p:grpSpPr>
        <p:sp>
          <p:nvSpPr>
            <p:cNvPr id="28973" name="Line 7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4" name="Line 7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5" name="Line 7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16" name="Group 763"/>
          <p:cNvGrpSpPr>
            <a:grpSpLocks/>
          </p:cNvGrpSpPr>
          <p:nvPr/>
        </p:nvGrpSpPr>
        <p:grpSpPr bwMode="auto">
          <a:xfrm flipV="1">
            <a:off x="7553325" y="3613150"/>
            <a:ext cx="179388" cy="65088"/>
            <a:chOff x="2848" y="848"/>
            <a:chExt cx="140" cy="98"/>
          </a:xfrm>
        </p:grpSpPr>
        <p:sp>
          <p:nvSpPr>
            <p:cNvPr id="28970" name="Line 7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1" name="Line 7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2" name="Line 7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17" name="Oval 767"/>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8" name="Line 768"/>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19" name="Line 769"/>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20" name="Rectangle 770"/>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1" name="Oval 771"/>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2" name="Group 772"/>
          <p:cNvGrpSpPr>
            <a:grpSpLocks/>
          </p:cNvGrpSpPr>
          <p:nvPr/>
        </p:nvGrpSpPr>
        <p:grpSpPr bwMode="auto">
          <a:xfrm>
            <a:off x="7016750" y="2454275"/>
            <a:ext cx="171450" cy="61913"/>
            <a:chOff x="2848" y="848"/>
            <a:chExt cx="140" cy="98"/>
          </a:xfrm>
        </p:grpSpPr>
        <p:sp>
          <p:nvSpPr>
            <p:cNvPr id="28967" name="Line 7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8" name="Line 7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9" name="Line 7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23" name="Group 776"/>
          <p:cNvGrpSpPr>
            <a:grpSpLocks/>
          </p:cNvGrpSpPr>
          <p:nvPr/>
        </p:nvGrpSpPr>
        <p:grpSpPr bwMode="auto">
          <a:xfrm flipV="1">
            <a:off x="7016750" y="2454275"/>
            <a:ext cx="171450" cy="60325"/>
            <a:chOff x="2848" y="848"/>
            <a:chExt cx="140" cy="98"/>
          </a:xfrm>
        </p:grpSpPr>
        <p:sp>
          <p:nvSpPr>
            <p:cNvPr id="28964" name="Line 7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5" name="Line 7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6" name="Line 7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24" name="Oval 780"/>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25" name="Line 781"/>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26" name="Line 782"/>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27" name="Rectangle 783"/>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8" name="Oval 784"/>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9" name="Group 785"/>
          <p:cNvGrpSpPr>
            <a:grpSpLocks/>
          </p:cNvGrpSpPr>
          <p:nvPr/>
        </p:nvGrpSpPr>
        <p:grpSpPr bwMode="auto">
          <a:xfrm>
            <a:off x="7016750" y="2711450"/>
            <a:ext cx="179388" cy="65088"/>
            <a:chOff x="2848" y="848"/>
            <a:chExt cx="140" cy="98"/>
          </a:xfrm>
        </p:grpSpPr>
        <p:sp>
          <p:nvSpPr>
            <p:cNvPr id="28961" name="Line 7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2" name="Line 7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3" name="Line 7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30" name="Group 789"/>
          <p:cNvGrpSpPr>
            <a:grpSpLocks/>
          </p:cNvGrpSpPr>
          <p:nvPr/>
        </p:nvGrpSpPr>
        <p:grpSpPr bwMode="auto">
          <a:xfrm flipV="1">
            <a:off x="7016750" y="2711450"/>
            <a:ext cx="179388" cy="65088"/>
            <a:chOff x="2848" y="848"/>
            <a:chExt cx="140" cy="98"/>
          </a:xfrm>
        </p:grpSpPr>
        <p:sp>
          <p:nvSpPr>
            <p:cNvPr id="28958" name="Line 7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9" name="Line 7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0" name="Line 7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31" name="Oval 793"/>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2" name="Line 794"/>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33" name="Line 795"/>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34" name="Rectangle 796"/>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8735" name="Oval 797"/>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36" name="Group 798"/>
          <p:cNvGrpSpPr>
            <a:grpSpLocks/>
          </p:cNvGrpSpPr>
          <p:nvPr/>
        </p:nvGrpSpPr>
        <p:grpSpPr bwMode="auto">
          <a:xfrm>
            <a:off x="7486650" y="2359025"/>
            <a:ext cx="163513" cy="57150"/>
            <a:chOff x="2848" y="848"/>
            <a:chExt cx="140" cy="98"/>
          </a:xfrm>
        </p:grpSpPr>
        <p:sp>
          <p:nvSpPr>
            <p:cNvPr id="28955" name="Line 7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6" name="Line 8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7" name="Line 8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37" name="Group 802"/>
          <p:cNvGrpSpPr>
            <a:grpSpLocks/>
          </p:cNvGrpSpPr>
          <p:nvPr/>
        </p:nvGrpSpPr>
        <p:grpSpPr bwMode="auto">
          <a:xfrm flipV="1">
            <a:off x="7486650" y="2357438"/>
            <a:ext cx="163513" cy="58737"/>
            <a:chOff x="2848" y="848"/>
            <a:chExt cx="140" cy="98"/>
          </a:xfrm>
        </p:grpSpPr>
        <p:sp>
          <p:nvSpPr>
            <p:cNvPr id="28952" name="Line 8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3" name="Line 8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4" name="Line 8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38" name="Oval 806"/>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9" name="Line 807"/>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0" name="Line 808"/>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1" name="Rectangle 809"/>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2" name="Oval 810"/>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43" name="Group 811"/>
          <p:cNvGrpSpPr>
            <a:grpSpLocks/>
          </p:cNvGrpSpPr>
          <p:nvPr/>
        </p:nvGrpSpPr>
        <p:grpSpPr bwMode="auto">
          <a:xfrm>
            <a:off x="7578725" y="2711450"/>
            <a:ext cx="179388" cy="65088"/>
            <a:chOff x="2848" y="848"/>
            <a:chExt cx="140" cy="98"/>
          </a:xfrm>
        </p:grpSpPr>
        <p:sp>
          <p:nvSpPr>
            <p:cNvPr id="28949" name="Line 8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0" name="Line 8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1" name="Line 8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44" name="Group 815"/>
          <p:cNvGrpSpPr>
            <a:grpSpLocks/>
          </p:cNvGrpSpPr>
          <p:nvPr/>
        </p:nvGrpSpPr>
        <p:grpSpPr bwMode="auto">
          <a:xfrm flipV="1">
            <a:off x="7578725" y="2711450"/>
            <a:ext cx="179388" cy="65088"/>
            <a:chOff x="2848" y="848"/>
            <a:chExt cx="140" cy="98"/>
          </a:xfrm>
        </p:grpSpPr>
        <p:sp>
          <p:nvSpPr>
            <p:cNvPr id="28946" name="Line 8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7" name="Line 8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8" name="Line 8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45" name="Oval 819"/>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46" name="Line 820"/>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7" name="Line 821"/>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8" name="Rectangle 822"/>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9" name="Oval 823"/>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0" name="Group 824"/>
          <p:cNvGrpSpPr>
            <a:grpSpLocks/>
          </p:cNvGrpSpPr>
          <p:nvPr/>
        </p:nvGrpSpPr>
        <p:grpSpPr bwMode="auto">
          <a:xfrm>
            <a:off x="6167438" y="2449513"/>
            <a:ext cx="171450" cy="60325"/>
            <a:chOff x="2848" y="848"/>
            <a:chExt cx="140" cy="98"/>
          </a:xfrm>
        </p:grpSpPr>
        <p:sp>
          <p:nvSpPr>
            <p:cNvPr id="28943" name="Line 8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4" name="Line 8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5" name="Line 8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51" name="Group 828"/>
          <p:cNvGrpSpPr>
            <a:grpSpLocks/>
          </p:cNvGrpSpPr>
          <p:nvPr/>
        </p:nvGrpSpPr>
        <p:grpSpPr bwMode="auto">
          <a:xfrm flipV="1">
            <a:off x="6167438" y="2449513"/>
            <a:ext cx="171450" cy="58737"/>
            <a:chOff x="2848" y="848"/>
            <a:chExt cx="140" cy="98"/>
          </a:xfrm>
        </p:grpSpPr>
        <p:sp>
          <p:nvSpPr>
            <p:cNvPr id="28940" name="Line 8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1" name="Line 8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2" name="Line 8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52" name="Oval 832"/>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53" name="Line 833"/>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54" name="Line 834"/>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55" name="Rectangle 835"/>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56" name="Oval 836"/>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7" name="Group 837"/>
          <p:cNvGrpSpPr>
            <a:grpSpLocks/>
          </p:cNvGrpSpPr>
          <p:nvPr/>
        </p:nvGrpSpPr>
        <p:grpSpPr bwMode="auto">
          <a:xfrm>
            <a:off x="5861050" y="3598863"/>
            <a:ext cx="171450" cy="60325"/>
            <a:chOff x="2848" y="848"/>
            <a:chExt cx="140" cy="98"/>
          </a:xfrm>
        </p:grpSpPr>
        <p:sp>
          <p:nvSpPr>
            <p:cNvPr id="28937" name="Line 8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8" name="Line 8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9" name="Line 8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58" name="Group 841"/>
          <p:cNvGrpSpPr>
            <a:grpSpLocks/>
          </p:cNvGrpSpPr>
          <p:nvPr/>
        </p:nvGrpSpPr>
        <p:grpSpPr bwMode="auto">
          <a:xfrm flipV="1">
            <a:off x="5861050" y="3598863"/>
            <a:ext cx="171450" cy="58737"/>
            <a:chOff x="2848" y="848"/>
            <a:chExt cx="140" cy="98"/>
          </a:xfrm>
        </p:grpSpPr>
        <p:sp>
          <p:nvSpPr>
            <p:cNvPr id="28934" name="Line 8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5" name="Line 8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6" name="Line 8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59" name="Line 845"/>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0" name="Line 846"/>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1" name="Line 847"/>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2" name="Line 848"/>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3" name="Line 849"/>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4" name="Line 850"/>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5" name="Line 851"/>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6" name="Freeform 852"/>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767" name="Line 853"/>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68" name="Line 854"/>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69" name="Line 855"/>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28770" name="Group 856"/>
          <p:cNvGrpSpPr>
            <a:grpSpLocks/>
          </p:cNvGrpSpPr>
          <p:nvPr/>
        </p:nvGrpSpPr>
        <p:grpSpPr bwMode="auto">
          <a:xfrm>
            <a:off x="7462838" y="4756150"/>
            <a:ext cx="501650" cy="234950"/>
            <a:chOff x="4701" y="2996"/>
            <a:chExt cx="316" cy="148"/>
          </a:xfrm>
        </p:grpSpPr>
        <p:sp>
          <p:nvSpPr>
            <p:cNvPr id="28921" name="Oval 85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922" name="Line 85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3" name="Line 85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4" name="Rectangle 86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25" name="Oval 86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926" name="Group 862"/>
            <p:cNvGrpSpPr>
              <a:grpSpLocks/>
            </p:cNvGrpSpPr>
            <p:nvPr/>
          </p:nvGrpSpPr>
          <p:grpSpPr bwMode="auto">
            <a:xfrm>
              <a:off x="4776" y="3017"/>
              <a:ext cx="156" cy="56"/>
              <a:chOff x="2848" y="848"/>
              <a:chExt cx="140" cy="98"/>
            </a:xfrm>
          </p:grpSpPr>
          <p:sp>
            <p:nvSpPr>
              <p:cNvPr id="28931" name="Line 86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2" name="Line 86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3" name="Line 86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927" name="Group 866"/>
            <p:cNvGrpSpPr>
              <a:grpSpLocks/>
            </p:cNvGrpSpPr>
            <p:nvPr/>
          </p:nvGrpSpPr>
          <p:grpSpPr bwMode="auto">
            <a:xfrm flipV="1">
              <a:off x="4776" y="3016"/>
              <a:ext cx="156" cy="56"/>
              <a:chOff x="2848" y="848"/>
              <a:chExt cx="140" cy="98"/>
            </a:xfrm>
          </p:grpSpPr>
          <p:sp>
            <p:nvSpPr>
              <p:cNvPr id="28928" name="Line 86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9" name="Line 86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0" name="Line 86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71" name="Group 870"/>
          <p:cNvGrpSpPr>
            <a:grpSpLocks/>
          </p:cNvGrpSpPr>
          <p:nvPr/>
        </p:nvGrpSpPr>
        <p:grpSpPr bwMode="auto">
          <a:xfrm>
            <a:off x="6646863" y="4479925"/>
            <a:ext cx="501650" cy="234950"/>
            <a:chOff x="3600" y="219"/>
            <a:chExt cx="360" cy="175"/>
          </a:xfrm>
        </p:grpSpPr>
        <p:sp>
          <p:nvSpPr>
            <p:cNvPr id="28908" name="Oval 8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909" name="Line 87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0" name="Line 87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1" name="Rectangle 874"/>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12" name="Oval 8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13" name="Group 876"/>
            <p:cNvGrpSpPr>
              <a:grpSpLocks/>
            </p:cNvGrpSpPr>
            <p:nvPr/>
          </p:nvGrpSpPr>
          <p:grpSpPr bwMode="auto">
            <a:xfrm>
              <a:off x="3686" y="244"/>
              <a:ext cx="177" cy="66"/>
              <a:chOff x="2848" y="848"/>
              <a:chExt cx="140" cy="98"/>
            </a:xfrm>
          </p:grpSpPr>
          <p:sp>
            <p:nvSpPr>
              <p:cNvPr id="28918" name="Line 87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9" name="Line 87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0" name="Line 87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914" name="Group 880"/>
            <p:cNvGrpSpPr>
              <a:grpSpLocks/>
            </p:cNvGrpSpPr>
            <p:nvPr/>
          </p:nvGrpSpPr>
          <p:grpSpPr bwMode="auto">
            <a:xfrm flipV="1">
              <a:off x="3686" y="243"/>
              <a:ext cx="177" cy="66"/>
              <a:chOff x="2848" y="848"/>
              <a:chExt cx="140" cy="98"/>
            </a:xfrm>
          </p:grpSpPr>
          <p:sp>
            <p:nvSpPr>
              <p:cNvPr id="28915" name="Line 88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6" name="Line 88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7" name="Line 88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72" name="Group 884"/>
          <p:cNvGrpSpPr>
            <a:grpSpLocks/>
          </p:cNvGrpSpPr>
          <p:nvPr/>
        </p:nvGrpSpPr>
        <p:grpSpPr bwMode="auto">
          <a:xfrm>
            <a:off x="5981700" y="4784725"/>
            <a:ext cx="501650" cy="234950"/>
            <a:chOff x="3600" y="219"/>
            <a:chExt cx="360" cy="175"/>
          </a:xfrm>
        </p:grpSpPr>
        <p:sp>
          <p:nvSpPr>
            <p:cNvPr id="28895" name="Oval 8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896" name="Line 886"/>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97" name="Line 887"/>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98" name="Rectangle 888"/>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99" name="Oval 8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00" name="Group 890"/>
            <p:cNvGrpSpPr>
              <a:grpSpLocks/>
            </p:cNvGrpSpPr>
            <p:nvPr/>
          </p:nvGrpSpPr>
          <p:grpSpPr bwMode="auto">
            <a:xfrm>
              <a:off x="3686" y="244"/>
              <a:ext cx="177" cy="66"/>
              <a:chOff x="2848" y="848"/>
              <a:chExt cx="140" cy="98"/>
            </a:xfrm>
          </p:grpSpPr>
          <p:sp>
            <p:nvSpPr>
              <p:cNvPr id="28905" name="Line 89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6" name="Line 89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7" name="Line 89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901" name="Group 894"/>
            <p:cNvGrpSpPr>
              <a:grpSpLocks/>
            </p:cNvGrpSpPr>
            <p:nvPr/>
          </p:nvGrpSpPr>
          <p:grpSpPr bwMode="auto">
            <a:xfrm flipV="1">
              <a:off x="3686" y="243"/>
              <a:ext cx="177" cy="66"/>
              <a:chOff x="2848" y="848"/>
              <a:chExt cx="140" cy="98"/>
            </a:xfrm>
          </p:grpSpPr>
          <p:sp>
            <p:nvSpPr>
              <p:cNvPr id="28902" name="Line 89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3" name="Line 89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4" name="Line 89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28773" name="Line 898"/>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4" name="Line 899"/>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5" name="Line 900"/>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6" name="Line 901"/>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7" name="Line 902"/>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8" name="Line 903"/>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9" name="Line 904"/>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0" name="Line 905"/>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1" name="Line 906"/>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2" name="Line 907"/>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3" name="Line 908"/>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4" name="Line 909"/>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8785" name="Group 910"/>
          <p:cNvGrpSpPr>
            <a:grpSpLocks/>
          </p:cNvGrpSpPr>
          <p:nvPr/>
        </p:nvGrpSpPr>
        <p:grpSpPr bwMode="auto">
          <a:xfrm>
            <a:off x="5084763" y="1677988"/>
            <a:ext cx="3021012" cy="3981450"/>
            <a:chOff x="-1203" y="1352"/>
            <a:chExt cx="1903" cy="2508"/>
          </a:xfrm>
        </p:grpSpPr>
        <p:grpSp>
          <p:nvGrpSpPr>
            <p:cNvPr id="28868" name="Group 911"/>
            <p:cNvGrpSpPr>
              <a:grpSpLocks/>
            </p:cNvGrpSpPr>
            <p:nvPr/>
          </p:nvGrpSpPr>
          <p:grpSpPr bwMode="auto">
            <a:xfrm>
              <a:off x="-1203" y="1647"/>
              <a:ext cx="436" cy="114"/>
              <a:chOff x="3072" y="739"/>
              <a:chExt cx="652" cy="146"/>
            </a:xfrm>
          </p:grpSpPr>
          <p:pic>
            <p:nvPicPr>
              <p:cNvPr id="28892" name="Picture 912"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893" name="Line 913"/>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94" name="Line 914"/>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28869" name="Picture 915"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8870" name="Group 916"/>
            <p:cNvGrpSpPr>
              <a:grpSpLocks/>
            </p:cNvGrpSpPr>
            <p:nvPr/>
          </p:nvGrpSpPr>
          <p:grpSpPr bwMode="auto">
            <a:xfrm>
              <a:off x="-546" y="1352"/>
              <a:ext cx="256" cy="269"/>
              <a:chOff x="2870" y="1518"/>
              <a:chExt cx="292" cy="320"/>
            </a:xfrm>
          </p:grpSpPr>
          <p:graphicFrame>
            <p:nvGraphicFramePr>
              <p:cNvPr id="28685" name="Object 9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671"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6" name="Object 9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672"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1" name="Group 919"/>
            <p:cNvGrpSpPr>
              <a:grpSpLocks/>
            </p:cNvGrpSpPr>
            <p:nvPr/>
          </p:nvGrpSpPr>
          <p:grpSpPr bwMode="auto">
            <a:xfrm>
              <a:off x="-1002" y="2262"/>
              <a:ext cx="209" cy="224"/>
              <a:chOff x="2870" y="1518"/>
              <a:chExt cx="292" cy="320"/>
            </a:xfrm>
          </p:grpSpPr>
          <p:graphicFrame>
            <p:nvGraphicFramePr>
              <p:cNvPr id="28683" name="Object 9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673"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4" name="Object 9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674"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8674" name="Object 922"/>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400675"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2" name="Group 923"/>
            <p:cNvGrpSpPr>
              <a:grpSpLocks/>
            </p:cNvGrpSpPr>
            <p:nvPr/>
          </p:nvGrpSpPr>
          <p:grpSpPr bwMode="auto">
            <a:xfrm>
              <a:off x="310" y="3575"/>
              <a:ext cx="125" cy="230"/>
              <a:chOff x="4180" y="783"/>
              <a:chExt cx="150" cy="307"/>
            </a:xfrm>
          </p:grpSpPr>
          <p:sp>
            <p:nvSpPr>
              <p:cNvPr id="28884" name="AutoShape 92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85" name="Rectangle 92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86" name="Rectangle 9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7" name="AutoShape 9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8" name="Line 92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89" name="Line 92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90" name="Rectangle 9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91" name="Rectangle 93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8675" name="Object 932"/>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400676"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6" name="Object 933"/>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400677"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7" name="Object 934"/>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400678"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8" name="Object 935"/>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400679"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3" name="Group 936"/>
            <p:cNvGrpSpPr>
              <a:grpSpLocks/>
            </p:cNvGrpSpPr>
            <p:nvPr/>
          </p:nvGrpSpPr>
          <p:grpSpPr bwMode="auto">
            <a:xfrm>
              <a:off x="83" y="3625"/>
              <a:ext cx="172" cy="215"/>
              <a:chOff x="2870" y="1518"/>
              <a:chExt cx="292" cy="320"/>
            </a:xfrm>
          </p:grpSpPr>
          <p:graphicFrame>
            <p:nvGraphicFramePr>
              <p:cNvPr id="28681" name="Object 93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680"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2" name="Object 93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681"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4" name="Group 939"/>
            <p:cNvGrpSpPr>
              <a:grpSpLocks/>
            </p:cNvGrpSpPr>
            <p:nvPr/>
          </p:nvGrpSpPr>
          <p:grpSpPr bwMode="auto">
            <a:xfrm>
              <a:off x="-201" y="3657"/>
              <a:ext cx="220" cy="203"/>
              <a:chOff x="2870" y="1518"/>
              <a:chExt cx="292" cy="320"/>
            </a:xfrm>
          </p:grpSpPr>
          <p:graphicFrame>
            <p:nvGraphicFramePr>
              <p:cNvPr id="28679" name="Object 94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682"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0" name="Object 94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683"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5" name="Group 942"/>
            <p:cNvGrpSpPr>
              <a:grpSpLocks/>
            </p:cNvGrpSpPr>
            <p:nvPr/>
          </p:nvGrpSpPr>
          <p:grpSpPr bwMode="auto">
            <a:xfrm>
              <a:off x="569" y="3419"/>
              <a:ext cx="131" cy="258"/>
              <a:chOff x="4180" y="783"/>
              <a:chExt cx="150" cy="307"/>
            </a:xfrm>
          </p:grpSpPr>
          <p:sp>
            <p:nvSpPr>
              <p:cNvPr id="28876" name="AutoShape 94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77" name="Rectangle 94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78" name="Rectangle 9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79" name="AutoShape 9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0" name="Line 94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81" name="Line 94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82" name="Rectangle 9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83" name="Rectangle 95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28786" name="Line 951"/>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7" name="Line 952"/>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8" name="Line 953"/>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9" name="Line 954"/>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0" name="Line 955"/>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1" name="Line 956"/>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2" name="Line 957"/>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3" name="Line 958"/>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4" name="Line 959"/>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5" name="Line 960"/>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6" name="Line 961"/>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8797" name="Group 962"/>
          <p:cNvGrpSpPr>
            <a:grpSpLocks/>
          </p:cNvGrpSpPr>
          <p:nvPr/>
        </p:nvGrpSpPr>
        <p:grpSpPr bwMode="auto">
          <a:xfrm>
            <a:off x="6645275" y="4481513"/>
            <a:ext cx="501650" cy="234950"/>
            <a:chOff x="4701" y="2996"/>
            <a:chExt cx="316" cy="148"/>
          </a:xfrm>
        </p:grpSpPr>
        <p:sp>
          <p:nvSpPr>
            <p:cNvPr id="28855" name="Oval 963"/>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56" name="Line 964"/>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7" name="Line 965"/>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8" name="Rectangle 966"/>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59" name="Oval 967"/>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60" name="Group 968"/>
            <p:cNvGrpSpPr>
              <a:grpSpLocks/>
            </p:cNvGrpSpPr>
            <p:nvPr/>
          </p:nvGrpSpPr>
          <p:grpSpPr bwMode="auto">
            <a:xfrm>
              <a:off x="4776" y="3017"/>
              <a:ext cx="156" cy="56"/>
              <a:chOff x="2848" y="848"/>
              <a:chExt cx="140" cy="98"/>
            </a:xfrm>
          </p:grpSpPr>
          <p:sp>
            <p:nvSpPr>
              <p:cNvPr id="28865" name="Line 96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6" name="Line 97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7" name="Line 97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861" name="Group 972"/>
            <p:cNvGrpSpPr>
              <a:grpSpLocks/>
            </p:cNvGrpSpPr>
            <p:nvPr/>
          </p:nvGrpSpPr>
          <p:grpSpPr bwMode="auto">
            <a:xfrm flipV="1">
              <a:off x="4776" y="3016"/>
              <a:ext cx="156" cy="56"/>
              <a:chOff x="2848" y="848"/>
              <a:chExt cx="140" cy="98"/>
            </a:xfrm>
          </p:grpSpPr>
          <p:sp>
            <p:nvSpPr>
              <p:cNvPr id="28862" name="Line 9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3" name="Line 9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4" name="Line 9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98" name="Group 976"/>
          <p:cNvGrpSpPr>
            <a:grpSpLocks/>
          </p:cNvGrpSpPr>
          <p:nvPr/>
        </p:nvGrpSpPr>
        <p:grpSpPr bwMode="auto">
          <a:xfrm>
            <a:off x="5980113" y="4783138"/>
            <a:ext cx="501650" cy="234950"/>
            <a:chOff x="4701" y="2996"/>
            <a:chExt cx="316" cy="148"/>
          </a:xfrm>
        </p:grpSpPr>
        <p:sp>
          <p:nvSpPr>
            <p:cNvPr id="28842" name="Oval 97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43" name="Line 97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44" name="Line 97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45" name="Rectangle 98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46" name="Oval 98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47" name="Group 982"/>
            <p:cNvGrpSpPr>
              <a:grpSpLocks/>
            </p:cNvGrpSpPr>
            <p:nvPr/>
          </p:nvGrpSpPr>
          <p:grpSpPr bwMode="auto">
            <a:xfrm>
              <a:off x="4776" y="3017"/>
              <a:ext cx="156" cy="56"/>
              <a:chOff x="2848" y="848"/>
              <a:chExt cx="140" cy="98"/>
            </a:xfrm>
          </p:grpSpPr>
          <p:sp>
            <p:nvSpPr>
              <p:cNvPr id="28852" name="Line 9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3" name="Line 9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4" name="Line 9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848" name="Group 986"/>
            <p:cNvGrpSpPr>
              <a:grpSpLocks/>
            </p:cNvGrpSpPr>
            <p:nvPr/>
          </p:nvGrpSpPr>
          <p:grpSpPr bwMode="auto">
            <a:xfrm flipV="1">
              <a:off x="4776" y="3016"/>
              <a:ext cx="156" cy="56"/>
              <a:chOff x="2848" y="848"/>
              <a:chExt cx="140" cy="98"/>
            </a:xfrm>
          </p:grpSpPr>
          <p:sp>
            <p:nvSpPr>
              <p:cNvPr id="28849" name="Line 9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0" name="Line 9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1" name="Line 9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99" name="Group 990"/>
          <p:cNvGrpSpPr>
            <a:grpSpLocks/>
          </p:cNvGrpSpPr>
          <p:nvPr/>
        </p:nvGrpSpPr>
        <p:grpSpPr bwMode="auto">
          <a:xfrm>
            <a:off x="6810375" y="4968875"/>
            <a:ext cx="290513" cy="404813"/>
            <a:chOff x="4290" y="3130"/>
            <a:chExt cx="183" cy="255"/>
          </a:xfrm>
        </p:grpSpPr>
        <p:pic>
          <p:nvPicPr>
            <p:cNvPr id="28824" name="Picture 99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8825" name="Freeform 99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6" name="Freeform 99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7" name="Freeform 99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8" name="Freeform 99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9" name="Freeform 99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0" name="Freeform 99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1" name="Freeform 99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2" name="Freeform 99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3" name="Freeform 100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4" name="Freeform 100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5" name="Freeform 100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6" name="Freeform 100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7" name="Freeform 100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8" name="Freeform 100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9" name="Freeform 100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0" name="Freeform 100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1" name="Freeform 100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8800" name="Group 1009"/>
          <p:cNvGrpSpPr>
            <a:grpSpLocks/>
          </p:cNvGrpSpPr>
          <p:nvPr/>
        </p:nvGrpSpPr>
        <p:grpSpPr bwMode="auto">
          <a:xfrm>
            <a:off x="5367338" y="3430588"/>
            <a:ext cx="290512" cy="404812"/>
            <a:chOff x="4290" y="3130"/>
            <a:chExt cx="183" cy="255"/>
          </a:xfrm>
        </p:grpSpPr>
        <p:pic>
          <p:nvPicPr>
            <p:cNvPr id="28806" name="Picture 1010"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8807" name="Freeform 1011"/>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08" name="Freeform 1012"/>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09" name="Freeform 1013"/>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0" name="Freeform 1014"/>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1" name="Freeform 1015"/>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2" name="Freeform 1016"/>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3" name="Freeform 1017"/>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4" name="Freeform 1018"/>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5" name="Freeform 1019"/>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6" name="Freeform 1020"/>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7" name="Freeform 1021"/>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8" name="Freeform 1022"/>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9" name="Freeform 1023"/>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0" name="Freeform 1024"/>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1" name="Freeform 1025"/>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2" name="Freeform 1026"/>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3" name="Freeform 1027"/>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1033"/>
          <p:cNvGrpSpPr>
            <a:grpSpLocks/>
          </p:cNvGrpSpPr>
          <p:nvPr/>
        </p:nvGrpSpPr>
        <p:grpSpPr bwMode="auto">
          <a:xfrm>
            <a:off x="4206875" y="2076450"/>
            <a:ext cx="3013075" cy="3355975"/>
            <a:chOff x="2650" y="1308"/>
            <a:chExt cx="1898" cy="2114"/>
          </a:xfrm>
        </p:grpSpPr>
        <p:sp>
          <p:nvSpPr>
            <p:cNvPr id="28802" name="Line 1034"/>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03" name="Line 1035"/>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04" name="Line 1036"/>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05" name="Text Box 1037"/>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6921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4129188-4AAE-AF45-8E42-66AACD0C8D61}" type="slidenum">
              <a:rPr lang="en-US" sz="1400">
                <a:latin typeface="Times New Roman" charset="0"/>
              </a:rPr>
              <a:pPr/>
              <a:t>40</a:t>
            </a:fld>
            <a:endParaRPr lang="en-US" sz="1400">
              <a:latin typeface="Times New Roman" charset="0"/>
            </a:endParaRPr>
          </a:p>
        </p:txBody>
      </p:sp>
      <p:sp>
        <p:nvSpPr>
          <p:cNvPr id="50180" name="Rectangle 2"/>
          <p:cNvSpPr>
            <a:spLocks noGrp="1" noChangeArrowheads="1"/>
          </p:cNvSpPr>
          <p:nvPr>
            <p:ph type="title"/>
          </p:nvPr>
        </p:nvSpPr>
        <p:spPr/>
        <p:txBody>
          <a:bodyPr/>
          <a:lstStyle/>
          <a:p>
            <a:r>
              <a:rPr lang="en-US" sz="3600" dirty="0" smtClean="0">
                <a:ea typeface="ＭＳ Ｐゴシック" charset="0"/>
                <a:cs typeface="ＭＳ Ｐゴシック" charset="0"/>
              </a:rPr>
              <a:t>Client-Server Communication</a:t>
            </a:r>
            <a:endParaRPr lang="en-US" dirty="0">
              <a:ea typeface="ＭＳ Ｐゴシック" charset="0"/>
              <a:cs typeface="ＭＳ Ｐゴシック" charset="0"/>
            </a:endParaRPr>
          </a:p>
        </p:txBody>
      </p:sp>
      <p:sp>
        <p:nvSpPr>
          <p:cNvPr id="50181" name="Rectangle 3"/>
          <p:cNvSpPr>
            <a:spLocks noGrp="1" noChangeArrowheads="1"/>
          </p:cNvSpPr>
          <p:nvPr>
            <p:ph type="body" idx="1"/>
          </p:nvPr>
        </p:nvSpPr>
        <p:spPr/>
        <p:txBody>
          <a:bodyPr/>
          <a:lstStyle/>
          <a:p>
            <a:r>
              <a:rPr lang="en-US" sz="2400" dirty="0">
                <a:ea typeface="ＭＳ Ｐゴシック" charset="0"/>
                <a:cs typeface="ＭＳ Ｐゴシック" charset="0"/>
              </a:rPr>
              <a:t>two types of HTTP messages: </a:t>
            </a:r>
            <a:r>
              <a:rPr lang="en-US" sz="2400" i="1" dirty="0">
                <a:solidFill>
                  <a:srgbClr val="FF0000"/>
                </a:solidFill>
                <a:ea typeface="ＭＳ Ｐゴシック" charset="0"/>
                <a:cs typeface="ＭＳ Ｐゴシック" charset="0"/>
              </a:rPr>
              <a:t>request</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response</a:t>
            </a:r>
            <a:endParaRPr lang="en-US" sz="2400" i="1" dirty="0">
              <a:solidFill>
                <a:schemeClr val="accent2"/>
              </a:solidFill>
              <a:ea typeface="ＭＳ Ｐゴシック" charset="0"/>
              <a:cs typeface="ＭＳ Ｐゴシック" charset="0"/>
            </a:endParaRPr>
          </a:p>
          <a:p>
            <a:r>
              <a:rPr lang="en-US" sz="2400" dirty="0">
                <a:solidFill>
                  <a:srgbClr val="FF0000"/>
                </a:solidFill>
                <a:ea typeface="ＭＳ Ｐゴシック" charset="0"/>
                <a:cs typeface="ＭＳ Ｐゴシック" charset="0"/>
              </a:rPr>
              <a:t>HTTP request message</a:t>
            </a:r>
            <a:r>
              <a:rPr lang="en-US" sz="2400" dirty="0" smtClean="0">
                <a:solidFill>
                  <a:srgbClr val="FF0000"/>
                </a:solidFill>
                <a:ea typeface="ＭＳ Ｐゴシック" charset="0"/>
                <a:cs typeface="ＭＳ Ｐゴシック" charset="0"/>
              </a:rPr>
              <a:t>: (GET POST HEAD ….)</a:t>
            </a:r>
            <a:endParaRPr lang="en-US" sz="2400" dirty="0">
              <a:ea typeface="ＭＳ Ｐゴシック" charset="0"/>
              <a:cs typeface="ＭＳ Ｐゴシック" charset="0"/>
            </a:endParaRPr>
          </a:p>
        </p:txBody>
      </p:sp>
      <p:grpSp>
        <p:nvGrpSpPr>
          <p:cNvPr id="3" name="Group 2"/>
          <p:cNvGrpSpPr/>
          <p:nvPr/>
        </p:nvGrpSpPr>
        <p:grpSpPr>
          <a:xfrm>
            <a:off x="103882" y="2540179"/>
            <a:ext cx="4622183" cy="2386467"/>
            <a:chOff x="679226" y="3103563"/>
            <a:chExt cx="6643532" cy="2936022"/>
          </a:xfrm>
        </p:grpSpPr>
        <p:sp>
          <p:nvSpPr>
            <p:cNvPr id="50182" name="Text Box 4"/>
            <p:cNvSpPr txBox="1">
              <a:spLocks noChangeArrowheads="1"/>
            </p:cNvSpPr>
            <p:nvPr/>
          </p:nvSpPr>
          <p:spPr bwMode="auto">
            <a:xfrm>
              <a:off x="2924175" y="3444875"/>
              <a:ext cx="4398583" cy="2006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endParaRPr lang="en-US" sz="1200" b="1" dirty="0" smtClean="0">
                <a:latin typeface="Courier New" charset="0"/>
              </a:endParaRPr>
            </a:p>
            <a:p>
              <a:pPr>
                <a:spcBef>
                  <a:spcPct val="0"/>
                </a:spcBef>
                <a:buClrTx/>
                <a:buSzTx/>
                <a:buFontTx/>
                <a:buNone/>
              </a:pPr>
              <a:r>
                <a:rPr lang="en-US" sz="1200" b="1" dirty="0" smtClean="0">
                  <a:latin typeface="Courier New" charset="0"/>
                </a:rPr>
                <a:t>GET </a:t>
              </a:r>
              <a:r>
                <a:rPr lang="en-US" sz="1200" b="1" dirty="0">
                  <a:latin typeface="Courier New" charset="0"/>
                </a:rPr>
                <a:t>/</a:t>
              </a:r>
              <a:r>
                <a:rPr lang="en-US" sz="1200" b="1" dirty="0" err="1">
                  <a:latin typeface="Courier New" charset="0"/>
                </a:rPr>
                <a:t>somedir</a:t>
              </a:r>
              <a:r>
                <a:rPr lang="en-US" sz="1200" b="1" dirty="0">
                  <a:latin typeface="Courier New" charset="0"/>
                </a:rPr>
                <a:t>/</a:t>
              </a:r>
              <a:r>
                <a:rPr lang="en-US" sz="1200" b="1" dirty="0" err="1">
                  <a:latin typeface="Courier New" charset="0"/>
                </a:rPr>
                <a:t>page.html</a:t>
              </a:r>
              <a:r>
                <a:rPr lang="en-US" sz="1200" b="1" dirty="0">
                  <a:latin typeface="Courier New" charset="0"/>
                </a:rPr>
                <a:t> HTTP/1.1</a:t>
              </a:r>
            </a:p>
            <a:p>
              <a:pPr>
                <a:spcBef>
                  <a:spcPct val="0"/>
                </a:spcBef>
                <a:buClrTx/>
                <a:buSzTx/>
                <a:buFontTx/>
                <a:buNone/>
              </a:pPr>
              <a:r>
                <a:rPr lang="en-US" sz="1200" b="1" dirty="0">
                  <a:latin typeface="Courier New" charset="0"/>
                </a:rPr>
                <a:t>Host: </a:t>
              </a:r>
              <a:r>
                <a:rPr lang="en-US" sz="1200" b="1" dirty="0" err="1">
                  <a:latin typeface="Courier New" charset="0"/>
                </a:rPr>
                <a:t>www.someschool.edu</a:t>
              </a:r>
              <a:r>
                <a:rPr lang="en-US" sz="1200" b="1" dirty="0">
                  <a:latin typeface="Courier New" charset="0"/>
                </a:rPr>
                <a:t> </a:t>
              </a:r>
            </a:p>
            <a:p>
              <a:pPr>
                <a:spcBef>
                  <a:spcPct val="0"/>
                </a:spcBef>
                <a:buClrTx/>
                <a:buSzTx/>
                <a:buFontTx/>
                <a:buNone/>
              </a:pPr>
              <a:r>
                <a:rPr lang="en-US" sz="1200" b="1" dirty="0">
                  <a:latin typeface="Courier New" charset="0"/>
                </a:rPr>
                <a:t>User-agent: Mozilla/4.0</a:t>
              </a:r>
            </a:p>
            <a:p>
              <a:pPr>
                <a:spcBef>
                  <a:spcPct val="0"/>
                </a:spcBef>
                <a:buClrTx/>
                <a:buSzTx/>
                <a:buFontTx/>
                <a:buNone/>
              </a:pPr>
              <a:r>
                <a:rPr lang="en-US" sz="1200" b="1" dirty="0">
                  <a:latin typeface="Courier New" charset="0"/>
                </a:rPr>
                <a:t>Connection: close </a:t>
              </a:r>
            </a:p>
            <a:p>
              <a:pPr>
                <a:spcBef>
                  <a:spcPct val="0"/>
                </a:spcBef>
                <a:buClrTx/>
                <a:buSzTx/>
                <a:buFontTx/>
                <a:buNone/>
              </a:pPr>
              <a:r>
                <a:rPr lang="en-US" sz="1200" b="1" dirty="0" err="1">
                  <a:latin typeface="Courier New" charset="0"/>
                </a:rPr>
                <a:t>Accept-language:fr</a:t>
              </a:r>
              <a:r>
                <a:rPr lang="en-US" sz="1200" b="1" dirty="0">
                  <a:latin typeface="Courier New" charset="0"/>
                </a:rPr>
                <a:t> </a:t>
              </a:r>
            </a:p>
            <a:p>
              <a:pPr>
                <a:spcBef>
                  <a:spcPct val="0"/>
                </a:spcBef>
                <a:buClrTx/>
                <a:buSzTx/>
                <a:buFontTx/>
                <a:buNone/>
              </a:pPr>
              <a:endParaRPr lang="en-US" sz="1400" dirty="0">
                <a:latin typeface="Times New Roman" charset="0"/>
              </a:endParaRPr>
            </a:p>
            <a:p>
              <a:pPr>
                <a:spcBef>
                  <a:spcPct val="0"/>
                </a:spcBef>
                <a:buClrTx/>
                <a:buSzTx/>
                <a:buFontTx/>
                <a:buNone/>
              </a:pPr>
              <a:r>
                <a:rPr lang="en-US" sz="1200" dirty="0" smtClean="0">
                  <a:latin typeface="Calibri"/>
                </a:rPr>
                <a:t>     (</a:t>
              </a:r>
              <a:r>
                <a:rPr lang="en-US" sz="1200" dirty="0">
                  <a:latin typeface="Calibri"/>
                </a:rPr>
                <a:t>extra carriage return, line feed)</a:t>
              </a:r>
              <a:r>
                <a:rPr lang="en-US" sz="1400" dirty="0">
                  <a:latin typeface="Times New Roman" charset="0"/>
                </a:rPr>
                <a:t> </a:t>
              </a:r>
            </a:p>
          </p:txBody>
        </p:sp>
        <p:sp>
          <p:nvSpPr>
            <p:cNvPr id="50183" name="Text Box 5"/>
            <p:cNvSpPr txBox="1">
              <a:spLocks noChangeArrowheads="1"/>
            </p:cNvSpPr>
            <p:nvPr/>
          </p:nvSpPr>
          <p:spPr bwMode="auto">
            <a:xfrm>
              <a:off x="679226" y="3103563"/>
              <a:ext cx="130854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request line</a:t>
              </a:r>
            </a:p>
            <a:p>
              <a:pPr algn="ctr">
                <a:spcBef>
                  <a:spcPct val="0"/>
                </a:spcBef>
                <a:buClrTx/>
                <a:buSzTx/>
                <a:buFontTx/>
                <a:buNone/>
              </a:pPr>
              <a:r>
                <a:rPr lang="en-US" sz="1200" dirty="0">
                  <a:solidFill>
                    <a:schemeClr val="accent2"/>
                  </a:solidFill>
                  <a:latin typeface="Calibri"/>
                </a:rPr>
                <a:t>(GET, POST, </a:t>
              </a:r>
            </a:p>
            <a:p>
              <a:pPr algn="ctr">
                <a:spcBef>
                  <a:spcPct val="0"/>
                </a:spcBef>
                <a:buClrTx/>
                <a:buSzTx/>
                <a:buFontTx/>
                <a:buNone/>
              </a:pPr>
              <a:r>
                <a:rPr lang="en-US" sz="1200" dirty="0">
                  <a:solidFill>
                    <a:schemeClr val="accent2"/>
                  </a:solidFill>
                  <a:latin typeface="Calibri"/>
                </a:rPr>
                <a:t>HEAD commands)</a:t>
              </a:r>
              <a:endParaRPr lang="en-US" sz="1400" dirty="0">
                <a:latin typeface="Times New Roman" charset="0"/>
              </a:endParaRPr>
            </a:p>
          </p:txBody>
        </p:sp>
        <p:sp>
          <p:nvSpPr>
            <p:cNvPr id="50184" name="Line 6"/>
            <p:cNvSpPr>
              <a:spLocks noChangeShapeType="1"/>
            </p:cNvSpPr>
            <p:nvPr/>
          </p:nvSpPr>
          <p:spPr bwMode="auto">
            <a:xfrm>
              <a:off x="2038350" y="33147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100" dirty="0">
                <a:latin typeface="Calibri"/>
              </a:endParaRPr>
            </a:p>
          </p:txBody>
        </p:sp>
        <p:sp>
          <p:nvSpPr>
            <p:cNvPr id="50185" name="Freeform 7"/>
            <p:cNvSpPr>
              <a:spLocks/>
            </p:cNvSpPr>
            <p:nvPr/>
          </p:nvSpPr>
          <p:spPr bwMode="auto">
            <a:xfrm>
              <a:off x="2943225" y="3752850"/>
              <a:ext cx="227013" cy="1311275"/>
            </a:xfrm>
            <a:custGeom>
              <a:avLst/>
              <a:gdLst>
                <a:gd name="T0" fmla="*/ 2147483647 w 150"/>
                <a:gd name="T1" fmla="*/ 2147483647 h 924"/>
                <a:gd name="T2" fmla="*/ 0 w 150"/>
                <a:gd name="T3" fmla="*/ 0 h 924"/>
                <a:gd name="T4" fmla="*/ 0 w 150"/>
                <a:gd name="T5" fmla="*/ 2147483647 h 924"/>
                <a:gd name="T6" fmla="*/ 2147483647 w 150"/>
                <a:gd name="T7" fmla="*/ 214748364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dirty="0">
                <a:latin typeface="Calibri"/>
              </a:endParaRPr>
            </a:p>
          </p:txBody>
        </p:sp>
        <p:sp>
          <p:nvSpPr>
            <p:cNvPr id="50186" name="Text Box 8"/>
            <p:cNvSpPr txBox="1">
              <a:spLocks noChangeArrowheads="1"/>
            </p:cNvSpPr>
            <p:nvPr/>
          </p:nvSpPr>
          <p:spPr bwMode="auto">
            <a:xfrm>
              <a:off x="2313639" y="4256088"/>
              <a:ext cx="6359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200" dirty="0">
                  <a:solidFill>
                    <a:schemeClr val="accent2"/>
                  </a:solidFill>
                  <a:latin typeface="Calibri"/>
                </a:rPr>
                <a:t>header</a:t>
              </a:r>
            </a:p>
            <a:p>
              <a:pPr algn="r">
                <a:spcBef>
                  <a:spcPct val="0"/>
                </a:spcBef>
                <a:buClrTx/>
                <a:buSzTx/>
                <a:buFontTx/>
                <a:buNone/>
              </a:pPr>
              <a:r>
                <a:rPr lang="en-US" sz="1200" dirty="0">
                  <a:solidFill>
                    <a:schemeClr val="accent2"/>
                  </a:solidFill>
                  <a:latin typeface="Calibri"/>
                </a:rPr>
                <a:t> lines</a:t>
              </a:r>
              <a:endParaRPr lang="en-US" sz="1400" dirty="0">
                <a:latin typeface="Times New Roman" charset="0"/>
              </a:endParaRPr>
            </a:p>
          </p:txBody>
        </p:sp>
        <p:sp>
          <p:nvSpPr>
            <p:cNvPr id="50187" name="Line 10"/>
            <p:cNvSpPr>
              <a:spLocks noChangeShapeType="1"/>
            </p:cNvSpPr>
            <p:nvPr/>
          </p:nvSpPr>
          <p:spPr bwMode="auto">
            <a:xfrm flipV="1">
              <a:off x="2162175" y="532447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100" dirty="0">
                <a:latin typeface="Calibri"/>
              </a:endParaRPr>
            </a:p>
          </p:txBody>
        </p:sp>
        <p:sp>
          <p:nvSpPr>
            <p:cNvPr id="50188" name="Text Box 11"/>
            <p:cNvSpPr txBox="1">
              <a:spLocks noChangeArrowheads="1"/>
            </p:cNvSpPr>
            <p:nvPr/>
          </p:nvSpPr>
          <p:spPr bwMode="auto">
            <a:xfrm>
              <a:off x="950250" y="5208588"/>
              <a:ext cx="117607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Carriage return, </a:t>
              </a:r>
            </a:p>
            <a:p>
              <a:pPr algn="ctr">
                <a:spcBef>
                  <a:spcPct val="0"/>
                </a:spcBef>
                <a:buClrTx/>
                <a:buSzTx/>
                <a:buFontTx/>
                <a:buNone/>
              </a:pPr>
              <a:r>
                <a:rPr lang="en-US" sz="1200" dirty="0">
                  <a:solidFill>
                    <a:schemeClr val="accent2"/>
                  </a:solidFill>
                  <a:latin typeface="Calibri"/>
                </a:rPr>
                <a:t>line feed </a:t>
              </a:r>
            </a:p>
            <a:p>
              <a:pPr algn="ctr">
                <a:spcBef>
                  <a:spcPct val="0"/>
                </a:spcBef>
                <a:buClrTx/>
                <a:buSzTx/>
                <a:buFontTx/>
                <a:buNone/>
              </a:pPr>
              <a:r>
                <a:rPr lang="en-US" sz="1200" dirty="0">
                  <a:solidFill>
                    <a:schemeClr val="accent2"/>
                  </a:solidFill>
                  <a:latin typeface="Calibri"/>
                </a:rPr>
                <a:t>indicates end </a:t>
              </a:r>
            </a:p>
            <a:p>
              <a:pPr algn="ctr">
                <a:spcBef>
                  <a:spcPct val="0"/>
                </a:spcBef>
                <a:buClrTx/>
                <a:buSzTx/>
                <a:buFontTx/>
                <a:buNone/>
              </a:pPr>
              <a:r>
                <a:rPr lang="en-US" sz="1200" dirty="0">
                  <a:solidFill>
                    <a:schemeClr val="accent2"/>
                  </a:solidFill>
                  <a:latin typeface="Calibri"/>
                </a:rPr>
                <a:t>of message</a:t>
              </a:r>
              <a:endParaRPr lang="en-US" sz="1400" dirty="0">
                <a:latin typeface="Times New Roman" charset="0"/>
              </a:endParaRPr>
            </a:p>
          </p:txBody>
        </p:sp>
      </p:grpSp>
      <p:grpSp>
        <p:nvGrpSpPr>
          <p:cNvPr id="15" name="Group 14"/>
          <p:cNvGrpSpPr/>
          <p:nvPr/>
        </p:nvGrpSpPr>
        <p:grpSpPr>
          <a:xfrm>
            <a:off x="3995698" y="3665799"/>
            <a:ext cx="4991419" cy="2195264"/>
            <a:chOff x="1156875" y="1408113"/>
            <a:chExt cx="5256625" cy="3552914"/>
          </a:xfrm>
        </p:grpSpPr>
        <p:sp>
          <p:nvSpPr>
            <p:cNvPr id="16" name="Text Box 4"/>
            <p:cNvSpPr txBox="1">
              <a:spLocks noChangeArrowheads="1"/>
            </p:cNvSpPr>
            <p:nvPr/>
          </p:nvSpPr>
          <p:spPr bwMode="auto">
            <a:xfrm>
              <a:off x="3181350" y="1987550"/>
              <a:ext cx="3232150"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100" b="1" dirty="0">
                  <a:latin typeface="Courier New" charset="0"/>
                </a:rPr>
                <a:t>HTTP/1.1 200 OK </a:t>
              </a:r>
            </a:p>
            <a:p>
              <a:pPr>
                <a:spcBef>
                  <a:spcPct val="0"/>
                </a:spcBef>
                <a:buClrTx/>
                <a:buSzTx/>
                <a:buFontTx/>
                <a:buNone/>
              </a:pPr>
              <a:r>
                <a:rPr lang="en-US" sz="1100" b="1" dirty="0">
                  <a:latin typeface="Courier New" charset="0"/>
                </a:rPr>
                <a:t>Connection close</a:t>
              </a:r>
            </a:p>
            <a:p>
              <a:pPr>
                <a:spcBef>
                  <a:spcPct val="0"/>
                </a:spcBef>
                <a:buClrTx/>
                <a:buSzTx/>
                <a:buFontTx/>
                <a:buNone/>
              </a:pPr>
              <a:r>
                <a:rPr lang="en-US" sz="1100" b="1" dirty="0">
                  <a:latin typeface="Courier New" charset="0"/>
                </a:rPr>
                <a:t>Date: Thu, 06 Aug 1998 12:00:15 GMT </a:t>
              </a:r>
            </a:p>
            <a:p>
              <a:pPr>
                <a:spcBef>
                  <a:spcPct val="0"/>
                </a:spcBef>
                <a:buClrTx/>
                <a:buSzTx/>
                <a:buFontTx/>
                <a:buNone/>
              </a:pPr>
              <a:r>
                <a:rPr lang="en-US" sz="1100" b="1" dirty="0">
                  <a:latin typeface="Courier New" charset="0"/>
                </a:rPr>
                <a:t>Server: Apache/1.3.0 (Unix) </a:t>
              </a:r>
            </a:p>
            <a:p>
              <a:pPr>
                <a:spcBef>
                  <a:spcPct val="0"/>
                </a:spcBef>
                <a:buClrTx/>
                <a:buSzTx/>
                <a:buFontTx/>
                <a:buNone/>
              </a:pPr>
              <a:r>
                <a:rPr lang="en-US" sz="1100" b="1" dirty="0">
                  <a:latin typeface="Courier New" charset="0"/>
                </a:rPr>
                <a:t>Last-Modified: Mon, 22 Jun 1998 …... </a:t>
              </a:r>
            </a:p>
            <a:p>
              <a:pPr>
                <a:spcBef>
                  <a:spcPct val="0"/>
                </a:spcBef>
                <a:buClrTx/>
                <a:buSzTx/>
                <a:buFontTx/>
                <a:buNone/>
              </a:pPr>
              <a:r>
                <a:rPr lang="en-US" sz="1100" b="1" dirty="0">
                  <a:latin typeface="Courier New" charset="0"/>
                </a:rPr>
                <a:t>Content-Length: 6821 </a:t>
              </a:r>
            </a:p>
            <a:p>
              <a:pPr>
                <a:spcBef>
                  <a:spcPct val="0"/>
                </a:spcBef>
                <a:buClrTx/>
                <a:buSzTx/>
                <a:buFontTx/>
                <a:buNone/>
              </a:pPr>
              <a:r>
                <a:rPr lang="en-US" sz="1100" b="1" dirty="0">
                  <a:latin typeface="Courier New" charset="0"/>
                </a:rPr>
                <a:t>Content-Type: text/html</a:t>
              </a:r>
            </a:p>
            <a:p>
              <a:pPr>
                <a:spcBef>
                  <a:spcPct val="0"/>
                </a:spcBef>
                <a:buClrTx/>
                <a:buSzTx/>
                <a:buFontTx/>
                <a:buNone/>
              </a:pPr>
              <a:r>
                <a:rPr lang="en-US" sz="1100" b="1" dirty="0">
                  <a:latin typeface="Courier New" charset="0"/>
                </a:rPr>
                <a:t> </a:t>
              </a:r>
            </a:p>
            <a:p>
              <a:pPr>
                <a:spcBef>
                  <a:spcPct val="0"/>
                </a:spcBef>
                <a:buClrTx/>
                <a:buSzTx/>
                <a:buFontTx/>
                <a:buNone/>
              </a:pPr>
              <a:r>
                <a:rPr lang="en-US" sz="1100" b="1" dirty="0">
                  <a:latin typeface="Courier New" charset="0"/>
                </a:rPr>
                <a:t>data data data data data ... </a:t>
              </a:r>
            </a:p>
          </p:txBody>
        </p:sp>
        <p:sp>
          <p:nvSpPr>
            <p:cNvPr id="17" name="Text Box 5"/>
            <p:cNvSpPr txBox="1">
              <a:spLocks noChangeArrowheads="1"/>
            </p:cNvSpPr>
            <p:nvPr/>
          </p:nvSpPr>
          <p:spPr bwMode="auto">
            <a:xfrm>
              <a:off x="1206080" y="1408113"/>
              <a:ext cx="9961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status line</a:t>
              </a:r>
            </a:p>
            <a:p>
              <a:pPr algn="ctr">
                <a:spcBef>
                  <a:spcPct val="0"/>
                </a:spcBef>
                <a:buClrTx/>
                <a:buSzTx/>
                <a:buFontTx/>
                <a:buNone/>
              </a:pPr>
              <a:r>
                <a:rPr lang="en-US" sz="1100" dirty="0">
                  <a:solidFill>
                    <a:schemeClr val="accent2"/>
                  </a:solidFill>
                  <a:latin typeface="Calibri"/>
                </a:rPr>
                <a:t>(protocol</a:t>
              </a:r>
            </a:p>
            <a:p>
              <a:pPr algn="ctr">
                <a:spcBef>
                  <a:spcPct val="0"/>
                </a:spcBef>
                <a:buClrTx/>
                <a:buSzTx/>
                <a:buFontTx/>
                <a:buNone/>
              </a:pPr>
              <a:r>
                <a:rPr lang="en-US" sz="1100" dirty="0">
                  <a:solidFill>
                    <a:schemeClr val="accent2"/>
                  </a:solidFill>
                  <a:latin typeface="Calibri"/>
                </a:rPr>
                <a:t>status code</a:t>
              </a:r>
            </a:p>
            <a:p>
              <a:pPr algn="ctr">
                <a:spcBef>
                  <a:spcPct val="0"/>
                </a:spcBef>
                <a:buClrTx/>
                <a:buSzTx/>
                <a:buFontTx/>
                <a:buNone/>
              </a:pPr>
              <a:r>
                <a:rPr lang="en-US" sz="1100" dirty="0">
                  <a:solidFill>
                    <a:schemeClr val="accent2"/>
                  </a:solidFill>
                  <a:latin typeface="Calibri"/>
                </a:rPr>
                <a:t>status phrase)</a:t>
              </a:r>
              <a:endParaRPr lang="en-US" sz="1200" dirty="0">
                <a:latin typeface="Times New Roman" charset="0"/>
              </a:endParaRPr>
            </a:p>
          </p:txBody>
        </p:sp>
        <p:sp>
          <p:nvSpPr>
            <p:cNvPr id="18" name="Line 6"/>
            <p:cNvSpPr>
              <a:spLocks noChangeShapeType="1"/>
            </p:cNvSpPr>
            <p:nvPr/>
          </p:nvSpPr>
          <p:spPr bwMode="auto">
            <a:xfrm>
              <a:off x="2295525" y="191452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dirty="0">
                <a:latin typeface="Calibri"/>
              </a:endParaRPr>
            </a:p>
          </p:txBody>
        </p:sp>
        <p:sp>
          <p:nvSpPr>
            <p:cNvPr id="19" name="Freeform 7"/>
            <p:cNvSpPr>
              <a:spLocks/>
            </p:cNvSpPr>
            <p:nvPr/>
          </p:nvSpPr>
          <p:spPr bwMode="auto">
            <a:xfrm>
              <a:off x="3095625" y="2349500"/>
              <a:ext cx="257175" cy="1858963"/>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dirty="0">
                <a:latin typeface="Calibri"/>
              </a:endParaRPr>
            </a:p>
          </p:txBody>
        </p:sp>
        <p:sp>
          <p:nvSpPr>
            <p:cNvPr id="20" name="Text Box 8"/>
            <p:cNvSpPr txBox="1">
              <a:spLocks noChangeArrowheads="1"/>
            </p:cNvSpPr>
            <p:nvPr/>
          </p:nvSpPr>
          <p:spPr bwMode="auto">
            <a:xfrm>
              <a:off x="2420057" y="3017838"/>
              <a:ext cx="59619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100" dirty="0">
                  <a:solidFill>
                    <a:schemeClr val="accent2"/>
                  </a:solidFill>
                  <a:latin typeface="Calibri"/>
                </a:rPr>
                <a:t>header</a:t>
              </a:r>
            </a:p>
            <a:p>
              <a:pPr algn="r">
                <a:spcBef>
                  <a:spcPct val="0"/>
                </a:spcBef>
                <a:buClrTx/>
                <a:buSzTx/>
                <a:buFontTx/>
                <a:buNone/>
              </a:pPr>
              <a:r>
                <a:rPr lang="en-US" sz="1100" dirty="0">
                  <a:solidFill>
                    <a:schemeClr val="accent2"/>
                  </a:solidFill>
                  <a:latin typeface="Calibri"/>
                </a:rPr>
                <a:t> lines</a:t>
              </a:r>
              <a:endParaRPr lang="en-US" sz="1200" dirty="0">
                <a:latin typeface="Times New Roman" charset="0"/>
              </a:endParaRPr>
            </a:p>
          </p:txBody>
        </p:sp>
        <p:sp>
          <p:nvSpPr>
            <p:cNvPr id="21" name="Line 9"/>
            <p:cNvSpPr>
              <a:spLocks noChangeShapeType="1"/>
            </p:cNvSpPr>
            <p:nvPr/>
          </p:nvSpPr>
          <p:spPr bwMode="auto">
            <a:xfrm flipV="1">
              <a:off x="2190750" y="43815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dirty="0">
                <a:latin typeface="Calibri"/>
              </a:endParaRPr>
            </a:p>
          </p:txBody>
        </p:sp>
        <p:sp>
          <p:nvSpPr>
            <p:cNvPr id="22" name="Text Box 10"/>
            <p:cNvSpPr txBox="1">
              <a:spLocks noChangeArrowheads="1"/>
            </p:cNvSpPr>
            <p:nvPr/>
          </p:nvSpPr>
          <p:spPr bwMode="auto">
            <a:xfrm>
              <a:off x="1156875" y="4360863"/>
              <a:ext cx="769173"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data, e.g., </a:t>
              </a:r>
            </a:p>
            <a:p>
              <a:pPr algn="ctr">
                <a:spcBef>
                  <a:spcPct val="0"/>
                </a:spcBef>
                <a:buClrTx/>
                <a:buSzTx/>
                <a:buFontTx/>
                <a:buNone/>
              </a:pPr>
              <a:r>
                <a:rPr lang="en-US" sz="1100" dirty="0">
                  <a:solidFill>
                    <a:schemeClr val="accent2"/>
                  </a:solidFill>
                  <a:latin typeface="Calibri"/>
                </a:rPr>
                <a:t>requested</a:t>
              </a:r>
            </a:p>
            <a:p>
              <a:pPr algn="ctr">
                <a:spcBef>
                  <a:spcPct val="0"/>
                </a:spcBef>
                <a:buClrTx/>
                <a:buSzTx/>
                <a:buFontTx/>
                <a:buNone/>
              </a:pPr>
              <a:r>
                <a:rPr lang="en-US" sz="1100" dirty="0">
                  <a:solidFill>
                    <a:schemeClr val="accent2"/>
                  </a:solidFill>
                  <a:latin typeface="Calibri"/>
                </a:rPr>
                <a:t>HTML file</a:t>
              </a:r>
              <a:endParaRPr lang="en-US" sz="1200" dirty="0">
                <a:latin typeface="Times New Roman" charset="0"/>
              </a:endParaRPr>
            </a:p>
          </p:txBody>
        </p:sp>
      </p:grpSp>
      <p:sp>
        <p:nvSpPr>
          <p:cNvPr id="4" name="TextBox 3"/>
          <p:cNvSpPr txBox="1"/>
          <p:nvPr/>
        </p:nvSpPr>
        <p:spPr>
          <a:xfrm>
            <a:off x="5498353" y="3167529"/>
            <a:ext cx="3414059" cy="400110"/>
          </a:xfrm>
          <a:prstGeom prst="rect">
            <a:avLst/>
          </a:prstGeom>
          <a:noFill/>
        </p:spPr>
        <p:txBody>
          <a:bodyPr wrap="square" rtlCol="0">
            <a:spAutoFit/>
          </a:bodyPr>
          <a:lstStyle/>
          <a:p>
            <a:r>
              <a:rPr lang="en-US" sz="2000" dirty="0" smtClean="0">
                <a:solidFill>
                  <a:srgbClr val="FF0000"/>
                </a:solidFill>
                <a:ea typeface="ＭＳ Ｐゴシック" charset="0"/>
                <a:cs typeface="ＭＳ Ｐゴシック" charset="0"/>
              </a:rPr>
              <a:t>HTTP response message</a:t>
            </a:r>
          </a:p>
        </p:txBody>
      </p:sp>
    </p:spTree>
    <p:extLst>
      <p:ext uri="{BB962C8B-B14F-4D97-AF65-F5344CB8AC3E}">
        <p14:creationId xmlns:p14="http://schemas.microsoft.com/office/powerpoint/2010/main" val="126542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6A7D037-0E34-864B-81A8-E4B18D86492F}" type="slidenum">
              <a:rPr lang="en-US" sz="1400" b="0">
                <a:latin typeface="Times New Roman" charset="0"/>
                <a:cs typeface="Calibri"/>
              </a:rPr>
              <a:pPr eaLnBrk="1" hangingPunct="1"/>
              <a:t>41</a:t>
            </a:fld>
            <a:endParaRPr lang="en-US" sz="1400" b="0" dirty="0">
              <a:latin typeface="Times New Roman" charset="0"/>
              <a:cs typeface="Calibri"/>
            </a:endParaRPr>
          </a:p>
        </p:txBody>
      </p:sp>
      <p:sp>
        <p:nvSpPr>
          <p:cNvPr id="58371"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Different Forms of Server Response</a:t>
            </a:r>
            <a:endParaRPr lang="en-US" dirty="0">
              <a:latin typeface="Helvetica" charset="0"/>
              <a:ea typeface="ＭＳ Ｐゴシック" charset="0"/>
              <a:cs typeface="ＭＳ Ｐゴシック" charset="0"/>
            </a:endParaRPr>
          </a:p>
        </p:txBody>
      </p:sp>
      <p:sp>
        <p:nvSpPr>
          <p:cNvPr id="1070083" name="Rectangle 3"/>
          <p:cNvSpPr>
            <a:spLocks noGrp="1" noChangeArrowheads="1"/>
          </p:cNvSpPr>
          <p:nvPr>
            <p:ph type="body" idx="1"/>
          </p:nvPr>
        </p:nvSpPr>
        <p:spPr>
          <a:xfrm>
            <a:off x="457200" y="1219200"/>
            <a:ext cx="8686800" cy="5486400"/>
          </a:xfrm>
        </p:spPr>
        <p:txBody>
          <a:bodyPr/>
          <a:lstStyle/>
          <a:p>
            <a:r>
              <a:rPr lang="en-US" dirty="0">
                <a:latin typeface="Calibri"/>
                <a:cs typeface="Calibri"/>
              </a:rPr>
              <a:t>Return a file</a:t>
            </a:r>
          </a:p>
          <a:p>
            <a:pPr lvl="1"/>
            <a:r>
              <a:rPr lang="en-US" dirty="0">
                <a:latin typeface="Calibri"/>
                <a:ea typeface="Calibri"/>
                <a:cs typeface="Calibri"/>
              </a:rPr>
              <a:t>URL matches a file (</a:t>
            </a:r>
            <a:r>
              <a:rPr lang="en-US" i="1" dirty="0">
                <a:latin typeface="Calibri"/>
                <a:ea typeface="Calibri"/>
                <a:cs typeface="Calibri"/>
              </a:rPr>
              <a:t>e.g.,</a:t>
            </a:r>
            <a:r>
              <a:rPr lang="en-US" dirty="0">
                <a:latin typeface="Calibri"/>
                <a:ea typeface="Calibri"/>
                <a:cs typeface="Calibri"/>
              </a:rPr>
              <a:t> </a:t>
            </a:r>
            <a:r>
              <a:rPr lang="en-US" sz="2000" dirty="0">
                <a:latin typeface="Courier" charset="0"/>
                <a:ea typeface="Calibri"/>
                <a:cs typeface="Calibri"/>
              </a:rPr>
              <a:t>/www/</a:t>
            </a:r>
            <a:r>
              <a:rPr lang="en-US" sz="2000" dirty="0" err="1">
                <a:latin typeface="Courier" charset="0"/>
                <a:ea typeface="Calibri"/>
                <a:cs typeface="Calibri"/>
              </a:rPr>
              <a:t>index.html</a:t>
            </a:r>
            <a:r>
              <a:rPr lang="en-US" dirty="0">
                <a:latin typeface="Calibri"/>
                <a:ea typeface="Calibri"/>
                <a:cs typeface="Calibri"/>
              </a:rPr>
              <a:t>)</a:t>
            </a:r>
          </a:p>
          <a:p>
            <a:pPr lvl="1"/>
            <a:r>
              <a:rPr lang="en-US" dirty="0">
                <a:latin typeface="Calibri"/>
                <a:ea typeface="Calibri"/>
                <a:cs typeface="Calibri"/>
              </a:rPr>
              <a:t>Server returns file as the response</a:t>
            </a:r>
          </a:p>
          <a:p>
            <a:pPr lvl="1"/>
            <a:r>
              <a:rPr lang="en-US" dirty="0">
                <a:latin typeface="Calibri"/>
                <a:ea typeface="Calibri"/>
                <a:cs typeface="Calibri"/>
              </a:rPr>
              <a:t>Server generates appropriate response </a:t>
            </a:r>
            <a:r>
              <a:rPr lang="en-US" dirty="0" smtClean="0">
                <a:latin typeface="Calibri"/>
                <a:ea typeface="Calibri"/>
                <a:cs typeface="Calibri"/>
              </a:rPr>
              <a:t>header</a:t>
            </a:r>
          </a:p>
          <a:p>
            <a:pPr lvl="1"/>
            <a:endParaRPr lang="en-US" dirty="0">
              <a:latin typeface="Calibri"/>
              <a:ea typeface="Calibri"/>
              <a:cs typeface="Calibri"/>
            </a:endParaRPr>
          </a:p>
          <a:p>
            <a:r>
              <a:rPr lang="en-US" dirty="0">
                <a:latin typeface="Calibri"/>
                <a:cs typeface="Calibri"/>
              </a:rPr>
              <a:t>Generate response dynamically</a:t>
            </a:r>
          </a:p>
          <a:p>
            <a:pPr lvl="1"/>
            <a:r>
              <a:rPr lang="en-US" dirty="0">
                <a:latin typeface="Calibri"/>
                <a:ea typeface="Calibri"/>
                <a:cs typeface="Calibri"/>
              </a:rPr>
              <a:t>URL triggers a program on the server</a:t>
            </a:r>
          </a:p>
          <a:p>
            <a:pPr lvl="1"/>
            <a:r>
              <a:rPr lang="en-US" dirty="0">
                <a:latin typeface="Calibri"/>
                <a:ea typeface="Calibri"/>
                <a:cs typeface="Calibri"/>
              </a:rPr>
              <a:t>Server runs program and sends output to </a:t>
            </a:r>
            <a:r>
              <a:rPr lang="en-US" dirty="0" smtClean="0">
                <a:latin typeface="Calibri"/>
                <a:ea typeface="Calibri"/>
                <a:cs typeface="Calibri"/>
              </a:rPr>
              <a:t>client</a:t>
            </a:r>
          </a:p>
          <a:p>
            <a:pPr lvl="1"/>
            <a:endParaRPr lang="en-US" dirty="0">
              <a:latin typeface="Calibri"/>
              <a:ea typeface="Calibri"/>
              <a:cs typeface="Calibri"/>
            </a:endParaRPr>
          </a:p>
          <a:p>
            <a:r>
              <a:rPr lang="en-US" dirty="0">
                <a:latin typeface="Calibri"/>
                <a:cs typeface="Calibri"/>
              </a:rPr>
              <a:t>Return meta-data with no body</a:t>
            </a:r>
          </a:p>
          <a:p>
            <a:endParaRPr lang="en-US" dirty="0">
              <a:latin typeface="Calibri"/>
              <a:cs typeface="Calibri"/>
            </a:endParaRPr>
          </a:p>
        </p:txBody>
      </p:sp>
    </p:spTree>
    <p:extLst>
      <p:ext uri="{BB962C8B-B14F-4D97-AF65-F5344CB8AC3E}">
        <p14:creationId xmlns:p14="http://schemas.microsoft.com/office/powerpoint/2010/main" val="27294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0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0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0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00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00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00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008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0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25CA29E-5473-CC44-B75B-AF5FBF42CAD3}" type="slidenum">
              <a:rPr lang="en-US" sz="1400" b="0">
                <a:latin typeface="Times New Roman" charset="0"/>
                <a:cs typeface="Calibri"/>
              </a:rPr>
              <a:pPr eaLnBrk="1" hangingPunct="1"/>
              <a:t>42</a:t>
            </a:fld>
            <a:endParaRPr lang="en-US" sz="1400" b="0" dirty="0">
              <a:latin typeface="Times New Roman" charset="0"/>
              <a:cs typeface="Calibri"/>
            </a:endParaRPr>
          </a:p>
        </p:txBody>
      </p:sp>
      <p:sp>
        <p:nvSpPr>
          <p:cNvPr id="6041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Resource Meta-Data</a:t>
            </a:r>
          </a:p>
        </p:txBody>
      </p:sp>
      <p:sp>
        <p:nvSpPr>
          <p:cNvPr id="1060867" name="Rectangle 3"/>
          <p:cNvSpPr>
            <a:spLocks noGrp="1" noChangeArrowheads="1"/>
          </p:cNvSpPr>
          <p:nvPr>
            <p:ph type="body" idx="1"/>
          </p:nvPr>
        </p:nvSpPr>
        <p:spPr/>
        <p:txBody>
          <a:bodyPr>
            <a:normAutofit fontScale="92500" lnSpcReduction="10000"/>
          </a:bodyPr>
          <a:lstStyle/>
          <a:p>
            <a:pPr>
              <a:lnSpc>
                <a:spcPct val="90000"/>
              </a:lnSpc>
            </a:pPr>
            <a:r>
              <a:rPr lang="en-US" dirty="0">
                <a:latin typeface="Calibri"/>
                <a:cs typeface="Calibri"/>
              </a:rPr>
              <a:t>Meta-data</a:t>
            </a:r>
          </a:p>
          <a:p>
            <a:pPr lvl="1">
              <a:lnSpc>
                <a:spcPct val="90000"/>
              </a:lnSpc>
            </a:pPr>
            <a:r>
              <a:rPr lang="en-US" dirty="0">
                <a:latin typeface="Calibri"/>
                <a:ea typeface="Calibri"/>
                <a:cs typeface="Calibri"/>
              </a:rPr>
              <a:t>Info </a:t>
            </a:r>
            <a:r>
              <a:rPr lang="en-US" i="1" dirty="0">
                <a:latin typeface="Calibri"/>
                <a:ea typeface="Calibri"/>
                <a:cs typeface="Calibri"/>
              </a:rPr>
              <a:t>about</a:t>
            </a:r>
            <a:r>
              <a:rPr lang="en-US" dirty="0">
                <a:latin typeface="Calibri"/>
                <a:ea typeface="Calibri"/>
                <a:cs typeface="Calibri"/>
              </a:rPr>
              <a:t> a resource, stored as a separate </a:t>
            </a:r>
            <a:r>
              <a:rPr lang="en-US" dirty="0" smtClean="0">
                <a:latin typeface="Calibri"/>
                <a:ea typeface="Calibri"/>
                <a:cs typeface="Calibri"/>
              </a:rPr>
              <a:t>entity</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Examples:</a:t>
            </a:r>
          </a:p>
          <a:p>
            <a:pPr lvl="1">
              <a:lnSpc>
                <a:spcPct val="90000"/>
              </a:lnSpc>
            </a:pPr>
            <a:r>
              <a:rPr lang="en-US" dirty="0">
                <a:latin typeface="Calibri"/>
                <a:ea typeface="Calibri"/>
                <a:cs typeface="Calibri"/>
              </a:rPr>
              <a:t>Size of </a:t>
            </a:r>
            <a:r>
              <a:rPr lang="en-US" dirty="0" smtClean="0">
                <a:latin typeface="Calibri"/>
                <a:ea typeface="Calibri"/>
                <a:cs typeface="Calibri"/>
              </a:rPr>
              <a:t>resource</a:t>
            </a:r>
            <a:r>
              <a:rPr lang="en-US" dirty="0">
                <a:latin typeface="Calibri"/>
                <a:ea typeface="Calibri"/>
                <a:cs typeface="Calibri"/>
              </a:rPr>
              <a:t>, last modification time</a:t>
            </a:r>
            <a:r>
              <a:rPr lang="en-US" dirty="0" smtClean="0">
                <a:latin typeface="Calibri"/>
                <a:ea typeface="Calibri"/>
                <a:cs typeface="Calibri"/>
              </a:rPr>
              <a:t>, type of content</a:t>
            </a:r>
          </a:p>
          <a:p>
            <a:pPr lvl="1">
              <a:lnSpc>
                <a:spcPct val="90000"/>
              </a:lnSpc>
            </a:pPr>
            <a:endParaRPr lang="en-US" dirty="0">
              <a:latin typeface="Calibri"/>
              <a:ea typeface="Calibri"/>
              <a:cs typeface="Calibri"/>
            </a:endParaRPr>
          </a:p>
          <a:p>
            <a:pPr>
              <a:lnSpc>
                <a:spcPct val="90000"/>
              </a:lnSpc>
            </a:pPr>
            <a:r>
              <a:rPr lang="en-US" dirty="0" smtClean="0">
                <a:latin typeface="Calibri"/>
                <a:cs typeface="Calibri"/>
              </a:rPr>
              <a:t>Usage </a:t>
            </a:r>
            <a:r>
              <a:rPr lang="en-US" dirty="0">
                <a:latin typeface="Calibri"/>
                <a:cs typeface="Calibri"/>
              </a:rPr>
              <a:t>example:  Conditional GET Request</a:t>
            </a:r>
          </a:p>
          <a:p>
            <a:pPr lvl="1">
              <a:lnSpc>
                <a:spcPct val="90000"/>
              </a:lnSpc>
            </a:pPr>
            <a:r>
              <a:rPr lang="en-US" dirty="0">
                <a:latin typeface="Calibri"/>
                <a:ea typeface="Calibri"/>
                <a:cs typeface="Calibri"/>
              </a:rPr>
              <a:t>Client requests object </a:t>
            </a:r>
            <a:r>
              <a:rPr lang="ja-JP" altLang="en-US" dirty="0">
                <a:latin typeface="Calibri"/>
                <a:ea typeface="Calibri"/>
                <a:cs typeface="Calibri"/>
              </a:rPr>
              <a:t>“</a:t>
            </a:r>
            <a:r>
              <a:rPr lang="en-US" b="1" dirty="0">
                <a:latin typeface="Courier New" charset="0"/>
                <a:ea typeface="Calibri"/>
                <a:cs typeface="Calibri"/>
              </a:rPr>
              <a:t>If-modified-since</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If unchanged, </a:t>
            </a:r>
            <a:r>
              <a:rPr lang="ja-JP" altLang="en-US" dirty="0">
                <a:latin typeface="Calibri"/>
                <a:ea typeface="Calibri"/>
                <a:cs typeface="Calibri"/>
              </a:rPr>
              <a:t>“</a:t>
            </a:r>
            <a:r>
              <a:rPr lang="en-US" b="1" dirty="0">
                <a:latin typeface="Courier New" charset="0"/>
                <a:ea typeface="Calibri"/>
                <a:cs typeface="Calibri"/>
              </a:rPr>
              <a:t>HTTP/1.1 304 Not Modified</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No body in the server</a:t>
            </a:r>
            <a:r>
              <a:rPr lang="ja-JP" altLang="en-US" dirty="0">
                <a:latin typeface="Calibri"/>
                <a:ea typeface="Calibri"/>
                <a:cs typeface="Calibri"/>
              </a:rPr>
              <a:t>’</a:t>
            </a:r>
            <a:r>
              <a:rPr lang="en-US" dirty="0">
                <a:latin typeface="Calibri"/>
                <a:ea typeface="Calibri"/>
                <a:cs typeface="Calibri"/>
              </a:rPr>
              <a:t>s response, only a header</a:t>
            </a:r>
          </a:p>
        </p:txBody>
      </p:sp>
    </p:spTree>
    <p:extLst>
      <p:ext uri="{BB962C8B-B14F-4D97-AF65-F5344CB8AC3E}">
        <p14:creationId xmlns:p14="http://schemas.microsoft.com/office/powerpoint/2010/main" val="230056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82981F-0397-0A45-A0C3-0849F45ECBCA}" type="slidenum">
              <a:rPr lang="en-US" sz="1400" b="0">
                <a:latin typeface="Times New Roman" charset="0"/>
                <a:cs typeface="Calibri"/>
              </a:rPr>
              <a:pPr eaLnBrk="1" hangingPunct="1"/>
              <a:t>43</a:t>
            </a:fld>
            <a:endParaRPr lang="en-US" sz="1400" b="0" dirty="0">
              <a:latin typeface="Times New Roman" charset="0"/>
              <a:cs typeface="Calibri"/>
            </a:endParaRPr>
          </a:p>
        </p:txBody>
      </p:sp>
      <p:sp>
        <p:nvSpPr>
          <p:cNvPr id="62467" name="Rectangle 2"/>
          <p:cNvSpPr>
            <a:spLocks noGrp="1" noChangeArrowheads="1"/>
          </p:cNvSpPr>
          <p:nvPr>
            <p:ph type="title"/>
          </p:nvPr>
        </p:nvSpPr>
        <p:spPr>
          <a:xfrm>
            <a:off x="304800" y="381000"/>
            <a:ext cx="8534400" cy="685800"/>
          </a:xfrm>
        </p:spPr>
        <p:txBody>
          <a:bodyPr>
            <a:normAutofit fontScale="90000"/>
          </a:bodyPr>
          <a:lstStyle/>
          <a:p>
            <a:pPr>
              <a:tabLst>
                <a:tab pos="8234363" algn="r"/>
              </a:tabLst>
            </a:pPr>
            <a:r>
              <a:rPr lang="en-US" dirty="0">
                <a:latin typeface="Helvetica" charset="0"/>
                <a:ea typeface="ＭＳ Ｐゴシック" charset="0"/>
                <a:cs typeface="ＭＳ Ｐゴシック" charset="0"/>
              </a:rPr>
              <a:t>HTTP is </a:t>
            </a:r>
            <a:r>
              <a:rPr lang="en-US" i="1" dirty="0">
                <a:latin typeface="Helvetica" charset="0"/>
                <a:ea typeface="ＭＳ Ｐゴシック" charset="0"/>
                <a:cs typeface="ＭＳ Ｐゴシック" charset="0"/>
              </a:rPr>
              <a:t>Stateless</a:t>
            </a:r>
            <a:r>
              <a:rPr lang="en-US" dirty="0">
                <a:latin typeface="Helvetica" charset="0"/>
                <a:ea typeface="ＭＳ Ｐゴシック" charset="0"/>
                <a:cs typeface="ＭＳ Ｐゴシック" charset="0"/>
              </a:rPr>
              <a:t> </a:t>
            </a:r>
            <a:endParaRPr lang="en-US" sz="2400" dirty="0">
              <a:latin typeface="Helvetica" charset="0"/>
              <a:ea typeface="ＭＳ Ｐゴシック" charset="0"/>
              <a:cs typeface="ＭＳ Ｐゴシック" charset="0"/>
            </a:endParaRPr>
          </a:p>
        </p:txBody>
      </p:sp>
      <p:sp>
        <p:nvSpPr>
          <p:cNvPr id="1061891" name="Rectangle 3"/>
          <p:cNvSpPr>
            <a:spLocks noGrp="1" noChangeArrowheads="1"/>
          </p:cNvSpPr>
          <p:nvPr>
            <p:ph type="body" idx="1"/>
          </p:nvPr>
        </p:nvSpPr>
        <p:spPr/>
        <p:txBody>
          <a:bodyPr>
            <a:normAutofit fontScale="77500" lnSpcReduction="20000"/>
          </a:bodyPr>
          <a:lstStyle/>
          <a:p>
            <a:pPr>
              <a:lnSpc>
                <a:spcPct val="110000"/>
              </a:lnSpc>
            </a:pPr>
            <a:r>
              <a:rPr lang="en-US" dirty="0" smtClean="0">
                <a:latin typeface="Calibri"/>
                <a:ea typeface="Calibri"/>
                <a:cs typeface="Calibri"/>
              </a:rPr>
              <a:t>Each </a:t>
            </a:r>
            <a:r>
              <a:rPr lang="en-US" dirty="0">
                <a:latin typeface="Calibri"/>
                <a:ea typeface="Calibri"/>
                <a:cs typeface="Calibri"/>
              </a:rPr>
              <a:t>request-response </a:t>
            </a:r>
            <a:r>
              <a:rPr lang="en-US" dirty="0" smtClean="0">
                <a:latin typeface="Calibri"/>
                <a:ea typeface="Calibri"/>
                <a:cs typeface="Calibri"/>
              </a:rPr>
              <a:t>treated </a:t>
            </a:r>
            <a:r>
              <a:rPr lang="en-US" dirty="0">
                <a:latin typeface="Calibri"/>
                <a:ea typeface="Calibri"/>
                <a:cs typeface="Calibri"/>
              </a:rPr>
              <a:t>independently</a:t>
            </a:r>
          </a:p>
          <a:p>
            <a:pPr lvl="1">
              <a:lnSpc>
                <a:spcPct val="110000"/>
              </a:lnSpc>
            </a:pPr>
            <a:r>
              <a:rPr lang="en-US" dirty="0">
                <a:latin typeface="Calibri"/>
                <a:ea typeface="Calibri"/>
                <a:cs typeface="Calibri"/>
              </a:rPr>
              <a:t>Servers </a:t>
            </a:r>
            <a:r>
              <a:rPr lang="en-US" i="1" dirty="0">
                <a:latin typeface="Calibri"/>
                <a:ea typeface="Calibri"/>
                <a:cs typeface="Calibri"/>
              </a:rPr>
              <a:t>not</a:t>
            </a:r>
            <a:r>
              <a:rPr lang="en-US" dirty="0">
                <a:latin typeface="Calibri"/>
                <a:ea typeface="Calibri"/>
                <a:cs typeface="Calibri"/>
              </a:rPr>
              <a:t> required to retain </a:t>
            </a:r>
            <a:r>
              <a:rPr lang="en-US" dirty="0" smtClean="0">
                <a:latin typeface="Calibri"/>
                <a:ea typeface="Calibri"/>
                <a:cs typeface="Calibri"/>
              </a:rPr>
              <a:t>state</a:t>
            </a:r>
          </a:p>
          <a:p>
            <a:pPr lvl="1">
              <a:lnSpc>
                <a:spcPct val="110000"/>
              </a:lnSpc>
            </a:pPr>
            <a:endParaRPr lang="en-US" dirty="0">
              <a:latin typeface="Calibri"/>
              <a:ea typeface="Calibri"/>
              <a:cs typeface="Calibri"/>
            </a:endParaRPr>
          </a:p>
          <a:p>
            <a:pPr>
              <a:lnSpc>
                <a:spcPct val="110000"/>
              </a:lnSpc>
            </a:pPr>
            <a:r>
              <a:rPr lang="en-US" b="1" dirty="0" smtClean="0">
                <a:latin typeface="Calibri"/>
                <a:ea typeface="Calibri"/>
                <a:cs typeface="Calibri"/>
              </a:rPr>
              <a:t>Good</a:t>
            </a:r>
            <a:r>
              <a:rPr lang="en-US" dirty="0" smtClean="0">
                <a:latin typeface="Calibri"/>
                <a:ea typeface="Calibri"/>
                <a:cs typeface="Calibri"/>
              </a:rPr>
              <a:t>: Improves </a:t>
            </a:r>
            <a:r>
              <a:rPr lang="en-US" dirty="0">
                <a:latin typeface="Calibri"/>
                <a:ea typeface="Calibri"/>
                <a:cs typeface="Calibri"/>
              </a:rPr>
              <a:t>scalability on the server-side</a:t>
            </a:r>
          </a:p>
          <a:p>
            <a:pPr lvl="1">
              <a:lnSpc>
                <a:spcPct val="110000"/>
              </a:lnSpc>
            </a:pPr>
            <a:r>
              <a:rPr lang="en-US" dirty="0" smtClean="0">
                <a:latin typeface="Calibri"/>
                <a:ea typeface="Calibri"/>
                <a:cs typeface="Calibri"/>
              </a:rPr>
              <a:t>Failure handling is easier</a:t>
            </a:r>
            <a:endParaRPr lang="en-US" dirty="0">
              <a:latin typeface="Calibri"/>
              <a:ea typeface="Calibri"/>
              <a:cs typeface="Calibri"/>
            </a:endParaRPr>
          </a:p>
          <a:p>
            <a:pPr lvl="1">
              <a:lnSpc>
                <a:spcPct val="110000"/>
              </a:lnSpc>
            </a:pPr>
            <a:r>
              <a:rPr lang="en-US" dirty="0">
                <a:latin typeface="Calibri"/>
                <a:ea typeface="Calibri"/>
                <a:cs typeface="Calibri"/>
              </a:rPr>
              <a:t>Can handle </a:t>
            </a:r>
            <a:r>
              <a:rPr lang="en-US" dirty="0" smtClean="0">
                <a:latin typeface="Calibri"/>
                <a:ea typeface="Calibri"/>
                <a:cs typeface="Calibri"/>
              </a:rPr>
              <a:t>higher </a:t>
            </a:r>
            <a:r>
              <a:rPr lang="en-US" dirty="0">
                <a:latin typeface="Calibri"/>
                <a:ea typeface="Calibri"/>
                <a:cs typeface="Calibri"/>
              </a:rPr>
              <a:t>rate of requests</a:t>
            </a:r>
          </a:p>
          <a:p>
            <a:pPr lvl="1">
              <a:lnSpc>
                <a:spcPct val="110000"/>
              </a:lnSpc>
            </a:pPr>
            <a:r>
              <a:rPr lang="en-US" dirty="0">
                <a:latin typeface="Calibri"/>
                <a:ea typeface="Calibri"/>
                <a:cs typeface="Calibri"/>
              </a:rPr>
              <a:t>Order of requests </a:t>
            </a:r>
            <a:r>
              <a:rPr lang="en-US" dirty="0" smtClean="0">
                <a:latin typeface="Calibri"/>
                <a:ea typeface="Calibri"/>
                <a:cs typeface="Calibri"/>
              </a:rPr>
              <a:t>doesn‘t matter</a:t>
            </a:r>
          </a:p>
          <a:p>
            <a:pPr lvl="1">
              <a:lnSpc>
                <a:spcPct val="110000"/>
              </a:lnSpc>
            </a:pPr>
            <a:endParaRPr lang="en-US" dirty="0">
              <a:latin typeface="Calibri"/>
              <a:ea typeface="Calibri"/>
              <a:cs typeface="Calibri"/>
            </a:endParaRPr>
          </a:p>
          <a:p>
            <a:pPr>
              <a:lnSpc>
                <a:spcPct val="110000"/>
              </a:lnSpc>
            </a:pPr>
            <a:r>
              <a:rPr lang="en-US" b="1" dirty="0" smtClean="0">
                <a:latin typeface="Calibri"/>
                <a:ea typeface="Calibri"/>
                <a:cs typeface="Calibri"/>
              </a:rPr>
              <a:t>Bad</a:t>
            </a:r>
            <a:r>
              <a:rPr lang="en-US" dirty="0" smtClean="0">
                <a:latin typeface="Calibri"/>
                <a:ea typeface="Calibri"/>
                <a:cs typeface="Calibri"/>
              </a:rPr>
              <a:t>: Some </a:t>
            </a:r>
            <a:r>
              <a:rPr lang="en-US" dirty="0">
                <a:latin typeface="Calibri"/>
                <a:ea typeface="Calibri"/>
                <a:cs typeface="Calibri"/>
              </a:rPr>
              <a:t>applications </a:t>
            </a:r>
            <a:r>
              <a:rPr lang="en-US" dirty="0">
                <a:solidFill>
                  <a:srgbClr val="FF0000"/>
                </a:solidFill>
                <a:latin typeface="Calibri"/>
                <a:ea typeface="Calibri"/>
                <a:cs typeface="Calibri"/>
              </a:rPr>
              <a:t>need</a:t>
            </a:r>
            <a:r>
              <a:rPr lang="en-US" dirty="0">
                <a:latin typeface="Calibri"/>
                <a:ea typeface="Calibri"/>
                <a:cs typeface="Calibri"/>
              </a:rPr>
              <a:t> persistent state</a:t>
            </a:r>
          </a:p>
          <a:p>
            <a:pPr lvl="1">
              <a:lnSpc>
                <a:spcPct val="110000"/>
              </a:lnSpc>
            </a:pPr>
            <a:r>
              <a:rPr lang="en-US" dirty="0">
                <a:latin typeface="Calibri"/>
                <a:ea typeface="Calibri"/>
                <a:cs typeface="Calibri"/>
              </a:rPr>
              <a:t>Need to uniquely identify user or store temporary info</a:t>
            </a:r>
          </a:p>
          <a:p>
            <a:pPr lvl="1">
              <a:lnSpc>
                <a:spcPct val="110000"/>
              </a:lnSpc>
            </a:pPr>
            <a:r>
              <a:rPr lang="en-US" i="1" dirty="0">
                <a:latin typeface="Calibri"/>
                <a:ea typeface="Calibri"/>
                <a:cs typeface="Calibri"/>
              </a:rPr>
              <a:t>e.g., </a:t>
            </a:r>
            <a:r>
              <a:rPr lang="en-US" dirty="0">
                <a:latin typeface="Calibri"/>
                <a:ea typeface="Calibri"/>
                <a:cs typeface="Calibri"/>
              </a:rPr>
              <a:t>Shopping cart, user </a:t>
            </a:r>
            <a:r>
              <a:rPr lang="en-US" dirty="0" smtClean="0">
                <a:latin typeface="Calibri"/>
                <a:ea typeface="Calibri"/>
                <a:cs typeface="Calibri"/>
              </a:rPr>
              <a:t>profiles</a:t>
            </a:r>
            <a:r>
              <a:rPr lang="en-US" dirty="0">
                <a:latin typeface="Calibri"/>
                <a:ea typeface="Calibri"/>
                <a:cs typeface="Calibri"/>
              </a:rPr>
              <a:t>, usage tracking, …</a:t>
            </a:r>
          </a:p>
        </p:txBody>
      </p:sp>
    </p:spTree>
    <p:extLst>
      <p:ext uri="{BB962C8B-B14F-4D97-AF65-F5344CB8AC3E}">
        <p14:creationId xmlns:p14="http://schemas.microsoft.com/office/powerpoint/2010/main" val="344586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1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1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1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1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18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1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18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189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1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E688447-EED7-514F-85BC-5C71E4912E44}" type="slidenum">
              <a:rPr lang="en-US" sz="1400" b="0">
                <a:latin typeface="Times New Roman" charset="0"/>
                <a:cs typeface="Calibri"/>
              </a:rPr>
              <a:pPr eaLnBrk="1" hangingPunct="1"/>
              <a:t>44</a:t>
            </a:fld>
            <a:endParaRPr lang="en-US" sz="1400" b="0" dirty="0">
              <a:latin typeface="Times New Roman" charset="0"/>
              <a:cs typeface="Calibri"/>
            </a:endParaRPr>
          </a:p>
        </p:txBody>
      </p:sp>
      <p:sp>
        <p:nvSpPr>
          <p:cNvPr id="64515"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State in a Stateless Protocol:</a:t>
            </a:r>
            <a:r>
              <a:rPr lang="en-US" sz="3200">
                <a:latin typeface="Helvetica" charset="0"/>
                <a:ea typeface="ＭＳ Ｐゴシック" charset="0"/>
                <a:cs typeface="ＭＳ Ｐゴシック" charset="0"/>
              </a:rPr>
              <a:t/>
            </a:r>
            <a:br>
              <a:rPr lang="en-US" sz="32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Cookies</a:t>
            </a:r>
            <a:endParaRPr lang="en-US" sz="4000">
              <a:latin typeface="Helvetica" charset="0"/>
              <a:ea typeface="ＭＳ Ｐゴシック" charset="0"/>
              <a:cs typeface="ＭＳ Ｐゴシック" charset="0"/>
            </a:endParaRPr>
          </a:p>
        </p:txBody>
      </p:sp>
      <p:sp>
        <p:nvSpPr>
          <p:cNvPr id="1062915" name="Rectangle 3"/>
          <p:cNvSpPr>
            <a:spLocks noGrp="1" noChangeArrowheads="1"/>
          </p:cNvSpPr>
          <p:nvPr>
            <p:ph type="body" idx="1"/>
          </p:nvPr>
        </p:nvSpPr>
        <p:spPr>
          <a:xfrm>
            <a:off x="457200" y="1219200"/>
            <a:ext cx="8534400" cy="1524000"/>
          </a:xfrm>
          <a:noFill/>
        </p:spPr>
        <p:txBody>
          <a:bodyPr/>
          <a:lstStyle/>
          <a:p>
            <a:pPr>
              <a:lnSpc>
                <a:spcPct val="90000"/>
              </a:lnSpc>
            </a:pPr>
            <a:r>
              <a:rPr lang="en-US" sz="2400" i="1" dirty="0">
                <a:latin typeface="Calibri"/>
                <a:cs typeface="Calibri"/>
              </a:rPr>
              <a:t>Client-side</a:t>
            </a:r>
            <a:r>
              <a:rPr lang="en-US" sz="2400" dirty="0">
                <a:latin typeface="Calibri"/>
                <a:cs typeface="Calibri"/>
              </a:rPr>
              <a:t> state maintenance</a:t>
            </a:r>
            <a:endParaRPr lang="en-US" sz="2400" i="1" dirty="0">
              <a:latin typeface="Calibri"/>
              <a:cs typeface="Calibri"/>
            </a:endParaRPr>
          </a:p>
          <a:p>
            <a:pPr lvl="1">
              <a:lnSpc>
                <a:spcPct val="90000"/>
              </a:lnSpc>
            </a:pPr>
            <a:r>
              <a:rPr lang="en-US" sz="2000" dirty="0">
                <a:latin typeface="Calibri"/>
                <a:ea typeface="Calibri"/>
                <a:cs typeface="Calibri"/>
              </a:rPr>
              <a:t>Client stores small</a:t>
            </a:r>
            <a:r>
              <a:rPr lang="en-US" sz="1200" baseline="30000" dirty="0">
                <a:latin typeface="Calibri"/>
                <a:ea typeface="Calibri"/>
                <a:cs typeface="Calibri"/>
              </a:rPr>
              <a:t>(?)</a:t>
            </a:r>
            <a:r>
              <a:rPr lang="en-US" sz="2000" dirty="0">
                <a:latin typeface="Calibri"/>
                <a:ea typeface="Calibri"/>
                <a:cs typeface="Calibri"/>
              </a:rPr>
              <a:t> state on behalf of server</a:t>
            </a:r>
          </a:p>
          <a:p>
            <a:pPr lvl="1">
              <a:lnSpc>
                <a:spcPct val="90000"/>
              </a:lnSpc>
            </a:pPr>
            <a:r>
              <a:rPr lang="en-US" sz="2000" dirty="0">
                <a:latin typeface="Calibri"/>
                <a:ea typeface="Calibri"/>
                <a:cs typeface="Calibri"/>
              </a:rPr>
              <a:t>Client sends state in future requests to the server</a:t>
            </a:r>
          </a:p>
          <a:p>
            <a:pPr>
              <a:lnSpc>
                <a:spcPct val="90000"/>
              </a:lnSpc>
            </a:pPr>
            <a:r>
              <a:rPr lang="en-US" sz="2400" dirty="0">
                <a:latin typeface="Calibri"/>
                <a:cs typeface="Calibri"/>
              </a:rPr>
              <a:t>Can provide authentication</a:t>
            </a:r>
            <a:endParaRPr lang="en-US" dirty="0">
              <a:latin typeface="Calibri"/>
              <a:cs typeface="Calibri"/>
            </a:endParaRPr>
          </a:p>
        </p:txBody>
      </p:sp>
      <p:pic>
        <p:nvPicPr>
          <p:cNvPr id="64517" name="Picture 4"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016375"/>
            <a:ext cx="1868488"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8" name="Picture 5" descr="j02857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4292600"/>
            <a:ext cx="2497137" cy="153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2918" name="Freeform 6"/>
          <p:cNvSpPr>
            <a:spLocks/>
          </p:cNvSpPr>
          <p:nvPr/>
        </p:nvSpPr>
        <p:spPr bwMode="auto">
          <a:xfrm>
            <a:off x="2652713" y="3390900"/>
            <a:ext cx="3571875" cy="1201738"/>
          </a:xfrm>
          <a:custGeom>
            <a:avLst/>
            <a:gdLst>
              <a:gd name="T0" fmla="*/ 0 w 2250"/>
              <a:gd name="T1" fmla="*/ 1201738 h 488"/>
              <a:gd name="T2" fmla="*/ 1728788 w 2250"/>
              <a:gd name="T3" fmla="*/ 9850 h 488"/>
              <a:gd name="T4" fmla="*/ 3571875 w 2250"/>
              <a:gd name="T5" fmla="*/ 1142636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2919" name="Text Box 7"/>
          <p:cNvSpPr txBox="1">
            <a:spLocks noChangeArrowheads="1"/>
          </p:cNvSpPr>
          <p:nvPr/>
        </p:nvSpPr>
        <p:spPr bwMode="auto">
          <a:xfrm>
            <a:off x="3687763" y="2928938"/>
            <a:ext cx="14652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p:txBody>
      </p:sp>
      <p:sp>
        <p:nvSpPr>
          <p:cNvPr id="1062920" name="Line 8"/>
          <p:cNvSpPr>
            <a:spLocks noChangeShapeType="1"/>
          </p:cNvSpPr>
          <p:nvPr/>
        </p:nvSpPr>
        <p:spPr bwMode="auto">
          <a:xfrm flipH="1">
            <a:off x="2690813" y="4887913"/>
            <a:ext cx="3494087" cy="1587"/>
          </a:xfrm>
          <a:prstGeom prst="line">
            <a:avLst/>
          </a:prstGeom>
          <a:noFill/>
          <a:ln w="38100">
            <a:solidFill>
              <a:schemeClr val="tx1"/>
            </a:solidFill>
            <a:round/>
            <a:headEnd/>
            <a:tailEnd type="arrow"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062921" name="Text Box 9"/>
          <p:cNvSpPr txBox="1">
            <a:spLocks noChangeArrowheads="1"/>
          </p:cNvSpPr>
          <p:nvPr/>
        </p:nvSpPr>
        <p:spPr bwMode="auto">
          <a:xfrm>
            <a:off x="2957513" y="4143375"/>
            <a:ext cx="295510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Response</a:t>
            </a:r>
          </a:p>
          <a:p>
            <a:pPr eaLnBrk="1" hangingPunct="1"/>
            <a:r>
              <a:rPr lang="en-US" sz="2400" dirty="0">
                <a:cs typeface="Calibri"/>
              </a:rPr>
              <a:t>Set-Cookie: XYZ</a:t>
            </a:r>
          </a:p>
        </p:txBody>
      </p:sp>
      <p:sp>
        <p:nvSpPr>
          <p:cNvPr id="1062922" name="Freeform 10"/>
          <p:cNvSpPr>
            <a:spLocks/>
          </p:cNvSpPr>
          <p:nvPr/>
        </p:nvSpPr>
        <p:spPr bwMode="auto">
          <a:xfrm>
            <a:off x="2728913" y="5541963"/>
            <a:ext cx="3187700" cy="958850"/>
          </a:xfrm>
          <a:custGeom>
            <a:avLst/>
            <a:gdLst>
              <a:gd name="T0" fmla="*/ 0 w 2008"/>
              <a:gd name="T1" fmla="*/ 0 h 391"/>
              <a:gd name="T2" fmla="*/ 1689100 w 2008"/>
              <a:gd name="T3" fmla="*/ 949041 h 391"/>
              <a:gd name="T4" fmla="*/ 3187700 w 2008"/>
              <a:gd name="T5" fmla="*/ 58855 h 391"/>
              <a:gd name="T6" fmla="*/ 0 60000 65536"/>
              <a:gd name="T7" fmla="*/ 0 60000 65536"/>
              <a:gd name="T8" fmla="*/ 0 60000 65536"/>
              <a:gd name="T9" fmla="*/ 0 w 2008"/>
              <a:gd name="T10" fmla="*/ 0 h 391"/>
              <a:gd name="T11" fmla="*/ 2008 w 2008"/>
              <a:gd name="T12" fmla="*/ 391 h 391"/>
            </a:gdLst>
            <a:ahLst/>
            <a:cxnLst>
              <a:cxn ang="T6">
                <a:pos x="T0" y="T1"/>
              </a:cxn>
              <a:cxn ang="T7">
                <a:pos x="T2" y="T3"/>
              </a:cxn>
              <a:cxn ang="T8">
                <a:pos x="T4" y="T5"/>
              </a:cxn>
            </a:cxnLst>
            <a:rect l="T9" t="T10" r="T11" b="T12"/>
            <a:pathLst>
              <a:path w="2008" h="391">
                <a:moveTo>
                  <a:pt x="0" y="0"/>
                </a:moveTo>
                <a:cubicBezTo>
                  <a:pt x="364" y="191"/>
                  <a:pt x="729" y="383"/>
                  <a:pt x="1064" y="387"/>
                </a:cubicBezTo>
                <a:cubicBezTo>
                  <a:pt x="1399" y="391"/>
                  <a:pt x="1703" y="207"/>
                  <a:pt x="2008" y="24"/>
                </a:cubicBezTo>
              </a:path>
            </a:pathLst>
          </a:custGeom>
          <a:noFill/>
          <a:ln w="38100">
            <a:solidFill>
              <a:schemeClr val="tx1"/>
            </a:solidFill>
            <a:round/>
            <a:headEnd/>
            <a:tailEnd type="arrow"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2923" name="Text Box 11"/>
          <p:cNvSpPr txBox="1">
            <a:spLocks noChangeArrowheads="1"/>
          </p:cNvSpPr>
          <p:nvPr/>
        </p:nvSpPr>
        <p:spPr bwMode="auto">
          <a:xfrm>
            <a:off x="3303588" y="5334000"/>
            <a:ext cx="221632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a:p>
            <a:pPr eaLnBrk="1" hangingPunct="1"/>
            <a:r>
              <a:rPr lang="en-US" sz="2400" dirty="0">
                <a:cs typeface="Calibri"/>
              </a:rPr>
              <a:t>Cookie: XYZ</a:t>
            </a:r>
          </a:p>
        </p:txBody>
      </p:sp>
    </p:spTree>
    <p:extLst>
      <p:ext uri="{BB962C8B-B14F-4D97-AF65-F5344CB8AC3E}">
        <p14:creationId xmlns:p14="http://schemas.microsoft.com/office/powerpoint/2010/main" val="353387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2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2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2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2919"/>
                                        </p:tgtEl>
                                        <p:attrNameLst>
                                          <p:attrName>style.visibility</p:attrName>
                                        </p:attrNameLst>
                                      </p:cBhvr>
                                      <p:to>
                                        <p:strVal val="visible"/>
                                      </p:to>
                                    </p:set>
                                  </p:childTnLst>
                                  <p:subTnLst>
                                    <p:animClr clrSpc="rgb" dir="cw">
                                      <p:cBhvr override="childStyle">
                                        <p:cTn dur="1" fill="hold" display="0" masterRel="nextClick" afterEffect="1"/>
                                        <p:tgtEl>
                                          <p:spTgt spid="1062919"/>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62918"/>
                                        </p:tgtEl>
                                        <p:attrNameLst>
                                          <p:attrName>style.visibility</p:attrName>
                                        </p:attrNameLst>
                                      </p:cBhvr>
                                      <p:to>
                                        <p:strVal val="visible"/>
                                      </p:to>
                                    </p:set>
                                  </p:childTnLst>
                                  <p:subTnLst>
                                    <p:animClr clrSpc="rgb" dir="cw">
                                      <p:cBhvr override="childStyle">
                                        <p:cTn dur="1" fill="hold" display="0" masterRel="nextClick" afterEffect="1"/>
                                        <p:tgtEl>
                                          <p:spTgt spid="1062918"/>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2921"/>
                                        </p:tgtEl>
                                        <p:attrNameLst>
                                          <p:attrName>style.visibility</p:attrName>
                                        </p:attrNameLst>
                                      </p:cBhvr>
                                      <p:to>
                                        <p:strVal val="visible"/>
                                      </p:to>
                                    </p:set>
                                  </p:childTnLst>
                                  <p:subTnLst>
                                    <p:animClr clrSpc="rgb" dir="cw">
                                      <p:cBhvr override="childStyle">
                                        <p:cTn dur="1" fill="hold" display="0" masterRel="nextClick" afterEffect="1"/>
                                        <p:tgtEl>
                                          <p:spTgt spid="1062921"/>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062920"/>
                                        </p:tgtEl>
                                        <p:attrNameLst>
                                          <p:attrName>style.visibility</p:attrName>
                                        </p:attrNameLst>
                                      </p:cBhvr>
                                      <p:to>
                                        <p:strVal val="visible"/>
                                      </p:to>
                                    </p:set>
                                  </p:childTnLst>
                                  <p:subTnLst>
                                    <p:animClr clrSpc="rgb" dir="cw">
                                      <p:cBhvr override="childStyle">
                                        <p:cTn dur="1" fill="hold" display="0" masterRel="nextClick" afterEffect="1"/>
                                        <p:tgtEl>
                                          <p:spTgt spid="1062920"/>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29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29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2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build="p"/>
      <p:bldP spid="1062918" grpId="0" animBg="1"/>
      <p:bldP spid="1062919" grpId="0"/>
      <p:bldP spid="1062920" grpId="0" animBg="1"/>
      <p:bldP spid="1062921" grpId="0"/>
      <p:bldP spid="1062922" grpId="0" animBg="1"/>
      <p:bldP spid="10629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D5AAA2C-A2C7-234A-BE17-03F533CFFC64}" type="slidenum">
              <a:rPr lang="en-US" sz="1400" b="0">
                <a:latin typeface="Times New Roman" charset="0"/>
                <a:cs typeface="Calibri"/>
              </a:rPr>
              <a:pPr eaLnBrk="1" hangingPunct="1"/>
              <a:t>45</a:t>
            </a:fld>
            <a:endParaRPr lang="en-US" sz="1400" b="0" dirty="0">
              <a:latin typeface="Times New Roman" charset="0"/>
              <a:cs typeface="Calibri"/>
            </a:endParaRPr>
          </a:p>
        </p:txBody>
      </p:sp>
      <p:sp>
        <p:nvSpPr>
          <p:cNvPr id="8294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Performance</a:t>
            </a:r>
          </a:p>
        </p:txBody>
      </p:sp>
      <p:sp>
        <p:nvSpPr>
          <p:cNvPr id="1143811" name="Rectangle 3"/>
          <p:cNvSpPr>
            <a:spLocks noGrp="1" noChangeArrowheads="1"/>
          </p:cNvSpPr>
          <p:nvPr>
            <p:ph type="body" idx="1"/>
          </p:nvPr>
        </p:nvSpPr>
        <p:spPr/>
        <p:txBody>
          <a:bodyPr/>
          <a:lstStyle/>
          <a:p>
            <a:r>
              <a:rPr lang="en-US" dirty="0">
                <a:latin typeface="Calibri"/>
                <a:cs typeface="Calibri"/>
              </a:rPr>
              <a:t>Most Web pages have multiple </a:t>
            </a:r>
            <a:r>
              <a:rPr lang="en-US" dirty="0" smtClean="0">
                <a:latin typeface="Calibri"/>
                <a:cs typeface="Calibri"/>
              </a:rPr>
              <a:t>objects</a:t>
            </a:r>
          </a:p>
          <a:p>
            <a:pPr lvl="1"/>
            <a:r>
              <a:rPr lang="en-US" i="1" dirty="0" smtClean="0">
                <a:latin typeface="Calibri"/>
                <a:ea typeface="Calibri"/>
                <a:cs typeface="Calibri"/>
              </a:rPr>
              <a:t>e.g.,</a:t>
            </a:r>
            <a:r>
              <a:rPr lang="en-US" dirty="0" smtClean="0">
                <a:latin typeface="Calibri"/>
                <a:ea typeface="Calibri"/>
                <a:cs typeface="Calibri"/>
              </a:rPr>
              <a:t> HTML file and a bunch of embedded images</a:t>
            </a:r>
          </a:p>
          <a:p>
            <a:endParaRPr lang="en-US" dirty="0">
              <a:latin typeface="Calibri"/>
              <a:cs typeface="Calibri"/>
            </a:endParaRPr>
          </a:p>
          <a:p>
            <a:pPr>
              <a:lnSpc>
                <a:spcPct val="90000"/>
              </a:lnSpc>
            </a:pPr>
            <a:r>
              <a:rPr lang="en-US" dirty="0">
                <a:latin typeface="Calibri"/>
                <a:cs typeface="Calibri"/>
              </a:rPr>
              <a:t>How do you retrieve those </a:t>
            </a:r>
            <a:r>
              <a:rPr lang="en-US" dirty="0" smtClean="0">
                <a:latin typeface="Calibri"/>
                <a:cs typeface="Calibri"/>
              </a:rPr>
              <a:t>objects (naively)?</a:t>
            </a:r>
            <a:endParaRPr lang="en-US" dirty="0">
              <a:latin typeface="Calibri"/>
              <a:cs typeface="Calibri"/>
            </a:endParaRPr>
          </a:p>
          <a:p>
            <a:pPr lvl="1">
              <a:lnSpc>
                <a:spcPct val="80000"/>
              </a:lnSpc>
            </a:pPr>
            <a:r>
              <a:rPr lang="en-US" i="1" dirty="0" smtClean="0">
                <a:latin typeface="Calibri"/>
                <a:cs typeface="Calibri"/>
              </a:rPr>
              <a:t>One </a:t>
            </a:r>
            <a:r>
              <a:rPr lang="en-US" i="1" dirty="0">
                <a:latin typeface="Calibri"/>
                <a:cs typeface="Calibri"/>
              </a:rPr>
              <a:t>item at a </a:t>
            </a:r>
            <a:r>
              <a:rPr lang="en-US" i="1" dirty="0" smtClean="0">
                <a:latin typeface="Calibri"/>
                <a:cs typeface="Calibri"/>
              </a:rPr>
              <a:t>time</a:t>
            </a:r>
          </a:p>
          <a:p>
            <a:pPr lvl="1">
              <a:lnSpc>
                <a:spcPct val="80000"/>
              </a:lnSpc>
            </a:pPr>
            <a:endParaRPr lang="en-US" i="1" dirty="0">
              <a:latin typeface="Calibri"/>
              <a:cs typeface="Calibri"/>
            </a:endParaRPr>
          </a:p>
          <a:p>
            <a:pPr>
              <a:lnSpc>
                <a:spcPct val="80000"/>
              </a:lnSpc>
            </a:pPr>
            <a:r>
              <a:rPr lang="en-US" dirty="0" smtClean="0">
                <a:latin typeface="Calibri"/>
                <a:cs typeface="Calibri"/>
              </a:rPr>
              <a:t>Put stuff in the optimal place?</a:t>
            </a:r>
            <a:endParaRPr lang="en-US" dirty="0">
              <a:latin typeface="Calibri"/>
              <a:cs typeface="Calibri"/>
            </a:endParaRPr>
          </a:p>
          <a:p>
            <a:pPr lvl="1">
              <a:lnSpc>
                <a:spcPct val="80000"/>
              </a:lnSpc>
            </a:pPr>
            <a:r>
              <a:rPr lang="en-US" i="1" dirty="0" smtClean="0">
                <a:latin typeface="Calibri"/>
                <a:cs typeface="Calibri"/>
              </a:rPr>
              <a:t>Where is that precisely? </a:t>
            </a:r>
          </a:p>
          <a:p>
            <a:pPr lvl="2">
              <a:lnSpc>
                <a:spcPct val="80000"/>
              </a:lnSpc>
            </a:pPr>
            <a:r>
              <a:rPr lang="en-US" b="1" i="1" dirty="0" smtClean="0">
                <a:latin typeface="Calibri"/>
                <a:cs typeface="Calibri"/>
              </a:rPr>
              <a:t>Enter the Web cache and the CDN </a:t>
            </a:r>
          </a:p>
        </p:txBody>
      </p:sp>
    </p:spTree>
    <p:extLst>
      <p:ext uri="{BB962C8B-B14F-4D97-AF65-F5344CB8AC3E}">
        <p14:creationId xmlns:p14="http://schemas.microsoft.com/office/powerpoint/2010/main" val="198453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3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3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38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38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38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38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0DCC2E-A0F5-F24D-874A-DEEC6EBCE6C1}" type="slidenum">
              <a:rPr lang="en-US" sz="1400" b="0">
                <a:latin typeface="Times New Roman" charset="0"/>
                <a:cs typeface="Calibri"/>
              </a:rPr>
              <a:pPr eaLnBrk="1" hangingPunct="1"/>
              <a:t>46</a:t>
            </a:fld>
            <a:endParaRPr lang="en-US" sz="1400" b="0" dirty="0">
              <a:latin typeface="Times New Roman" charset="0"/>
              <a:cs typeface="Calibri"/>
            </a:endParaRPr>
          </a:p>
        </p:txBody>
      </p:sp>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Fetch HTTP Items:  Stop &amp; Wait</a:t>
            </a:r>
          </a:p>
        </p:txBody>
      </p:sp>
      <p:sp>
        <p:nvSpPr>
          <p:cNvPr id="84996" name="Line 3"/>
          <p:cNvSpPr>
            <a:spLocks noChangeShapeType="1"/>
          </p:cNvSpPr>
          <p:nvPr/>
        </p:nvSpPr>
        <p:spPr bwMode="auto">
          <a:xfrm>
            <a:off x="2362200" y="2057400"/>
            <a:ext cx="0" cy="3505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7" name="Line 4"/>
          <p:cNvSpPr>
            <a:spLocks noChangeShapeType="1"/>
          </p:cNvSpPr>
          <p:nvPr/>
        </p:nvSpPr>
        <p:spPr bwMode="auto">
          <a:xfrm>
            <a:off x="5715000" y="2057400"/>
            <a:ext cx="0" cy="3429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8" name="Line 5"/>
          <p:cNvSpPr>
            <a:spLocks noChangeShapeType="1"/>
          </p:cNvSpPr>
          <p:nvPr/>
        </p:nvSpPr>
        <p:spPr bwMode="auto">
          <a:xfrm>
            <a:off x="2362200" y="23622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9" name="Text Box 6"/>
          <p:cNvSpPr txBox="1">
            <a:spLocks noChangeArrowheads="1"/>
          </p:cNvSpPr>
          <p:nvPr/>
        </p:nvSpPr>
        <p:spPr bwMode="auto">
          <a:xfrm>
            <a:off x="1978025" y="1693863"/>
            <a:ext cx="73840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5000" name="Text Box 7"/>
          <p:cNvSpPr txBox="1">
            <a:spLocks noChangeArrowheads="1"/>
          </p:cNvSpPr>
          <p:nvPr/>
        </p:nvSpPr>
        <p:spPr bwMode="auto">
          <a:xfrm>
            <a:off x="5330825" y="1676400"/>
            <a:ext cx="79829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5001" name="Line 8"/>
          <p:cNvSpPr>
            <a:spLocks noChangeShapeType="1"/>
          </p:cNvSpPr>
          <p:nvPr/>
        </p:nvSpPr>
        <p:spPr bwMode="auto">
          <a:xfrm flipH="1">
            <a:off x="2362200" y="28194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2" name="Text Box 9"/>
          <p:cNvSpPr txBox="1">
            <a:spLocks noChangeArrowheads="1"/>
          </p:cNvSpPr>
          <p:nvPr/>
        </p:nvSpPr>
        <p:spPr bwMode="auto">
          <a:xfrm rot="282074">
            <a:off x="3016927" y="2141511"/>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1</a:t>
            </a:r>
          </a:p>
        </p:txBody>
      </p:sp>
      <p:sp>
        <p:nvSpPr>
          <p:cNvPr id="85003" name="Text Box 10"/>
          <p:cNvSpPr txBox="1">
            <a:spLocks noChangeArrowheads="1"/>
          </p:cNvSpPr>
          <p:nvPr/>
        </p:nvSpPr>
        <p:spPr bwMode="auto">
          <a:xfrm rot="-386689">
            <a:off x="3099581" y="2649511"/>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1</a:t>
            </a:r>
          </a:p>
        </p:txBody>
      </p:sp>
      <p:sp>
        <p:nvSpPr>
          <p:cNvPr id="85004" name="Line 11"/>
          <p:cNvSpPr>
            <a:spLocks noChangeShapeType="1"/>
          </p:cNvSpPr>
          <p:nvPr/>
        </p:nvSpPr>
        <p:spPr bwMode="auto">
          <a:xfrm>
            <a:off x="2362200" y="33528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5" name="Text Box 12"/>
          <p:cNvSpPr txBox="1">
            <a:spLocks noChangeArrowheads="1"/>
          </p:cNvSpPr>
          <p:nvPr/>
        </p:nvSpPr>
        <p:spPr bwMode="auto">
          <a:xfrm rot="282074">
            <a:off x="3104239" y="3132111"/>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2</a:t>
            </a:r>
          </a:p>
        </p:txBody>
      </p:sp>
      <p:sp>
        <p:nvSpPr>
          <p:cNvPr id="85006" name="Line 13"/>
          <p:cNvSpPr>
            <a:spLocks noChangeShapeType="1"/>
          </p:cNvSpPr>
          <p:nvPr/>
        </p:nvSpPr>
        <p:spPr bwMode="auto">
          <a:xfrm flipH="1">
            <a:off x="2362200" y="38100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7" name="Text Box 14"/>
          <p:cNvSpPr txBox="1">
            <a:spLocks noChangeArrowheads="1"/>
          </p:cNvSpPr>
          <p:nvPr/>
        </p:nvSpPr>
        <p:spPr bwMode="auto">
          <a:xfrm rot="-353168">
            <a:off x="3175781" y="3655986"/>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2</a:t>
            </a:r>
          </a:p>
        </p:txBody>
      </p:sp>
      <p:sp>
        <p:nvSpPr>
          <p:cNvPr id="85008" name="Line 15"/>
          <p:cNvSpPr>
            <a:spLocks noChangeShapeType="1"/>
          </p:cNvSpPr>
          <p:nvPr/>
        </p:nvSpPr>
        <p:spPr bwMode="auto">
          <a:xfrm>
            <a:off x="2362200" y="4402138"/>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9" name="Text Box 16"/>
          <p:cNvSpPr txBox="1">
            <a:spLocks noChangeArrowheads="1"/>
          </p:cNvSpPr>
          <p:nvPr/>
        </p:nvSpPr>
        <p:spPr bwMode="auto">
          <a:xfrm rot="282074">
            <a:off x="3104239" y="4181448"/>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3</a:t>
            </a:r>
          </a:p>
        </p:txBody>
      </p:sp>
      <p:sp>
        <p:nvSpPr>
          <p:cNvPr id="85010" name="Line 17"/>
          <p:cNvSpPr>
            <a:spLocks noChangeShapeType="1"/>
          </p:cNvSpPr>
          <p:nvPr/>
        </p:nvSpPr>
        <p:spPr bwMode="auto">
          <a:xfrm flipH="1">
            <a:off x="2362200" y="4859338"/>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1" name="Text Box 18"/>
          <p:cNvSpPr txBox="1">
            <a:spLocks noChangeArrowheads="1"/>
          </p:cNvSpPr>
          <p:nvPr/>
        </p:nvSpPr>
        <p:spPr bwMode="auto">
          <a:xfrm rot="-202938">
            <a:off x="3404381" y="4702148"/>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3</a:t>
            </a:r>
          </a:p>
        </p:txBody>
      </p:sp>
      <p:sp>
        <p:nvSpPr>
          <p:cNvPr id="85012" name="Text Box 19"/>
          <p:cNvSpPr txBox="1">
            <a:spLocks noChangeArrowheads="1"/>
          </p:cNvSpPr>
          <p:nvPr/>
        </p:nvSpPr>
        <p:spPr bwMode="auto">
          <a:xfrm>
            <a:off x="644525" y="5029200"/>
            <a:ext cx="1495377" cy="64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Finish; display</a:t>
            </a:r>
          </a:p>
          <a:p>
            <a:pPr algn="l"/>
            <a:r>
              <a:rPr lang="en-US" sz="1800" b="0" dirty="0">
                <a:latin typeface="Calibri"/>
                <a:cs typeface="Calibri"/>
              </a:rPr>
              <a:t>page </a:t>
            </a:r>
          </a:p>
        </p:txBody>
      </p:sp>
      <p:sp>
        <p:nvSpPr>
          <p:cNvPr id="85013" name="Line 20"/>
          <p:cNvSpPr>
            <a:spLocks noChangeShapeType="1"/>
          </p:cNvSpPr>
          <p:nvPr/>
        </p:nvSpPr>
        <p:spPr bwMode="auto">
          <a:xfrm>
            <a:off x="1905000" y="5410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4" name="Text Box 21"/>
          <p:cNvSpPr txBox="1">
            <a:spLocks noChangeArrowheads="1"/>
          </p:cNvSpPr>
          <p:nvPr/>
        </p:nvSpPr>
        <p:spPr bwMode="auto">
          <a:xfrm>
            <a:off x="644525" y="1981200"/>
            <a:ext cx="1451082" cy="64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Start fetching</a:t>
            </a:r>
          </a:p>
          <a:p>
            <a:pPr algn="l"/>
            <a:r>
              <a:rPr lang="en-US" sz="1800" b="0" dirty="0">
                <a:latin typeface="Calibri"/>
                <a:cs typeface="Calibri"/>
              </a:rPr>
              <a:t>page </a:t>
            </a:r>
          </a:p>
        </p:txBody>
      </p:sp>
      <p:sp>
        <p:nvSpPr>
          <p:cNvPr id="85015" name="Line 22"/>
          <p:cNvSpPr>
            <a:spLocks noChangeShapeType="1"/>
          </p:cNvSpPr>
          <p:nvPr/>
        </p:nvSpPr>
        <p:spPr bwMode="auto">
          <a:xfrm>
            <a:off x="1905000" y="2362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6" name="Text Box 23"/>
          <p:cNvSpPr txBox="1">
            <a:spLocks noChangeArrowheads="1"/>
          </p:cNvSpPr>
          <p:nvPr/>
        </p:nvSpPr>
        <p:spPr bwMode="auto">
          <a:xfrm>
            <a:off x="5789147" y="2590800"/>
            <a:ext cx="523220" cy="672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200" dirty="0">
                <a:latin typeface="Calibri"/>
                <a:cs typeface="Calibri"/>
              </a:rPr>
              <a:t>Time</a:t>
            </a:r>
            <a:endParaRPr lang="en-US" dirty="0">
              <a:cs typeface="Calibri"/>
            </a:endParaRPr>
          </a:p>
        </p:txBody>
      </p:sp>
      <p:sp>
        <p:nvSpPr>
          <p:cNvPr id="85017" name="Line 24"/>
          <p:cNvSpPr>
            <a:spLocks noChangeShapeType="1"/>
          </p:cNvSpPr>
          <p:nvPr/>
        </p:nvSpPr>
        <p:spPr bwMode="auto">
          <a:xfrm>
            <a:off x="6019800" y="3352800"/>
            <a:ext cx="0" cy="11430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84442" name="AutoShape 26"/>
          <p:cNvSpPr>
            <a:spLocks noChangeArrowheads="1"/>
          </p:cNvSpPr>
          <p:nvPr/>
        </p:nvSpPr>
        <p:spPr bwMode="auto">
          <a:xfrm>
            <a:off x="6400800" y="3505200"/>
            <a:ext cx="2286000" cy="2743200"/>
          </a:xfrm>
          <a:prstGeom prst="irregularSeal1">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sz="1600">
                <a:solidFill>
                  <a:schemeClr val="hlink"/>
                </a:solidFill>
              </a:rPr>
              <a:t>≥</a:t>
            </a:r>
            <a:r>
              <a:rPr lang="en-US">
                <a:solidFill>
                  <a:schemeClr val="hlink"/>
                </a:solidFill>
              </a:rPr>
              <a:t>2 RTTs</a:t>
            </a:r>
          </a:p>
          <a:p>
            <a:r>
              <a:rPr lang="en-US">
                <a:solidFill>
                  <a:schemeClr val="hlink"/>
                </a:solidFill>
              </a:rPr>
              <a:t>per</a:t>
            </a:r>
          </a:p>
          <a:p>
            <a:r>
              <a:rPr lang="en-US">
                <a:solidFill>
                  <a:schemeClr val="hlink"/>
                </a:solidFill>
              </a:rPr>
              <a:t>object</a:t>
            </a:r>
            <a:endParaRPr lang="en-US"/>
          </a:p>
        </p:txBody>
      </p:sp>
      <p:sp>
        <p:nvSpPr>
          <p:cNvPr id="85019" name="Rectangle 27"/>
          <p:cNvSpPr>
            <a:spLocks noChangeArrowheads="1"/>
          </p:cNvSpPr>
          <p:nvPr/>
        </p:nvSpPr>
        <p:spPr bwMode="auto">
          <a:xfrm>
            <a:off x="1931988" y="54260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51532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4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4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5989552-8449-6547-A617-656B83002C6F}" type="slidenum">
              <a:rPr lang="en-US" sz="1400" b="0">
                <a:latin typeface="Times New Roman" charset="0"/>
                <a:cs typeface="Calibri"/>
              </a:rPr>
              <a:pPr eaLnBrk="1" hangingPunct="1"/>
              <a:t>47</a:t>
            </a:fld>
            <a:endParaRPr lang="en-US" sz="1400" b="0" dirty="0">
              <a:latin typeface="Times New Roman" charset="0"/>
              <a:cs typeface="Calibri"/>
            </a:endParaRPr>
          </a:p>
        </p:txBody>
      </p:sp>
      <p:sp>
        <p:nvSpPr>
          <p:cNvPr id="87043"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Concurrent Requests &amp; Responses</a:t>
            </a:r>
          </a:p>
        </p:txBody>
      </p:sp>
      <p:sp>
        <p:nvSpPr>
          <p:cNvPr id="1149955" name="Rectangle 3"/>
          <p:cNvSpPr>
            <a:spLocks noGrp="1" noChangeArrowheads="1"/>
          </p:cNvSpPr>
          <p:nvPr>
            <p:ph type="body" idx="1"/>
          </p:nvPr>
        </p:nvSpPr>
        <p:spPr>
          <a:xfrm>
            <a:off x="457200" y="1295400"/>
            <a:ext cx="5029200" cy="1752600"/>
          </a:xfrm>
        </p:spPr>
        <p:txBody>
          <a:bodyPr/>
          <a:lstStyle/>
          <a:p>
            <a:pPr>
              <a:lnSpc>
                <a:spcPct val="90000"/>
              </a:lnSpc>
            </a:pPr>
            <a:r>
              <a:rPr lang="en-US" sz="2600" dirty="0">
                <a:latin typeface="Calibri"/>
                <a:cs typeface="Calibri"/>
              </a:rPr>
              <a:t>Use multiple connections </a:t>
            </a:r>
            <a:r>
              <a:rPr lang="en-US" sz="2600" i="1" dirty="0">
                <a:latin typeface="Calibri"/>
                <a:cs typeface="Calibri"/>
              </a:rPr>
              <a:t>in parallel</a:t>
            </a:r>
            <a:endParaRPr lang="en-US" sz="2600" dirty="0">
              <a:latin typeface="Calibri"/>
              <a:cs typeface="Calibri"/>
            </a:endParaRPr>
          </a:p>
          <a:p>
            <a:pPr>
              <a:lnSpc>
                <a:spcPct val="90000"/>
              </a:lnSpc>
            </a:pPr>
            <a:r>
              <a:rPr lang="en-US" sz="2600" dirty="0">
                <a:latin typeface="Calibri"/>
                <a:cs typeface="Calibri"/>
              </a:rPr>
              <a:t>Does not necessarily maintain order of responses</a:t>
            </a:r>
            <a:endParaRPr lang="en-US" sz="2600" dirty="0">
              <a:latin typeface="Calibri"/>
              <a:cs typeface="Calibri"/>
              <a:sym typeface="Wingdings" charset="0"/>
            </a:endParaRPr>
          </a:p>
          <a:p>
            <a:pPr>
              <a:lnSpc>
                <a:spcPct val="90000"/>
              </a:lnSpc>
            </a:pPr>
            <a:endParaRPr lang="en-US" sz="2600" dirty="0">
              <a:latin typeface="Calibri"/>
              <a:cs typeface="Calibri"/>
            </a:endParaRPr>
          </a:p>
        </p:txBody>
      </p:sp>
      <p:sp>
        <p:nvSpPr>
          <p:cNvPr id="1149982" name="Rectangle 30"/>
          <p:cNvSpPr>
            <a:spLocks noChangeArrowheads="1"/>
          </p:cNvSpPr>
          <p:nvPr/>
        </p:nvSpPr>
        <p:spPr bwMode="auto">
          <a:xfrm>
            <a:off x="457200" y="3550716"/>
            <a:ext cx="3044423" cy="1579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marL="223838" indent="-223838" algn="l" eaLnBrk="0" hangingPunct="0">
              <a:lnSpc>
                <a:spcPct val="90000"/>
              </a:lnSpc>
              <a:spcBef>
                <a:spcPct val="50000"/>
              </a:spcBef>
              <a:buFontTx/>
              <a:buChar char="•"/>
            </a:pPr>
            <a:r>
              <a:rPr lang="en-US" sz="2600" b="0" dirty="0">
                <a:latin typeface="Calibri"/>
                <a:sym typeface="Wingdings" charset="0"/>
              </a:rPr>
              <a:t>Client = </a:t>
            </a:r>
            <a:r>
              <a:rPr lang="en-US" sz="2600" b="0" dirty="0" smtClean="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Server = </a:t>
            </a:r>
            <a:r>
              <a:rPr lang="en-US" sz="2600" b="0" dirty="0" smtClean="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Network = </a:t>
            </a:r>
            <a:r>
              <a:rPr lang="en-US" sz="2600" b="0" dirty="0">
                <a:solidFill>
                  <a:srgbClr val="FF3300"/>
                </a:solidFill>
                <a:latin typeface="Calibri"/>
                <a:sym typeface="Wingdings" charset="0"/>
              </a:rPr>
              <a:t></a:t>
            </a:r>
            <a:r>
              <a:rPr lang="en-US" sz="2600" b="0" dirty="0">
                <a:latin typeface="Calibri"/>
                <a:sym typeface="Wingdings" charset="0"/>
              </a:rPr>
              <a:t> Why</a:t>
            </a:r>
            <a:r>
              <a:rPr lang="en-US" sz="2600" b="0" dirty="0" smtClean="0">
                <a:latin typeface="Calibri"/>
                <a:sym typeface="Wingdings" charset="0"/>
              </a:rPr>
              <a:t>?</a:t>
            </a:r>
          </a:p>
        </p:txBody>
      </p:sp>
      <p:grpSp>
        <p:nvGrpSpPr>
          <p:cNvPr id="2" name="Group 117"/>
          <p:cNvGrpSpPr>
            <a:grpSpLocks/>
          </p:cNvGrpSpPr>
          <p:nvPr/>
        </p:nvGrpSpPr>
        <p:grpSpPr bwMode="auto">
          <a:xfrm>
            <a:off x="5562600" y="2514600"/>
            <a:ext cx="990600" cy="990600"/>
            <a:chOff x="1584" y="1536"/>
            <a:chExt cx="624" cy="624"/>
          </a:xfrm>
        </p:grpSpPr>
        <p:sp>
          <p:nvSpPr>
            <p:cNvPr id="87088" name="Line 118"/>
            <p:cNvSpPr>
              <a:spLocks noChangeShapeType="1"/>
            </p:cNvSpPr>
            <p:nvPr/>
          </p:nvSpPr>
          <p:spPr bwMode="auto">
            <a:xfrm>
              <a:off x="1584" y="1536"/>
              <a:ext cx="624" cy="624"/>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9" name="Text Box 119"/>
            <p:cNvSpPr txBox="1">
              <a:spLocks noChangeArrowheads="1"/>
            </p:cNvSpPr>
            <p:nvPr/>
          </p:nvSpPr>
          <p:spPr bwMode="auto">
            <a:xfrm>
              <a:off x="1680" y="1632"/>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dirty="0">
                  <a:latin typeface="Calibri"/>
                  <a:cs typeface="ＭＳ Ｐゴシック" charset="0"/>
                </a:rPr>
                <a:t>R1</a:t>
              </a:r>
            </a:p>
          </p:txBody>
        </p:sp>
      </p:grpSp>
      <p:grpSp>
        <p:nvGrpSpPr>
          <p:cNvPr id="3" name="Group 120"/>
          <p:cNvGrpSpPr>
            <a:grpSpLocks/>
          </p:cNvGrpSpPr>
          <p:nvPr/>
        </p:nvGrpSpPr>
        <p:grpSpPr bwMode="auto">
          <a:xfrm>
            <a:off x="6705600" y="2438402"/>
            <a:ext cx="990600" cy="461963"/>
            <a:chOff x="2304" y="1200"/>
            <a:chExt cx="624" cy="291"/>
          </a:xfrm>
        </p:grpSpPr>
        <p:sp>
          <p:nvSpPr>
            <p:cNvPr id="87086" name="Line 121"/>
            <p:cNvSpPr>
              <a:spLocks noChangeShapeType="1"/>
            </p:cNvSpPr>
            <p:nvPr/>
          </p:nvSpPr>
          <p:spPr bwMode="auto">
            <a:xfrm>
              <a:off x="2304" y="1248"/>
              <a:ext cx="624" cy="240"/>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7" name="Rectangle 122"/>
            <p:cNvSpPr>
              <a:spLocks noChangeArrowheads="1"/>
            </p:cNvSpPr>
            <p:nvPr/>
          </p:nvSpPr>
          <p:spPr bwMode="auto">
            <a:xfrm>
              <a:off x="2400" y="1200"/>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R2</a:t>
              </a:r>
            </a:p>
          </p:txBody>
        </p:sp>
      </p:grpSp>
      <p:grpSp>
        <p:nvGrpSpPr>
          <p:cNvPr id="4" name="Group 123"/>
          <p:cNvGrpSpPr>
            <a:grpSpLocks/>
          </p:cNvGrpSpPr>
          <p:nvPr/>
        </p:nvGrpSpPr>
        <p:grpSpPr bwMode="auto">
          <a:xfrm>
            <a:off x="7848600" y="2514600"/>
            <a:ext cx="990600" cy="533400"/>
            <a:chOff x="3024" y="1536"/>
            <a:chExt cx="624" cy="336"/>
          </a:xfrm>
        </p:grpSpPr>
        <p:sp>
          <p:nvSpPr>
            <p:cNvPr id="87084" name="Line 124"/>
            <p:cNvSpPr>
              <a:spLocks noChangeShapeType="1"/>
            </p:cNvSpPr>
            <p:nvPr/>
          </p:nvSpPr>
          <p:spPr bwMode="auto">
            <a:xfrm>
              <a:off x="3024" y="1536"/>
              <a:ext cx="624" cy="336"/>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5" name="Rectangle 125"/>
            <p:cNvSpPr>
              <a:spLocks noChangeArrowheads="1"/>
            </p:cNvSpPr>
            <p:nvPr/>
          </p:nvSpPr>
          <p:spPr bwMode="auto">
            <a:xfrm>
              <a:off x="3120" y="1536"/>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R3</a:t>
              </a:r>
            </a:p>
          </p:txBody>
        </p:sp>
      </p:grpSp>
      <p:grpSp>
        <p:nvGrpSpPr>
          <p:cNvPr id="5" name="Group 130"/>
          <p:cNvGrpSpPr>
            <a:grpSpLocks/>
          </p:cNvGrpSpPr>
          <p:nvPr/>
        </p:nvGrpSpPr>
        <p:grpSpPr bwMode="auto">
          <a:xfrm>
            <a:off x="5562600" y="3581400"/>
            <a:ext cx="990600" cy="1143000"/>
            <a:chOff x="1584" y="2208"/>
            <a:chExt cx="624" cy="720"/>
          </a:xfrm>
        </p:grpSpPr>
        <p:sp>
          <p:nvSpPr>
            <p:cNvPr id="87082" name="Line 131"/>
            <p:cNvSpPr>
              <a:spLocks noChangeShapeType="1"/>
            </p:cNvSpPr>
            <p:nvPr/>
          </p:nvSpPr>
          <p:spPr bwMode="auto">
            <a:xfrm flipH="1">
              <a:off x="1584" y="2208"/>
              <a:ext cx="624" cy="720"/>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3" name="Rectangle 132"/>
            <p:cNvSpPr>
              <a:spLocks noChangeArrowheads="1"/>
            </p:cNvSpPr>
            <p:nvPr/>
          </p:nvSpPr>
          <p:spPr bwMode="auto">
            <a:xfrm>
              <a:off x="1776" y="2304"/>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T1</a:t>
              </a:r>
            </a:p>
          </p:txBody>
        </p:sp>
      </p:grpSp>
      <p:grpSp>
        <p:nvGrpSpPr>
          <p:cNvPr id="6" name="Group 133"/>
          <p:cNvGrpSpPr>
            <a:grpSpLocks/>
          </p:cNvGrpSpPr>
          <p:nvPr/>
        </p:nvGrpSpPr>
        <p:grpSpPr bwMode="auto">
          <a:xfrm>
            <a:off x="6705600" y="2971800"/>
            <a:ext cx="990600" cy="533400"/>
            <a:chOff x="2304" y="1824"/>
            <a:chExt cx="624" cy="336"/>
          </a:xfrm>
        </p:grpSpPr>
        <p:sp>
          <p:nvSpPr>
            <p:cNvPr id="87080" name="Line 134"/>
            <p:cNvSpPr>
              <a:spLocks noChangeShapeType="1"/>
            </p:cNvSpPr>
            <p:nvPr/>
          </p:nvSpPr>
          <p:spPr bwMode="auto">
            <a:xfrm flipH="1">
              <a:off x="2304" y="1824"/>
              <a:ext cx="624" cy="336"/>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1" name="Rectangle 135"/>
            <p:cNvSpPr>
              <a:spLocks noChangeArrowheads="1"/>
            </p:cNvSpPr>
            <p:nvPr/>
          </p:nvSpPr>
          <p:spPr bwMode="auto">
            <a:xfrm>
              <a:off x="2496" y="1824"/>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T2</a:t>
              </a:r>
            </a:p>
          </p:txBody>
        </p:sp>
      </p:grpSp>
      <p:grpSp>
        <p:nvGrpSpPr>
          <p:cNvPr id="7" name="Group 136"/>
          <p:cNvGrpSpPr>
            <a:grpSpLocks/>
          </p:cNvGrpSpPr>
          <p:nvPr/>
        </p:nvGrpSpPr>
        <p:grpSpPr bwMode="auto">
          <a:xfrm>
            <a:off x="7848600" y="3048000"/>
            <a:ext cx="990600" cy="609600"/>
            <a:chOff x="3024" y="1872"/>
            <a:chExt cx="624" cy="384"/>
          </a:xfrm>
        </p:grpSpPr>
        <p:sp>
          <p:nvSpPr>
            <p:cNvPr id="87078" name="Line 137"/>
            <p:cNvSpPr>
              <a:spLocks noChangeShapeType="1"/>
            </p:cNvSpPr>
            <p:nvPr/>
          </p:nvSpPr>
          <p:spPr bwMode="auto">
            <a:xfrm flipH="1">
              <a:off x="3024" y="1872"/>
              <a:ext cx="624" cy="384"/>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79" name="Rectangle 138"/>
            <p:cNvSpPr>
              <a:spLocks noChangeArrowheads="1"/>
            </p:cNvSpPr>
            <p:nvPr/>
          </p:nvSpPr>
          <p:spPr bwMode="auto">
            <a:xfrm>
              <a:off x="3216" y="1872"/>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T3</a:t>
              </a:r>
            </a:p>
          </p:txBody>
        </p:sp>
      </p:grpSp>
      <p:grpSp>
        <p:nvGrpSpPr>
          <p:cNvPr id="8" name="Group 148"/>
          <p:cNvGrpSpPr>
            <a:grpSpLocks/>
          </p:cNvGrpSpPr>
          <p:nvPr/>
        </p:nvGrpSpPr>
        <p:grpSpPr bwMode="auto">
          <a:xfrm>
            <a:off x="5562600" y="1905000"/>
            <a:ext cx="2286000" cy="457200"/>
            <a:chOff x="3504" y="1200"/>
            <a:chExt cx="1440" cy="288"/>
          </a:xfrm>
        </p:grpSpPr>
        <p:sp>
          <p:nvSpPr>
            <p:cNvPr id="87075" name="Line 139"/>
            <p:cNvSpPr>
              <a:spLocks noChangeShapeType="1"/>
            </p:cNvSpPr>
            <p:nvPr/>
          </p:nvSpPr>
          <p:spPr bwMode="auto">
            <a:xfrm flipV="1">
              <a:off x="3504" y="1200"/>
              <a:ext cx="768" cy="2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6" name="Line 142"/>
            <p:cNvSpPr>
              <a:spLocks noChangeShapeType="1"/>
            </p:cNvSpPr>
            <p:nvPr/>
          </p:nvSpPr>
          <p:spPr bwMode="auto">
            <a:xfrm flipV="1">
              <a:off x="4224" y="1296"/>
              <a:ext cx="96" cy="19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7" name="Line 144"/>
            <p:cNvSpPr>
              <a:spLocks noChangeShapeType="1"/>
            </p:cNvSpPr>
            <p:nvPr/>
          </p:nvSpPr>
          <p:spPr bwMode="auto">
            <a:xfrm flipH="1" flipV="1">
              <a:off x="4800" y="1296"/>
              <a:ext cx="144" cy="19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 name="Group 152"/>
          <p:cNvGrpSpPr>
            <a:grpSpLocks/>
          </p:cNvGrpSpPr>
          <p:nvPr/>
        </p:nvGrpSpPr>
        <p:grpSpPr bwMode="auto">
          <a:xfrm>
            <a:off x="5562600" y="2362200"/>
            <a:ext cx="3276600" cy="3429000"/>
            <a:chOff x="3504" y="1488"/>
            <a:chExt cx="2064" cy="2160"/>
          </a:xfrm>
        </p:grpSpPr>
        <p:sp>
          <p:nvSpPr>
            <p:cNvPr id="87057" name="Line 110"/>
            <p:cNvSpPr>
              <a:spLocks noChangeShapeType="1"/>
            </p:cNvSpPr>
            <p:nvPr/>
          </p:nvSpPr>
          <p:spPr bwMode="auto">
            <a:xfrm>
              <a:off x="3504" y="1584"/>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58" name="Line 126"/>
            <p:cNvSpPr>
              <a:spLocks noChangeShapeType="1"/>
            </p:cNvSpPr>
            <p:nvPr/>
          </p:nvSpPr>
          <p:spPr bwMode="auto">
            <a:xfrm>
              <a:off x="3504" y="1920"/>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59" name="Line 127"/>
            <p:cNvSpPr>
              <a:spLocks noChangeShapeType="1"/>
            </p:cNvSpPr>
            <p:nvPr/>
          </p:nvSpPr>
          <p:spPr bwMode="auto">
            <a:xfrm>
              <a:off x="3504" y="2256"/>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0" name="Line 128"/>
            <p:cNvSpPr>
              <a:spLocks noChangeShapeType="1"/>
            </p:cNvSpPr>
            <p:nvPr/>
          </p:nvSpPr>
          <p:spPr bwMode="auto">
            <a:xfrm>
              <a:off x="3504" y="2592"/>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1" name="Line 129"/>
            <p:cNvSpPr>
              <a:spLocks noChangeShapeType="1"/>
            </p:cNvSpPr>
            <p:nvPr/>
          </p:nvSpPr>
          <p:spPr bwMode="auto">
            <a:xfrm>
              <a:off x="3504" y="2928"/>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7062" name="Group 150"/>
            <p:cNvGrpSpPr>
              <a:grpSpLocks/>
            </p:cNvGrpSpPr>
            <p:nvPr/>
          </p:nvGrpSpPr>
          <p:grpSpPr bwMode="auto">
            <a:xfrm>
              <a:off x="3504" y="1488"/>
              <a:ext cx="2064" cy="2160"/>
              <a:chOff x="3504" y="1488"/>
              <a:chExt cx="2064" cy="2160"/>
            </a:xfrm>
          </p:grpSpPr>
          <p:sp>
            <p:nvSpPr>
              <p:cNvPr id="87065" name="Line 111"/>
              <p:cNvSpPr>
                <a:spLocks noChangeShapeType="1"/>
              </p:cNvSpPr>
              <p:nvPr/>
            </p:nvSpPr>
            <p:spPr bwMode="auto">
              <a:xfrm>
                <a:off x="3504"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6" name="Line 112"/>
              <p:cNvSpPr>
                <a:spLocks noChangeShapeType="1"/>
              </p:cNvSpPr>
              <p:nvPr/>
            </p:nvSpPr>
            <p:spPr bwMode="auto">
              <a:xfrm>
                <a:off x="4848" y="1490"/>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7" name="Line 113"/>
              <p:cNvSpPr>
                <a:spLocks noChangeShapeType="1"/>
              </p:cNvSpPr>
              <p:nvPr/>
            </p:nvSpPr>
            <p:spPr bwMode="auto">
              <a:xfrm>
                <a:off x="4947"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8" name="Line 114"/>
              <p:cNvSpPr>
                <a:spLocks noChangeShapeType="1"/>
              </p:cNvSpPr>
              <p:nvPr/>
            </p:nvSpPr>
            <p:spPr bwMode="auto">
              <a:xfrm>
                <a:off x="4125" y="1490"/>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9" name="Line 115"/>
              <p:cNvSpPr>
                <a:spLocks noChangeShapeType="1"/>
              </p:cNvSpPr>
              <p:nvPr/>
            </p:nvSpPr>
            <p:spPr bwMode="auto">
              <a:xfrm>
                <a:off x="4224"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0" name="Line 116"/>
              <p:cNvSpPr>
                <a:spLocks noChangeShapeType="1"/>
              </p:cNvSpPr>
              <p:nvPr/>
            </p:nvSpPr>
            <p:spPr bwMode="auto">
              <a:xfrm>
                <a:off x="5568" y="1488"/>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7071" name="Group 149"/>
              <p:cNvGrpSpPr>
                <a:grpSpLocks/>
              </p:cNvGrpSpPr>
              <p:nvPr/>
            </p:nvGrpSpPr>
            <p:grpSpPr bwMode="auto">
              <a:xfrm>
                <a:off x="4128" y="3120"/>
                <a:ext cx="1440" cy="528"/>
                <a:chOff x="4128" y="3120"/>
                <a:chExt cx="1440" cy="528"/>
              </a:xfrm>
            </p:grpSpPr>
            <p:sp>
              <p:nvSpPr>
                <p:cNvPr id="87072" name="Line 140"/>
                <p:cNvSpPr>
                  <a:spLocks noChangeShapeType="1"/>
                </p:cNvSpPr>
                <p:nvPr/>
              </p:nvSpPr>
              <p:spPr bwMode="auto">
                <a:xfrm flipH="1">
                  <a:off x="4704" y="3120"/>
                  <a:ext cx="864"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3" name="Line 141"/>
                <p:cNvSpPr>
                  <a:spLocks noChangeShapeType="1"/>
                </p:cNvSpPr>
                <p:nvPr/>
              </p:nvSpPr>
              <p:spPr bwMode="auto">
                <a:xfrm>
                  <a:off x="4128" y="3120"/>
                  <a:ext cx="240"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4" name="Line 143"/>
                <p:cNvSpPr>
                  <a:spLocks noChangeShapeType="1"/>
                </p:cNvSpPr>
                <p:nvPr/>
              </p:nvSpPr>
              <p:spPr bwMode="auto">
                <a:xfrm flipH="1">
                  <a:off x="4608" y="3120"/>
                  <a:ext cx="240"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87063" name="Rectangle 145"/>
            <p:cNvSpPr>
              <a:spLocks noChangeArrowheads="1"/>
            </p:cNvSpPr>
            <p:nvPr/>
          </p:nvSpPr>
          <p:spPr bwMode="auto">
            <a:xfrm>
              <a:off x="4859" y="1536"/>
              <a:ext cx="79" cy="177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4" name="Rectangle 146"/>
            <p:cNvSpPr>
              <a:spLocks noChangeArrowheads="1"/>
            </p:cNvSpPr>
            <p:nvPr/>
          </p:nvSpPr>
          <p:spPr bwMode="auto">
            <a:xfrm>
              <a:off x="4136" y="1536"/>
              <a:ext cx="75" cy="158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pic>
        <p:nvPicPr>
          <p:cNvPr id="1150099" name="Picture 147" descr="j0431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410200"/>
            <a:ext cx="1295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0061" name="Picture 109"/>
          <p:cNvPicPr>
            <a:picLocks noChangeAspect="1" noChangeArrowheads="1"/>
          </p:cNvPicPr>
          <p:nvPr/>
        </p:nvPicPr>
        <p:blipFill>
          <a:blip r:embed="rId4">
            <a:extLst>
              <a:ext uri="{28A0092B-C50C-407E-A947-70E740481C1C}">
                <a14:useLocalDpi xmlns:a14="http://schemas.microsoft.com/office/drawing/2010/main" val="0"/>
              </a:ext>
            </a:extLst>
          </a:blip>
          <a:srcRect l="6250" t="20000" b="13333"/>
          <a:stretch>
            <a:fillRect/>
          </a:stretch>
        </p:blipFill>
        <p:spPr bwMode="auto">
          <a:xfrm>
            <a:off x="6705600" y="1219200"/>
            <a:ext cx="1143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629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9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00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00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2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000"/>
                                        <p:tgtEl>
                                          <p:spTgt spid="2"/>
                                        </p:tgtEl>
                                      </p:cBhvr>
                                    </p:animEffect>
                                  </p:childTnLst>
                                </p:cTn>
                              </p:par>
                              <p:par>
                                <p:cTn id="31" presetID="22" presetClass="entr" presetSubtype="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1000"/>
                                        <p:tgtEl>
                                          <p:spTgt spid="3"/>
                                        </p:tgtEl>
                                      </p:cBhvr>
                                    </p:animEffect>
                                  </p:childTnLst>
                                </p:cTn>
                              </p:par>
                              <p:par>
                                <p:cTn id="34" presetID="22" presetClass="entr" presetSubtype="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1000"/>
                                        <p:tgtEl>
                                          <p:spTgt spid="4"/>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1000"/>
                                        <p:tgtEl>
                                          <p:spTgt spid="6"/>
                                        </p:tgtEl>
                                      </p:cBhvr>
                                    </p:animEffect>
                                  </p:childTnLst>
                                </p:cTn>
                              </p:par>
                            </p:childTnLst>
                          </p:cTn>
                        </p:par>
                        <p:par>
                          <p:cTn id="41" fill="hold" nodeType="afterGroup">
                            <p:stCondLst>
                              <p:cond delay="2000"/>
                            </p:stCondLst>
                            <p:childTnLst>
                              <p:par>
                                <p:cTn id="42" presetID="22" presetClass="entr" presetSubtype="1"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par>
                          <p:cTn id="45" fill="hold" nodeType="afterGroup">
                            <p:stCondLst>
                              <p:cond delay="30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20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49982">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49982">
                                            <p:txEl>
                                              <p:pRg st="1" end="1"/>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499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55" grpId="0" build="p"/>
      <p:bldP spid="114998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7420068-DF72-A340-BAE1-37DFC07D2A46}" type="slidenum">
              <a:rPr lang="en-US" sz="1400" b="0">
                <a:latin typeface="Times New Roman" charset="0"/>
                <a:cs typeface="Calibri"/>
              </a:rPr>
              <a:pPr eaLnBrk="1" hangingPunct="1"/>
              <a:t>48</a:t>
            </a:fld>
            <a:endParaRPr lang="en-US" sz="1400" b="0" dirty="0">
              <a:latin typeface="Times New Roman" charset="0"/>
              <a:cs typeface="Calibri"/>
            </a:endParaRPr>
          </a:p>
        </p:txBody>
      </p:sp>
      <p:sp>
        <p:nvSpPr>
          <p:cNvPr id="8909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Pipelined Requests &amp; Responses</a:t>
            </a:r>
            <a:endParaRPr lang="en-US" sz="3900" b="0" u="sng">
              <a:latin typeface="Helvetica" charset="0"/>
              <a:ea typeface="ＭＳ Ｐゴシック" charset="0"/>
              <a:cs typeface="ＭＳ Ｐゴシック" charset="0"/>
            </a:endParaRPr>
          </a:p>
        </p:txBody>
      </p:sp>
      <p:sp>
        <p:nvSpPr>
          <p:cNvPr id="1086467" name="Rectangle 3"/>
          <p:cNvSpPr>
            <a:spLocks noGrp="1" noChangeArrowheads="1"/>
          </p:cNvSpPr>
          <p:nvPr>
            <p:ph type="body" idx="1"/>
          </p:nvPr>
        </p:nvSpPr>
        <p:spPr>
          <a:xfrm>
            <a:off x="457200" y="1219200"/>
            <a:ext cx="5257800" cy="5257800"/>
          </a:xfrm>
        </p:spPr>
        <p:txBody>
          <a:bodyPr/>
          <a:lstStyle/>
          <a:p>
            <a:r>
              <a:rPr lang="en-US" sz="2600" i="1" dirty="0">
                <a:latin typeface="Calibri"/>
                <a:cs typeface="Calibri"/>
              </a:rPr>
              <a:t>Batch</a:t>
            </a:r>
            <a:r>
              <a:rPr lang="en-US" sz="2600" dirty="0">
                <a:latin typeface="Calibri"/>
                <a:cs typeface="Calibri"/>
              </a:rPr>
              <a:t> requests and responses</a:t>
            </a:r>
          </a:p>
          <a:p>
            <a:pPr lvl="1"/>
            <a:r>
              <a:rPr lang="en-US" sz="2200" dirty="0">
                <a:latin typeface="Calibri"/>
                <a:ea typeface="Calibri"/>
                <a:cs typeface="Calibri"/>
              </a:rPr>
              <a:t>Reduce connection overhead</a:t>
            </a:r>
          </a:p>
          <a:p>
            <a:pPr lvl="1"/>
            <a:r>
              <a:rPr lang="en-US" sz="2200" dirty="0">
                <a:latin typeface="Calibri"/>
                <a:ea typeface="Calibri"/>
                <a:cs typeface="Calibri"/>
              </a:rPr>
              <a:t>Multiple requests sent in a single batch</a:t>
            </a:r>
          </a:p>
          <a:p>
            <a:pPr lvl="1"/>
            <a:r>
              <a:rPr lang="en-US" sz="2200" dirty="0" smtClean="0">
                <a:latin typeface="Calibri"/>
                <a:ea typeface="Calibri"/>
                <a:cs typeface="Calibri"/>
              </a:rPr>
              <a:t>Maintains </a:t>
            </a:r>
            <a:r>
              <a:rPr lang="en-US" sz="2200" dirty="0">
                <a:latin typeface="Calibri"/>
                <a:ea typeface="Calibri"/>
                <a:cs typeface="Calibri"/>
              </a:rPr>
              <a:t>order of responses</a:t>
            </a:r>
          </a:p>
          <a:p>
            <a:pPr lvl="1"/>
            <a:r>
              <a:rPr lang="en-US" sz="2200" dirty="0">
                <a:latin typeface="Calibri"/>
                <a:ea typeface="Calibri"/>
                <a:cs typeface="Calibri"/>
              </a:rPr>
              <a:t>Item 1 always arrives before item 2</a:t>
            </a:r>
          </a:p>
          <a:p>
            <a:r>
              <a:rPr lang="en-US" sz="2600" dirty="0">
                <a:latin typeface="Calibri"/>
                <a:cs typeface="Calibri"/>
              </a:rPr>
              <a:t>How is this different from concurrent requests/responses</a:t>
            </a:r>
            <a:r>
              <a:rPr lang="en-US" sz="2600" dirty="0" smtClean="0">
                <a:latin typeface="Calibri"/>
                <a:cs typeface="Calibri"/>
              </a:rPr>
              <a:t>?</a:t>
            </a:r>
          </a:p>
          <a:p>
            <a:pPr lvl="1"/>
            <a:r>
              <a:rPr lang="en-US" sz="2200" dirty="0" smtClean="0">
                <a:latin typeface="Calibri"/>
                <a:cs typeface="Calibri"/>
              </a:rPr>
              <a:t>Single TCP connection</a:t>
            </a:r>
            <a:endParaRPr lang="en-US" sz="2200" dirty="0">
              <a:latin typeface="Calibri"/>
              <a:cs typeface="Calibri"/>
            </a:endParaRPr>
          </a:p>
        </p:txBody>
      </p:sp>
      <p:sp>
        <p:nvSpPr>
          <p:cNvPr id="89093" name="Line 4"/>
          <p:cNvSpPr>
            <a:spLocks noChangeShapeType="1"/>
          </p:cNvSpPr>
          <p:nvPr/>
        </p:nvSpPr>
        <p:spPr bwMode="auto">
          <a:xfrm>
            <a:off x="6156325" y="2062163"/>
            <a:ext cx="0" cy="3200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4" name="Line 5"/>
          <p:cNvSpPr>
            <a:spLocks noChangeShapeType="1"/>
          </p:cNvSpPr>
          <p:nvPr/>
        </p:nvSpPr>
        <p:spPr bwMode="auto">
          <a:xfrm>
            <a:off x="8442325" y="1985963"/>
            <a:ext cx="0" cy="3200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5" name="Text Box 6"/>
          <p:cNvSpPr txBox="1">
            <a:spLocks noChangeArrowheads="1"/>
          </p:cNvSpPr>
          <p:nvPr/>
        </p:nvSpPr>
        <p:spPr bwMode="auto">
          <a:xfrm>
            <a:off x="5761038" y="1719263"/>
            <a:ext cx="73840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9096" name="Text Box 7"/>
          <p:cNvSpPr txBox="1">
            <a:spLocks noChangeArrowheads="1"/>
          </p:cNvSpPr>
          <p:nvPr/>
        </p:nvSpPr>
        <p:spPr bwMode="auto">
          <a:xfrm>
            <a:off x="7985125" y="1698625"/>
            <a:ext cx="79829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9097" name="Line 8"/>
          <p:cNvSpPr>
            <a:spLocks noChangeShapeType="1"/>
          </p:cNvSpPr>
          <p:nvPr/>
        </p:nvSpPr>
        <p:spPr bwMode="auto">
          <a:xfrm>
            <a:off x="6156325" y="2366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8" name="Text Box 9"/>
          <p:cNvSpPr txBox="1">
            <a:spLocks noChangeArrowheads="1"/>
          </p:cNvSpPr>
          <p:nvPr/>
        </p:nvSpPr>
        <p:spPr bwMode="auto">
          <a:xfrm rot="523781">
            <a:off x="6666153" y="2212948"/>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1</a:t>
            </a:r>
          </a:p>
        </p:txBody>
      </p:sp>
      <p:sp>
        <p:nvSpPr>
          <p:cNvPr id="89099" name="Line 10"/>
          <p:cNvSpPr>
            <a:spLocks noChangeShapeType="1"/>
          </p:cNvSpPr>
          <p:nvPr/>
        </p:nvSpPr>
        <p:spPr bwMode="auto">
          <a:xfrm>
            <a:off x="6156325" y="2671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0" name="Text Box 11"/>
          <p:cNvSpPr txBox="1">
            <a:spLocks noChangeArrowheads="1"/>
          </p:cNvSpPr>
          <p:nvPr/>
        </p:nvSpPr>
        <p:spPr bwMode="auto">
          <a:xfrm rot="523781">
            <a:off x="6666153" y="2517748"/>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2</a:t>
            </a:r>
          </a:p>
        </p:txBody>
      </p:sp>
      <p:sp>
        <p:nvSpPr>
          <p:cNvPr id="89101" name="Line 12"/>
          <p:cNvSpPr>
            <a:spLocks noChangeShapeType="1"/>
          </p:cNvSpPr>
          <p:nvPr/>
        </p:nvSpPr>
        <p:spPr bwMode="auto">
          <a:xfrm>
            <a:off x="6156325" y="29765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2" name="Text Box 13"/>
          <p:cNvSpPr txBox="1">
            <a:spLocks noChangeArrowheads="1"/>
          </p:cNvSpPr>
          <p:nvPr/>
        </p:nvSpPr>
        <p:spPr bwMode="auto">
          <a:xfrm rot="523781">
            <a:off x="6666153" y="2840011"/>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3</a:t>
            </a:r>
          </a:p>
        </p:txBody>
      </p:sp>
      <p:sp>
        <p:nvSpPr>
          <p:cNvPr id="89103" name="Line 14"/>
          <p:cNvSpPr>
            <a:spLocks noChangeShapeType="1"/>
          </p:cNvSpPr>
          <p:nvPr/>
        </p:nvSpPr>
        <p:spPr bwMode="auto">
          <a:xfrm flipH="1">
            <a:off x="6156325" y="3890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4" name="Text Box 15"/>
          <p:cNvSpPr txBox="1">
            <a:spLocks noChangeArrowheads="1"/>
          </p:cNvSpPr>
          <p:nvPr/>
        </p:nvSpPr>
        <p:spPr bwMode="auto">
          <a:xfrm rot="-543031">
            <a:off x="6567832" y="37750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1</a:t>
            </a:r>
          </a:p>
        </p:txBody>
      </p:sp>
      <p:sp>
        <p:nvSpPr>
          <p:cNvPr id="89105" name="Line 16"/>
          <p:cNvSpPr>
            <a:spLocks noChangeShapeType="1"/>
          </p:cNvSpPr>
          <p:nvPr/>
        </p:nvSpPr>
        <p:spPr bwMode="auto">
          <a:xfrm flipH="1">
            <a:off x="6156325" y="4195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6" name="Text Box 17"/>
          <p:cNvSpPr txBox="1">
            <a:spLocks noChangeArrowheads="1"/>
          </p:cNvSpPr>
          <p:nvPr/>
        </p:nvSpPr>
        <p:spPr bwMode="auto">
          <a:xfrm rot="-543031">
            <a:off x="6567832" y="40798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2</a:t>
            </a:r>
          </a:p>
        </p:txBody>
      </p:sp>
      <p:sp>
        <p:nvSpPr>
          <p:cNvPr id="89107" name="Line 18"/>
          <p:cNvSpPr>
            <a:spLocks noChangeShapeType="1"/>
          </p:cNvSpPr>
          <p:nvPr/>
        </p:nvSpPr>
        <p:spPr bwMode="auto">
          <a:xfrm flipH="1">
            <a:off x="6156325" y="45386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8" name="Text Box 19"/>
          <p:cNvSpPr txBox="1">
            <a:spLocks noChangeArrowheads="1"/>
          </p:cNvSpPr>
          <p:nvPr/>
        </p:nvSpPr>
        <p:spPr bwMode="auto">
          <a:xfrm rot="-543031">
            <a:off x="6567832" y="44227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3</a:t>
            </a:r>
          </a:p>
        </p:txBody>
      </p:sp>
    </p:spTree>
    <p:extLst>
      <p:ext uri="{BB962C8B-B14F-4D97-AF65-F5344CB8AC3E}">
        <p14:creationId xmlns:p14="http://schemas.microsoft.com/office/powerpoint/2010/main" val="372321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6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6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6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64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64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64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6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04800" y="304800"/>
            <a:ext cx="8069263" cy="685800"/>
          </a:xfrm>
        </p:spPr>
        <p:txBody>
          <a:bodyPr>
            <a:normAutofit fontScale="90000"/>
          </a:bodyPr>
          <a:lstStyle/>
          <a:p>
            <a:r>
              <a:rPr lang="en-US" sz="2000">
                <a:latin typeface="Helvetica" charset="0"/>
                <a:ea typeface="ＭＳ Ｐゴシック" charset="0"/>
                <a:cs typeface="ＭＳ Ｐゴシック" charset="0"/>
              </a:rPr>
              <a:t>Improving HTTP Performance:</a:t>
            </a:r>
            <a:r>
              <a:rPr lang="en-US">
                <a:latin typeface="Helvetica" charset="0"/>
                <a:ea typeface="ＭＳ Ｐゴシック" charset="0"/>
                <a:cs typeface="ＭＳ Ｐゴシック" charset="0"/>
              </a:rPr>
              <a:t/>
            </a:r>
            <a:br>
              <a:rPr lang="en-US">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Persistent Connections</a:t>
            </a:r>
          </a:p>
        </p:txBody>
      </p:sp>
      <p:sp>
        <p:nvSpPr>
          <p:cNvPr id="3" name="Content Placeholder 2"/>
          <p:cNvSpPr>
            <a:spLocks noGrp="1"/>
          </p:cNvSpPr>
          <p:nvPr>
            <p:ph idx="1"/>
          </p:nvPr>
        </p:nvSpPr>
        <p:spPr/>
        <p:txBody>
          <a:bodyPr>
            <a:normAutofit fontScale="85000" lnSpcReduction="20000"/>
          </a:bodyPr>
          <a:lstStyle/>
          <a:p>
            <a:r>
              <a:rPr lang="en-US" dirty="0">
                <a:latin typeface="Calibri"/>
                <a:cs typeface="Calibri"/>
              </a:rPr>
              <a:t>Enables multiple transfers per connection</a:t>
            </a:r>
          </a:p>
          <a:p>
            <a:pPr lvl="1"/>
            <a:r>
              <a:rPr lang="en-US" dirty="0">
                <a:latin typeface="Calibri"/>
                <a:ea typeface="Calibri"/>
                <a:cs typeface="Calibri"/>
              </a:rPr>
              <a:t>Maintain TCP connection across multiple requests</a:t>
            </a:r>
          </a:p>
          <a:p>
            <a:pPr lvl="1"/>
            <a:r>
              <a:rPr lang="en-US" dirty="0">
                <a:latin typeface="Calibri"/>
                <a:ea typeface="Calibri"/>
                <a:cs typeface="Calibri"/>
              </a:rPr>
              <a:t>Including transfers subsequent to current page</a:t>
            </a:r>
          </a:p>
          <a:p>
            <a:pPr lvl="1"/>
            <a:r>
              <a:rPr lang="en-US" dirty="0">
                <a:latin typeface="Calibri"/>
                <a:ea typeface="Calibri"/>
                <a:cs typeface="Calibri"/>
              </a:rPr>
              <a:t>Client or server can tear down connection</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Performance advantages:</a:t>
            </a:r>
          </a:p>
          <a:p>
            <a:pPr lvl="1"/>
            <a:r>
              <a:rPr lang="en-US" dirty="0">
                <a:latin typeface="Calibri"/>
                <a:ea typeface="Calibri"/>
                <a:cs typeface="Calibri"/>
              </a:rPr>
              <a:t>Avoid overhead of connection set-up and tear-down</a:t>
            </a:r>
          </a:p>
          <a:p>
            <a:pPr lvl="1"/>
            <a:r>
              <a:rPr lang="en-US" dirty="0">
                <a:latin typeface="Calibri"/>
                <a:ea typeface="Calibri"/>
                <a:cs typeface="Calibri"/>
              </a:rPr>
              <a:t>Allow TCP to learn more accurate RTT estimate</a:t>
            </a:r>
          </a:p>
          <a:p>
            <a:pPr lvl="1"/>
            <a:r>
              <a:rPr lang="en-US" dirty="0">
                <a:latin typeface="Calibri"/>
                <a:ea typeface="Calibri"/>
                <a:cs typeface="Calibri"/>
              </a:rPr>
              <a:t>Allow TCP congestion window to increase</a:t>
            </a:r>
          </a:p>
          <a:p>
            <a:pPr lvl="1"/>
            <a:r>
              <a:rPr lang="en-US" dirty="0">
                <a:latin typeface="Calibri"/>
                <a:ea typeface="Calibri"/>
                <a:cs typeface="Calibri"/>
              </a:rPr>
              <a:t>i.e., leverage previously discovered bandwidth</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Default in HTTP/1.1</a:t>
            </a:r>
          </a:p>
        </p:txBody>
      </p:sp>
      <p:sp>
        <p:nvSpPr>
          <p:cNvPr id="9114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5AC1D59-5544-D74C-B85D-FA6F3E6DF547}" type="slidenum">
              <a:rPr lang="en-US" sz="1400" b="0">
                <a:latin typeface="Times New Roman" charset="0"/>
                <a:cs typeface="Calibri"/>
              </a:rPr>
              <a:pPr eaLnBrk="1" hangingPunct="1"/>
              <a:t>49</a:t>
            </a:fld>
            <a:endParaRPr lang="en-US" sz="1400" b="0" dirty="0">
              <a:latin typeface="Times New Roman" charset="0"/>
              <a:cs typeface="Calibri"/>
            </a:endParaRPr>
          </a:p>
        </p:txBody>
      </p:sp>
    </p:spTree>
    <p:extLst>
      <p:ext uri="{BB962C8B-B14F-4D97-AF65-F5344CB8AC3E}">
        <p14:creationId xmlns:p14="http://schemas.microsoft.com/office/powerpoint/2010/main" val="1611855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7A77F0C-C983-D244-ABF1-234FDC8FFE5A}" type="slidenum">
              <a:rPr lang="en-US" sz="1400">
                <a:latin typeface="Times New Roman" charset="0"/>
              </a:rPr>
              <a:pPr/>
              <a:t>5</a:t>
            </a:fld>
            <a:endParaRPr lang="en-US" sz="1400">
              <a:latin typeface="Times New Roman" charset="0"/>
            </a:endParaRPr>
          </a:p>
        </p:txBody>
      </p:sp>
      <p:sp>
        <p:nvSpPr>
          <p:cNvPr id="29700" name="Rectangle 2"/>
          <p:cNvSpPr>
            <a:spLocks noGrp="1" noChangeArrowheads="1"/>
          </p:cNvSpPr>
          <p:nvPr>
            <p:ph type="title"/>
          </p:nvPr>
        </p:nvSpPr>
        <p:spPr/>
        <p:txBody>
          <a:bodyPr/>
          <a:lstStyle/>
          <a:p>
            <a:r>
              <a:rPr lang="en-US" dirty="0">
                <a:ea typeface="ＭＳ Ｐゴシック" charset="0"/>
                <a:cs typeface="ＭＳ Ｐゴシック" charset="0"/>
              </a:rPr>
              <a:t>Hybrid of client-server and P2P</a:t>
            </a:r>
          </a:p>
        </p:txBody>
      </p:sp>
      <p:sp>
        <p:nvSpPr>
          <p:cNvPr id="29701" name="Rectangle 3"/>
          <p:cNvSpPr>
            <a:spLocks noGrp="1" noChangeArrowheads="1"/>
          </p:cNvSpPr>
          <p:nvPr>
            <p:ph type="body" idx="1"/>
          </p:nvPr>
        </p:nvSpPr>
        <p:spPr>
          <a:xfrm>
            <a:off x="477838" y="1377950"/>
            <a:ext cx="7772400" cy="5008563"/>
          </a:xfrm>
        </p:spPr>
        <p:txBody>
          <a:bodyPr>
            <a:normAutofit lnSpcReduction="10000"/>
          </a:bodyPr>
          <a:lstStyle/>
          <a:p>
            <a:pPr>
              <a:lnSpc>
                <a:spcPct val="80000"/>
              </a:lnSpc>
              <a:buFont typeface="ZapfDingbats" charset="0"/>
              <a:buNone/>
            </a:pPr>
            <a:r>
              <a:rPr lang="en-US" sz="2400" dirty="0">
                <a:solidFill>
                  <a:srgbClr val="FF0000"/>
                </a:solidFill>
                <a:ea typeface="ＭＳ Ｐゴシック" charset="0"/>
                <a:cs typeface="ＭＳ Ｐゴシック" charset="0"/>
              </a:rPr>
              <a:t>Skype</a:t>
            </a:r>
          </a:p>
          <a:p>
            <a:pPr lvl="1">
              <a:lnSpc>
                <a:spcPct val="80000"/>
              </a:lnSpc>
            </a:pPr>
            <a:r>
              <a:rPr lang="en-US" dirty="0">
                <a:ea typeface="ＭＳ Ｐゴシック" charset="0"/>
              </a:rPr>
              <a:t>voice-over-IP P2P application</a:t>
            </a:r>
          </a:p>
          <a:p>
            <a:pPr lvl="1">
              <a:lnSpc>
                <a:spcPct val="80000"/>
              </a:lnSpc>
            </a:pPr>
            <a:r>
              <a:rPr lang="en-US" dirty="0">
                <a:ea typeface="ＭＳ Ｐゴシック" charset="0"/>
              </a:rPr>
              <a:t>centralized server: finding address of remote party: </a:t>
            </a:r>
          </a:p>
          <a:p>
            <a:pPr lvl="1">
              <a:lnSpc>
                <a:spcPct val="80000"/>
              </a:lnSpc>
            </a:pPr>
            <a:r>
              <a:rPr lang="en-US" dirty="0">
                <a:ea typeface="ＭＳ Ｐゴシック" charset="0"/>
              </a:rPr>
              <a:t>client-client connection: direct (not through server) </a:t>
            </a:r>
          </a:p>
          <a:p>
            <a:pPr>
              <a:lnSpc>
                <a:spcPct val="80000"/>
              </a:lnSpc>
              <a:buFont typeface="ZapfDingbats" charset="0"/>
              <a:buNone/>
            </a:pPr>
            <a:r>
              <a:rPr lang="en-US" sz="2400" dirty="0">
                <a:solidFill>
                  <a:srgbClr val="FF0000"/>
                </a:solidFill>
                <a:ea typeface="ＭＳ Ｐゴシック" charset="0"/>
                <a:cs typeface="ＭＳ Ｐゴシック" charset="0"/>
              </a:rPr>
              <a:t>Instant messaging</a:t>
            </a:r>
          </a:p>
          <a:p>
            <a:pPr lvl="1">
              <a:lnSpc>
                <a:spcPct val="80000"/>
              </a:lnSpc>
            </a:pPr>
            <a:r>
              <a:rPr lang="en-US" dirty="0">
                <a:ea typeface="ＭＳ Ｐゴシック" charset="0"/>
              </a:rPr>
              <a:t>chatting between two users is P2P</a:t>
            </a:r>
          </a:p>
          <a:p>
            <a:pPr lvl="1">
              <a:lnSpc>
                <a:spcPct val="80000"/>
              </a:lnSpc>
            </a:pPr>
            <a:r>
              <a:rPr lang="en-US" dirty="0">
                <a:ea typeface="ＭＳ Ｐゴシック" charset="0"/>
              </a:rPr>
              <a:t>centralized service: client presence detection/location</a:t>
            </a:r>
          </a:p>
          <a:p>
            <a:pPr lvl="2">
              <a:lnSpc>
                <a:spcPct val="80000"/>
              </a:lnSpc>
            </a:pPr>
            <a:r>
              <a:rPr lang="en-US" sz="2400" dirty="0">
                <a:ea typeface="ＭＳ Ｐゴシック" charset="0"/>
              </a:rPr>
              <a:t>user registers its IP address with central server when it comes online</a:t>
            </a:r>
          </a:p>
          <a:p>
            <a:pPr lvl="2">
              <a:lnSpc>
                <a:spcPct val="80000"/>
              </a:lnSpc>
            </a:pPr>
            <a:r>
              <a:rPr lang="en-US" sz="2400" dirty="0">
                <a:ea typeface="ＭＳ Ｐゴシック" charset="0"/>
              </a:rPr>
              <a:t>user contacts central server to find IP addresses of buddies</a:t>
            </a:r>
          </a:p>
          <a:p>
            <a:pPr lvl="1">
              <a:lnSpc>
                <a:spcPct val="80000"/>
              </a:lnSpc>
            </a:pPr>
            <a:endParaRPr lang="en-US" dirty="0">
              <a:ea typeface="ＭＳ Ｐゴシック" charset="0"/>
            </a:endParaRPr>
          </a:p>
        </p:txBody>
      </p:sp>
    </p:spTree>
    <p:extLst>
      <p:ext uri="{BB962C8B-B14F-4D97-AF65-F5344CB8AC3E}">
        <p14:creationId xmlns:p14="http://schemas.microsoft.com/office/powerpoint/2010/main" val="53960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HTTP </a:t>
            </a:r>
            <a:r>
              <a:rPr lang="en-US" i="1" smtClean="0"/>
              <a:t>evolution</a:t>
            </a:r>
            <a:endParaRPr lang="en-US" dirty="0"/>
          </a:p>
        </p:txBody>
      </p:sp>
      <p:sp>
        <p:nvSpPr>
          <p:cNvPr id="3" name="Content Placeholder 2"/>
          <p:cNvSpPr>
            <a:spLocks noGrp="1"/>
          </p:cNvSpPr>
          <p:nvPr>
            <p:ph idx="1"/>
          </p:nvPr>
        </p:nvSpPr>
        <p:spPr>
          <a:xfrm>
            <a:off x="70121" y="1600200"/>
            <a:ext cx="8998887" cy="4525963"/>
          </a:xfrm>
        </p:spPr>
        <p:txBody>
          <a:bodyPr/>
          <a:lstStyle/>
          <a:p>
            <a:r>
              <a:rPr lang="en-US" dirty="0" smtClean="0"/>
              <a:t>1.0 – one object per TCP: simple but </a:t>
            </a:r>
            <a:r>
              <a:rPr lang="en-US" dirty="0" smtClean="0">
                <a:solidFill>
                  <a:srgbClr val="FF0000"/>
                </a:solidFill>
              </a:rPr>
              <a:t>slow</a:t>
            </a:r>
          </a:p>
          <a:p>
            <a:r>
              <a:rPr lang="en-US" dirty="0" smtClean="0"/>
              <a:t>Parallel connections - multiple TCP, one object each:  </a:t>
            </a:r>
            <a:r>
              <a:rPr lang="en-US" dirty="0" smtClean="0">
                <a:solidFill>
                  <a:srgbClr val="FF0000"/>
                </a:solidFill>
              </a:rPr>
              <a:t>wastes b/w, may be </a:t>
            </a:r>
            <a:r>
              <a:rPr lang="en-US" dirty="0" err="1" smtClean="0">
                <a:solidFill>
                  <a:srgbClr val="FF0000"/>
                </a:solidFill>
              </a:rPr>
              <a:t>svr</a:t>
            </a:r>
            <a:r>
              <a:rPr lang="en-US" dirty="0" smtClean="0">
                <a:solidFill>
                  <a:srgbClr val="FF0000"/>
                </a:solidFill>
              </a:rPr>
              <a:t> limited, out of order </a:t>
            </a:r>
            <a:endParaRPr lang="en-US" dirty="0" smtClean="0">
              <a:solidFill>
                <a:srgbClr val="000000"/>
              </a:solidFill>
            </a:endParaRPr>
          </a:p>
          <a:p>
            <a:r>
              <a:rPr lang="en-US" dirty="0" smtClean="0">
                <a:solidFill>
                  <a:srgbClr val="000000"/>
                </a:solidFill>
              </a:rPr>
              <a:t>1.1 pipelining – aggregate retrieval time: ordered, multiple objects sharing single TCP</a:t>
            </a:r>
          </a:p>
          <a:p>
            <a:r>
              <a:rPr lang="en-US" dirty="0" smtClean="0">
                <a:solidFill>
                  <a:srgbClr val="000000"/>
                </a:solidFill>
              </a:rPr>
              <a:t>1.1 persistent – aggregate TCP overhead: lower overhead in time, increase overhead at ends </a:t>
            </a:r>
            <a:r>
              <a:rPr lang="en-US" dirty="0" smtClean="0">
                <a:solidFill>
                  <a:srgbClr val="FF0000"/>
                </a:solidFill>
              </a:rPr>
              <a:t>(e.g., when should/do you close the connection?) </a:t>
            </a:r>
          </a:p>
        </p:txBody>
      </p:sp>
      <p:sp>
        <p:nvSpPr>
          <p:cNvPr id="4" name="Slide Number Placeholder 3"/>
          <p:cNvSpPr>
            <a:spLocks noGrp="1"/>
          </p:cNvSpPr>
          <p:nvPr>
            <p:ph type="sldNum" sz="quarter" idx="12"/>
          </p:nvPr>
        </p:nvSpPr>
        <p:spPr/>
        <p:txBody>
          <a:bodyPr/>
          <a:lstStyle/>
          <a:p>
            <a:fld id="{17258DB0-5299-B449-B005-2F11F39528E5}" type="slidenum">
              <a:rPr lang="en-US" smtClean="0"/>
              <a:t>50</a:t>
            </a:fld>
            <a:endParaRPr lang="en-US"/>
          </a:p>
        </p:txBody>
      </p:sp>
    </p:spTree>
    <p:extLst>
      <p:ext uri="{BB962C8B-B14F-4D97-AF65-F5344CB8AC3E}">
        <p14:creationId xmlns:p14="http://schemas.microsoft.com/office/powerpoint/2010/main" val="1286764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 Getting n Small Objects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i="1" dirty="0" smtClean="0">
                <a:solidFill>
                  <a:schemeClr val="accent1"/>
                </a:solidFill>
              </a:rPr>
              <a:t>Time dominated by latency</a:t>
            </a:r>
          </a:p>
          <a:p>
            <a:pPr marL="0" indent="0" algn="ctr">
              <a:buNone/>
            </a:pPr>
            <a:endParaRPr lang="en-US" i="1" dirty="0" smtClean="0">
              <a:solidFill>
                <a:schemeClr val="accent1"/>
              </a:solidFill>
            </a:endParaRPr>
          </a:p>
          <a:p>
            <a:r>
              <a:rPr lang="en-US" dirty="0" smtClean="0"/>
              <a:t>One-at-a-time:  ~2n RTT</a:t>
            </a:r>
          </a:p>
          <a:p>
            <a:r>
              <a:rPr lang="en-US" dirty="0" smtClean="0"/>
              <a:t>Persistent: ~ (n+1)RTT</a:t>
            </a:r>
          </a:p>
          <a:p>
            <a:r>
              <a:rPr lang="en-US" dirty="0" smtClean="0"/>
              <a:t>M concurrent: ~2[n/m] RTT</a:t>
            </a:r>
          </a:p>
          <a:p>
            <a:r>
              <a:rPr lang="en-US" dirty="0" smtClean="0"/>
              <a:t>Pipelined: ~2 RTT</a:t>
            </a:r>
          </a:p>
          <a:p>
            <a:r>
              <a:rPr lang="en-US" dirty="0" smtClean="0"/>
              <a:t>Pipelined/Persistent: ~2 RTT first time, RTT later</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51</a:t>
            </a:fld>
            <a:endParaRPr lang="en-US"/>
          </a:p>
        </p:txBody>
      </p:sp>
    </p:spTree>
    <p:extLst>
      <p:ext uri="{BB962C8B-B14F-4D97-AF65-F5344CB8AC3E}">
        <p14:creationId xmlns:p14="http://schemas.microsoft.com/office/powerpoint/2010/main" val="3405542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 Getting n Large Objects</a:t>
            </a:r>
            <a:endParaRPr lang="en-US" dirty="0"/>
          </a:p>
        </p:txBody>
      </p:sp>
      <p:sp>
        <p:nvSpPr>
          <p:cNvPr id="3" name="Content Placeholder 2"/>
          <p:cNvSpPr>
            <a:spLocks noGrp="1"/>
          </p:cNvSpPr>
          <p:nvPr>
            <p:ph idx="1"/>
          </p:nvPr>
        </p:nvSpPr>
        <p:spPr/>
        <p:txBody>
          <a:bodyPr/>
          <a:lstStyle/>
          <a:p>
            <a:pPr marL="0" indent="0" algn="ctr">
              <a:buNone/>
            </a:pPr>
            <a:r>
              <a:rPr lang="en-US" i="1" dirty="0" smtClean="0">
                <a:solidFill>
                  <a:schemeClr val="accent1"/>
                </a:solidFill>
              </a:rPr>
              <a:t>Time dominated by bandwidth</a:t>
            </a:r>
          </a:p>
          <a:p>
            <a:pPr marL="0" indent="0" algn="ctr">
              <a:buNone/>
            </a:pPr>
            <a:endParaRPr lang="en-US" i="1" dirty="0" smtClean="0">
              <a:solidFill>
                <a:schemeClr val="accent1"/>
              </a:solidFill>
            </a:endParaRPr>
          </a:p>
          <a:p>
            <a:r>
              <a:rPr lang="en-US" dirty="0" smtClean="0"/>
              <a:t>One-at-a-time:  ~ </a:t>
            </a:r>
            <a:r>
              <a:rPr lang="en-US" dirty="0" err="1" smtClean="0"/>
              <a:t>nF</a:t>
            </a:r>
            <a:r>
              <a:rPr lang="en-US" dirty="0" smtClean="0"/>
              <a:t>/B</a:t>
            </a:r>
          </a:p>
          <a:p>
            <a:r>
              <a:rPr lang="en-US" dirty="0" smtClean="0"/>
              <a:t>M concurrent: ~ [n/m] F/B</a:t>
            </a:r>
          </a:p>
          <a:p>
            <a:pPr lvl="1"/>
            <a:r>
              <a:rPr lang="en-US" dirty="0" smtClean="0"/>
              <a:t>assuming shared with large population of users</a:t>
            </a:r>
          </a:p>
          <a:p>
            <a:r>
              <a:rPr lang="en-US" dirty="0" smtClean="0"/>
              <a:t>Pipelined and/or persistent: ~ </a:t>
            </a:r>
            <a:r>
              <a:rPr lang="en-US" dirty="0" err="1" smtClean="0"/>
              <a:t>nF</a:t>
            </a:r>
            <a:r>
              <a:rPr lang="en-US" dirty="0" smtClean="0"/>
              <a:t>/B</a:t>
            </a:r>
          </a:p>
          <a:p>
            <a:pPr lvl="1"/>
            <a:r>
              <a:rPr lang="en-US" dirty="0" smtClean="0"/>
              <a:t>The only thing that helps is getting more bandwidth..</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52</a:t>
            </a:fld>
            <a:endParaRPr lang="en-US"/>
          </a:p>
        </p:txBody>
      </p:sp>
    </p:spTree>
    <p:extLst>
      <p:ext uri="{BB962C8B-B14F-4D97-AF65-F5344CB8AC3E}">
        <p14:creationId xmlns:p14="http://schemas.microsoft.com/office/powerpoint/2010/main" val="1424304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CA5922D-5EC9-C948-9F13-0643C339D2D9}" type="slidenum">
              <a:rPr lang="en-US" sz="1400" b="0">
                <a:latin typeface="Times New Roman" charset="0"/>
                <a:cs typeface="Calibri"/>
              </a:rPr>
              <a:pPr eaLnBrk="1" hangingPunct="1"/>
              <a:t>53</a:t>
            </a:fld>
            <a:endParaRPr lang="en-US" sz="1400" b="0" dirty="0">
              <a:latin typeface="Times New Roman" charset="0"/>
              <a:cs typeface="Calibri"/>
            </a:endParaRPr>
          </a:p>
        </p:txBody>
      </p:sp>
      <p:sp>
        <p:nvSpPr>
          <p:cNvPr id="9216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a:t>
            </a:r>
          </a:p>
        </p:txBody>
      </p:sp>
      <p:sp>
        <p:nvSpPr>
          <p:cNvPr id="92165" name="Rectangle 3"/>
          <p:cNvSpPr>
            <a:spLocks noGrp="1" noChangeArrowheads="1"/>
          </p:cNvSpPr>
          <p:nvPr>
            <p:ph type="body" idx="1"/>
          </p:nvPr>
        </p:nvSpPr>
        <p:spPr>
          <a:xfrm>
            <a:off x="609600" y="1143000"/>
            <a:ext cx="7467600" cy="1828800"/>
          </a:xfrm>
        </p:spPr>
        <p:txBody>
          <a:bodyPr>
            <a:normAutofit lnSpcReduction="10000"/>
          </a:bodyPr>
          <a:lstStyle/>
          <a:p>
            <a:pPr>
              <a:lnSpc>
                <a:spcPct val="90000"/>
              </a:lnSpc>
            </a:pPr>
            <a:r>
              <a:rPr lang="en-US" dirty="0">
                <a:latin typeface="Calibri"/>
                <a:cs typeface="Calibri"/>
              </a:rPr>
              <a:t>Many clients transfer </a:t>
            </a:r>
            <a:r>
              <a:rPr lang="en-US" dirty="0">
                <a:solidFill>
                  <a:srgbClr val="0000FF"/>
                </a:solidFill>
                <a:latin typeface="Calibri"/>
                <a:cs typeface="Calibri"/>
              </a:rPr>
              <a:t>same information</a:t>
            </a:r>
            <a:r>
              <a:rPr lang="en-US" dirty="0">
                <a:latin typeface="Calibri"/>
                <a:cs typeface="Calibri"/>
                <a:sym typeface="Wingdings" charset="0"/>
              </a:rPr>
              <a:t> </a:t>
            </a:r>
          </a:p>
          <a:p>
            <a:pPr lvl="1">
              <a:lnSpc>
                <a:spcPct val="90000"/>
              </a:lnSpc>
            </a:pPr>
            <a:r>
              <a:rPr lang="en-US" dirty="0">
                <a:latin typeface="Calibri"/>
                <a:ea typeface="Calibri"/>
                <a:cs typeface="Calibri"/>
                <a:sym typeface="Wingdings" charset="0"/>
              </a:rPr>
              <a:t>Generates </a:t>
            </a:r>
            <a:r>
              <a:rPr lang="en-US" dirty="0">
                <a:solidFill>
                  <a:srgbClr val="FF0000"/>
                </a:solidFill>
                <a:latin typeface="Calibri"/>
                <a:ea typeface="Calibri"/>
                <a:cs typeface="Calibri"/>
                <a:sym typeface="Wingdings" charset="0"/>
              </a:rPr>
              <a:t>redundant</a:t>
            </a:r>
            <a:r>
              <a:rPr lang="en-US" dirty="0">
                <a:latin typeface="Calibri"/>
                <a:ea typeface="Calibri"/>
                <a:cs typeface="Calibri"/>
                <a:sym typeface="Wingdings" charset="0"/>
              </a:rPr>
              <a:t> server and network load</a:t>
            </a:r>
          </a:p>
          <a:p>
            <a:pPr lvl="1">
              <a:lnSpc>
                <a:spcPct val="90000"/>
              </a:lnSpc>
            </a:pPr>
            <a:r>
              <a:rPr lang="en-US" dirty="0">
                <a:latin typeface="Calibri"/>
                <a:ea typeface="Calibri"/>
                <a:cs typeface="Calibri"/>
                <a:sym typeface="Wingdings" charset="0"/>
              </a:rPr>
              <a:t>Clients experience </a:t>
            </a:r>
            <a:r>
              <a:rPr lang="en-US" dirty="0">
                <a:solidFill>
                  <a:srgbClr val="FF0000"/>
                </a:solidFill>
                <a:latin typeface="Calibri"/>
                <a:ea typeface="Calibri"/>
                <a:cs typeface="Calibri"/>
                <a:sym typeface="Wingdings" charset="0"/>
              </a:rPr>
              <a:t>unnecessary</a:t>
            </a:r>
            <a:r>
              <a:rPr lang="en-US" dirty="0">
                <a:latin typeface="Calibri"/>
                <a:ea typeface="Calibri"/>
                <a:cs typeface="Calibri"/>
                <a:sym typeface="Wingdings" charset="0"/>
              </a:rPr>
              <a:t> latency</a:t>
            </a:r>
          </a:p>
        </p:txBody>
      </p:sp>
      <p:grpSp>
        <p:nvGrpSpPr>
          <p:cNvPr id="92166" name="Group 4"/>
          <p:cNvGrpSpPr>
            <a:grpSpLocks/>
          </p:cNvGrpSpPr>
          <p:nvPr/>
        </p:nvGrpSpPr>
        <p:grpSpPr bwMode="auto">
          <a:xfrm>
            <a:off x="6019800" y="5715000"/>
            <a:ext cx="371475" cy="381000"/>
            <a:chOff x="1014" y="912"/>
            <a:chExt cx="574" cy="596"/>
          </a:xfrm>
        </p:grpSpPr>
        <p:sp>
          <p:nvSpPr>
            <p:cNvPr id="92245"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46"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7"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8"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49"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0"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1"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2"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53"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54"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5"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6"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7" name="Group 17"/>
          <p:cNvGrpSpPr>
            <a:grpSpLocks/>
          </p:cNvGrpSpPr>
          <p:nvPr/>
        </p:nvGrpSpPr>
        <p:grpSpPr bwMode="auto">
          <a:xfrm>
            <a:off x="7477125" y="5715000"/>
            <a:ext cx="371475" cy="381000"/>
            <a:chOff x="1014" y="912"/>
            <a:chExt cx="574" cy="596"/>
          </a:xfrm>
        </p:grpSpPr>
        <p:sp>
          <p:nvSpPr>
            <p:cNvPr id="92233"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34"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5"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6"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37"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8"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9"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0"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41"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42"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3"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4"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8" name="Group 30"/>
          <p:cNvGrpSpPr>
            <a:grpSpLocks/>
          </p:cNvGrpSpPr>
          <p:nvPr/>
        </p:nvGrpSpPr>
        <p:grpSpPr bwMode="auto">
          <a:xfrm>
            <a:off x="1219200" y="5715000"/>
            <a:ext cx="371475" cy="381000"/>
            <a:chOff x="1014" y="912"/>
            <a:chExt cx="574" cy="596"/>
          </a:xfrm>
        </p:grpSpPr>
        <p:sp>
          <p:nvSpPr>
            <p:cNvPr id="92221"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22"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3"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4"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25"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6"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7"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8"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29"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30"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1"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2"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9" name="Group 43"/>
          <p:cNvGrpSpPr>
            <a:grpSpLocks/>
          </p:cNvGrpSpPr>
          <p:nvPr/>
        </p:nvGrpSpPr>
        <p:grpSpPr bwMode="auto">
          <a:xfrm>
            <a:off x="2895600" y="5715000"/>
            <a:ext cx="371475" cy="381000"/>
            <a:chOff x="1014" y="912"/>
            <a:chExt cx="574" cy="596"/>
          </a:xfrm>
        </p:grpSpPr>
        <p:sp>
          <p:nvSpPr>
            <p:cNvPr id="92209"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10"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1"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2"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13"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4"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5"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6"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17"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18"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9"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0"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70" name="Group 56"/>
          <p:cNvGrpSpPr>
            <a:grpSpLocks/>
          </p:cNvGrpSpPr>
          <p:nvPr/>
        </p:nvGrpSpPr>
        <p:grpSpPr bwMode="auto">
          <a:xfrm>
            <a:off x="1371600" y="4191000"/>
            <a:ext cx="2179638" cy="1447800"/>
            <a:chOff x="832" y="1344"/>
            <a:chExt cx="1136" cy="1024"/>
          </a:xfrm>
        </p:grpSpPr>
        <p:sp>
          <p:nvSpPr>
            <p:cNvPr id="92200"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92201"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92202"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92203"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92204"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92205"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92206"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92207"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92208"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92171" name="Group 66"/>
          <p:cNvGrpSpPr>
            <a:grpSpLocks/>
          </p:cNvGrpSpPr>
          <p:nvPr/>
        </p:nvGrpSpPr>
        <p:grpSpPr bwMode="auto">
          <a:xfrm>
            <a:off x="5440363" y="4191000"/>
            <a:ext cx="2179637" cy="1447800"/>
            <a:chOff x="832" y="1344"/>
            <a:chExt cx="1136" cy="1024"/>
          </a:xfrm>
        </p:grpSpPr>
        <p:sp>
          <p:nvSpPr>
            <p:cNvPr id="92191"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92192"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92193"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92194"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92195"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92196"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92197"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92198"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92199"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92172" name="Group 76"/>
          <p:cNvGrpSpPr>
            <a:grpSpLocks/>
          </p:cNvGrpSpPr>
          <p:nvPr/>
        </p:nvGrpSpPr>
        <p:grpSpPr bwMode="auto">
          <a:xfrm>
            <a:off x="3276600" y="3581400"/>
            <a:ext cx="2438400" cy="1447800"/>
            <a:chOff x="832" y="1344"/>
            <a:chExt cx="1136" cy="1024"/>
          </a:xfrm>
        </p:grpSpPr>
        <p:sp>
          <p:nvSpPr>
            <p:cNvPr id="92182"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92183"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92184"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92185"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92186"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92187"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92188"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92189"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92190"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92173" name="Text Box 86"/>
          <p:cNvSpPr txBox="1">
            <a:spLocks noChangeArrowheads="1"/>
          </p:cNvSpPr>
          <p:nvPr/>
        </p:nvSpPr>
        <p:spPr bwMode="auto">
          <a:xfrm>
            <a:off x="3716338" y="30956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sp>
        <p:nvSpPr>
          <p:cNvPr id="92174" name="Text Box 87"/>
          <p:cNvSpPr txBox="1">
            <a:spLocks noChangeArrowheads="1"/>
          </p:cNvSpPr>
          <p:nvPr/>
        </p:nvSpPr>
        <p:spPr bwMode="auto">
          <a:xfrm>
            <a:off x="419100" y="57626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92175" name="Freeform 88"/>
          <p:cNvSpPr>
            <a:spLocks/>
          </p:cNvSpPr>
          <p:nvPr/>
        </p:nvSpPr>
        <p:spPr bwMode="auto">
          <a:xfrm>
            <a:off x="1525588" y="35004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6" name="Freeform 89"/>
          <p:cNvSpPr>
            <a:spLocks/>
          </p:cNvSpPr>
          <p:nvPr/>
        </p:nvSpPr>
        <p:spPr bwMode="auto">
          <a:xfrm>
            <a:off x="3048000" y="35052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7" name="Freeform 90"/>
          <p:cNvSpPr>
            <a:spLocks/>
          </p:cNvSpPr>
          <p:nvPr/>
        </p:nvSpPr>
        <p:spPr bwMode="auto">
          <a:xfrm>
            <a:off x="4724400" y="35052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8" name="Freeform 91"/>
          <p:cNvSpPr>
            <a:spLocks/>
          </p:cNvSpPr>
          <p:nvPr/>
        </p:nvSpPr>
        <p:spPr bwMode="auto">
          <a:xfrm>
            <a:off x="4648200" y="35052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9" name="Text Box 92"/>
          <p:cNvSpPr txBox="1">
            <a:spLocks noChangeArrowheads="1"/>
          </p:cNvSpPr>
          <p:nvPr/>
        </p:nvSpPr>
        <p:spPr bwMode="auto">
          <a:xfrm>
            <a:off x="3810000" y="39624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92180" name="Text Box 93"/>
          <p:cNvSpPr txBox="1">
            <a:spLocks noChangeArrowheads="1"/>
          </p:cNvSpPr>
          <p:nvPr/>
        </p:nvSpPr>
        <p:spPr bwMode="auto">
          <a:xfrm>
            <a:off x="2043113" y="46339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92181" name="Text Box 94"/>
          <p:cNvSpPr txBox="1">
            <a:spLocks noChangeArrowheads="1"/>
          </p:cNvSpPr>
          <p:nvPr/>
        </p:nvSpPr>
        <p:spPr bwMode="auto">
          <a:xfrm>
            <a:off x="6245225" y="46482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graphicFrame>
        <p:nvGraphicFramePr>
          <p:cNvPr id="92162" name="Object 2"/>
          <p:cNvGraphicFramePr>
            <a:graphicFrameLocks noChangeAspect="1"/>
          </p:cNvGraphicFramePr>
          <p:nvPr/>
        </p:nvGraphicFramePr>
        <p:xfrm>
          <a:off x="4486275" y="3048000"/>
          <a:ext cx="314325" cy="515938"/>
        </p:xfrm>
        <a:graphic>
          <a:graphicData uri="http://schemas.openxmlformats.org/presentationml/2006/ole">
            <mc:AlternateContent xmlns:mc="http://schemas.openxmlformats.org/markup-compatibility/2006">
              <mc:Choice xmlns:v="urn:schemas-microsoft-com:vml" Requires="v">
                <p:oleObj spid="_x0000_s345195"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30480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77135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3191A26-52D6-EA41-AA1B-978E68BAB3E0}" type="slidenum">
              <a:rPr lang="en-US" sz="1400" b="0">
                <a:latin typeface="Times New Roman" charset="0"/>
                <a:cs typeface="Calibri"/>
              </a:rPr>
              <a:pPr eaLnBrk="1" hangingPunct="1"/>
              <a:t>54</a:t>
            </a:fld>
            <a:endParaRPr lang="en-US" sz="1400" b="0" dirty="0">
              <a:latin typeface="Times New Roman" charset="0"/>
              <a:cs typeface="Calibri"/>
            </a:endParaRPr>
          </a:p>
        </p:txBody>
      </p:sp>
      <p:sp>
        <p:nvSpPr>
          <p:cNvPr id="9421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How</a:t>
            </a:r>
          </a:p>
        </p:txBody>
      </p:sp>
      <p:sp>
        <p:nvSpPr>
          <p:cNvPr id="1085443" name="Rectangle 3"/>
          <p:cNvSpPr>
            <a:spLocks noGrp="1" noChangeArrowheads="1"/>
          </p:cNvSpPr>
          <p:nvPr>
            <p:ph type="body" idx="1"/>
          </p:nvPr>
        </p:nvSpPr>
        <p:spPr/>
        <p:txBody>
          <a:bodyPr/>
          <a:lstStyle/>
          <a:p>
            <a:pPr marL="346075" indent="-228600">
              <a:lnSpc>
                <a:spcPct val="90000"/>
              </a:lnSpc>
            </a:pPr>
            <a:r>
              <a:rPr lang="en-US" dirty="0">
                <a:latin typeface="Calibri"/>
                <a:cs typeface="Calibri"/>
              </a:rPr>
              <a:t>Modifier to GET requests:</a:t>
            </a:r>
          </a:p>
          <a:p>
            <a:pPr marL="795338" lvl="1" indent="-228600">
              <a:lnSpc>
                <a:spcPct val="90000"/>
              </a:lnSpc>
            </a:pPr>
            <a:r>
              <a:rPr lang="en-US" sz="2200" dirty="0">
                <a:solidFill>
                  <a:schemeClr val="accent1"/>
                </a:solidFill>
                <a:latin typeface="Courier" charset="0"/>
                <a:ea typeface="Calibri"/>
                <a:cs typeface="Calibri"/>
              </a:rPr>
              <a:t>If-modified-since</a:t>
            </a:r>
            <a:r>
              <a:rPr lang="en-US" dirty="0">
                <a:latin typeface="Calibri"/>
                <a:ea typeface="Calibri"/>
                <a:cs typeface="Calibri"/>
              </a:rPr>
              <a:t> – returns </a:t>
            </a:r>
            <a:r>
              <a:rPr lang="ja-JP" altLang="en-US" dirty="0">
                <a:latin typeface="Calibri"/>
                <a:ea typeface="Calibri"/>
                <a:cs typeface="Calibri"/>
              </a:rPr>
              <a:t>“</a:t>
            </a:r>
            <a:r>
              <a:rPr lang="en-US" dirty="0">
                <a:latin typeface="Calibri"/>
                <a:ea typeface="Calibri"/>
                <a:cs typeface="Calibri"/>
              </a:rPr>
              <a:t>not modified</a:t>
            </a:r>
            <a:r>
              <a:rPr lang="ja-JP" altLang="en-US" dirty="0">
                <a:latin typeface="Calibri"/>
                <a:ea typeface="Calibri"/>
                <a:cs typeface="Calibri"/>
              </a:rPr>
              <a:t>”</a:t>
            </a:r>
            <a:r>
              <a:rPr lang="en-US" dirty="0">
                <a:latin typeface="Calibri"/>
                <a:ea typeface="Calibri"/>
                <a:cs typeface="Calibri"/>
              </a:rPr>
              <a:t> if resource not modified since specified time </a:t>
            </a:r>
          </a:p>
          <a:p>
            <a:pPr marL="346075" indent="-228600">
              <a:lnSpc>
                <a:spcPct val="90000"/>
              </a:lnSpc>
            </a:pPr>
            <a:r>
              <a:rPr lang="en-US" dirty="0">
                <a:latin typeface="Calibri"/>
                <a:cs typeface="Calibri"/>
              </a:rPr>
              <a:t>Response header:</a:t>
            </a:r>
          </a:p>
          <a:p>
            <a:pPr marL="795338" lvl="1" indent="-228600">
              <a:lnSpc>
                <a:spcPct val="90000"/>
              </a:lnSpc>
            </a:pPr>
            <a:r>
              <a:rPr lang="en-US" sz="2200" dirty="0">
                <a:solidFill>
                  <a:schemeClr val="accent1"/>
                </a:solidFill>
                <a:latin typeface="Courier" charset="0"/>
                <a:ea typeface="Calibri"/>
                <a:cs typeface="Calibri"/>
              </a:rPr>
              <a:t>Expires</a:t>
            </a:r>
            <a:r>
              <a:rPr lang="en-US" dirty="0">
                <a:latin typeface="Calibri"/>
                <a:ea typeface="Calibri"/>
                <a:cs typeface="Calibri"/>
              </a:rPr>
              <a:t> – how long it</a:t>
            </a:r>
            <a:r>
              <a:rPr lang="ja-JP" altLang="en-US" dirty="0">
                <a:latin typeface="Calibri"/>
                <a:ea typeface="Calibri"/>
                <a:cs typeface="Calibri"/>
              </a:rPr>
              <a:t>’</a:t>
            </a:r>
            <a:r>
              <a:rPr lang="en-US" dirty="0">
                <a:latin typeface="Calibri"/>
                <a:ea typeface="Calibri"/>
                <a:cs typeface="Calibri"/>
              </a:rPr>
              <a:t>s safe to cache the resource</a:t>
            </a:r>
          </a:p>
          <a:p>
            <a:pPr marL="795338" lvl="1" indent="-228600">
              <a:lnSpc>
                <a:spcPct val="90000"/>
              </a:lnSpc>
            </a:pPr>
            <a:r>
              <a:rPr lang="en-US" sz="2200" dirty="0">
                <a:solidFill>
                  <a:schemeClr val="accent1"/>
                </a:solidFill>
                <a:latin typeface="Courier" charset="0"/>
                <a:ea typeface="Calibri"/>
                <a:cs typeface="Calibri"/>
              </a:rPr>
              <a:t>No-cache</a:t>
            </a:r>
            <a:r>
              <a:rPr lang="en-US" dirty="0">
                <a:latin typeface="Calibri"/>
                <a:ea typeface="Calibri"/>
                <a:cs typeface="Calibri"/>
              </a:rPr>
              <a:t> – ignore all caches; always get resource directly from server</a:t>
            </a:r>
          </a:p>
          <a:p>
            <a:pPr marL="795338" lvl="1" indent="-228600">
              <a:lnSpc>
                <a:spcPct val="90000"/>
              </a:lnSpc>
            </a:pPr>
            <a:endParaRPr lang="en-US" dirty="0">
              <a:latin typeface="Calibri"/>
              <a:ea typeface="Calibri"/>
              <a:cs typeface="Calibri"/>
            </a:endParaRPr>
          </a:p>
          <a:p>
            <a:pPr marL="795338"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711759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2631659-5828-6F43-9995-742D1FB1D521}" type="slidenum">
              <a:rPr lang="en-US" sz="1400" b="0">
                <a:latin typeface="Times New Roman" charset="0"/>
                <a:cs typeface="Calibri"/>
              </a:rPr>
              <a:pPr eaLnBrk="1" hangingPunct="1"/>
              <a:t>55</a:t>
            </a:fld>
            <a:endParaRPr lang="en-US" sz="1400" b="0" dirty="0">
              <a:latin typeface="Times New Roman" charset="0"/>
              <a:cs typeface="Calibri"/>
            </a:endParaRPr>
          </a:p>
        </p:txBody>
      </p:sp>
      <p:sp>
        <p:nvSpPr>
          <p:cNvPr id="96259"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Why</a:t>
            </a:r>
          </a:p>
        </p:txBody>
      </p:sp>
      <p:sp>
        <p:nvSpPr>
          <p:cNvPr id="1085443" name="Rectangle 3"/>
          <p:cNvSpPr>
            <a:spLocks noGrp="1" noChangeArrowheads="1"/>
          </p:cNvSpPr>
          <p:nvPr>
            <p:ph type="body" idx="1"/>
          </p:nvPr>
        </p:nvSpPr>
        <p:spPr/>
        <p:txBody>
          <a:bodyPr>
            <a:normAutofit fontScale="85000" lnSpcReduction="20000"/>
          </a:bodyPr>
          <a:lstStyle/>
          <a:p>
            <a:pPr marL="346075" indent="-228600">
              <a:lnSpc>
                <a:spcPct val="90000"/>
              </a:lnSpc>
            </a:pPr>
            <a:r>
              <a:rPr lang="en-US" dirty="0">
                <a:latin typeface="Calibri"/>
                <a:cs typeface="Calibri"/>
              </a:rPr>
              <a:t>Motive for placing content closer to client:</a:t>
            </a:r>
          </a:p>
          <a:p>
            <a:pPr marL="685800" lvl="1" indent="-228600">
              <a:lnSpc>
                <a:spcPct val="90000"/>
              </a:lnSpc>
            </a:pPr>
            <a:r>
              <a:rPr lang="en-US" dirty="0">
                <a:latin typeface="Calibri"/>
                <a:ea typeface="Calibri"/>
                <a:cs typeface="Calibri"/>
              </a:rPr>
              <a:t>User gets better response time</a:t>
            </a:r>
          </a:p>
          <a:p>
            <a:pPr marL="685800" lvl="1" indent="-228600">
              <a:lnSpc>
                <a:spcPct val="90000"/>
              </a:lnSpc>
            </a:pPr>
            <a:r>
              <a:rPr lang="en-US" dirty="0">
                <a:latin typeface="Calibri"/>
                <a:ea typeface="Calibri"/>
                <a:cs typeface="Calibri"/>
              </a:rPr>
              <a:t>Content providers get happier users</a:t>
            </a:r>
          </a:p>
          <a:p>
            <a:pPr marL="1031875" lvl="2" indent="-228600">
              <a:lnSpc>
                <a:spcPct val="90000"/>
              </a:lnSpc>
            </a:pPr>
            <a:r>
              <a:rPr lang="en-US" dirty="0">
                <a:latin typeface="Calibri"/>
                <a:ea typeface="Calibri"/>
                <a:cs typeface="Calibri"/>
              </a:rPr>
              <a:t>Time is money, really!</a:t>
            </a:r>
          </a:p>
          <a:p>
            <a:pPr marL="685800" lvl="1" indent="-228600">
              <a:lnSpc>
                <a:spcPct val="90000"/>
              </a:lnSpc>
            </a:pPr>
            <a:r>
              <a:rPr lang="en-US" dirty="0">
                <a:latin typeface="Calibri"/>
                <a:ea typeface="Calibri"/>
                <a:cs typeface="Calibri"/>
              </a:rPr>
              <a:t>Network gets reduced load</a:t>
            </a:r>
          </a:p>
          <a:p>
            <a:pPr marL="685800" lvl="1" indent="-228600">
              <a:lnSpc>
                <a:spcPct val="90000"/>
              </a:lnSpc>
            </a:pPr>
            <a:endParaRPr lang="en-US" dirty="0">
              <a:latin typeface="Calibri"/>
              <a:ea typeface="Calibri"/>
              <a:cs typeface="Calibri"/>
            </a:endParaRPr>
          </a:p>
          <a:p>
            <a:pPr marL="346075" indent="-228600">
              <a:lnSpc>
                <a:spcPct val="90000"/>
              </a:lnSpc>
            </a:pPr>
            <a:r>
              <a:rPr lang="en-US" dirty="0">
                <a:latin typeface="Calibri"/>
                <a:cs typeface="Calibri"/>
              </a:rPr>
              <a:t>Why does caching work?</a:t>
            </a:r>
          </a:p>
          <a:p>
            <a:pPr marL="685800" lvl="1" indent="-228600">
              <a:lnSpc>
                <a:spcPct val="90000"/>
              </a:lnSpc>
            </a:pPr>
            <a:r>
              <a:rPr lang="en-US" dirty="0">
                <a:latin typeface="Calibri"/>
                <a:ea typeface="Calibri"/>
                <a:cs typeface="Calibri"/>
              </a:rPr>
              <a:t>Exploits </a:t>
            </a:r>
            <a:r>
              <a:rPr lang="en-US" i="1" dirty="0">
                <a:latin typeface="Calibri"/>
                <a:ea typeface="Calibri"/>
                <a:cs typeface="Calibri"/>
              </a:rPr>
              <a:t>locality of reference</a:t>
            </a:r>
          </a:p>
          <a:p>
            <a:pPr marL="685800" lvl="1" indent="-228600">
              <a:lnSpc>
                <a:spcPct val="90000"/>
              </a:lnSpc>
            </a:pPr>
            <a:endParaRPr lang="en-US" sz="2500" i="1" dirty="0">
              <a:latin typeface="Calibri"/>
              <a:ea typeface="Calibri"/>
              <a:cs typeface="Calibri"/>
            </a:endParaRPr>
          </a:p>
          <a:p>
            <a:pPr marL="346075" indent="-228600">
              <a:lnSpc>
                <a:spcPct val="90000"/>
              </a:lnSpc>
            </a:pPr>
            <a:r>
              <a:rPr lang="en-US" sz="2900" dirty="0">
                <a:latin typeface="Calibri"/>
                <a:cs typeface="Calibri"/>
              </a:rPr>
              <a:t>How well does caching work?</a:t>
            </a:r>
          </a:p>
          <a:p>
            <a:pPr marL="685800" lvl="1" indent="-228600">
              <a:lnSpc>
                <a:spcPct val="90000"/>
              </a:lnSpc>
            </a:pPr>
            <a:r>
              <a:rPr lang="en-US" sz="2500" dirty="0">
                <a:latin typeface="Calibri"/>
                <a:ea typeface="Calibri"/>
                <a:cs typeface="Calibri"/>
              </a:rPr>
              <a:t>Very well, up to a limit</a:t>
            </a:r>
          </a:p>
          <a:p>
            <a:pPr marL="685800" lvl="1" indent="-228600">
              <a:lnSpc>
                <a:spcPct val="90000"/>
              </a:lnSpc>
            </a:pPr>
            <a:r>
              <a:rPr lang="en-US" sz="2500" dirty="0">
                <a:latin typeface="Calibri"/>
                <a:ea typeface="Calibri"/>
                <a:cs typeface="Calibri"/>
              </a:rPr>
              <a:t>Large overlap in content</a:t>
            </a:r>
          </a:p>
          <a:p>
            <a:pPr marL="685800" lvl="1" indent="-228600">
              <a:lnSpc>
                <a:spcPct val="90000"/>
              </a:lnSpc>
            </a:pPr>
            <a:r>
              <a:rPr lang="en-US" sz="2500" dirty="0">
                <a:latin typeface="Calibri"/>
                <a:ea typeface="Calibri"/>
                <a:cs typeface="Calibri"/>
              </a:rPr>
              <a:t>But many unique requests</a:t>
            </a: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685800"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3984885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44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544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544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544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544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0FC38F-06B4-2144-9AD1-4ED027029300}" type="slidenum">
              <a:rPr lang="en-US" sz="1400" b="0">
                <a:latin typeface="Times New Roman" charset="0"/>
                <a:cs typeface="Calibri"/>
              </a:rPr>
              <a:pPr eaLnBrk="1" hangingPunct="1"/>
              <a:t>56</a:t>
            </a:fld>
            <a:endParaRPr lang="en-US" sz="1400" b="0" dirty="0">
              <a:latin typeface="Times New Roman" charset="0"/>
              <a:cs typeface="Calibri"/>
            </a:endParaRPr>
          </a:p>
        </p:txBody>
      </p:sp>
      <p:sp>
        <p:nvSpPr>
          <p:cNvPr id="98307"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on the Client</a:t>
            </a:r>
          </a:p>
        </p:txBody>
      </p:sp>
      <p:sp>
        <p:nvSpPr>
          <p:cNvPr id="1057795" name="Rectangle 3"/>
          <p:cNvSpPr>
            <a:spLocks noGrp="1" noChangeArrowheads="1"/>
          </p:cNvSpPr>
          <p:nvPr>
            <p:ph type="body" idx="1"/>
          </p:nvPr>
        </p:nvSpPr>
        <p:spPr/>
        <p:txBody>
          <a:bodyPr>
            <a:normAutofit/>
          </a:bodyPr>
          <a:lstStyle/>
          <a:p>
            <a:pPr>
              <a:lnSpc>
                <a:spcPct val="90000"/>
              </a:lnSpc>
              <a:buFontTx/>
              <a:buNone/>
            </a:pPr>
            <a:r>
              <a:rPr lang="en-US" sz="2400" dirty="0">
                <a:latin typeface="Calibri"/>
                <a:cs typeface="Calibri"/>
              </a:rPr>
              <a:t>Example: Conditional GET Request</a:t>
            </a:r>
          </a:p>
          <a:p>
            <a:pPr>
              <a:lnSpc>
                <a:spcPct val="90000"/>
              </a:lnSpc>
            </a:pPr>
            <a:r>
              <a:rPr lang="en-US" sz="2400" dirty="0">
                <a:latin typeface="Calibri"/>
                <a:cs typeface="Calibri"/>
              </a:rPr>
              <a:t>Return resource only if it has changed at the server</a:t>
            </a:r>
          </a:p>
          <a:p>
            <a:pPr lvl="1">
              <a:lnSpc>
                <a:spcPct val="90000"/>
              </a:lnSpc>
            </a:pPr>
            <a:r>
              <a:rPr lang="en-US" sz="2000" dirty="0">
                <a:latin typeface="Calibri"/>
                <a:ea typeface="Calibri"/>
                <a:cs typeface="Calibri"/>
              </a:rPr>
              <a:t>Save server resources!</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70000"/>
              </a:lnSpc>
            </a:pPr>
            <a:r>
              <a:rPr lang="en-US" sz="2400" dirty="0">
                <a:latin typeface="Calibri"/>
                <a:cs typeface="Calibri"/>
              </a:rPr>
              <a:t>How?</a:t>
            </a:r>
          </a:p>
          <a:p>
            <a:pPr lvl="1">
              <a:lnSpc>
                <a:spcPct val="90000"/>
              </a:lnSpc>
            </a:pPr>
            <a:r>
              <a:rPr lang="en-US" sz="2000" dirty="0">
                <a:latin typeface="Calibri"/>
                <a:ea typeface="Calibri"/>
                <a:cs typeface="Calibri"/>
              </a:rPr>
              <a:t>Client specifies </a:t>
            </a:r>
            <a:r>
              <a:rPr lang="ja-JP" altLang="en-US" sz="2000" dirty="0">
                <a:latin typeface="Calibri"/>
                <a:ea typeface="Calibri"/>
                <a:cs typeface="Calibri"/>
              </a:rPr>
              <a:t>“</a:t>
            </a:r>
            <a:r>
              <a:rPr lang="en-US" sz="2000" dirty="0">
                <a:latin typeface="Calibri"/>
                <a:ea typeface="Calibri"/>
                <a:cs typeface="Calibri"/>
              </a:rPr>
              <a:t>if-modified-since</a:t>
            </a:r>
            <a:r>
              <a:rPr lang="ja-JP" altLang="en-US" sz="2000" dirty="0">
                <a:latin typeface="Calibri"/>
                <a:ea typeface="Calibri"/>
                <a:cs typeface="Calibri"/>
              </a:rPr>
              <a:t>”</a:t>
            </a:r>
            <a:r>
              <a:rPr lang="en-US" sz="2000" dirty="0">
                <a:latin typeface="Calibri"/>
                <a:ea typeface="Calibri"/>
                <a:cs typeface="Calibri"/>
              </a:rPr>
              <a:t> time in request</a:t>
            </a:r>
          </a:p>
          <a:p>
            <a:pPr lvl="1">
              <a:lnSpc>
                <a:spcPct val="90000"/>
              </a:lnSpc>
            </a:pPr>
            <a:r>
              <a:rPr lang="en-US" sz="2000" dirty="0">
                <a:latin typeface="Calibri"/>
                <a:ea typeface="Calibri"/>
                <a:cs typeface="Calibri"/>
              </a:rPr>
              <a:t>Server compares this against </a:t>
            </a:r>
            <a:r>
              <a:rPr lang="ja-JP" altLang="en-US" sz="2000" dirty="0">
                <a:latin typeface="Calibri"/>
                <a:ea typeface="Calibri"/>
                <a:cs typeface="Calibri"/>
              </a:rPr>
              <a:t>“</a:t>
            </a:r>
            <a:r>
              <a:rPr lang="en-US" sz="2000" dirty="0">
                <a:latin typeface="Calibri"/>
                <a:ea typeface="Calibri"/>
                <a:cs typeface="Calibri"/>
              </a:rPr>
              <a:t>last modified</a:t>
            </a:r>
            <a:r>
              <a:rPr lang="ja-JP" altLang="en-US" sz="2000" dirty="0">
                <a:latin typeface="Calibri"/>
                <a:ea typeface="Calibri"/>
                <a:cs typeface="Calibri"/>
              </a:rPr>
              <a:t>”</a:t>
            </a:r>
            <a:r>
              <a:rPr lang="en-US" sz="2000" dirty="0">
                <a:latin typeface="Calibri"/>
                <a:ea typeface="Calibri"/>
                <a:cs typeface="Calibri"/>
              </a:rPr>
              <a:t> time of desired resource</a:t>
            </a:r>
          </a:p>
          <a:p>
            <a:pPr lvl="1">
              <a:lnSpc>
                <a:spcPct val="90000"/>
              </a:lnSpc>
            </a:pPr>
            <a:r>
              <a:rPr lang="en-US" sz="2000" dirty="0">
                <a:latin typeface="Calibri"/>
                <a:ea typeface="Calibri"/>
                <a:cs typeface="Calibri"/>
              </a:rPr>
              <a:t>Server returns </a:t>
            </a:r>
            <a:r>
              <a:rPr lang="ja-JP" altLang="en-US" sz="2000" dirty="0">
                <a:latin typeface="Calibri"/>
                <a:ea typeface="Calibri"/>
                <a:cs typeface="Calibri"/>
              </a:rPr>
              <a:t>“</a:t>
            </a:r>
            <a:r>
              <a:rPr lang="en-US" sz="2000" dirty="0">
                <a:latin typeface="Calibri"/>
                <a:ea typeface="Calibri"/>
                <a:cs typeface="Calibri"/>
              </a:rPr>
              <a:t>304 Not Modified</a:t>
            </a:r>
            <a:r>
              <a:rPr lang="ja-JP" altLang="en-US" sz="2000" dirty="0">
                <a:latin typeface="Calibri"/>
                <a:ea typeface="Calibri"/>
                <a:cs typeface="Calibri"/>
              </a:rPr>
              <a:t>”</a:t>
            </a:r>
            <a:r>
              <a:rPr lang="en-US" sz="2000" dirty="0">
                <a:latin typeface="Calibri"/>
                <a:ea typeface="Calibri"/>
                <a:cs typeface="Calibri"/>
              </a:rPr>
              <a:t> if resource has not changed</a:t>
            </a:r>
          </a:p>
          <a:p>
            <a:pPr lvl="1">
              <a:lnSpc>
                <a:spcPct val="90000"/>
              </a:lnSpc>
            </a:pPr>
            <a:r>
              <a:rPr lang="en-US" sz="2000" dirty="0">
                <a:latin typeface="Calibri"/>
                <a:ea typeface="Calibri"/>
                <a:cs typeface="Calibri"/>
              </a:rPr>
              <a:t>…. or a </a:t>
            </a:r>
            <a:r>
              <a:rPr lang="ja-JP" altLang="en-US" sz="2000" dirty="0">
                <a:latin typeface="Calibri"/>
                <a:ea typeface="Calibri"/>
                <a:cs typeface="Calibri"/>
              </a:rPr>
              <a:t>“</a:t>
            </a:r>
            <a:r>
              <a:rPr lang="en-US" sz="2000" dirty="0">
                <a:latin typeface="Calibri"/>
                <a:ea typeface="Calibri"/>
                <a:cs typeface="Calibri"/>
              </a:rPr>
              <a:t>200 OK</a:t>
            </a:r>
            <a:r>
              <a:rPr lang="ja-JP" altLang="en-US" sz="2000" dirty="0">
                <a:latin typeface="Calibri"/>
                <a:ea typeface="Calibri"/>
                <a:cs typeface="Calibri"/>
              </a:rPr>
              <a:t>”</a:t>
            </a:r>
            <a:r>
              <a:rPr lang="en-US" sz="2000" dirty="0">
                <a:latin typeface="Calibri"/>
                <a:ea typeface="Calibri"/>
                <a:cs typeface="Calibri"/>
              </a:rPr>
              <a:t> with the latest version otherwise</a:t>
            </a:r>
          </a:p>
        </p:txBody>
      </p:sp>
      <p:sp>
        <p:nvSpPr>
          <p:cNvPr id="1057796" name="Text Box 4"/>
          <p:cNvSpPr txBox="1">
            <a:spLocks noChangeArrowheads="1"/>
          </p:cNvSpPr>
          <p:nvPr/>
        </p:nvSpPr>
        <p:spPr bwMode="auto">
          <a:xfrm>
            <a:off x="814388" y="2765425"/>
            <a:ext cx="7796212" cy="1654175"/>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dirty="0">
                <a:latin typeface="Courier" charset="0"/>
                <a:cs typeface="Calibri"/>
              </a:rPr>
              <a:t>GET /</a:t>
            </a:r>
            <a:r>
              <a:rPr lang="en-US" dirty="0" smtClean="0">
                <a:latin typeface="Courier" charset="0"/>
                <a:cs typeface="Calibri"/>
              </a:rPr>
              <a:t>~awm22/win </a:t>
            </a:r>
            <a:r>
              <a:rPr lang="en-US" dirty="0">
                <a:latin typeface="Courier" charset="0"/>
                <a:cs typeface="Calibri"/>
              </a:rPr>
              <a:t>HTTP/1.1</a:t>
            </a:r>
          </a:p>
          <a:p>
            <a:pPr algn="l" eaLnBrk="1" hangingPunct="1"/>
            <a:r>
              <a:rPr lang="en-US" dirty="0">
                <a:latin typeface="Courier" charset="0"/>
                <a:cs typeface="Calibri"/>
              </a:rPr>
              <a:t>Host: </a:t>
            </a:r>
            <a:r>
              <a:rPr lang="en-US" dirty="0" err="1" smtClean="0">
                <a:latin typeface="Courier" charset="0"/>
                <a:cs typeface="Calibri"/>
              </a:rPr>
              <a:t>www.cl.cam.ac.uk</a:t>
            </a:r>
            <a:endParaRPr lang="en-US" dirty="0">
              <a:latin typeface="Courier" charset="0"/>
              <a:cs typeface="Calibri"/>
            </a:endParaRPr>
          </a:p>
          <a:p>
            <a:pPr algn="l" eaLnBrk="1" hangingPunct="1"/>
            <a:r>
              <a:rPr lang="en-US" dirty="0">
                <a:latin typeface="Courier" charset="0"/>
                <a:cs typeface="Calibri"/>
              </a:rPr>
              <a:t>User-Agent: Mozilla/4.03</a:t>
            </a:r>
          </a:p>
          <a:p>
            <a:pPr algn="l" eaLnBrk="1" hangingPunct="1"/>
            <a:r>
              <a:rPr lang="en-US" dirty="0">
                <a:solidFill>
                  <a:schemeClr val="hlink"/>
                </a:solidFill>
                <a:latin typeface="Courier" charset="0"/>
                <a:cs typeface="Calibri"/>
              </a:rPr>
              <a:t>If-Modified-Since: Sun, 27 Aug 2006 22:25:50 GMT</a:t>
            </a:r>
          </a:p>
          <a:p>
            <a:pPr algn="l" eaLnBrk="1" hangingPunct="1"/>
            <a:r>
              <a:rPr lang="en-US" b="0" dirty="0">
                <a:solidFill>
                  <a:schemeClr val="bg2"/>
                </a:solidFill>
                <a:latin typeface="Courier" charset="0"/>
                <a:cs typeface="Calibri"/>
              </a:rPr>
              <a:t>&lt;CRLF&gt;</a:t>
            </a:r>
            <a:endParaRPr lang="en-US" sz="2400" dirty="0">
              <a:latin typeface="Helvetica" charset="0"/>
              <a:cs typeface="Calibri"/>
            </a:endParaRPr>
          </a:p>
        </p:txBody>
      </p:sp>
      <p:sp>
        <p:nvSpPr>
          <p:cNvPr id="1057797" name="Rectangle 5"/>
          <p:cNvSpPr>
            <a:spLocks noChangeArrowheads="1"/>
          </p:cNvSpPr>
          <p:nvPr/>
        </p:nvSpPr>
        <p:spPr bwMode="auto">
          <a:xfrm>
            <a:off x="730250" y="2513112"/>
            <a:ext cx="23667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r>
              <a:rPr lang="en-US" sz="1400" b="0" i="1" dirty="0">
                <a:latin typeface="Calibri"/>
              </a:rPr>
              <a:t>Request from client to server:</a:t>
            </a:r>
            <a:endParaRPr lang="en-US" sz="1800" b="0" i="1" dirty="0">
              <a:latin typeface="Calibri"/>
            </a:endParaRPr>
          </a:p>
        </p:txBody>
      </p:sp>
    </p:spTree>
    <p:extLst>
      <p:ext uri="{BB962C8B-B14F-4D97-AF65-F5344CB8AC3E}">
        <p14:creationId xmlns:p14="http://schemas.microsoft.com/office/powerpoint/2010/main" val="3611088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7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7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7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77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7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7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779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779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7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build="p"/>
      <p:bldP spid="1057796" grpId="0" animBg="1"/>
      <p:bldP spid="1057797"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86CFC0-32C9-564D-9308-C927F150393C}" type="slidenum">
              <a:rPr lang="en-US" sz="1400" b="0">
                <a:latin typeface="Times New Roman" charset="0"/>
                <a:cs typeface="Calibri"/>
              </a:rPr>
              <a:pPr eaLnBrk="1" hangingPunct="1"/>
              <a:t>57</a:t>
            </a:fld>
            <a:endParaRPr lang="en-US" sz="1400" b="0" dirty="0">
              <a:latin typeface="Times New Roman" charset="0"/>
              <a:cs typeface="Calibri"/>
            </a:endParaRPr>
          </a:p>
        </p:txBody>
      </p:sp>
      <p:sp>
        <p:nvSpPr>
          <p:cNvPr id="100356"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Reverse Proxies</a:t>
            </a:r>
          </a:p>
        </p:txBody>
      </p:sp>
      <p:sp>
        <p:nvSpPr>
          <p:cNvPr id="100357" name="Rectangle 3"/>
          <p:cNvSpPr>
            <a:spLocks noGrp="1" noChangeArrowheads="1"/>
          </p:cNvSpPr>
          <p:nvPr>
            <p:ph type="body" idx="1"/>
          </p:nvPr>
        </p:nvSpPr>
        <p:spPr>
          <a:xfrm>
            <a:off x="457200" y="1219199"/>
            <a:ext cx="8458200" cy="2946649"/>
          </a:xfrm>
        </p:spPr>
        <p:txBody>
          <a:bodyPr>
            <a:normAutofit/>
          </a:bodyPr>
          <a:lstStyle/>
          <a:p>
            <a:pPr marL="285750" indent="-285750">
              <a:buFontTx/>
              <a:buNone/>
            </a:pPr>
            <a:r>
              <a:rPr lang="en-US" sz="2600" dirty="0">
                <a:latin typeface="Calibri"/>
                <a:cs typeface="Calibri"/>
              </a:rPr>
              <a:t>Cache documents close to </a:t>
            </a:r>
            <a:r>
              <a:rPr lang="en-US" sz="2600" b="1" dirty="0">
                <a:latin typeface="Calibri"/>
                <a:cs typeface="Calibri"/>
              </a:rPr>
              <a:t>server</a:t>
            </a:r>
            <a:r>
              <a:rPr lang="en-US" sz="2600" dirty="0">
                <a:latin typeface="Calibri"/>
                <a:cs typeface="Calibri"/>
              </a:rPr>
              <a:t> </a:t>
            </a:r>
            <a:br>
              <a:rPr lang="en-US" sz="2600" dirty="0">
                <a:latin typeface="Calibri"/>
                <a:cs typeface="Calibri"/>
              </a:rPr>
            </a:br>
            <a:r>
              <a:rPr lang="en-US" sz="2600" dirty="0">
                <a:latin typeface="Calibri"/>
                <a:cs typeface="Calibri"/>
              </a:rPr>
              <a:t>	</a:t>
            </a:r>
            <a:r>
              <a:rPr lang="en-US" sz="2600" dirty="0">
                <a:latin typeface="Calibri"/>
                <a:cs typeface="Calibri"/>
                <a:sym typeface="Wingdings" charset="0"/>
              </a:rPr>
              <a:t> decrease server load</a:t>
            </a:r>
          </a:p>
          <a:p>
            <a:pPr marL="285750" indent="-285750">
              <a:lnSpc>
                <a:spcPct val="70000"/>
              </a:lnSpc>
            </a:pPr>
            <a:r>
              <a:rPr lang="en-US" sz="2200" dirty="0">
                <a:latin typeface="Calibri"/>
                <a:cs typeface="Calibri"/>
                <a:sym typeface="Wingdings" charset="0"/>
              </a:rPr>
              <a:t>Typically done by content </a:t>
            </a:r>
            <a:r>
              <a:rPr lang="en-US" sz="2200" dirty="0" smtClean="0">
                <a:latin typeface="Calibri"/>
                <a:cs typeface="Calibri"/>
                <a:sym typeface="Wingdings" charset="0"/>
              </a:rPr>
              <a:t>providers</a:t>
            </a:r>
          </a:p>
          <a:p>
            <a:pPr marL="0" indent="0">
              <a:lnSpc>
                <a:spcPct val="70000"/>
              </a:lnSpc>
              <a:buNone/>
            </a:pPr>
            <a:endParaRPr lang="en-US" sz="2200" dirty="0">
              <a:latin typeface="Calibri"/>
              <a:cs typeface="Calibri"/>
              <a:sym typeface="Wingdings" charset="0"/>
            </a:endParaRPr>
          </a:p>
          <a:p>
            <a:pPr marL="285750" indent="-285750">
              <a:lnSpc>
                <a:spcPct val="40000"/>
              </a:lnSpc>
            </a:pPr>
            <a:r>
              <a:rPr lang="en-US" sz="2200" dirty="0">
                <a:latin typeface="Calibri"/>
                <a:cs typeface="Calibri"/>
              </a:rPr>
              <a:t>Only works for </a:t>
            </a:r>
            <a:r>
              <a:rPr lang="en-US" sz="2200" i="1" dirty="0" smtClean="0">
                <a:solidFill>
                  <a:srgbClr val="FF0000"/>
                </a:solidFill>
                <a:latin typeface="Calibri"/>
                <a:cs typeface="Calibri"/>
              </a:rPr>
              <a:t>static(*)</a:t>
            </a:r>
            <a:r>
              <a:rPr lang="en-US" sz="2200" i="1" dirty="0" smtClean="0">
                <a:latin typeface="Calibri"/>
                <a:cs typeface="Calibri"/>
              </a:rPr>
              <a:t> </a:t>
            </a:r>
            <a:r>
              <a:rPr lang="en-US" sz="2200" i="1" dirty="0" smtClean="0">
                <a:solidFill>
                  <a:srgbClr val="FF0000"/>
                </a:solidFill>
                <a:latin typeface="Calibri"/>
                <a:cs typeface="Calibri"/>
              </a:rPr>
              <a:t>content</a:t>
            </a:r>
          </a:p>
          <a:p>
            <a:pPr marL="0" indent="0">
              <a:lnSpc>
                <a:spcPct val="40000"/>
              </a:lnSpc>
              <a:buNone/>
            </a:pPr>
            <a:endParaRPr lang="en-US" sz="2200" i="1" dirty="0" smtClean="0">
              <a:latin typeface="Calibri"/>
              <a:cs typeface="Calibri"/>
            </a:endParaRPr>
          </a:p>
          <a:p>
            <a:pPr marL="0" indent="0">
              <a:lnSpc>
                <a:spcPct val="40000"/>
              </a:lnSpc>
              <a:buNone/>
            </a:pPr>
            <a:r>
              <a:rPr lang="en-US" sz="2200" i="1" dirty="0" smtClean="0">
                <a:latin typeface="Calibri"/>
                <a:cs typeface="Calibri"/>
              </a:rPr>
              <a:t>(*) static can also be snapshots</a:t>
            </a:r>
          </a:p>
          <a:p>
            <a:pPr marL="0" indent="0">
              <a:lnSpc>
                <a:spcPct val="40000"/>
              </a:lnSpc>
              <a:buNone/>
            </a:pPr>
            <a:r>
              <a:rPr lang="en-US" sz="2200" i="1" dirty="0" smtClean="0">
                <a:latin typeface="Calibri"/>
                <a:cs typeface="Calibri"/>
              </a:rPr>
              <a:t>of dynamic content</a:t>
            </a:r>
            <a:endParaRPr lang="en-US" dirty="0">
              <a:latin typeface="Calibri"/>
              <a:cs typeface="Calibri"/>
            </a:endParaRPr>
          </a:p>
        </p:txBody>
      </p:sp>
      <p:grpSp>
        <p:nvGrpSpPr>
          <p:cNvPr id="100358" name="Group 4"/>
          <p:cNvGrpSpPr>
            <a:grpSpLocks/>
          </p:cNvGrpSpPr>
          <p:nvPr/>
        </p:nvGrpSpPr>
        <p:grpSpPr bwMode="auto">
          <a:xfrm>
            <a:off x="6172200" y="6172200"/>
            <a:ext cx="371475" cy="381000"/>
            <a:chOff x="1014" y="912"/>
            <a:chExt cx="574" cy="596"/>
          </a:xfrm>
        </p:grpSpPr>
        <p:sp>
          <p:nvSpPr>
            <p:cNvPr id="100443"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44"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5"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6"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47"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8"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9"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0"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51"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52"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3"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4"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59" name="Group 17"/>
          <p:cNvGrpSpPr>
            <a:grpSpLocks/>
          </p:cNvGrpSpPr>
          <p:nvPr/>
        </p:nvGrpSpPr>
        <p:grpSpPr bwMode="auto">
          <a:xfrm>
            <a:off x="7629525" y="6172200"/>
            <a:ext cx="371475" cy="381000"/>
            <a:chOff x="1014" y="912"/>
            <a:chExt cx="574" cy="596"/>
          </a:xfrm>
        </p:grpSpPr>
        <p:sp>
          <p:nvSpPr>
            <p:cNvPr id="100431"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32"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3"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4"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35"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6"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7"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8"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39"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40"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1"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2"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0" name="Group 30"/>
          <p:cNvGrpSpPr>
            <a:grpSpLocks/>
          </p:cNvGrpSpPr>
          <p:nvPr/>
        </p:nvGrpSpPr>
        <p:grpSpPr bwMode="auto">
          <a:xfrm>
            <a:off x="1371600" y="6172200"/>
            <a:ext cx="371475" cy="381000"/>
            <a:chOff x="1014" y="912"/>
            <a:chExt cx="574" cy="596"/>
          </a:xfrm>
        </p:grpSpPr>
        <p:sp>
          <p:nvSpPr>
            <p:cNvPr id="100419"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20"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1"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2"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23"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4"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5"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6"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27"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28"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9"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0"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1" name="Group 43"/>
          <p:cNvGrpSpPr>
            <a:grpSpLocks/>
          </p:cNvGrpSpPr>
          <p:nvPr/>
        </p:nvGrpSpPr>
        <p:grpSpPr bwMode="auto">
          <a:xfrm>
            <a:off x="3048000" y="6172200"/>
            <a:ext cx="371475" cy="381000"/>
            <a:chOff x="1014" y="912"/>
            <a:chExt cx="574" cy="596"/>
          </a:xfrm>
        </p:grpSpPr>
        <p:sp>
          <p:nvSpPr>
            <p:cNvPr id="100407"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08"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09"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0"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11"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2"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3"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4"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15"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16"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7"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8"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2" name="Group 56"/>
          <p:cNvGrpSpPr>
            <a:grpSpLocks/>
          </p:cNvGrpSpPr>
          <p:nvPr/>
        </p:nvGrpSpPr>
        <p:grpSpPr bwMode="auto">
          <a:xfrm>
            <a:off x="1524000" y="4648200"/>
            <a:ext cx="2179638" cy="1447800"/>
            <a:chOff x="832" y="1344"/>
            <a:chExt cx="1136" cy="1024"/>
          </a:xfrm>
        </p:grpSpPr>
        <p:sp>
          <p:nvSpPr>
            <p:cNvPr id="100398"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0399"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0400"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0401"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0402"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0403"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0404"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0405"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0406"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0363" name="Group 66"/>
          <p:cNvGrpSpPr>
            <a:grpSpLocks/>
          </p:cNvGrpSpPr>
          <p:nvPr/>
        </p:nvGrpSpPr>
        <p:grpSpPr bwMode="auto">
          <a:xfrm>
            <a:off x="5592763" y="4648200"/>
            <a:ext cx="2179637" cy="1447800"/>
            <a:chOff x="832" y="1344"/>
            <a:chExt cx="1136" cy="1024"/>
          </a:xfrm>
        </p:grpSpPr>
        <p:sp>
          <p:nvSpPr>
            <p:cNvPr id="100389"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0390"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0391"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0392"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0393"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0394"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0395"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0396"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0397"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0364" name="Group 76"/>
          <p:cNvGrpSpPr>
            <a:grpSpLocks/>
          </p:cNvGrpSpPr>
          <p:nvPr/>
        </p:nvGrpSpPr>
        <p:grpSpPr bwMode="auto">
          <a:xfrm>
            <a:off x="3429000" y="4038600"/>
            <a:ext cx="2438400" cy="1447800"/>
            <a:chOff x="832" y="1344"/>
            <a:chExt cx="1136" cy="1024"/>
          </a:xfrm>
        </p:grpSpPr>
        <p:sp>
          <p:nvSpPr>
            <p:cNvPr id="100380"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0381"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0382"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0383"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0384"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0385"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0386"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0387"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0388"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0365" name="Text Box 86"/>
          <p:cNvSpPr txBox="1">
            <a:spLocks noChangeArrowheads="1"/>
          </p:cNvSpPr>
          <p:nvPr/>
        </p:nvSpPr>
        <p:spPr bwMode="auto">
          <a:xfrm>
            <a:off x="571500" y="62198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0366" name="Freeform 87"/>
          <p:cNvSpPr>
            <a:spLocks/>
          </p:cNvSpPr>
          <p:nvPr/>
        </p:nvSpPr>
        <p:spPr bwMode="auto">
          <a:xfrm>
            <a:off x="1677988" y="39576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7" name="Freeform 88"/>
          <p:cNvSpPr>
            <a:spLocks/>
          </p:cNvSpPr>
          <p:nvPr/>
        </p:nvSpPr>
        <p:spPr bwMode="auto">
          <a:xfrm>
            <a:off x="3200400" y="39624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8" name="Freeform 89"/>
          <p:cNvSpPr>
            <a:spLocks/>
          </p:cNvSpPr>
          <p:nvPr/>
        </p:nvSpPr>
        <p:spPr bwMode="auto">
          <a:xfrm>
            <a:off x="4876800" y="39624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9" name="Freeform 90"/>
          <p:cNvSpPr>
            <a:spLocks/>
          </p:cNvSpPr>
          <p:nvPr/>
        </p:nvSpPr>
        <p:spPr bwMode="auto">
          <a:xfrm>
            <a:off x="4800600" y="39624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70" name="Text Box 91"/>
          <p:cNvSpPr txBox="1">
            <a:spLocks noChangeArrowheads="1"/>
          </p:cNvSpPr>
          <p:nvPr/>
        </p:nvSpPr>
        <p:spPr bwMode="auto">
          <a:xfrm>
            <a:off x="3962400" y="44196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0371" name="Text Box 92"/>
          <p:cNvSpPr txBox="1">
            <a:spLocks noChangeArrowheads="1"/>
          </p:cNvSpPr>
          <p:nvPr/>
        </p:nvSpPr>
        <p:spPr bwMode="auto">
          <a:xfrm>
            <a:off x="2195513" y="50911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0372" name="Text Box 93"/>
          <p:cNvSpPr txBox="1">
            <a:spLocks noChangeArrowheads="1"/>
          </p:cNvSpPr>
          <p:nvPr/>
        </p:nvSpPr>
        <p:spPr bwMode="auto">
          <a:xfrm>
            <a:off x="6397625" y="51054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0373" name="Text Box 94"/>
          <p:cNvSpPr txBox="1">
            <a:spLocks noChangeArrowheads="1"/>
          </p:cNvSpPr>
          <p:nvPr/>
        </p:nvSpPr>
        <p:spPr bwMode="auto">
          <a:xfrm>
            <a:off x="4953000" y="27146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0354" name="Object 2"/>
          <p:cNvGraphicFramePr>
            <a:graphicFrameLocks noChangeAspect="1"/>
          </p:cNvGraphicFramePr>
          <p:nvPr/>
        </p:nvGraphicFramePr>
        <p:xfrm>
          <a:off x="4638675" y="2638425"/>
          <a:ext cx="314325" cy="515938"/>
        </p:xfrm>
        <a:graphic>
          <a:graphicData uri="http://schemas.openxmlformats.org/presentationml/2006/ole">
            <mc:AlternateContent xmlns:mc="http://schemas.openxmlformats.org/markup-compatibility/2006">
              <mc:Choice xmlns:v="urn:schemas-microsoft-com:vml" Requires="v">
                <p:oleObj spid="_x0000_s346219"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2638425"/>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0374" name="Rectangle 96"/>
          <p:cNvSpPr>
            <a:spLocks noChangeArrowheads="1"/>
          </p:cNvSpPr>
          <p:nvPr/>
        </p:nvSpPr>
        <p:spPr bwMode="auto">
          <a:xfrm>
            <a:off x="41910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5" name="Rectangle 97"/>
          <p:cNvSpPr>
            <a:spLocks noChangeArrowheads="1"/>
          </p:cNvSpPr>
          <p:nvPr/>
        </p:nvSpPr>
        <p:spPr bwMode="auto">
          <a:xfrm>
            <a:off x="47244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6" name="Rectangle 98"/>
          <p:cNvSpPr>
            <a:spLocks noChangeArrowheads="1"/>
          </p:cNvSpPr>
          <p:nvPr/>
        </p:nvSpPr>
        <p:spPr bwMode="auto">
          <a:xfrm>
            <a:off x="51816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7" name="Oval 99"/>
          <p:cNvSpPr>
            <a:spLocks noChangeArrowheads="1"/>
          </p:cNvSpPr>
          <p:nvPr/>
        </p:nvSpPr>
        <p:spPr bwMode="auto">
          <a:xfrm>
            <a:off x="3735388" y="3500438"/>
            <a:ext cx="1979612"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0378" name="Line 100"/>
          <p:cNvSpPr>
            <a:spLocks noChangeShapeType="1"/>
          </p:cNvSpPr>
          <p:nvPr/>
        </p:nvSpPr>
        <p:spPr bwMode="auto">
          <a:xfrm>
            <a:off x="4799013" y="3124200"/>
            <a:ext cx="1587"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0379" name="Text Box 101"/>
          <p:cNvSpPr txBox="1">
            <a:spLocks noChangeArrowheads="1"/>
          </p:cNvSpPr>
          <p:nvPr/>
        </p:nvSpPr>
        <p:spPr bwMode="auto">
          <a:xfrm>
            <a:off x="2057400" y="3552825"/>
            <a:ext cx="149710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Reverse proxies</a:t>
            </a:r>
            <a:endParaRPr lang="en-US" sz="1600" b="0" dirty="0">
              <a:latin typeface="Calibri"/>
              <a:cs typeface="Calibri"/>
            </a:endParaRPr>
          </a:p>
        </p:txBody>
      </p:sp>
    </p:spTree>
    <p:extLst>
      <p:ext uri="{BB962C8B-B14F-4D97-AF65-F5344CB8AC3E}">
        <p14:creationId xmlns:p14="http://schemas.microsoft.com/office/powerpoint/2010/main" val="2632216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DB1B92-530E-044E-A550-BA6F739DAF96}" type="slidenum">
              <a:rPr lang="en-US" sz="1400" b="0">
                <a:latin typeface="Times New Roman" charset="0"/>
                <a:cs typeface="Calibri"/>
              </a:rPr>
              <a:pPr eaLnBrk="1" hangingPunct="1"/>
              <a:t>58</a:t>
            </a:fld>
            <a:endParaRPr lang="en-US" sz="1400" b="0" dirty="0">
              <a:latin typeface="Times New Roman" charset="0"/>
              <a:cs typeface="Calibri"/>
            </a:endParaRPr>
          </a:p>
        </p:txBody>
      </p:sp>
      <p:sp>
        <p:nvSpPr>
          <p:cNvPr id="10240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Forward Proxies</a:t>
            </a:r>
          </a:p>
        </p:txBody>
      </p:sp>
      <p:sp>
        <p:nvSpPr>
          <p:cNvPr id="102405" name="Rectangle 3"/>
          <p:cNvSpPr>
            <a:spLocks noGrp="1" noChangeArrowheads="1"/>
          </p:cNvSpPr>
          <p:nvPr>
            <p:ph type="body" idx="1"/>
          </p:nvPr>
        </p:nvSpPr>
        <p:spPr>
          <a:xfrm>
            <a:off x="457200" y="1219200"/>
            <a:ext cx="8458200" cy="1219200"/>
          </a:xfrm>
        </p:spPr>
        <p:txBody>
          <a:bodyPr/>
          <a:lstStyle/>
          <a:p>
            <a:pPr marL="285750" indent="-285750">
              <a:lnSpc>
                <a:spcPct val="90000"/>
              </a:lnSpc>
              <a:buFontTx/>
              <a:buNone/>
            </a:pPr>
            <a:r>
              <a:rPr lang="en-US" sz="2600" dirty="0">
                <a:latin typeface="Calibri"/>
                <a:cs typeface="Calibri"/>
              </a:rPr>
              <a:t>Cache documents close to </a:t>
            </a:r>
            <a:r>
              <a:rPr lang="en-US" sz="2600" b="1" dirty="0">
                <a:latin typeface="Calibri"/>
                <a:cs typeface="Calibri"/>
              </a:rPr>
              <a:t>clients</a:t>
            </a:r>
            <a:r>
              <a:rPr lang="en-US" sz="2600" dirty="0">
                <a:latin typeface="Calibri"/>
                <a:cs typeface="Calibri"/>
              </a:rPr>
              <a:t> </a:t>
            </a:r>
          </a:p>
          <a:p>
            <a:pPr marL="285750" indent="-285750">
              <a:lnSpc>
                <a:spcPct val="40000"/>
              </a:lnSpc>
              <a:buFontTx/>
              <a:buNone/>
            </a:pPr>
            <a:r>
              <a:rPr lang="en-US" sz="2600" dirty="0">
                <a:latin typeface="Calibri"/>
                <a:cs typeface="Calibri"/>
                <a:sym typeface="Wingdings" charset="0"/>
              </a:rPr>
              <a:t>		 reduce network traffic and decrease latency</a:t>
            </a:r>
          </a:p>
          <a:p>
            <a:pPr marL="285750" indent="-285750">
              <a:lnSpc>
                <a:spcPct val="110000"/>
              </a:lnSpc>
            </a:pPr>
            <a:r>
              <a:rPr lang="en-US" sz="2200" dirty="0">
                <a:latin typeface="Calibri"/>
                <a:cs typeface="Calibri"/>
                <a:sym typeface="Wingdings" charset="0"/>
              </a:rPr>
              <a:t>Typically done by ISPs or corporate LANs</a:t>
            </a:r>
            <a:endParaRPr lang="en-US" sz="2600" dirty="0">
              <a:latin typeface="Calibri"/>
              <a:cs typeface="Calibri"/>
            </a:endParaRPr>
          </a:p>
        </p:txBody>
      </p:sp>
      <p:grpSp>
        <p:nvGrpSpPr>
          <p:cNvPr id="102406" name="Group 4"/>
          <p:cNvGrpSpPr>
            <a:grpSpLocks/>
          </p:cNvGrpSpPr>
          <p:nvPr/>
        </p:nvGrpSpPr>
        <p:grpSpPr bwMode="auto">
          <a:xfrm>
            <a:off x="6189663" y="6172200"/>
            <a:ext cx="371475" cy="381000"/>
            <a:chOff x="1014" y="912"/>
            <a:chExt cx="574" cy="596"/>
          </a:xfrm>
        </p:grpSpPr>
        <p:sp>
          <p:nvSpPr>
            <p:cNvPr id="102500"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501"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2"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3"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504"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5"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6"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7"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08"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509"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0"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1"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7" name="Group 17"/>
          <p:cNvGrpSpPr>
            <a:grpSpLocks/>
          </p:cNvGrpSpPr>
          <p:nvPr/>
        </p:nvGrpSpPr>
        <p:grpSpPr bwMode="auto">
          <a:xfrm>
            <a:off x="7646988" y="6172200"/>
            <a:ext cx="371475" cy="381000"/>
            <a:chOff x="1014" y="912"/>
            <a:chExt cx="574" cy="596"/>
          </a:xfrm>
        </p:grpSpPr>
        <p:sp>
          <p:nvSpPr>
            <p:cNvPr id="102488"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89"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0"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1"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92"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3"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4"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5"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96"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97"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8"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9"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8" name="Group 30"/>
          <p:cNvGrpSpPr>
            <a:grpSpLocks/>
          </p:cNvGrpSpPr>
          <p:nvPr/>
        </p:nvGrpSpPr>
        <p:grpSpPr bwMode="auto">
          <a:xfrm>
            <a:off x="1389063" y="6172200"/>
            <a:ext cx="371475" cy="381000"/>
            <a:chOff x="1014" y="912"/>
            <a:chExt cx="574" cy="596"/>
          </a:xfrm>
        </p:grpSpPr>
        <p:sp>
          <p:nvSpPr>
            <p:cNvPr id="102476"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77"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8"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9"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80"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1"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2"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3"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84"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85"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6"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7"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9" name="Group 43"/>
          <p:cNvGrpSpPr>
            <a:grpSpLocks/>
          </p:cNvGrpSpPr>
          <p:nvPr/>
        </p:nvGrpSpPr>
        <p:grpSpPr bwMode="auto">
          <a:xfrm>
            <a:off x="3065463" y="6172200"/>
            <a:ext cx="371475" cy="381000"/>
            <a:chOff x="1014" y="912"/>
            <a:chExt cx="574" cy="596"/>
          </a:xfrm>
        </p:grpSpPr>
        <p:sp>
          <p:nvSpPr>
            <p:cNvPr id="102464"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65"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6"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7"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68"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9"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0"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1"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72"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73"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4"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5"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10" name="Group 56"/>
          <p:cNvGrpSpPr>
            <a:grpSpLocks/>
          </p:cNvGrpSpPr>
          <p:nvPr/>
        </p:nvGrpSpPr>
        <p:grpSpPr bwMode="auto">
          <a:xfrm>
            <a:off x="1541463" y="4648200"/>
            <a:ext cx="2179637" cy="1447800"/>
            <a:chOff x="832" y="1344"/>
            <a:chExt cx="1136" cy="1024"/>
          </a:xfrm>
        </p:grpSpPr>
        <p:sp>
          <p:nvSpPr>
            <p:cNvPr id="102455"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2456"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2457"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2458"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2459"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2460"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2461"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2462"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2463"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2411" name="Group 66"/>
          <p:cNvGrpSpPr>
            <a:grpSpLocks/>
          </p:cNvGrpSpPr>
          <p:nvPr/>
        </p:nvGrpSpPr>
        <p:grpSpPr bwMode="auto">
          <a:xfrm>
            <a:off x="5610225" y="4648200"/>
            <a:ext cx="2179638" cy="1447800"/>
            <a:chOff x="832" y="1344"/>
            <a:chExt cx="1136" cy="1024"/>
          </a:xfrm>
        </p:grpSpPr>
        <p:sp>
          <p:nvSpPr>
            <p:cNvPr id="102446"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2447"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2448"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2449"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2450"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2451"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2452"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2453"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2454"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2412" name="Group 76"/>
          <p:cNvGrpSpPr>
            <a:grpSpLocks/>
          </p:cNvGrpSpPr>
          <p:nvPr/>
        </p:nvGrpSpPr>
        <p:grpSpPr bwMode="auto">
          <a:xfrm>
            <a:off x="3446463" y="4038600"/>
            <a:ext cx="2438400" cy="1447800"/>
            <a:chOff x="832" y="1344"/>
            <a:chExt cx="1136" cy="1024"/>
          </a:xfrm>
        </p:grpSpPr>
        <p:sp>
          <p:nvSpPr>
            <p:cNvPr id="102437"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2438"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2439"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2440"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2441"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2442"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2443"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2444"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2445"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2413" name="Text Box 86"/>
          <p:cNvSpPr txBox="1">
            <a:spLocks noChangeArrowheads="1"/>
          </p:cNvSpPr>
          <p:nvPr/>
        </p:nvSpPr>
        <p:spPr bwMode="auto">
          <a:xfrm>
            <a:off x="588963" y="62198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2414" name="Text Box 87"/>
          <p:cNvSpPr txBox="1">
            <a:spLocks noChangeArrowheads="1"/>
          </p:cNvSpPr>
          <p:nvPr/>
        </p:nvSpPr>
        <p:spPr bwMode="auto">
          <a:xfrm>
            <a:off x="3979863" y="44196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2415" name="Text Box 88"/>
          <p:cNvSpPr txBox="1">
            <a:spLocks noChangeArrowheads="1"/>
          </p:cNvSpPr>
          <p:nvPr/>
        </p:nvSpPr>
        <p:spPr bwMode="auto">
          <a:xfrm>
            <a:off x="2212975" y="50911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2416" name="Text Box 89"/>
          <p:cNvSpPr txBox="1">
            <a:spLocks noChangeArrowheads="1"/>
          </p:cNvSpPr>
          <p:nvPr/>
        </p:nvSpPr>
        <p:spPr bwMode="auto">
          <a:xfrm>
            <a:off x="6415088" y="51054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2417" name="Text Box 90"/>
          <p:cNvSpPr txBox="1">
            <a:spLocks noChangeArrowheads="1"/>
          </p:cNvSpPr>
          <p:nvPr/>
        </p:nvSpPr>
        <p:spPr bwMode="auto">
          <a:xfrm>
            <a:off x="4876800" y="2743200"/>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2402" name="Object 2"/>
          <p:cNvGraphicFramePr>
            <a:graphicFrameLocks noChangeAspect="1"/>
          </p:cNvGraphicFramePr>
          <p:nvPr/>
        </p:nvGraphicFramePr>
        <p:xfrm>
          <a:off x="4589463" y="2667000"/>
          <a:ext cx="314325" cy="515938"/>
        </p:xfrm>
        <a:graphic>
          <a:graphicData uri="http://schemas.openxmlformats.org/presentationml/2006/ole">
            <mc:AlternateContent xmlns:mc="http://schemas.openxmlformats.org/markup-compatibility/2006">
              <mc:Choice xmlns:v="urn:schemas-microsoft-com:vml" Requires="v">
                <p:oleObj spid="_x0000_s347243"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26670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8" name="Rectangle 92"/>
          <p:cNvSpPr>
            <a:spLocks noChangeArrowheads="1"/>
          </p:cNvSpPr>
          <p:nvPr/>
        </p:nvSpPr>
        <p:spPr bwMode="auto">
          <a:xfrm>
            <a:off x="42084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19" name="Rectangle 93"/>
          <p:cNvSpPr>
            <a:spLocks noChangeArrowheads="1"/>
          </p:cNvSpPr>
          <p:nvPr/>
        </p:nvSpPr>
        <p:spPr bwMode="auto">
          <a:xfrm>
            <a:off x="47418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0" name="Rectangle 94"/>
          <p:cNvSpPr>
            <a:spLocks noChangeArrowheads="1"/>
          </p:cNvSpPr>
          <p:nvPr/>
        </p:nvSpPr>
        <p:spPr bwMode="auto">
          <a:xfrm>
            <a:off x="51990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1" name="Oval 95"/>
          <p:cNvSpPr>
            <a:spLocks noChangeArrowheads="1"/>
          </p:cNvSpPr>
          <p:nvPr/>
        </p:nvSpPr>
        <p:spPr bwMode="auto">
          <a:xfrm>
            <a:off x="3752850" y="3500438"/>
            <a:ext cx="1979613"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22" name="Line 96"/>
          <p:cNvSpPr>
            <a:spLocks noChangeShapeType="1"/>
          </p:cNvSpPr>
          <p:nvPr/>
        </p:nvSpPr>
        <p:spPr bwMode="auto">
          <a:xfrm>
            <a:off x="4741863" y="3124200"/>
            <a:ext cx="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23" name="Text Box 97"/>
          <p:cNvSpPr txBox="1">
            <a:spLocks noChangeArrowheads="1"/>
          </p:cNvSpPr>
          <p:nvPr/>
        </p:nvSpPr>
        <p:spPr bwMode="auto">
          <a:xfrm>
            <a:off x="2074863" y="3552825"/>
            <a:ext cx="149710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Reverse proxies</a:t>
            </a:r>
          </a:p>
        </p:txBody>
      </p:sp>
      <p:sp>
        <p:nvSpPr>
          <p:cNvPr id="102424" name="Rectangle 98"/>
          <p:cNvSpPr>
            <a:spLocks noChangeArrowheads="1"/>
          </p:cNvSpPr>
          <p:nvPr/>
        </p:nvSpPr>
        <p:spPr bwMode="auto">
          <a:xfrm>
            <a:off x="23034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5" name="Rectangle 99"/>
          <p:cNvSpPr>
            <a:spLocks noChangeArrowheads="1"/>
          </p:cNvSpPr>
          <p:nvPr/>
        </p:nvSpPr>
        <p:spPr bwMode="auto">
          <a:xfrm>
            <a:off x="276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6" name="Oval 100"/>
          <p:cNvSpPr>
            <a:spLocks noChangeArrowheads="1"/>
          </p:cNvSpPr>
          <p:nvPr/>
        </p:nvSpPr>
        <p:spPr bwMode="auto">
          <a:xfrm>
            <a:off x="20748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27" name="Rectangle 101"/>
          <p:cNvSpPr>
            <a:spLocks noChangeArrowheads="1"/>
          </p:cNvSpPr>
          <p:nvPr/>
        </p:nvSpPr>
        <p:spPr bwMode="auto">
          <a:xfrm>
            <a:off x="657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8" name="Rectangle 102"/>
          <p:cNvSpPr>
            <a:spLocks noChangeArrowheads="1"/>
          </p:cNvSpPr>
          <p:nvPr/>
        </p:nvSpPr>
        <p:spPr bwMode="auto">
          <a:xfrm>
            <a:off x="70278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9" name="Oval 103"/>
          <p:cNvSpPr>
            <a:spLocks noChangeArrowheads="1"/>
          </p:cNvSpPr>
          <p:nvPr/>
        </p:nvSpPr>
        <p:spPr bwMode="auto">
          <a:xfrm>
            <a:off x="63420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30" name="Freeform 104"/>
          <p:cNvSpPr>
            <a:spLocks/>
          </p:cNvSpPr>
          <p:nvPr/>
        </p:nvSpPr>
        <p:spPr bwMode="auto">
          <a:xfrm>
            <a:off x="2836863" y="3962400"/>
            <a:ext cx="1828800" cy="1447800"/>
          </a:xfrm>
          <a:custGeom>
            <a:avLst/>
            <a:gdLst>
              <a:gd name="T0" fmla="*/ 1828800 w 1152"/>
              <a:gd name="T1" fmla="*/ 0 h 912"/>
              <a:gd name="T2" fmla="*/ 1676400 w 1152"/>
              <a:gd name="T3" fmla="*/ 304800 h 912"/>
              <a:gd name="T4" fmla="*/ 0 w 1152"/>
              <a:gd name="T5" fmla="*/ 1447800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1152" y="0"/>
                </a:moveTo>
                <a:lnTo>
                  <a:pt x="1056" y="192"/>
                </a:lnTo>
                <a:lnTo>
                  <a:pt x="0" y="91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2431" name="Freeform 105"/>
          <p:cNvSpPr>
            <a:spLocks/>
          </p:cNvSpPr>
          <p:nvPr/>
        </p:nvSpPr>
        <p:spPr bwMode="auto">
          <a:xfrm>
            <a:off x="4894263" y="3962400"/>
            <a:ext cx="1676400" cy="1447800"/>
          </a:xfrm>
          <a:custGeom>
            <a:avLst/>
            <a:gdLst>
              <a:gd name="T0" fmla="*/ 0 w 1056"/>
              <a:gd name="T1" fmla="*/ 0 h 912"/>
              <a:gd name="T2" fmla="*/ 304800 w 1056"/>
              <a:gd name="T3" fmla="*/ 533400 h 912"/>
              <a:gd name="T4" fmla="*/ 1676400 w 1056"/>
              <a:gd name="T5" fmla="*/ 1447800 h 912"/>
              <a:gd name="T6" fmla="*/ 0 60000 65536"/>
              <a:gd name="T7" fmla="*/ 0 60000 65536"/>
              <a:gd name="T8" fmla="*/ 0 60000 65536"/>
              <a:gd name="T9" fmla="*/ 0 w 1056"/>
              <a:gd name="T10" fmla="*/ 0 h 912"/>
              <a:gd name="T11" fmla="*/ 1056 w 1056"/>
              <a:gd name="T12" fmla="*/ 912 h 912"/>
            </a:gdLst>
            <a:ahLst/>
            <a:cxnLst>
              <a:cxn ang="T6">
                <a:pos x="T0" y="T1"/>
              </a:cxn>
              <a:cxn ang="T7">
                <a:pos x="T2" y="T3"/>
              </a:cxn>
              <a:cxn ang="T8">
                <a:pos x="T4" y="T5"/>
              </a:cxn>
            </a:cxnLst>
            <a:rect l="T9" t="T10" r="T11" b="T12"/>
            <a:pathLst>
              <a:path w="1056" h="912">
                <a:moveTo>
                  <a:pt x="0" y="0"/>
                </a:moveTo>
                <a:lnTo>
                  <a:pt x="192" y="336"/>
                </a:lnTo>
                <a:lnTo>
                  <a:pt x="1056" y="91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2432" name="Line 106"/>
          <p:cNvSpPr>
            <a:spLocks noChangeShapeType="1"/>
          </p:cNvSpPr>
          <p:nvPr/>
        </p:nvSpPr>
        <p:spPr bwMode="auto">
          <a:xfrm flipH="1">
            <a:off x="1541463" y="5791200"/>
            <a:ext cx="685800" cy="3810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3" name="Line 107"/>
          <p:cNvSpPr>
            <a:spLocks noChangeShapeType="1"/>
          </p:cNvSpPr>
          <p:nvPr/>
        </p:nvSpPr>
        <p:spPr bwMode="auto">
          <a:xfrm>
            <a:off x="28368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4" name="Line 108"/>
          <p:cNvSpPr>
            <a:spLocks noChangeShapeType="1"/>
          </p:cNvSpPr>
          <p:nvPr/>
        </p:nvSpPr>
        <p:spPr bwMode="auto">
          <a:xfrm flipH="1">
            <a:off x="64182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5" name="Line 109"/>
          <p:cNvSpPr>
            <a:spLocks noChangeShapeType="1"/>
          </p:cNvSpPr>
          <p:nvPr/>
        </p:nvSpPr>
        <p:spPr bwMode="auto">
          <a:xfrm>
            <a:off x="7104063" y="5867400"/>
            <a:ext cx="7620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6" name="Text Box 110"/>
          <p:cNvSpPr txBox="1">
            <a:spLocks noChangeArrowheads="1"/>
          </p:cNvSpPr>
          <p:nvPr/>
        </p:nvSpPr>
        <p:spPr bwMode="auto">
          <a:xfrm>
            <a:off x="398463" y="5381625"/>
            <a:ext cx="153327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Forward proxies</a:t>
            </a:r>
            <a:endParaRPr lang="en-US" sz="1600" b="0" dirty="0">
              <a:latin typeface="Calibri"/>
              <a:cs typeface="Calibri"/>
            </a:endParaRPr>
          </a:p>
        </p:txBody>
      </p:sp>
    </p:spTree>
    <p:extLst>
      <p:ext uri="{BB962C8B-B14F-4D97-AF65-F5344CB8AC3E}">
        <p14:creationId xmlns:p14="http://schemas.microsoft.com/office/powerpoint/2010/main" val="1585384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57962B0-CD1F-2645-8BE7-E56BC5616E0E}" type="slidenum">
              <a:rPr lang="en-US" sz="1400" b="0">
                <a:latin typeface="Times New Roman" charset="0"/>
                <a:cs typeface="Calibri"/>
              </a:rPr>
              <a:pPr eaLnBrk="1" hangingPunct="1"/>
              <a:t>59</a:t>
            </a:fld>
            <a:endParaRPr lang="en-US" sz="1400" b="0" dirty="0">
              <a:latin typeface="Times New Roman" charset="0"/>
              <a:cs typeface="Calibri"/>
            </a:endParaRPr>
          </a:p>
        </p:txBody>
      </p:sp>
      <p:sp>
        <p:nvSpPr>
          <p:cNvPr id="104451"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 Content Distribution Networks</a:t>
            </a:r>
          </a:p>
        </p:txBody>
      </p:sp>
      <p:sp>
        <p:nvSpPr>
          <p:cNvPr id="99332" name="Rectangle 3"/>
          <p:cNvSpPr>
            <a:spLocks noGrp="1" noChangeArrowheads="1"/>
          </p:cNvSpPr>
          <p:nvPr>
            <p:ph type="body" idx="1"/>
          </p:nvPr>
        </p:nvSpPr>
        <p:spPr/>
        <p:txBody>
          <a:bodyPr>
            <a:normAutofit fontScale="85000" lnSpcReduction="20000"/>
          </a:bodyPr>
          <a:lstStyle/>
          <a:p>
            <a:r>
              <a:rPr lang="en-US" dirty="0">
                <a:latin typeface="Calibri"/>
                <a:cs typeface="Calibri"/>
              </a:rPr>
              <a:t>Integrate forward and reverse caching functionality</a:t>
            </a:r>
          </a:p>
          <a:p>
            <a:pPr lvl="1"/>
            <a:r>
              <a:rPr lang="en-US" dirty="0">
                <a:latin typeface="Calibri"/>
                <a:ea typeface="Calibri"/>
                <a:cs typeface="Calibri"/>
              </a:rPr>
              <a:t>One overlay network (usually) administered by one entity</a:t>
            </a:r>
          </a:p>
          <a:p>
            <a:pPr lvl="1"/>
            <a:r>
              <a:rPr lang="en-US" i="1" dirty="0">
                <a:latin typeface="Calibri"/>
                <a:ea typeface="Calibri"/>
                <a:cs typeface="Calibri"/>
              </a:rPr>
              <a:t>e.g.,</a:t>
            </a:r>
            <a:r>
              <a:rPr lang="en-US" dirty="0">
                <a:latin typeface="Calibri"/>
                <a:ea typeface="Calibri"/>
                <a:cs typeface="Calibri"/>
              </a:rPr>
              <a:t> Akamai</a:t>
            </a:r>
          </a:p>
          <a:p>
            <a:r>
              <a:rPr lang="en-US" dirty="0">
                <a:latin typeface="Calibri"/>
                <a:cs typeface="Calibri"/>
              </a:rPr>
              <a:t>Provide document caching</a:t>
            </a:r>
          </a:p>
          <a:p>
            <a:pPr lvl="1"/>
            <a:r>
              <a:rPr lang="en-US" b="1" dirty="0">
                <a:latin typeface="Calibri"/>
                <a:ea typeface="Calibri"/>
                <a:cs typeface="Calibri"/>
              </a:rPr>
              <a:t>Pull:</a:t>
            </a:r>
            <a:r>
              <a:rPr lang="en-US" dirty="0">
                <a:latin typeface="Calibri"/>
                <a:ea typeface="Calibri"/>
                <a:cs typeface="Calibri"/>
              </a:rPr>
              <a:t>  Direct result of clients</a:t>
            </a:r>
            <a:r>
              <a:rPr lang="ja-JP" altLang="en-US" dirty="0">
                <a:latin typeface="Calibri"/>
                <a:ea typeface="Calibri"/>
                <a:cs typeface="Calibri"/>
              </a:rPr>
              <a:t>’</a:t>
            </a:r>
            <a:r>
              <a:rPr lang="en-US" dirty="0">
                <a:latin typeface="Calibri"/>
                <a:ea typeface="Calibri"/>
                <a:cs typeface="Calibri"/>
              </a:rPr>
              <a:t> requests </a:t>
            </a:r>
          </a:p>
          <a:p>
            <a:pPr lvl="1"/>
            <a:r>
              <a:rPr lang="en-US" b="1" dirty="0">
                <a:latin typeface="Calibri"/>
                <a:ea typeface="Calibri"/>
                <a:cs typeface="Calibri"/>
              </a:rPr>
              <a:t>Push:  </a:t>
            </a:r>
            <a:r>
              <a:rPr lang="en-US" dirty="0">
                <a:latin typeface="Calibri"/>
                <a:ea typeface="Calibri"/>
                <a:cs typeface="Calibri"/>
              </a:rPr>
              <a:t>Expectation of high access rate</a:t>
            </a:r>
          </a:p>
          <a:p>
            <a:r>
              <a:rPr lang="en-US" dirty="0">
                <a:latin typeface="Calibri"/>
                <a:cs typeface="Calibri"/>
              </a:rPr>
              <a:t>Also do some processing</a:t>
            </a:r>
          </a:p>
          <a:p>
            <a:pPr lvl="1"/>
            <a:r>
              <a:rPr lang="en-US" dirty="0">
                <a:latin typeface="Calibri"/>
                <a:ea typeface="Calibri"/>
                <a:cs typeface="Calibri"/>
              </a:rPr>
              <a:t>Handle </a:t>
            </a:r>
            <a:r>
              <a:rPr lang="en-US" i="1" dirty="0">
                <a:latin typeface="Calibri"/>
                <a:ea typeface="Calibri"/>
                <a:cs typeface="Calibri"/>
              </a:rPr>
              <a:t>dynamic</a:t>
            </a:r>
            <a:r>
              <a:rPr lang="en-US" dirty="0">
                <a:latin typeface="Calibri"/>
                <a:ea typeface="Calibri"/>
                <a:cs typeface="Calibri"/>
              </a:rPr>
              <a:t> web pages</a:t>
            </a:r>
          </a:p>
          <a:p>
            <a:pPr lvl="1"/>
            <a:r>
              <a:rPr lang="en-US" i="1" dirty="0" smtClean="0">
                <a:latin typeface="Calibri"/>
                <a:ea typeface="Calibri"/>
                <a:cs typeface="Calibri"/>
              </a:rPr>
              <a:t>Transcoding</a:t>
            </a:r>
          </a:p>
          <a:p>
            <a:pPr lvl="1"/>
            <a:r>
              <a:rPr lang="en-US" i="1" dirty="0" smtClean="0">
                <a:latin typeface="Calibri"/>
                <a:ea typeface="Calibri"/>
                <a:cs typeface="Calibri"/>
              </a:rPr>
              <a:t>Maybe do some security function – watermark IP</a:t>
            </a:r>
            <a:r>
              <a:rPr lang="en-US" dirty="0" smtClean="0">
                <a:latin typeface="Calibri"/>
                <a:ea typeface="Calibri"/>
                <a:cs typeface="Calibri"/>
              </a:rPr>
              <a:t> </a:t>
            </a:r>
            <a:endParaRPr lang="en-US" dirty="0">
              <a:latin typeface="Calibri"/>
              <a:ea typeface="Calibri"/>
              <a:cs typeface="Calibri"/>
            </a:endParaRPr>
          </a:p>
          <a:p>
            <a:pPr lvl="1">
              <a:buFont typeface="Helvetica" charset="0"/>
              <a:buNone/>
            </a:pPr>
            <a:r>
              <a:rPr lang="en-US" dirty="0">
                <a:latin typeface="Calibri"/>
                <a:ea typeface="Calibri"/>
                <a:cs typeface="Calibri"/>
              </a:rPr>
              <a:t>	 		</a:t>
            </a:r>
          </a:p>
        </p:txBody>
      </p:sp>
    </p:spTree>
    <p:extLst>
      <p:ext uri="{BB962C8B-B14F-4D97-AF65-F5344CB8AC3E}">
        <p14:creationId xmlns:p14="http://schemas.microsoft.com/office/powerpoint/2010/main" val="4104750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33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33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33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3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EEB7A54-313D-EA4A-B7C7-D73AA6EAE2E6}" type="slidenum">
              <a:rPr lang="en-US" sz="1400">
                <a:latin typeface="Times New Roman" charset="0"/>
              </a:rPr>
              <a:pPr/>
              <a:t>6</a:t>
            </a:fld>
            <a:endParaRPr lang="en-US" sz="1400">
              <a:latin typeface="Times New Roman" charset="0"/>
            </a:endParaRPr>
          </a:p>
        </p:txBody>
      </p:sp>
      <p:sp>
        <p:nvSpPr>
          <p:cNvPr id="33796" name="Rectangle 2"/>
          <p:cNvSpPr>
            <a:spLocks noGrp="1" noChangeArrowheads="1"/>
          </p:cNvSpPr>
          <p:nvPr>
            <p:ph type="title"/>
          </p:nvPr>
        </p:nvSpPr>
        <p:spPr/>
        <p:txBody>
          <a:bodyPr/>
          <a:lstStyle/>
          <a:p>
            <a:r>
              <a:rPr lang="en-US" sz="3200" dirty="0">
                <a:ea typeface="ＭＳ Ｐゴシック" charset="0"/>
                <a:cs typeface="ＭＳ Ｐゴシック" charset="0"/>
              </a:rPr>
              <a:t>Addressing processes</a:t>
            </a:r>
            <a:endParaRPr lang="en-US" dirty="0">
              <a:ea typeface="ＭＳ Ｐゴシック" charset="0"/>
              <a:cs typeface="ＭＳ Ｐゴシック" charset="0"/>
            </a:endParaRPr>
          </a:p>
        </p:txBody>
      </p:sp>
      <p:sp>
        <p:nvSpPr>
          <p:cNvPr id="33797" name="Rectangle 3"/>
          <p:cNvSpPr>
            <a:spLocks noGrp="1" noChangeArrowheads="1"/>
          </p:cNvSpPr>
          <p:nvPr>
            <p:ph type="body" sz="half" idx="2"/>
          </p:nvPr>
        </p:nvSpPr>
        <p:spPr>
          <a:xfrm>
            <a:off x="661988" y="1233488"/>
            <a:ext cx="3921125" cy="4648200"/>
          </a:xfrm>
        </p:spPr>
        <p:txBody>
          <a:bodyPr>
            <a:normAutofit lnSpcReduction="10000"/>
          </a:bodyPr>
          <a:lstStyle/>
          <a:p>
            <a:r>
              <a:rPr lang="en-US" sz="2400" dirty="0">
                <a:ea typeface="ＭＳ Ｐゴシック" charset="0"/>
                <a:cs typeface="ＭＳ Ｐゴシック" charset="0"/>
              </a:rPr>
              <a:t>to receive messages, process  must have </a:t>
            </a:r>
            <a:r>
              <a:rPr lang="en-US" sz="2400" i="1" dirty="0">
                <a:solidFill>
                  <a:srgbClr val="FF0000"/>
                </a:solidFill>
                <a:ea typeface="ＭＳ Ｐゴシック" charset="0"/>
                <a:cs typeface="ＭＳ Ｐゴシック" charset="0"/>
              </a:rPr>
              <a:t>identifier</a:t>
            </a:r>
          </a:p>
          <a:p>
            <a:r>
              <a:rPr lang="en-US" sz="2400" dirty="0">
                <a:ea typeface="ＭＳ Ｐゴシック" charset="0"/>
                <a:cs typeface="ＭＳ Ｐゴシック" charset="0"/>
              </a:rPr>
              <a:t>host device has unique 32-bit IP address</a:t>
            </a:r>
          </a:p>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does  IP address of host on which process runs suffice for identifying the process?</a:t>
            </a:r>
          </a:p>
          <a:p>
            <a:pPr lvl="1"/>
            <a:r>
              <a:rPr lang="en-US" i="1" u="sng" dirty="0">
                <a:solidFill>
                  <a:srgbClr val="FF0000"/>
                </a:solidFill>
                <a:ea typeface="ＭＳ Ｐゴシック" charset="0"/>
              </a:rPr>
              <a:t>A:</a:t>
            </a:r>
            <a:r>
              <a:rPr lang="en-US" dirty="0">
                <a:ea typeface="ＭＳ Ｐゴシック" charset="0"/>
              </a:rPr>
              <a:t> No, </a:t>
            </a:r>
            <a:r>
              <a:rPr lang="en-US" i="1" dirty="0">
                <a:ea typeface="ＭＳ Ｐゴシック" charset="0"/>
              </a:rPr>
              <a:t>many</a:t>
            </a:r>
            <a:r>
              <a:rPr lang="en-US" dirty="0">
                <a:ea typeface="ＭＳ Ｐゴシック" charset="0"/>
              </a:rPr>
              <a:t> processes can be running on same host</a:t>
            </a:r>
          </a:p>
        </p:txBody>
      </p:sp>
      <p:sp>
        <p:nvSpPr>
          <p:cNvPr id="237572" name="Rectangle 4"/>
          <p:cNvSpPr>
            <a:spLocks noGrp="1" noChangeArrowheads="1"/>
          </p:cNvSpPr>
          <p:nvPr>
            <p:ph type="body" sz="half" idx="1"/>
          </p:nvPr>
        </p:nvSpPr>
        <p:spPr>
          <a:xfrm>
            <a:off x="4719638" y="1246188"/>
            <a:ext cx="4125912" cy="5218112"/>
          </a:xfrm>
          <a:noFill/>
        </p:spPr>
        <p:txBody>
          <a:bodyPr/>
          <a:lstStyle/>
          <a:p>
            <a:r>
              <a:rPr lang="en-US" sz="2400" i="1" dirty="0">
                <a:solidFill>
                  <a:srgbClr val="FF0000"/>
                </a:solidFill>
                <a:ea typeface="ＭＳ Ｐゴシック" charset="0"/>
                <a:cs typeface="ＭＳ Ｐゴシック" charset="0"/>
              </a:rPr>
              <a:t>identifier</a:t>
            </a:r>
            <a:r>
              <a:rPr lang="en-US" sz="2400" dirty="0">
                <a:solidFill>
                  <a:srgbClr val="FF0000"/>
                </a:solidFill>
                <a:ea typeface="ＭＳ Ｐゴシック" charset="0"/>
                <a:cs typeface="ＭＳ Ｐゴシック" charset="0"/>
              </a:rPr>
              <a:t> </a:t>
            </a:r>
            <a:r>
              <a:rPr lang="en-US" sz="2400" dirty="0">
                <a:ea typeface="ＭＳ Ｐゴシック" charset="0"/>
                <a:cs typeface="ＭＳ Ｐゴシック" charset="0"/>
              </a:rPr>
              <a:t>includes both </a:t>
            </a:r>
            <a:r>
              <a:rPr lang="en-US" sz="2400" dirty="0">
                <a:solidFill>
                  <a:srgbClr val="FF0000"/>
                </a:solidFill>
                <a:ea typeface="ＭＳ Ｐゴシック" charset="0"/>
                <a:cs typeface="ＭＳ Ｐゴシック" charset="0"/>
              </a:rPr>
              <a:t>IP address</a:t>
            </a:r>
            <a:r>
              <a:rPr lang="en-US" sz="2400" dirty="0">
                <a:ea typeface="ＭＳ Ｐゴシック" charset="0"/>
                <a:cs typeface="ＭＳ Ｐゴシック" charset="0"/>
              </a:rPr>
              <a:t> and </a:t>
            </a:r>
            <a:r>
              <a:rPr lang="en-US" sz="2400" dirty="0">
                <a:solidFill>
                  <a:srgbClr val="FF0000"/>
                </a:solidFill>
                <a:ea typeface="ＭＳ Ｐゴシック" charset="0"/>
                <a:cs typeface="ＭＳ Ｐゴシック" charset="0"/>
              </a:rPr>
              <a:t>port numbers</a:t>
            </a:r>
            <a:r>
              <a:rPr lang="en-US" sz="2400" dirty="0">
                <a:ea typeface="ＭＳ Ｐゴシック" charset="0"/>
                <a:cs typeface="ＭＳ Ｐゴシック" charset="0"/>
              </a:rPr>
              <a:t> associated with process on host.</a:t>
            </a:r>
          </a:p>
          <a:p>
            <a:r>
              <a:rPr lang="en-US" sz="2400" dirty="0">
                <a:ea typeface="ＭＳ Ｐゴシック" charset="0"/>
                <a:cs typeface="ＭＳ Ｐゴシック" charset="0"/>
              </a:rPr>
              <a:t>Example port numbers:</a:t>
            </a:r>
          </a:p>
          <a:p>
            <a:pPr lvl="1"/>
            <a:r>
              <a:rPr lang="en-US" sz="2000" dirty="0">
                <a:ea typeface="ＭＳ Ｐゴシック" charset="0"/>
              </a:rPr>
              <a:t>HTTP server: 80</a:t>
            </a:r>
          </a:p>
          <a:p>
            <a:pPr lvl="1"/>
            <a:r>
              <a:rPr lang="en-US" sz="2000" dirty="0">
                <a:ea typeface="ＭＳ Ｐゴシック" charset="0"/>
              </a:rPr>
              <a:t>Mail server: 25</a:t>
            </a:r>
          </a:p>
          <a:p>
            <a:r>
              <a:rPr lang="en-US" sz="2400" dirty="0">
                <a:ea typeface="ＭＳ Ｐゴシック" charset="0"/>
                <a:cs typeface="ＭＳ Ｐゴシック" charset="0"/>
              </a:rPr>
              <a:t>to send HTTP message </a:t>
            </a:r>
            <a:r>
              <a:rPr lang="en-US" sz="2400" dirty="0" smtClean="0">
                <a:ea typeface="ＭＳ Ｐゴシック" charset="0"/>
                <a:cs typeface="ＭＳ Ｐゴシック" charset="0"/>
              </a:rPr>
              <a:t>to </a:t>
            </a:r>
            <a:r>
              <a:rPr lang="en-US" sz="2400" dirty="0" err="1" smtClean="0">
                <a:ea typeface="ＭＳ Ｐゴシック" charset="0"/>
                <a:cs typeface="ＭＳ Ｐゴシック" charset="0"/>
              </a:rPr>
              <a:t>yuba.stanford.edu</a:t>
            </a:r>
            <a:r>
              <a:rPr lang="en-US" sz="2400" dirty="0" smtClean="0">
                <a:ea typeface="ＭＳ Ｐゴシック" charset="0"/>
                <a:cs typeface="ＭＳ Ｐゴシック" charset="0"/>
              </a:rPr>
              <a:t> </a:t>
            </a:r>
            <a:r>
              <a:rPr lang="en-US" sz="2400" dirty="0">
                <a:ea typeface="ＭＳ Ｐゴシック" charset="0"/>
                <a:cs typeface="ＭＳ Ｐゴシック" charset="0"/>
              </a:rPr>
              <a:t>web server:</a:t>
            </a:r>
          </a:p>
          <a:p>
            <a:pPr lvl="1"/>
            <a:r>
              <a:rPr lang="en-US" sz="2000" dirty="0">
                <a:solidFill>
                  <a:srgbClr val="FF0000"/>
                </a:solidFill>
                <a:ea typeface="ＭＳ Ｐゴシック" charset="0"/>
              </a:rPr>
              <a:t>IP address:</a:t>
            </a:r>
            <a:r>
              <a:rPr lang="en-US" sz="2000" dirty="0">
                <a:solidFill>
                  <a:schemeClr val="accent2"/>
                </a:solidFill>
                <a:ea typeface="ＭＳ Ｐゴシック" charset="0"/>
              </a:rPr>
              <a:t> </a:t>
            </a:r>
            <a:r>
              <a:rPr lang="en-US" sz="2000" dirty="0" smtClean="0"/>
              <a:t>171.64.74.58</a:t>
            </a:r>
          </a:p>
          <a:p>
            <a:pPr lvl="1"/>
            <a:r>
              <a:rPr lang="en-US" sz="2000" dirty="0" smtClean="0">
                <a:solidFill>
                  <a:srgbClr val="FF0000"/>
                </a:solidFill>
                <a:ea typeface="ＭＳ Ｐゴシック" charset="0"/>
              </a:rPr>
              <a:t>Port </a:t>
            </a:r>
            <a:r>
              <a:rPr lang="en-US" sz="2000" dirty="0">
                <a:solidFill>
                  <a:srgbClr val="FF0000"/>
                </a:solidFill>
                <a:ea typeface="ＭＳ Ｐゴシック" charset="0"/>
              </a:rPr>
              <a:t>number:</a:t>
            </a:r>
            <a:r>
              <a:rPr lang="en-US" sz="2000" dirty="0">
                <a:solidFill>
                  <a:schemeClr val="accent2"/>
                </a:solidFill>
                <a:ea typeface="ＭＳ Ｐゴシック" charset="0"/>
              </a:rPr>
              <a:t> </a:t>
            </a:r>
            <a:r>
              <a:rPr lang="en-US" sz="2000" dirty="0">
                <a:ea typeface="ＭＳ Ｐゴシック" charset="0"/>
              </a:rPr>
              <a:t>80</a:t>
            </a:r>
          </a:p>
          <a:p>
            <a:r>
              <a:rPr lang="en-US" sz="2400" dirty="0">
                <a:ea typeface="ＭＳ Ｐゴシック" charset="0"/>
                <a:cs typeface="ＭＳ Ｐゴシック" charset="0"/>
              </a:rPr>
              <a:t>more shortly…</a:t>
            </a:r>
          </a:p>
        </p:txBody>
      </p:sp>
    </p:spTree>
    <p:extLst>
      <p:ext uri="{BB962C8B-B14F-4D97-AF65-F5344CB8AC3E}">
        <p14:creationId xmlns:p14="http://schemas.microsoft.com/office/powerpoint/2010/main" val="289761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757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75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757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57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57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757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757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757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75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9C04B0D-7BE7-9244-ADBD-E493DA3851E0}" type="slidenum">
              <a:rPr lang="en-US" sz="1400" b="0">
                <a:latin typeface="Times New Roman" charset="0"/>
                <a:cs typeface="Calibri"/>
              </a:rPr>
              <a:pPr eaLnBrk="1" hangingPunct="1"/>
              <a:t>60</a:t>
            </a:fld>
            <a:endParaRPr lang="en-US" sz="1400" b="0" dirty="0">
              <a:latin typeface="Times New Roman" charset="0"/>
              <a:cs typeface="Calibri"/>
            </a:endParaRPr>
          </a:p>
        </p:txBody>
      </p:sp>
      <p:sp>
        <p:nvSpPr>
          <p:cNvPr id="106500" name="Rectangle 2"/>
          <p:cNvSpPr>
            <a:spLocks noGrp="1" noChangeArrowheads="1"/>
          </p:cNvSpPr>
          <p:nvPr>
            <p:ph type="title"/>
          </p:nvPr>
        </p:nvSpPr>
        <p:spPr>
          <a:xfrm>
            <a:off x="304800" y="228600"/>
            <a:ext cx="86868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CDNs (cont.)</a:t>
            </a:r>
          </a:p>
        </p:txBody>
      </p:sp>
      <p:grpSp>
        <p:nvGrpSpPr>
          <p:cNvPr id="106501" name="Group 3"/>
          <p:cNvGrpSpPr>
            <a:grpSpLocks/>
          </p:cNvGrpSpPr>
          <p:nvPr/>
        </p:nvGrpSpPr>
        <p:grpSpPr bwMode="auto">
          <a:xfrm>
            <a:off x="6096000" y="4800600"/>
            <a:ext cx="371475" cy="381000"/>
            <a:chOff x="1014" y="912"/>
            <a:chExt cx="574" cy="596"/>
          </a:xfrm>
        </p:grpSpPr>
        <p:sp>
          <p:nvSpPr>
            <p:cNvPr id="106594" name="Freeform 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95" name="Line 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6" name="Line 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7" name="Freeform 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98" name="Line 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9" name="Line 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0" name="Line 1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1" name="Rectangle 1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602" name="Freeform 1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603" name="Line 1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4" name="Line 1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5" name="Line 1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2" name="Group 16"/>
          <p:cNvGrpSpPr>
            <a:grpSpLocks/>
          </p:cNvGrpSpPr>
          <p:nvPr/>
        </p:nvGrpSpPr>
        <p:grpSpPr bwMode="auto">
          <a:xfrm>
            <a:off x="7553325" y="4800600"/>
            <a:ext cx="371475" cy="381000"/>
            <a:chOff x="1014" y="912"/>
            <a:chExt cx="574" cy="596"/>
          </a:xfrm>
        </p:grpSpPr>
        <p:sp>
          <p:nvSpPr>
            <p:cNvPr id="106582" name="Freeform 17"/>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83" name="Line 18"/>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4" name="Line 19"/>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5" name="Freeform 20"/>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86" name="Line 21"/>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7" name="Line 22"/>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8" name="Line 23"/>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9" name="Rectangle 24"/>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90" name="Freeform 25"/>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91" name="Line 26"/>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2" name="Line 27"/>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3" name="Line 28"/>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3" name="Group 29"/>
          <p:cNvGrpSpPr>
            <a:grpSpLocks/>
          </p:cNvGrpSpPr>
          <p:nvPr/>
        </p:nvGrpSpPr>
        <p:grpSpPr bwMode="auto">
          <a:xfrm>
            <a:off x="1295400" y="4800600"/>
            <a:ext cx="371475" cy="381000"/>
            <a:chOff x="1014" y="912"/>
            <a:chExt cx="574" cy="596"/>
          </a:xfrm>
        </p:grpSpPr>
        <p:sp>
          <p:nvSpPr>
            <p:cNvPr id="106570" name="Freeform 30"/>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71" name="Line 31"/>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2" name="Line 32"/>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3" name="Freeform 33"/>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74" name="Line 34"/>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5" name="Line 35"/>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6" name="Line 36"/>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7" name="Rectangle 37"/>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78" name="Freeform 38"/>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79" name="Line 39"/>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0" name="Line 40"/>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1" name="Line 41"/>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4" name="Group 42"/>
          <p:cNvGrpSpPr>
            <a:grpSpLocks/>
          </p:cNvGrpSpPr>
          <p:nvPr/>
        </p:nvGrpSpPr>
        <p:grpSpPr bwMode="auto">
          <a:xfrm>
            <a:off x="2971800" y="4800600"/>
            <a:ext cx="371475" cy="381000"/>
            <a:chOff x="1014" y="912"/>
            <a:chExt cx="574" cy="596"/>
          </a:xfrm>
        </p:grpSpPr>
        <p:sp>
          <p:nvSpPr>
            <p:cNvPr id="106558" name="Freeform 43"/>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59" name="Line 44"/>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0" name="Line 45"/>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1" name="Freeform 46"/>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62" name="Line 47"/>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3" name="Line 48"/>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4" name="Line 49"/>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5" name="Rectangle 50"/>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66" name="Freeform 51"/>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67" name="Line 52"/>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8" name="Line 53"/>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9" name="Line 54"/>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5" name="Group 55"/>
          <p:cNvGrpSpPr>
            <a:grpSpLocks/>
          </p:cNvGrpSpPr>
          <p:nvPr/>
        </p:nvGrpSpPr>
        <p:grpSpPr bwMode="auto">
          <a:xfrm>
            <a:off x="1447800" y="3276600"/>
            <a:ext cx="2179638" cy="1447800"/>
            <a:chOff x="832" y="1344"/>
            <a:chExt cx="1136" cy="1024"/>
          </a:xfrm>
        </p:grpSpPr>
        <p:sp>
          <p:nvSpPr>
            <p:cNvPr id="106549" name="Oval 56"/>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6550" name="Oval 57"/>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6551" name="Oval 58"/>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6552" name="Oval 59"/>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6553" name="Oval 60"/>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6554" name="Oval 61"/>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6555" name="Oval 62"/>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6556" name="Oval 63"/>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6557" name="Oval 64"/>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6506" name="Group 65"/>
          <p:cNvGrpSpPr>
            <a:grpSpLocks/>
          </p:cNvGrpSpPr>
          <p:nvPr/>
        </p:nvGrpSpPr>
        <p:grpSpPr bwMode="auto">
          <a:xfrm>
            <a:off x="5486400" y="3276600"/>
            <a:ext cx="2179638" cy="1447800"/>
            <a:chOff x="832" y="1344"/>
            <a:chExt cx="1136" cy="1024"/>
          </a:xfrm>
        </p:grpSpPr>
        <p:sp>
          <p:nvSpPr>
            <p:cNvPr id="106540" name="Oval 66"/>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6541" name="Oval 67"/>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6542" name="Oval 68"/>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6543" name="Oval 69"/>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6544" name="Oval 70"/>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6545" name="Oval 71"/>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6546" name="Oval 72"/>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6547" name="Oval 73"/>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6548" name="Oval 74"/>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6507" name="Group 75"/>
          <p:cNvGrpSpPr>
            <a:grpSpLocks/>
          </p:cNvGrpSpPr>
          <p:nvPr/>
        </p:nvGrpSpPr>
        <p:grpSpPr bwMode="auto">
          <a:xfrm>
            <a:off x="3352800" y="2667000"/>
            <a:ext cx="2438400" cy="1447800"/>
            <a:chOff x="832" y="1344"/>
            <a:chExt cx="1136" cy="1024"/>
          </a:xfrm>
        </p:grpSpPr>
        <p:sp>
          <p:nvSpPr>
            <p:cNvPr id="106531" name="Oval 76"/>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6532" name="Oval 77"/>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6533" name="Oval 78"/>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6534" name="Oval 79"/>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6535" name="Oval 80"/>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6536" name="Oval 81"/>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6537" name="Oval 82"/>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6538" name="Oval 83"/>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6539" name="Oval 84"/>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6508" name="Text Box 85"/>
          <p:cNvSpPr txBox="1">
            <a:spLocks noChangeArrowheads="1"/>
          </p:cNvSpPr>
          <p:nvPr/>
        </p:nvSpPr>
        <p:spPr bwMode="auto">
          <a:xfrm>
            <a:off x="495300" y="48482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6509" name="Text Box 86"/>
          <p:cNvSpPr txBox="1">
            <a:spLocks noChangeArrowheads="1"/>
          </p:cNvSpPr>
          <p:nvPr/>
        </p:nvSpPr>
        <p:spPr bwMode="auto">
          <a:xfrm>
            <a:off x="2119313" y="37195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6510" name="Text Box 87"/>
          <p:cNvSpPr txBox="1">
            <a:spLocks noChangeArrowheads="1"/>
          </p:cNvSpPr>
          <p:nvPr/>
        </p:nvSpPr>
        <p:spPr bwMode="auto">
          <a:xfrm>
            <a:off x="3716338" y="20288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6498" name="Object 2"/>
          <p:cNvGraphicFramePr>
            <a:graphicFrameLocks noChangeAspect="1"/>
          </p:cNvGraphicFramePr>
          <p:nvPr/>
        </p:nvGraphicFramePr>
        <p:xfrm>
          <a:off x="4495800" y="1981200"/>
          <a:ext cx="314325" cy="515938"/>
        </p:xfrm>
        <a:graphic>
          <a:graphicData uri="http://schemas.openxmlformats.org/presentationml/2006/ole">
            <mc:AlternateContent xmlns:mc="http://schemas.openxmlformats.org/markup-compatibility/2006">
              <mc:Choice xmlns:v="urn:schemas-microsoft-com:vml" Requires="v">
                <p:oleObj spid="_x0000_s348267"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812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1" name="Rectangle 89"/>
          <p:cNvSpPr>
            <a:spLocks noChangeArrowheads="1"/>
          </p:cNvSpPr>
          <p:nvPr/>
        </p:nvSpPr>
        <p:spPr bwMode="auto">
          <a:xfrm>
            <a:off x="5867400" y="39624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2" name="Line 90"/>
          <p:cNvSpPr>
            <a:spLocks noChangeShapeType="1"/>
          </p:cNvSpPr>
          <p:nvPr/>
        </p:nvSpPr>
        <p:spPr bwMode="auto">
          <a:xfrm flipH="1">
            <a:off x="4419600" y="3352800"/>
            <a:ext cx="762000" cy="152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3" name="Rectangle 91"/>
          <p:cNvSpPr>
            <a:spLocks noChangeArrowheads="1"/>
          </p:cNvSpPr>
          <p:nvPr/>
        </p:nvSpPr>
        <p:spPr bwMode="auto">
          <a:xfrm>
            <a:off x="22098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4" name="Rectangle 92"/>
          <p:cNvSpPr>
            <a:spLocks noChangeArrowheads="1"/>
          </p:cNvSpPr>
          <p:nvPr/>
        </p:nvSpPr>
        <p:spPr bwMode="auto">
          <a:xfrm>
            <a:off x="4191000" y="34290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5" name="Rectangle 93"/>
          <p:cNvSpPr>
            <a:spLocks noChangeArrowheads="1"/>
          </p:cNvSpPr>
          <p:nvPr/>
        </p:nvSpPr>
        <p:spPr bwMode="auto">
          <a:xfrm>
            <a:off x="5257800" y="3276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6" name="Rectangle 94"/>
          <p:cNvSpPr>
            <a:spLocks noChangeArrowheads="1"/>
          </p:cNvSpPr>
          <p:nvPr/>
        </p:nvSpPr>
        <p:spPr bwMode="auto">
          <a:xfrm>
            <a:off x="69342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7" name="Line 95"/>
          <p:cNvSpPr>
            <a:spLocks noChangeShapeType="1"/>
          </p:cNvSpPr>
          <p:nvPr/>
        </p:nvSpPr>
        <p:spPr bwMode="auto">
          <a:xfrm flipH="1">
            <a:off x="1447800" y="4419600"/>
            <a:ext cx="6858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8" name="Line 96"/>
          <p:cNvSpPr>
            <a:spLocks noChangeShapeType="1"/>
          </p:cNvSpPr>
          <p:nvPr/>
        </p:nvSpPr>
        <p:spPr bwMode="auto">
          <a:xfrm>
            <a:off x="2438400" y="4343400"/>
            <a:ext cx="7620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9" name="Line 97"/>
          <p:cNvSpPr>
            <a:spLocks noChangeShapeType="1"/>
          </p:cNvSpPr>
          <p:nvPr/>
        </p:nvSpPr>
        <p:spPr bwMode="auto">
          <a:xfrm>
            <a:off x="6019800" y="4191000"/>
            <a:ext cx="3048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0" name="Line 98"/>
          <p:cNvSpPr>
            <a:spLocks noChangeShapeType="1"/>
          </p:cNvSpPr>
          <p:nvPr/>
        </p:nvSpPr>
        <p:spPr bwMode="auto">
          <a:xfrm>
            <a:off x="7010400" y="4419600"/>
            <a:ext cx="7620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1" name="Text Box 99"/>
          <p:cNvSpPr txBox="1">
            <a:spLocks noChangeArrowheads="1"/>
          </p:cNvSpPr>
          <p:nvPr/>
        </p:nvSpPr>
        <p:spPr bwMode="auto">
          <a:xfrm>
            <a:off x="304800" y="4010025"/>
            <a:ext cx="153327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Forward proxies</a:t>
            </a:r>
          </a:p>
        </p:txBody>
      </p:sp>
      <p:sp>
        <p:nvSpPr>
          <p:cNvPr id="106522" name="Line 100"/>
          <p:cNvSpPr>
            <a:spLocks noChangeShapeType="1"/>
          </p:cNvSpPr>
          <p:nvPr/>
        </p:nvSpPr>
        <p:spPr bwMode="auto">
          <a:xfrm>
            <a:off x="4724400" y="2438400"/>
            <a:ext cx="609600" cy="762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3" name="Line 101"/>
          <p:cNvSpPr>
            <a:spLocks noChangeShapeType="1"/>
          </p:cNvSpPr>
          <p:nvPr/>
        </p:nvSpPr>
        <p:spPr bwMode="auto">
          <a:xfrm flipV="1">
            <a:off x="2438400" y="3581400"/>
            <a:ext cx="16764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4" name="Line 102"/>
          <p:cNvSpPr>
            <a:spLocks noChangeShapeType="1"/>
          </p:cNvSpPr>
          <p:nvPr/>
        </p:nvSpPr>
        <p:spPr bwMode="auto">
          <a:xfrm>
            <a:off x="5486400" y="3429000"/>
            <a:ext cx="5334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5" name="Line 103"/>
          <p:cNvSpPr>
            <a:spLocks noChangeShapeType="1"/>
          </p:cNvSpPr>
          <p:nvPr/>
        </p:nvSpPr>
        <p:spPr bwMode="auto">
          <a:xfrm>
            <a:off x="5486400" y="3276600"/>
            <a:ext cx="1371600" cy="914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6" name="Text Box 104"/>
          <p:cNvSpPr txBox="1">
            <a:spLocks noChangeArrowheads="1"/>
          </p:cNvSpPr>
          <p:nvPr/>
        </p:nvSpPr>
        <p:spPr bwMode="auto">
          <a:xfrm>
            <a:off x="3886200" y="30480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6527" name="Text Box 105"/>
          <p:cNvSpPr txBox="1">
            <a:spLocks noChangeArrowheads="1"/>
          </p:cNvSpPr>
          <p:nvPr/>
        </p:nvSpPr>
        <p:spPr bwMode="auto">
          <a:xfrm>
            <a:off x="6321425" y="37338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6528" name="Freeform 106"/>
          <p:cNvSpPr>
            <a:spLocks/>
          </p:cNvSpPr>
          <p:nvPr/>
        </p:nvSpPr>
        <p:spPr bwMode="auto">
          <a:xfrm>
            <a:off x="2057400" y="3124200"/>
            <a:ext cx="5257800" cy="1447800"/>
          </a:xfrm>
          <a:custGeom>
            <a:avLst/>
            <a:gdLst>
              <a:gd name="T0" fmla="*/ 0 w 3312"/>
              <a:gd name="T1" fmla="*/ 1219200 h 912"/>
              <a:gd name="T2" fmla="*/ 0 w 3312"/>
              <a:gd name="T3" fmla="*/ 990600 h 912"/>
              <a:gd name="T4" fmla="*/ 152400 w 3312"/>
              <a:gd name="T5" fmla="*/ 838200 h 912"/>
              <a:gd name="T6" fmla="*/ 533400 w 3312"/>
              <a:gd name="T7" fmla="*/ 609600 h 912"/>
              <a:gd name="T8" fmla="*/ 1295400 w 3312"/>
              <a:gd name="T9" fmla="*/ 304800 h 912"/>
              <a:gd name="T10" fmla="*/ 1905000 w 3312"/>
              <a:gd name="T11" fmla="*/ 152400 h 912"/>
              <a:gd name="T12" fmla="*/ 3352800 w 3312"/>
              <a:gd name="T13" fmla="*/ 0 h 912"/>
              <a:gd name="T14" fmla="*/ 3810000 w 3312"/>
              <a:gd name="T15" fmla="*/ 152400 h 912"/>
              <a:gd name="T16" fmla="*/ 4800600 w 3312"/>
              <a:gd name="T17" fmla="*/ 685800 h 912"/>
              <a:gd name="T18" fmla="*/ 5257800 w 3312"/>
              <a:gd name="T19" fmla="*/ 1066800 h 912"/>
              <a:gd name="T20" fmla="*/ 5257800 w 3312"/>
              <a:gd name="T21" fmla="*/ 1295400 h 912"/>
              <a:gd name="T22" fmla="*/ 5105400 w 3312"/>
              <a:gd name="T23" fmla="*/ 1447800 h 912"/>
              <a:gd name="T24" fmla="*/ 4800600 w 3312"/>
              <a:gd name="T25" fmla="*/ 1447800 h 912"/>
              <a:gd name="T26" fmla="*/ 4572000 w 3312"/>
              <a:gd name="T27" fmla="*/ 1219200 h 912"/>
              <a:gd name="T28" fmla="*/ 4114800 w 3312"/>
              <a:gd name="T29" fmla="*/ 1143000 h 912"/>
              <a:gd name="T30" fmla="*/ 3733800 w 3312"/>
              <a:gd name="T31" fmla="*/ 1143000 h 912"/>
              <a:gd name="T32" fmla="*/ 3429000 w 3312"/>
              <a:gd name="T33" fmla="*/ 914400 h 912"/>
              <a:gd name="T34" fmla="*/ 2819400 w 3312"/>
              <a:gd name="T35" fmla="*/ 381000 h 912"/>
              <a:gd name="T36" fmla="*/ 2514600 w 3312"/>
              <a:gd name="T37" fmla="*/ 457200 h 912"/>
              <a:gd name="T38" fmla="*/ 2286000 w 3312"/>
              <a:gd name="T39" fmla="*/ 685800 h 912"/>
              <a:gd name="T40" fmla="*/ 1600200 w 3312"/>
              <a:gd name="T41" fmla="*/ 838200 h 912"/>
              <a:gd name="T42" fmla="*/ 1219200 w 3312"/>
              <a:gd name="T43" fmla="*/ 990600 h 912"/>
              <a:gd name="T44" fmla="*/ 838200 w 3312"/>
              <a:gd name="T45" fmla="*/ 1219200 h 912"/>
              <a:gd name="T46" fmla="*/ 381000 w 3312"/>
              <a:gd name="T47" fmla="*/ 1447800 h 912"/>
              <a:gd name="T48" fmla="*/ 152400 w 3312"/>
              <a:gd name="T49" fmla="*/ 1447800 h 912"/>
              <a:gd name="T50" fmla="*/ 0 w 3312"/>
              <a:gd name="T51" fmla="*/ 1219200 h 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2"/>
              <a:gd name="T79" fmla="*/ 0 h 912"/>
              <a:gd name="T80" fmla="*/ 3312 w 3312"/>
              <a:gd name="T81" fmla="*/ 912 h 9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2" h="912">
                <a:moveTo>
                  <a:pt x="0" y="768"/>
                </a:moveTo>
                <a:lnTo>
                  <a:pt x="0" y="624"/>
                </a:lnTo>
                <a:lnTo>
                  <a:pt x="96" y="528"/>
                </a:lnTo>
                <a:lnTo>
                  <a:pt x="336" y="384"/>
                </a:lnTo>
                <a:lnTo>
                  <a:pt x="816" y="192"/>
                </a:lnTo>
                <a:lnTo>
                  <a:pt x="1200" y="96"/>
                </a:lnTo>
                <a:lnTo>
                  <a:pt x="2112" y="0"/>
                </a:lnTo>
                <a:lnTo>
                  <a:pt x="2400" y="96"/>
                </a:lnTo>
                <a:lnTo>
                  <a:pt x="3024" y="432"/>
                </a:lnTo>
                <a:lnTo>
                  <a:pt x="3312" y="672"/>
                </a:lnTo>
                <a:lnTo>
                  <a:pt x="3312" y="816"/>
                </a:lnTo>
                <a:lnTo>
                  <a:pt x="3216" y="912"/>
                </a:lnTo>
                <a:lnTo>
                  <a:pt x="3024" y="912"/>
                </a:lnTo>
                <a:lnTo>
                  <a:pt x="2880" y="768"/>
                </a:lnTo>
                <a:lnTo>
                  <a:pt x="2592" y="720"/>
                </a:lnTo>
                <a:lnTo>
                  <a:pt x="2352" y="720"/>
                </a:lnTo>
                <a:lnTo>
                  <a:pt x="2160" y="576"/>
                </a:lnTo>
                <a:lnTo>
                  <a:pt x="1776" y="240"/>
                </a:lnTo>
                <a:lnTo>
                  <a:pt x="1584" y="288"/>
                </a:lnTo>
                <a:lnTo>
                  <a:pt x="1440" y="432"/>
                </a:lnTo>
                <a:lnTo>
                  <a:pt x="1008" y="528"/>
                </a:lnTo>
                <a:lnTo>
                  <a:pt x="768" y="624"/>
                </a:lnTo>
                <a:lnTo>
                  <a:pt x="528" y="768"/>
                </a:lnTo>
                <a:lnTo>
                  <a:pt x="240" y="912"/>
                </a:lnTo>
                <a:lnTo>
                  <a:pt x="96" y="912"/>
                </a:lnTo>
                <a:lnTo>
                  <a:pt x="0" y="768"/>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6529" name="Text Box 107"/>
          <p:cNvSpPr txBox="1">
            <a:spLocks noChangeArrowheads="1"/>
          </p:cNvSpPr>
          <p:nvPr/>
        </p:nvSpPr>
        <p:spPr bwMode="auto">
          <a:xfrm>
            <a:off x="6157913" y="2728913"/>
            <a:ext cx="55083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CDN</a:t>
            </a:r>
          </a:p>
        </p:txBody>
      </p:sp>
      <p:sp>
        <p:nvSpPr>
          <p:cNvPr id="106530" name="Line 108"/>
          <p:cNvSpPr>
            <a:spLocks noChangeShapeType="1"/>
          </p:cNvSpPr>
          <p:nvPr/>
        </p:nvSpPr>
        <p:spPr bwMode="auto">
          <a:xfrm flipH="1">
            <a:off x="5943600" y="3048000"/>
            <a:ext cx="304800" cy="2286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Tree>
    <p:extLst>
      <p:ext uri="{BB962C8B-B14F-4D97-AF65-F5344CB8AC3E}">
        <p14:creationId xmlns:p14="http://schemas.microsoft.com/office/powerpoint/2010/main" val="1606666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119C39E-654D-054B-9265-AA6571304A3F}" type="slidenum">
              <a:rPr lang="en-US" sz="1400" b="0">
                <a:latin typeface="Times New Roman" charset="0"/>
                <a:cs typeface="Calibri"/>
              </a:rPr>
              <a:pPr eaLnBrk="1" hangingPunct="1"/>
              <a:t>61</a:t>
            </a:fld>
            <a:endParaRPr lang="en-US" sz="1400" b="0" dirty="0">
              <a:latin typeface="Times New Roman" charset="0"/>
              <a:cs typeface="Calibri"/>
            </a:endParaRPr>
          </a:p>
        </p:txBody>
      </p:sp>
      <p:sp>
        <p:nvSpPr>
          <p:cNvPr id="108547"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CDN Example – Akamai</a:t>
            </a:r>
          </a:p>
        </p:txBody>
      </p:sp>
      <p:sp>
        <p:nvSpPr>
          <p:cNvPr id="1092611" name="Rectangle 3"/>
          <p:cNvSpPr>
            <a:spLocks noGrp="1" noChangeArrowheads="1"/>
          </p:cNvSpPr>
          <p:nvPr>
            <p:ph type="body" idx="1"/>
          </p:nvPr>
        </p:nvSpPr>
        <p:spPr>
          <a:xfrm>
            <a:off x="457200" y="1295400"/>
            <a:ext cx="8610600" cy="5334000"/>
          </a:xfrm>
        </p:spPr>
        <p:txBody>
          <a:bodyPr>
            <a:normAutofit fontScale="92500"/>
          </a:bodyPr>
          <a:lstStyle/>
          <a:p>
            <a:r>
              <a:rPr lang="en-US" dirty="0">
                <a:latin typeface="Calibri"/>
                <a:cs typeface="Calibri"/>
              </a:rPr>
              <a:t>Akamai creates new domain names for each client content provider.</a:t>
            </a:r>
          </a:p>
          <a:p>
            <a:pPr lvl="1"/>
            <a:r>
              <a:rPr lang="en-US" dirty="0">
                <a:latin typeface="Calibri"/>
                <a:ea typeface="Calibri"/>
                <a:cs typeface="Calibri"/>
              </a:rPr>
              <a:t>e.g., </a:t>
            </a:r>
            <a:r>
              <a:rPr lang="en-US" sz="2000" i="1" dirty="0">
                <a:solidFill>
                  <a:srgbClr val="0E04D6"/>
                </a:solidFill>
                <a:latin typeface="Calibri"/>
                <a:ea typeface="Calibri"/>
                <a:cs typeface="Calibri"/>
              </a:rPr>
              <a:t>a128.g.akamai.net</a:t>
            </a:r>
            <a:endParaRPr lang="en-US" dirty="0">
              <a:solidFill>
                <a:srgbClr val="0E04D6"/>
              </a:solidFill>
              <a:latin typeface="Calibri"/>
              <a:ea typeface="Calibri"/>
              <a:cs typeface="Calibri"/>
            </a:endParaRPr>
          </a:p>
          <a:p>
            <a:r>
              <a:rPr lang="en-US" dirty="0">
                <a:latin typeface="Calibri"/>
                <a:cs typeface="Calibri"/>
              </a:rPr>
              <a:t>The </a:t>
            </a:r>
            <a:r>
              <a:rPr lang="en-US" dirty="0" smtClean="0">
                <a:latin typeface="Calibri"/>
                <a:cs typeface="Calibri"/>
              </a:rPr>
              <a:t>CDN’s </a:t>
            </a:r>
            <a:r>
              <a:rPr lang="en-US" dirty="0">
                <a:latin typeface="Calibri"/>
                <a:cs typeface="Calibri"/>
              </a:rPr>
              <a:t>DNS servers are authoritative for the new domains</a:t>
            </a:r>
          </a:p>
          <a:p>
            <a:r>
              <a:rPr lang="en-US" dirty="0">
                <a:latin typeface="Calibri"/>
                <a:cs typeface="Calibri"/>
              </a:rPr>
              <a:t>The client content provider modifies its content so that embedded URLs reference the new domains.</a:t>
            </a:r>
          </a:p>
          <a:p>
            <a:pPr lvl="1"/>
            <a:r>
              <a:rPr lang="ja-JP" altLang="en-US" dirty="0">
                <a:latin typeface="Calibri"/>
                <a:ea typeface="Calibri"/>
                <a:cs typeface="Calibri"/>
              </a:rPr>
              <a:t>“</a:t>
            </a:r>
            <a:r>
              <a:rPr lang="en-US" dirty="0" err="1">
                <a:latin typeface="Calibri"/>
                <a:ea typeface="Calibri"/>
                <a:cs typeface="Calibri"/>
              </a:rPr>
              <a:t>Akamaize</a:t>
            </a:r>
            <a:r>
              <a:rPr lang="ja-JP" altLang="en-US" dirty="0">
                <a:latin typeface="Calibri"/>
                <a:ea typeface="Calibri"/>
                <a:cs typeface="Calibri"/>
              </a:rPr>
              <a:t>”</a:t>
            </a:r>
            <a:r>
              <a:rPr lang="en-US" dirty="0">
                <a:latin typeface="Calibri"/>
                <a:ea typeface="Calibri"/>
                <a:cs typeface="Calibri"/>
              </a:rPr>
              <a:t> content</a:t>
            </a:r>
          </a:p>
          <a:p>
            <a:pPr lvl="1"/>
            <a:r>
              <a:rPr lang="en-US" dirty="0">
                <a:latin typeface="Calibri"/>
                <a:ea typeface="Calibri"/>
                <a:cs typeface="Calibri"/>
              </a:rPr>
              <a:t>e.g.: </a:t>
            </a:r>
            <a:r>
              <a:rPr lang="en-US" sz="2000" i="1" dirty="0">
                <a:solidFill>
                  <a:srgbClr val="0E04D6"/>
                </a:solidFill>
                <a:latin typeface="Calibri"/>
                <a:ea typeface="Calibri"/>
                <a:cs typeface="Calibri"/>
              </a:rPr>
              <a:t>http://</a:t>
            </a:r>
            <a:r>
              <a:rPr lang="en-US" sz="2000" i="1" dirty="0" smtClean="0">
                <a:solidFill>
                  <a:srgbClr val="0E04D6"/>
                </a:solidFill>
                <a:latin typeface="Calibri"/>
                <a:ea typeface="Calibri"/>
                <a:cs typeface="Calibri"/>
              </a:rPr>
              <a:t>www.bbc.co.uk/popular-image.jpg </a:t>
            </a:r>
            <a:r>
              <a:rPr lang="en-US" dirty="0" smtClean="0">
                <a:latin typeface="Calibri"/>
                <a:ea typeface="Calibri"/>
                <a:cs typeface="Calibri"/>
              </a:rPr>
              <a:t>becomes </a:t>
            </a:r>
            <a:r>
              <a:rPr lang="en-US" sz="2000" i="1" dirty="0">
                <a:solidFill>
                  <a:srgbClr val="0E04D6"/>
                </a:solidFill>
                <a:latin typeface="Calibri"/>
                <a:ea typeface="Calibri"/>
                <a:cs typeface="Calibri"/>
              </a:rPr>
              <a:t>http://a128.g.akamai.net</a:t>
            </a:r>
            <a:r>
              <a:rPr lang="en-US" sz="2000" i="1" dirty="0" smtClean="0">
                <a:solidFill>
                  <a:srgbClr val="0E04D6"/>
                </a:solidFill>
                <a:latin typeface="Calibri"/>
                <a:ea typeface="Calibri"/>
                <a:cs typeface="Calibri"/>
              </a:rPr>
              <a:t>/popular-</a:t>
            </a:r>
            <a:r>
              <a:rPr lang="en-US" sz="2000" i="1" dirty="0" err="1" smtClean="0">
                <a:solidFill>
                  <a:srgbClr val="0E04D6"/>
                </a:solidFill>
                <a:latin typeface="Calibri"/>
                <a:ea typeface="Calibri"/>
                <a:cs typeface="Calibri"/>
              </a:rPr>
              <a:t>image.jpg</a:t>
            </a:r>
            <a:endParaRPr lang="en-US" sz="2000" i="1" dirty="0" smtClean="0">
              <a:solidFill>
                <a:srgbClr val="0E04D6"/>
              </a:solidFill>
              <a:latin typeface="Calibri"/>
              <a:ea typeface="Calibri"/>
              <a:cs typeface="Calibri"/>
            </a:endParaRPr>
          </a:p>
          <a:p>
            <a:r>
              <a:rPr lang="en-US" i="1" dirty="0" smtClean="0">
                <a:solidFill>
                  <a:srgbClr val="000000"/>
                </a:solidFill>
                <a:latin typeface="Calibri"/>
                <a:ea typeface="Calibri"/>
                <a:cs typeface="Calibri"/>
              </a:rPr>
              <a:t>Requests now sent to CDN’s infrastructure…</a:t>
            </a:r>
            <a:endParaRPr lang="en-US" dirty="0">
              <a:solidFill>
                <a:srgbClr val="000000"/>
              </a:solidFill>
              <a:latin typeface="Calibri"/>
              <a:ea typeface="Calibri"/>
              <a:cs typeface="Calibri"/>
            </a:endParaRPr>
          </a:p>
        </p:txBody>
      </p:sp>
    </p:spTree>
    <p:extLst>
      <p:ext uri="{BB962C8B-B14F-4D97-AF65-F5344CB8AC3E}">
        <p14:creationId xmlns:p14="http://schemas.microsoft.com/office/powerpoint/2010/main" val="222635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26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26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830B9F-D13E-9D40-8B37-902B9423673D}" type="slidenum">
              <a:rPr lang="en-US" sz="1400" b="0">
                <a:latin typeface="Times New Roman" charset="0"/>
                <a:cs typeface="Calibri"/>
              </a:rPr>
              <a:pPr eaLnBrk="1" hangingPunct="1"/>
              <a:t>62</a:t>
            </a:fld>
            <a:endParaRPr lang="en-US" sz="1400" b="0" dirty="0">
              <a:latin typeface="Times New Roman" charset="0"/>
              <a:cs typeface="Calibri"/>
            </a:endParaRPr>
          </a:p>
        </p:txBody>
      </p:sp>
      <p:sp>
        <p:nvSpPr>
          <p:cNvPr id="114691"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Hosting:  Multiple Sites Per Machine</a:t>
            </a:r>
          </a:p>
        </p:txBody>
      </p:sp>
      <p:sp>
        <p:nvSpPr>
          <p:cNvPr id="1071107" name="Rectangle 3"/>
          <p:cNvSpPr>
            <a:spLocks noGrp="1" noChangeArrowheads="1"/>
          </p:cNvSpPr>
          <p:nvPr>
            <p:ph type="body" idx="1"/>
          </p:nvPr>
        </p:nvSpPr>
        <p:spPr/>
        <p:txBody>
          <a:bodyPr>
            <a:normAutofit fontScale="85000" lnSpcReduction="20000"/>
          </a:bodyPr>
          <a:lstStyle/>
          <a:p>
            <a:r>
              <a:rPr lang="en-US" dirty="0">
                <a:latin typeface="Calibri"/>
                <a:cs typeface="Calibri"/>
              </a:rPr>
              <a:t>Multiple Web sites on a single machine</a:t>
            </a:r>
          </a:p>
          <a:p>
            <a:pPr lvl="1"/>
            <a:r>
              <a:rPr lang="en-US" dirty="0">
                <a:latin typeface="Calibri"/>
                <a:ea typeface="Calibri"/>
                <a:cs typeface="Calibri"/>
              </a:rPr>
              <a:t>Hosting company runs the Web server on behalf of multiple sites (</a:t>
            </a:r>
            <a:r>
              <a:rPr lang="en-US" i="1" dirty="0">
                <a:latin typeface="Calibri"/>
                <a:ea typeface="Calibri"/>
                <a:cs typeface="Calibri"/>
              </a:rPr>
              <a:t>e.g</a:t>
            </a:r>
            <a:r>
              <a:rPr lang="en-US" dirty="0">
                <a:latin typeface="Calibri"/>
                <a:ea typeface="Calibri"/>
                <a:cs typeface="Calibri"/>
              </a:rPr>
              <a:t>., </a:t>
            </a:r>
            <a:r>
              <a:rPr lang="en-US" dirty="0" err="1">
                <a:latin typeface="Calibri"/>
                <a:ea typeface="Calibri"/>
                <a:cs typeface="Calibri"/>
              </a:rPr>
              <a:t>www.foo.com</a:t>
            </a:r>
            <a:r>
              <a:rPr lang="en-US" dirty="0">
                <a:latin typeface="Calibri"/>
                <a:ea typeface="Calibri"/>
                <a:cs typeface="Calibri"/>
              </a:rPr>
              <a:t> and </a:t>
            </a:r>
            <a:r>
              <a:rPr lang="en-US" dirty="0" err="1">
                <a:latin typeface="Calibri"/>
                <a:ea typeface="Calibri"/>
                <a:cs typeface="Calibri"/>
              </a:rPr>
              <a:t>www.bar.com</a:t>
            </a:r>
            <a:r>
              <a:rPr lang="en-US" dirty="0">
                <a:latin typeface="Calibri"/>
                <a:ea typeface="Calibri"/>
                <a:cs typeface="Calibri"/>
              </a:rPr>
              <a:t>)</a:t>
            </a:r>
          </a:p>
          <a:p>
            <a:r>
              <a:rPr lang="en-US" dirty="0">
                <a:latin typeface="Calibri"/>
                <a:cs typeface="Calibri"/>
              </a:rPr>
              <a:t>Problem: </a:t>
            </a:r>
            <a:r>
              <a:rPr lang="en-US" dirty="0">
                <a:latin typeface="Courier" charset="0"/>
                <a:cs typeface="Calibri"/>
              </a:rPr>
              <a:t>GET /</a:t>
            </a:r>
            <a:r>
              <a:rPr lang="en-US" dirty="0" err="1">
                <a:latin typeface="Courier" charset="0"/>
                <a:cs typeface="Calibri"/>
              </a:rPr>
              <a:t>index.html</a:t>
            </a:r>
            <a:endParaRPr lang="en-US" dirty="0">
              <a:latin typeface="Calibri"/>
              <a:cs typeface="Calibri"/>
            </a:endParaRPr>
          </a:p>
          <a:p>
            <a:pPr lvl="1"/>
            <a:r>
              <a:rPr lang="en-US" sz="2000" dirty="0" err="1">
                <a:latin typeface="Courier" charset="0"/>
                <a:ea typeface="Calibri"/>
                <a:cs typeface="Calibri"/>
              </a:rPr>
              <a:t>www.foo.com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 or </a:t>
            </a:r>
            <a:r>
              <a:rPr lang="en-US" sz="2000" dirty="0" err="1">
                <a:latin typeface="Courier" charset="0"/>
                <a:ea typeface="Calibri"/>
                <a:cs typeface="Calibri"/>
              </a:rPr>
              <a:t>www.bar.com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a:t>
            </a:r>
          </a:p>
          <a:p>
            <a:r>
              <a:rPr lang="en-US" dirty="0">
                <a:latin typeface="Calibri"/>
                <a:cs typeface="Calibri"/>
              </a:rPr>
              <a:t>Solutions:</a:t>
            </a:r>
          </a:p>
          <a:p>
            <a:pPr lvl="1"/>
            <a:r>
              <a:rPr lang="en-US" dirty="0">
                <a:latin typeface="Calibri"/>
                <a:ea typeface="Calibri"/>
                <a:cs typeface="Calibri"/>
              </a:rPr>
              <a:t>Multiple server processes on the same machine</a:t>
            </a:r>
          </a:p>
          <a:p>
            <a:pPr lvl="2"/>
            <a:r>
              <a:rPr lang="en-US" dirty="0">
                <a:latin typeface="Calibri"/>
                <a:ea typeface="Calibri"/>
                <a:cs typeface="Calibri"/>
              </a:rPr>
              <a:t>Have a separate IP address (or port) for each server</a:t>
            </a:r>
          </a:p>
          <a:p>
            <a:pPr lvl="1"/>
            <a:r>
              <a:rPr lang="en-US" dirty="0">
                <a:latin typeface="Calibri"/>
                <a:ea typeface="Calibri"/>
                <a:cs typeface="Calibri"/>
              </a:rPr>
              <a:t>Include site name in HTTP request</a:t>
            </a:r>
          </a:p>
          <a:p>
            <a:pPr lvl="2"/>
            <a:r>
              <a:rPr lang="en-US" dirty="0">
                <a:latin typeface="Calibri"/>
                <a:ea typeface="Calibri"/>
                <a:cs typeface="Calibri"/>
              </a:rPr>
              <a:t>Single Web server process with a single IP address</a:t>
            </a:r>
          </a:p>
          <a:p>
            <a:pPr lvl="2"/>
            <a:r>
              <a:rPr lang="en-US" dirty="0">
                <a:latin typeface="Calibri"/>
                <a:ea typeface="Calibri"/>
                <a:cs typeface="Calibri"/>
              </a:rPr>
              <a:t>Client includes </a:t>
            </a:r>
            <a:r>
              <a:rPr lang="ja-JP" altLang="en-US" dirty="0">
                <a:latin typeface="Calibri"/>
                <a:ea typeface="Calibri"/>
                <a:cs typeface="Calibri"/>
              </a:rPr>
              <a:t>“</a:t>
            </a:r>
            <a:r>
              <a:rPr lang="en-US" dirty="0">
                <a:latin typeface="Calibri"/>
                <a:ea typeface="Calibri"/>
                <a:cs typeface="Calibri"/>
              </a:rPr>
              <a:t>Host</a:t>
            </a:r>
            <a:r>
              <a:rPr lang="ja-JP" altLang="en-US" dirty="0">
                <a:latin typeface="Calibri"/>
                <a:ea typeface="Calibri"/>
                <a:cs typeface="Calibri"/>
              </a:rPr>
              <a:t>”</a:t>
            </a:r>
            <a:r>
              <a:rPr lang="en-US" dirty="0">
                <a:latin typeface="Calibri"/>
                <a:ea typeface="Calibri"/>
                <a:cs typeface="Calibri"/>
              </a:rPr>
              <a:t> header (</a:t>
            </a:r>
            <a:r>
              <a:rPr lang="en-US" i="1" dirty="0">
                <a:latin typeface="Calibri"/>
                <a:ea typeface="Calibri"/>
                <a:cs typeface="Calibri"/>
              </a:rPr>
              <a:t>e.g.,</a:t>
            </a:r>
            <a:r>
              <a:rPr lang="en-US" dirty="0">
                <a:latin typeface="Calibri"/>
                <a:ea typeface="Calibri"/>
                <a:cs typeface="Calibri"/>
              </a:rPr>
              <a:t> </a:t>
            </a:r>
            <a:r>
              <a:rPr lang="en-US" sz="1800" dirty="0">
                <a:latin typeface="Courier" charset="0"/>
                <a:ea typeface="Calibri"/>
                <a:cs typeface="Calibri"/>
              </a:rPr>
              <a:t>Host: </a:t>
            </a:r>
            <a:r>
              <a:rPr lang="en-US" sz="1800" dirty="0" err="1">
                <a:latin typeface="Courier" charset="0"/>
                <a:ea typeface="Calibri"/>
                <a:cs typeface="Calibri"/>
              </a:rPr>
              <a:t>www.foo.com</a:t>
            </a:r>
            <a:r>
              <a:rPr lang="en-US" dirty="0">
                <a:latin typeface="Calibri"/>
                <a:ea typeface="Calibri"/>
                <a:cs typeface="Calibri"/>
              </a:rPr>
              <a:t>)</a:t>
            </a:r>
          </a:p>
          <a:p>
            <a:pPr lvl="2"/>
            <a:r>
              <a:rPr lang="en-US" i="1" dirty="0">
                <a:latin typeface="Calibri"/>
                <a:ea typeface="Calibri"/>
                <a:cs typeface="Calibri"/>
              </a:rPr>
              <a:t>Required header</a:t>
            </a:r>
            <a:r>
              <a:rPr lang="en-US" dirty="0">
                <a:latin typeface="Calibri"/>
                <a:ea typeface="Calibri"/>
                <a:cs typeface="Calibri"/>
              </a:rPr>
              <a:t> with HTTP/1.1</a:t>
            </a:r>
          </a:p>
        </p:txBody>
      </p:sp>
    </p:spTree>
    <p:extLst>
      <p:ext uri="{BB962C8B-B14F-4D97-AF65-F5344CB8AC3E}">
        <p14:creationId xmlns:p14="http://schemas.microsoft.com/office/powerpoint/2010/main" val="377381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1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1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1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1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1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1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1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1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11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11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1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34C6ECC-8297-034B-BAB1-A8F4C727C663}" type="slidenum">
              <a:rPr lang="en-US" sz="1400" b="0">
                <a:latin typeface="Times New Roman" charset="0"/>
                <a:cs typeface="Calibri"/>
              </a:rPr>
              <a:pPr eaLnBrk="1" hangingPunct="1"/>
              <a:t>63</a:t>
            </a:fld>
            <a:endParaRPr lang="en-US" sz="1400" b="0" dirty="0">
              <a:latin typeface="Times New Roman" charset="0"/>
              <a:cs typeface="Calibri"/>
            </a:endParaRPr>
          </a:p>
        </p:txBody>
      </p:sp>
      <p:sp>
        <p:nvSpPr>
          <p:cNvPr id="116739"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Hosting: </a:t>
            </a:r>
            <a:r>
              <a:rPr lang="en-US" dirty="0" smtClean="0">
                <a:latin typeface="Helvetica" charset="0"/>
                <a:ea typeface="ＭＳ Ｐゴシック" charset="0"/>
                <a:cs typeface="ＭＳ Ｐゴシック" charset="0"/>
              </a:rPr>
              <a:t>Multiple </a:t>
            </a:r>
            <a:r>
              <a:rPr lang="en-US" dirty="0">
                <a:latin typeface="Helvetica" charset="0"/>
                <a:ea typeface="ＭＳ Ｐゴシック" charset="0"/>
                <a:cs typeface="ＭＳ Ｐゴシック" charset="0"/>
              </a:rPr>
              <a:t>Machines Per Site</a:t>
            </a:r>
          </a:p>
        </p:txBody>
      </p:sp>
      <p:sp>
        <p:nvSpPr>
          <p:cNvPr id="1072131" name="Rectangle 3"/>
          <p:cNvSpPr>
            <a:spLocks noGrp="1" noChangeArrowheads="1"/>
          </p:cNvSpPr>
          <p:nvPr>
            <p:ph type="body" idx="1"/>
          </p:nvPr>
        </p:nvSpPr>
        <p:spPr/>
        <p:txBody>
          <a:bodyPr>
            <a:normAutofit fontScale="92500" lnSpcReduction="20000"/>
          </a:bodyPr>
          <a:lstStyle/>
          <a:p>
            <a:r>
              <a:rPr lang="en-US" dirty="0">
                <a:latin typeface="Calibri"/>
                <a:ea typeface="Calibri"/>
                <a:cs typeface="Calibri"/>
              </a:rPr>
              <a:t>Replicate </a:t>
            </a:r>
            <a:r>
              <a:rPr lang="en-US" dirty="0" smtClean="0">
                <a:latin typeface="Calibri"/>
                <a:ea typeface="Calibri"/>
                <a:cs typeface="Calibri"/>
              </a:rPr>
              <a:t>popular </a:t>
            </a:r>
            <a:r>
              <a:rPr lang="en-US" dirty="0">
                <a:latin typeface="Calibri"/>
                <a:ea typeface="Calibri"/>
                <a:cs typeface="Calibri"/>
              </a:rPr>
              <a:t>Web site across </a:t>
            </a:r>
            <a:r>
              <a:rPr lang="en-US" dirty="0" smtClean="0">
                <a:latin typeface="Calibri"/>
                <a:ea typeface="Calibri"/>
                <a:cs typeface="Calibri"/>
              </a:rPr>
              <a:t>many machines</a:t>
            </a:r>
            <a:endParaRPr lang="en-US" dirty="0">
              <a:latin typeface="Calibri"/>
              <a:ea typeface="Calibri"/>
              <a:cs typeface="Calibri"/>
            </a:endParaRPr>
          </a:p>
          <a:p>
            <a:pPr lvl="1"/>
            <a:r>
              <a:rPr lang="en-US" dirty="0">
                <a:latin typeface="Calibri"/>
                <a:ea typeface="Calibri"/>
                <a:cs typeface="Calibri"/>
              </a:rPr>
              <a:t>Helps to handle the load</a:t>
            </a:r>
          </a:p>
          <a:p>
            <a:pPr lvl="1"/>
            <a:r>
              <a:rPr lang="en-US" dirty="0">
                <a:latin typeface="Calibri"/>
                <a:ea typeface="Calibri"/>
                <a:cs typeface="Calibri"/>
              </a:rPr>
              <a:t>Places content closer to </a:t>
            </a:r>
            <a:r>
              <a:rPr lang="en-US" dirty="0" smtClean="0">
                <a:latin typeface="Calibri"/>
                <a:ea typeface="Calibri"/>
                <a:cs typeface="Calibri"/>
              </a:rPr>
              <a:t>clients</a:t>
            </a:r>
          </a:p>
          <a:p>
            <a:pPr lvl="1"/>
            <a:endParaRPr lang="en-US" dirty="0">
              <a:latin typeface="Calibri"/>
              <a:ea typeface="Calibri"/>
              <a:cs typeface="Calibri"/>
            </a:endParaRPr>
          </a:p>
          <a:p>
            <a:r>
              <a:rPr lang="en-US" dirty="0">
                <a:latin typeface="Calibri"/>
                <a:ea typeface="Calibri"/>
                <a:cs typeface="Calibri"/>
              </a:rPr>
              <a:t>Helps when content isn’t </a:t>
            </a:r>
            <a:r>
              <a:rPr lang="en-US" dirty="0" smtClean="0">
                <a:latin typeface="Calibri"/>
                <a:ea typeface="Calibri"/>
                <a:cs typeface="Calibri"/>
              </a:rPr>
              <a:t>cacheable</a:t>
            </a:r>
          </a:p>
          <a:p>
            <a:pPr lvl="1"/>
            <a:endParaRPr lang="en-US" dirty="0">
              <a:latin typeface="Calibri"/>
              <a:ea typeface="Calibri"/>
              <a:cs typeface="Calibri"/>
            </a:endParaRPr>
          </a:p>
          <a:p>
            <a:r>
              <a:rPr lang="en-US" dirty="0">
                <a:latin typeface="Calibri"/>
                <a:ea typeface="Calibri"/>
                <a:cs typeface="Calibri"/>
              </a:rPr>
              <a:t>Problem:  Want to direct client to </a:t>
            </a:r>
            <a:r>
              <a:rPr lang="en-US" dirty="0" smtClean="0">
                <a:latin typeface="Calibri"/>
                <a:ea typeface="Calibri"/>
                <a:cs typeface="Calibri"/>
              </a:rPr>
              <a:t>particular </a:t>
            </a:r>
            <a:r>
              <a:rPr lang="en-US" dirty="0">
                <a:latin typeface="Calibri"/>
                <a:ea typeface="Calibri"/>
                <a:cs typeface="Calibri"/>
              </a:rPr>
              <a:t>replica</a:t>
            </a:r>
          </a:p>
          <a:p>
            <a:pPr lvl="1"/>
            <a:r>
              <a:rPr lang="en-US" dirty="0">
                <a:latin typeface="Calibri"/>
                <a:ea typeface="Calibri"/>
                <a:cs typeface="Calibri"/>
              </a:rPr>
              <a:t>Balance load across server replicas</a:t>
            </a:r>
          </a:p>
          <a:p>
            <a:pPr lvl="1"/>
            <a:r>
              <a:rPr lang="en-US" dirty="0">
                <a:latin typeface="Calibri"/>
                <a:ea typeface="Calibri"/>
                <a:cs typeface="Calibri"/>
              </a:rPr>
              <a:t>Pair clients with nearby servers</a:t>
            </a: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71729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2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2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2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2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21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21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2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87BBAA7-BE53-624A-9F2F-6BFAF55DC766}" type="slidenum">
              <a:rPr lang="en-US" sz="1400" b="0">
                <a:latin typeface="Times New Roman" charset="0"/>
                <a:cs typeface="Calibri"/>
              </a:rPr>
              <a:pPr eaLnBrk="1" hangingPunct="1"/>
              <a:t>64</a:t>
            </a:fld>
            <a:endParaRPr lang="en-US" sz="1400" b="0" dirty="0">
              <a:latin typeface="Times New Roman" charset="0"/>
              <a:cs typeface="Calibri"/>
            </a:endParaRPr>
          </a:p>
        </p:txBody>
      </p:sp>
      <p:sp>
        <p:nvSpPr>
          <p:cNvPr id="118787"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Multi-Hosting at Single Location</a:t>
            </a:r>
            <a:endParaRPr lang="en-US" dirty="0">
              <a:latin typeface="Helvetica" charset="0"/>
              <a:ea typeface="ＭＳ Ｐゴシック" charset="0"/>
              <a:cs typeface="ＭＳ Ｐゴシック" charset="0"/>
            </a:endParaRPr>
          </a:p>
        </p:txBody>
      </p:sp>
      <p:sp>
        <p:nvSpPr>
          <p:cNvPr id="118788" name="Rectangle 3"/>
          <p:cNvSpPr>
            <a:spLocks noGrp="1" noChangeArrowheads="1"/>
          </p:cNvSpPr>
          <p:nvPr>
            <p:ph type="body" idx="1"/>
          </p:nvPr>
        </p:nvSpPr>
        <p:spPr/>
        <p:txBody>
          <a:bodyPr>
            <a:normAutofit fontScale="85000" lnSpcReduction="20000"/>
          </a:bodyPr>
          <a:lstStyle/>
          <a:p>
            <a:r>
              <a:rPr lang="en-US" dirty="0" smtClean="0">
                <a:latin typeface="Calibri"/>
                <a:cs typeface="Calibri"/>
              </a:rPr>
              <a:t>Single </a:t>
            </a:r>
            <a:r>
              <a:rPr lang="en-US" dirty="0">
                <a:latin typeface="Calibri"/>
                <a:cs typeface="Calibri"/>
              </a:rPr>
              <a:t>IP address, multiple machines</a:t>
            </a:r>
          </a:p>
          <a:p>
            <a:pPr lvl="1"/>
            <a:r>
              <a:rPr lang="en-US" dirty="0">
                <a:latin typeface="Calibri"/>
                <a:ea typeface="Calibri"/>
                <a:cs typeface="Calibri"/>
              </a:rPr>
              <a:t>Run multiple machines behind a single IP address</a:t>
            </a: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r>
              <a:rPr lang="en-US" dirty="0">
                <a:latin typeface="Calibri"/>
                <a:ea typeface="Calibri"/>
                <a:cs typeface="Calibri"/>
              </a:rPr>
              <a:t>Ensure all packets from a single </a:t>
            </a:r>
            <a:br>
              <a:rPr lang="en-US" dirty="0">
                <a:latin typeface="Calibri"/>
                <a:ea typeface="Calibri"/>
                <a:cs typeface="Calibri"/>
              </a:rPr>
            </a:br>
            <a:r>
              <a:rPr lang="en-US" dirty="0">
                <a:latin typeface="Calibri"/>
                <a:ea typeface="Calibri"/>
                <a:cs typeface="Calibri"/>
              </a:rPr>
              <a:t>TCP connection go to the same replica</a:t>
            </a:r>
          </a:p>
        </p:txBody>
      </p:sp>
      <p:pic>
        <p:nvPicPr>
          <p:cNvPr id="118789"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2390775"/>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790"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3581400"/>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791"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4810125"/>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92" name="Line 7"/>
          <p:cNvSpPr>
            <a:spLocks noChangeShapeType="1"/>
          </p:cNvSpPr>
          <p:nvPr/>
        </p:nvSpPr>
        <p:spPr bwMode="auto">
          <a:xfrm flipH="1">
            <a:off x="6156325" y="2889250"/>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3" name="Line 8"/>
          <p:cNvSpPr>
            <a:spLocks noChangeShapeType="1"/>
          </p:cNvSpPr>
          <p:nvPr/>
        </p:nvSpPr>
        <p:spPr bwMode="auto">
          <a:xfrm flipH="1">
            <a:off x="6156325" y="4079875"/>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4" name="Line 9"/>
          <p:cNvSpPr>
            <a:spLocks noChangeShapeType="1"/>
          </p:cNvSpPr>
          <p:nvPr/>
        </p:nvSpPr>
        <p:spPr bwMode="auto">
          <a:xfrm flipH="1">
            <a:off x="6156325" y="5232400"/>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5" name="Line 10"/>
          <p:cNvSpPr>
            <a:spLocks noChangeShapeType="1"/>
          </p:cNvSpPr>
          <p:nvPr/>
        </p:nvSpPr>
        <p:spPr bwMode="auto">
          <a:xfrm>
            <a:off x="6156325" y="2889250"/>
            <a:ext cx="0" cy="234315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6" name="Line 11"/>
          <p:cNvSpPr>
            <a:spLocks noChangeShapeType="1"/>
          </p:cNvSpPr>
          <p:nvPr/>
        </p:nvSpPr>
        <p:spPr bwMode="auto">
          <a:xfrm flipH="1">
            <a:off x="5311775" y="3849688"/>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7" name="Text Box 12"/>
          <p:cNvSpPr txBox="1">
            <a:spLocks noChangeArrowheads="1"/>
          </p:cNvSpPr>
          <p:nvPr/>
        </p:nvSpPr>
        <p:spPr bwMode="auto">
          <a:xfrm>
            <a:off x="3352800" y="3657600"/>
            <a:ext cx="1952102" cy="400110"/>
          </a:xfrm>
          <a:prstGeom prst="rect">
            <a:avLst/>
          </a:prstGeom>
          <a:solidFill>
            <a:srgbClr val="CCFFFF"/>
          </a:solidFill>
          <a:ln w="38100">
            <a:solidFill>
              <a:srgbClr val="0000FF"/>
            </a:solidFill>
            <a:miter lim="800000"/>
            <a:headEnd/>
            <a:tailEnd/>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dirty="0">
                <a:latin typeface="Helvetica" charset="0"/>
                <a:cs typeface="Calibri"/>
              </a:rPr>
              <a:t>Load Balancer</a:t>
            </a:r>
          </a:p>
        </p:txBody>
      </p:sp>
      <p:sp>
        <p:nvSpPr>
          <p:cNvPr id="118798" name="Rectangle 13"/>
          <p:cNvSpPr>
            <a:spLocks noChangeArrowheads="1"/>
          </p:cNvSpPr>
          <p:nvPr/>
        </p:nvSpPr>
        <p:spPr bwMode="auto">
          <a:xfrm>
            <a:off x="3467100" y="4105275"/>
            <a:ext cx="1738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18799" name="Line 14"/>
          <p:cNvSpPr>
            <a:spLocks noChangeShapeType="1"/>
          </p:cNvSpPr>
          <p:nvPr/>
        </p:nvSpPr>
        <p:spPr bwMode="auto">
          <a:xfrm>
            <a:off x="2162175" y="3273425"/>
            <a:ext cx="1076325" cy="460375"/>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8800" name="Line 15"/>
          <p:cNvSpPr>
            <a:spLocks noChangeShapeType="1"/>
          </p:cNvSpPr>
          <p:nvPr/>
        </p:nvSpPr>
        <p:spPr bwMode="auto">
          <a:xfrm flipV="1">
            <a:off x="2124075" y="3925888"/>
            <a:ext cx="1036638" cy="153987"/>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8801" name="Line 16"/>
          <p:cNvSpPr>
            <a:spLocks noChangeShapeType="1"/>
          </p:cNvSpPr>
          <p:nvPr/>
        </p:nvSpPr>
        <p:spPr bwMode="auto">
          <a:xfrm flipV="1">
            <a:off x="2201863" y="4195763"/>
            <a:ext cx="958850" cy="614362"/>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65860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3FB4203-B28C-7749-AD4F-A0DEF32423A8}" type="slidenum">
              <a:rPr lang="en-US" sz="1400" b="0">
                <a:latin typeface="Times New Roman" charset="0"/>
                <a:cs typeface="Calibri"/>
              </a:rPr>
              <a:pPr eaLnBrk="1" hangingPunct="1"/>
              <a:t>65</a:t>
            </a:fld>
            <a:endParaRPr lang="en-US" sz="1400" b="0" dirty="0">
              <a:latin typeface="Times New Roman" charset="0"/>
              <a:cs typeface="Calibri"/>
            </a:endParaRPr>
          </a:p>
        </p:txBody>
      </p:sp>
      <p:sp>
        <p:nvSpPr>
          <p:cNvPr id="120835"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Multi-Hosting at Several Locations</a:t>
            </a:r>
            <a:endParaRPr lang="en-US" dirty="0">
              <a:latin typeface="Helvetica" charset="0"/>
              <a:ea typeface="ＭＳ Ｐゴシック" charset="0"/>
              <a:cs typeface="ＭＳ Ｐゴシック" charset="0"/>
            </a:endParaRPr>
          </a:p>
        </p:txBody>
      </p:sp>
      <p:sp>
        <p:nvSpPr>
          <p:cNvPr id="120836" name="Rectangle 3"/>
          <p:cNvSpPr>
            <a:spLocks noGrp="1" noChangeArrowheads="1"/>
          </p:cNvSpPr>
          <p:nvPr>
            <p:ph type="body" idx="1"/>
          </p:nvPr>
        </p:nvSpPr>
        <p:spPr/>
        <p:txBody>
          <a:bodyPr>
            <a:normAutofit/>
          </a:bodyPr>
          <a:lstStyle/>
          <a:p>
            <a:r>
              <a:rPr lang="en-US" sz="2400" dirty="0">
                <a:latin typeface="Calibri"/>
                <a:cs typeface="Calibri"/>
              </a:rPr>
              <a:t>M</a:t>
            </a:r>
            <a:r>
              <a:rPr lang="en-US" sz="2400" dirty="0" smtClean="0">
                <a:latin typeface="Calibri"/>
                <a:cs typeface="Calibri"/>
              </a:rPr>
              <a:t>ultiple </a:t>
            </a:r>
            <a:r>
              <a:rPr lang="en-US" sz="2400" dirty="0">
                <a:latin typeface="Calibri"/>
                <a:cs typeface="Calibri"/>
              </a:rPr>
              <a:t>addresses, multiple machines</a:t>
            </a:r>
          </a:p>
          <a:p>
            <a:pPr lvl="1"/>
            <a:r>
              <a:rPr lang="en-US" sz="2000" dirty="0">
                <a:latin typeface="Calibri"/>
                <a:ea typeface="Calibri"/>
                <a:cs typeface="Calibri"/>
              </a:rPr>
              <a:t>Same name but different addresses for all of the replicas</a:t>
            </a:r>
          </a:p>
          <a:p>
            <a:pPr lvl="1"/>
            <a:r>
              <a:rPr lang="en-US" sz="2000" dirty="0">
                <a:latin typeface="Calibri"/>
                <a:ea typeface="Calibri"/>
                <a:cs typeface="Calibri"/>
              </a:rPr>
              <a:t>Configure DNS server to return </a:t>
            </a:r>
            <a:r>
              <a:rPr lang="en-US" sz="2000" i="1" dirty="0" smtClean="0">
                <a:latin typeface="Calibri"/>
                <a:ea typeface="Calibri"/>
                <a:cs typeface="Calibri"/>
              </a:rPr>
              <a:t>closest</a:t>
            </a:r>
            <a:r>
              <a:rPr lang="en-US" sz="2000" dirty="0" smtClean="0">
                <a:latin typeface="Calibri"/>
                <a:ea typeface="Calibri"/>
                <a:cs typeface="Calibri"/>
              </a:rPr>
              <a:t> address</a:t>
            </a:r>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buFont typeface="Helvetica" charset="0"/>
              <a:buNone/>
            </a:pPr>
            <a:endParaRPr lang="en-US" sz="2000" dirty="0">
              <a:latin typeface="Calibri"/>
              <a:ea typeface="Calibri"/>
              <a:cs typeface="Calibri"/>
            </a:endParaRPr>
          </a:p>
        </p:txBody>
      </p:sp>
      <p:pic>
        <p:nvPicPr>
          <p:cNvPr id="120837"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2738438"/>
            <a:ext cx="1824038"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38"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2738438"/>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39"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5235575"/>
            <a:ext cx="1824038"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40" name="Line 7"/>
          <p:cNvSpPr>
            <a:spLocks noChangeShapeType="1"/>
          </p:cNvSpPr>
          <p:nvPr/>
        </p:nvSpPr>
        <p:spPr bwMode="auto">
          <a:xfrm flipH="1" flipV="1">
            <a:off x="1538288" y="3776663"/>
            <a:ext cx="998537" cy="614362"/>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1" name="Line 8"/>
          <p:cNvSpPr>
            <a:spLocks noChangeShapeType="1"/>
          </p:cNvSpPr>
          <p:nvPr/>
        </p:nvSpPr>
        <p:spPr bwMode="auto">
          <a:xfrm flipH="1">
            <a:off x="5646738" y="3622675"/>
            <a:ext cx="1268412" cy="80645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2" name="Line 9"/>
          <p:cNvSpPr>
            <a:spLocks noChangeShapeType="1"/>
          </p:cNvSpPr>
          <p:nvPr/>
        </p:nvSpPr>
        <p:spPr bwMode="auto">
          <a:xfrm flipH="1">
            <a:off x="2152650" y="5351463"/>
            <a:ext cx="806450" cy="384175"/>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4186" name="Cloud"/>
          <p:cNvSpPr>
            <a:spLocks noChangeAspect="1" noEditPoints="1" noChangeArrowheads="1"/>
          </p:cNvSpPr>
          <p:nvPr/>
        </p:nvSpPr>
        <p:spPr bwMode="auto">
          <a:xfrm>
            <a:off x="2459038" y="3430588"/>
            <a:ext cx="3243262" cy="2336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ea typeface="+mn-ea"/>
              <a:cs typeface="+mn-cs"/>
            </a:endParaRPr>
          </a:p>
        </p:txBody>
      </p:sp>
      <p:pic>
        <p:nvPicPr>
          <p:cNvPr id="120844" name="Picture 11"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5159375"/>
            <a:ext cx="1193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45" name="Line 12"/>
          <p:cNvSpPr>
            <a:spLocks noChangeShapeType="1"/>
          </p:cNvSpPr>
          <p:nvPr/>
        </p:nvSpPr>
        <p:spPr bwMode="auto">
          <a:xfrm flipH="1" flipV="1">
            <a:off x="5224463" y="5041900"/>
            <a:ext cx="1460500" cy="731838"/>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6" name="Text Box 13"/>
          <p:cNvSpPr txBox="1">
            <a:spLocks noChangeArrowheads="1"/>
          </p:cNvSpPr>
          <p:nvPr/>
        </p:nvSpPr>
        <p:spPr bwMode="auto">
          <a:xfrm>
            <a:off x="3306763" y="4275138"/>
            <a:ext cx="14874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800" dirty="0">
                <a:latin typeface="Helvetica" charset="0"/>
                <a:cs typeface="Calibri"/>
              </a:rPr>
              <a:t>Internet</a:t>
            </a:r>
          </a:p>
        </p:txBody>
      </p:sp>
      <p:sp>
        <p:nvSpPr>
          <p:cNvPr id="120847" name="Rectangle 14"/>
          <p:cNvSpPr>
            <a:spLocks noChangeArrowheads="1"/>
          </p:cNvSpPr>
          <p:nvPr/>
        </p:nvSpPr>
        <p:spPr bwMode="auto">
          <a:xfrm>
            <a:off x="6835775" y="3890963"/>
            <a:ext cx="1738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20848" name="Rectangle 15"/>
          <p:cNvSpPr>
            <a:spLocks noChangeArrowheads="1"/>
          </p:cNvSpPr>
          <p:nvPr/>
        </p:nvSpPr>
        <p:spPr bwMode="auto">
          <a:xfrm>
            <a:off x="501650" y="6308725"/>
            <a:ext cx="1879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173.72.54.131</a:t>
            </a:r>
          </a:p>
        </p:txBody>
      </p:sp>
      <p:sp>
        <p:nvSpPr>
          <p:cNvPr id="120849" name="Rectangle 16"/>
          <p:cNvSpPr>
            <a:spLocks noChangeArrowheads="1"/>
          </p:cNvSpPr>
          <p:nvPr/>
        </p:nvSpPr>
        <p:spPr bwMode="auto">
          <a:xfrm>
            <a:off x="654050" y="3890963"/>
            <a:ext cx="1101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b="0">
                <a:solidFill>
                  <a:srgbClr val="0000FF"/>
                </a:solidFill>
                <a:latin typeface="Helvetica" charset="0"/>
              </a:rPr>
              <a:t>12.1.1.1</a:t>
            </a:r>
          </a:p>
        </p:txBody>
      </p:sp>
      <p:sp>
        <p:nvSpPr>
          <p:cNvPr id="120850" name="Freeform 17"/>
          <p:cNvSpPr>
            <a:spLocks/>
          </p:cNvSpPr>
          <p:nvPr/>
        </p:nvSpPr>
        <p:spPr bwMode="auto">
          <a:xfrm>
            <a:off x="5237163" y="3544888"/>
            <a:ext cx="1447800" cy="1997075"/>
          </a:xfrm>
          <a:custGeom>
            <a:avLst/>
            <a:gdLst>
              <a:gd name="T0" fmla="*/ 1370013 w 912"/>
              <a:gd name="T1" fmla="*/ 1997075 h 1258"/>
              <a:gd name="T2" fmla="*/ 103188 w 912"/>
              <a:gd name="T3" fmla="*/ 1266825 h 1258"/>
              <a:gd name="T4" fmla="*/ 755650 w 912"/>
              <a:gd name="T5" fmla="*/ 384175 h 1258"/>
              <a:gd name="T6" fmla="*/ 1447800 w 912"/>
              <a:gd name="T7" fmla="*/ 0 h 1258"/>
              <a:gd name="T8" fmla="*/ 0 60000 65536"/>
              <a:gd name="T9" fmla="*/ 0 60000 65536"/>
              <a:gd name="T10" fmla="*/ 0 60000 65536"/>
              <a:gd name="T11" fmla="*/ 0 60000 65536"/>
              <a:gd name="T12" fmla="*/ 0 w 912"/>
              <a:gd name="T13" fmla="*/ 0 h 1258"/>
              <a:gd name="T14" fmla="*/ 912 w 912"/>
              <a:gd name="T15" fmla="*/ 1258 h 1258"/>
            </a:gdLst>
            <a:ahLst/>
            <a:cxnLst>
              <a:cxn ang="T8">
                <a:pos x="T0" y="T1"/>
              </a:cxn>
              <a:cxn ang="T9">
                <a:pos x="T2" y="T3"/>
              </a:cxn>
              <a:cxn ang="T10">
                <a:pos x="T4" y="T5"/>
              </a:cxn>
              <a:cxn ang="T11">
                <a:pos x="T6" y="T7"/>
              </a:cxn>
            </a:cxnLst>
            <a:rect l="T12" t="T13" r="T14" b="T15"/>
            <a:pathLst>
              <a:path w="912" h="1258">
                <a:moveTo>
                  <a:pt x="863" y="1258"/>
                </a:moveTo>
                <a:cubicBezTo>
                  <a:pt x="496" y="1112"/>
                  <a:pt x="130" y="967"/>
                  <a:pt x="65" y="798"/>
                </a:cubicBezTo>
                <a:cubicBezTo>
                  <a:pt x="0" y="629"/>
                  <a:pt x="335" y="375"/>
                  <a:pt x="476" y="242"/>
                </a:cubicBezTo>
                <a:cubicBezTo>
                  <a:pt x="617" y="109"/>
                  <a:pt x="764" y="54"/>
                  <a:pt x="912" y="0"/>
                </a:cubicBezTo>
              </a:path>
            </a:pathLst>
          </a:custGeom>
          <a:noFill/>
          <a:ln w="38100">
            <a:solidFill>
              <a:srgbClr val="FF3300"/>
            </a:solidFill>
            <a:round/>
            <a:headEnd/>
            <a:tailEnd type="triangle"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14544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CDN examples round-up</a:t>
            </a:r>
            <a:br>
              <a:rPr lang="en-US" sz="3600" dirty="0" smtClean="0"/>
            </a:br>
            <a:endParaRPr lang="en-US" sz="2400"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CDN </a:t>
            </a:r>
            <a:r>
              <a:rPr lang="en-US" dirty="0"/>
              <a:t>using </a:t>
            </a:r>
            <a:r>
              <a:rPr lang="en-US" dirty="0" smtClean="0"/>
              <a:t>DNS</a:t>
            </a:r>
          </a:p>
          <a:p>
            <a:pPr marL="457200" lvl="1" indent="0">
              <a:buNone/>
            </a:pPr>
            <a:r>
              <a:rPr lang="en-US" dirty="0" smtClean="0"/>
              <a:t>DNS has information on loading/distribution/location </a:t>
            </a:r>
          </a:p>
          <a:p>
            <a:pPr marL="457200" lvl="1" indent="0">
              <a:buNone/>
            </a:pPr>
            <a:endParaRPr lang="en-US" dirty="0"/>
          </a:p>
          <a:p>
            <a:r>
              <a:rPr lang="en-US" dirty="0" smtClean="0"/>
              <a:t>CDN </a:t>
            </a:r>
            <a:r>
              <a:rPr lang="en-US" dirty="0"/>
              <a:t>using </a:t>
            </a:r>
            <a:r>
              <a:rPr lang="en-US" dirty="0" err="1" smtClean="0"/>
              <a:t>anycast</a:t>
            </a:r>
            <a:endParaRPr lang="en-US" dirty="0" smtClean="0"/>
          </a:p>
          <a:p>
            <a:pPr marL="457200" lvl="1" indent="0">
              <a:buNone/>
            </a:pPr>
            <a:r>
              <a:rPr lang="en-US" dirty="0" smtClean="0"/>
              <a:t>same address from DNS name but local routes</a:t>
            </a:r>
            <a:endParaRPr lang="en-US" dirty="0"/>
          </a:p>
          <a:p>
            <a:pPr marL="0" indent="0">
              <a:buNone/>
            </a:pPr>
            <a:endParaRPr lang="en-US" dirty="0"/>
          </a:p>
          <a:p>
            <a:r>
              <a:rPr lang="en-US" dirty="0" smtClean="0"/>
              <a:t>CDN </a:t>
            </a:r>
            <a:r>
              <a:rPr lang="en-US" dirty="0"/>
              <a:t>based on rewriting HTML </a:t>
            </a:r>
            <a:r>
              <a:rPr lang="en-US" dirty="0" smtClean="0"/>
              <a:t>URLs</a:t>
            </a:r>
          </a:p>
          <a:p>
            <a:pPr marL="457200" lvl="1" indent="0">
              <a:buNone/>
            </a:pPr>
            <a:r>
              <a:rPr lang="en-US" dirty="0" smtClean="0"/>
              <a:t>(</a:t>
            </a:r>
            <a:r>
              <a:rPr lang="en-US" dirty="0" err="1" smtClean="0"/>
              <a:t>akami</a:t>
            </a:r>
            <a:r>
              <a:rPr lang="en-US" dirty="0" smtClean="0"/>
              <a:t> example just covered – </a:t>
            </a:r>
            <a:r>
              <a:rPr lang="en-US" dirty="0" err="1" smtClean="0"/>
              <a:t>akami</a:t>
            </a:r>
            <a:r>
              <a:rPr lang="en-US" dirty="0" smtClean="0"/>
              <a:t> uses DNS too)</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66</a:t>
            </a:fld>
            <a:endParaRPr lang="en-US"/>
          </a:p>
        </p:txBody>
      </p:sp>
    </p:spTree>
    <p:extLst>
      <p:ext uri="{BB962C8B-B14F-4D97-AF65-F5344CB8AC3E}">
        <p14:creationId xmlns:p14="http://schemas.microsoft.com/office/powerpoint/2010/main" val="174615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0392"/>
            <a:ext cx="8229600" cy="1143000"/>
          </a:xfrm>
        </p:spPr>
        <p:txBody>
          <a:bodyPr/>
          <a:lstStyle/>
          <a:p>
            <a:r>
              <a:rPr lang="en-US" dirty="0" smtClean="0"/>
              <a:t>SIP – Session Initiation Protocol</a:t>
            </a:r>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67</a:t>
            </a:fld>
            <a:endParaRPr lang="en-US"/>
          </a:p>
        </p:txBody>
      </p:sp>
      <p:sp>
        <p:nvSpPr>
          <p:cNvPr id="5" name="TextBox 4"/>
          <p:cNvSpPr txBox="1"/>
          <p:nvPr/>
        </p:nvSpPr>
        <p:spPr>
          <a:xfrm>
            <a:off x="629086" y="4700594"/>
            <a:ext cx="6433293" cy="923330"/>
          </a:xfrm>
          <a:prstGeom prst="rect">
            <a:avLst/>
          </a:prstGeom>
          <a:noFill/>
        </p:spPr>
        <p:txBody>
          <a:bodyPr wrap="square" rtlCol="0">
            <a:spAutoFit/>
          </a:bodyPr>
          <a:lstStyle/>
          <a:p>
            <a:r>
              <a:rPr lang="en-US" dirty="0" smtClean="0"/>
              <a:t>Session?</a:t>
            </a:r>
          </a:p>
          <a:p>
            <a:endParaRPr lang="en-US" dirty="0"/>
          </a:p>
          <a:p>
            <a:r>
              <a:rPr lang="en-US" dirty="0" smtClean="0"/>
              <a:t>Anyone smell an OSI / ISO standards document burning?</a:t>
            </a:r>
            <a:endParaRPr lang="en-US" dirty="0"/>
          </a:p>
        </p:txBody>
      </p:sp>
    </p:spTree>
    <p:extLst>
      <p:ext uri="{BB962C8B-B14F-4D97-AF65-F5344CB8AC3E}">
        <p14:creationId xmlns:p14="http://schemas.microsoft.com/office/powerpoint/2010/main" val="33174345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dirty="0" smtClean="0">
                <a:latin typeface="Calibri"/>
              </a:rPr>
              <a:t>SIP - VoIP</a:t>
            </a:r>
            <a:endParaRPr lang="en-AU" dirty="0">
              <a:latin typeface="Calibri"/>
            </a:endParaRPr>
          </a:p>
        </p:txBody>
      </p:sp>
      <p:sp>
        <p:nvSpPr>
          <p:cNvPr id="52227" name="Rectangle 3"/>
          <p:cNvSpPr>
            <a:spLocks noGrp="1" noChangeArrowheads="1"/>
          </p:cNvSpPr>
          <p:nvPr>
            <p:ph type="body" idx="1"/>
          </p:nvPr>
        </p:nvSpPr>
        <p:spPr>
          <a:xfrm>
            <a:off x="684213" y="1417638"/>
            <a:ext cx="8270875" cy="5111750"/>
          </a:xfrm>
        </p:spPr>
        <p:txBody>
          <a:bodyPr/>
          <a:lstStyle/>
          <a:p>
            <a:pPr marL="0" indent="0">
              <a:buNone/>
            </a:pPr>
            <a:endParaRPr lang="en-US" sz="2400" dirty="0">
              <a:latin typeface="Calibri"/>
            </a:endParaRPr>
          </a:p>
        </p:txBody>
      </p:sp>
      <p:sp>
        <p:nvSpPr>
          <p:cNvPr id="7" name="Rectangle 6"/>
          <p:cNvSpPr/>
          <p:nvPr/>
        </p:nvSpPr>
        <p:spPr>
          <a:xfrm>
            <a:off x="2124075" y="4868863"/>
            <a:ext cx="4572000" cy="831850"/>
          </a:xfrm>
          <a:prstGeom prst="rect">
            <a:avLst/>
          </a:prstGeom>
        </p:spPr>
        <p:txBody>
          <a:bodyPr>
            <a:spAutoFit/>
          </a:bodyPr>
          <a:lstStyle/>
          <a:p>
            <a:pPr>
              <a:buFont typeface="Wingdings" pitchFamily="2" charset="2"/>
              <a:buNone/>
              <a:defRPr/>
            </a:pPr>
            <a:r>
              <a:rPr lang="en-US" sz="2400" dirty="0">
                <a:solidFill>
                  <a:srgbClr val="003399"/>
                </a:solidFill>
                <a:latin typeface="+mj-lt"/>
                <a:ea typeface="+mn-ea"/>
              </a:rPr>
              <a:t>Establishing communication through SIP proxies.</a:t>
            </a:r>
          </a:p>
        </p:txBody>
      </p:sp>
      <p:pic>
        <p:nvPicPr>
          <p:cNvPr id="52229" name="Picture 2" descr="f09-08-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89138"/>
            <a:ext cx="7807325" cy="237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354109" y="4663235"/>
            <a:ext cx="2332691" cy="1866153"/>
          </a:xfrm>
          <a:prstGeom prst="rect">
            <a:avLst/>
          </a:prstGeom>
        </p:spPr>
      </p:pic>
      <p:sp>
        <p:nvSpPr>
          <p:cNvPr id="8" name="Slide Number Placeholder 6"/>
          <p:cNvSpPr>
            <a:spLocks noGrp="1"/>
          </p:cNvSpPr>
          <p:nvPr>
            <p:ph type="sldNum" sz="quarter" idx="12"/>
          </p:nvPr>
        </p:nvSpPr>
        <p:spPr>
          <a:xfrm>
            <a:off x="6553200" y="6371292"/>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68</a:t>
            </a:fld>
            <a:endParaRPr lang="en-US" sz="1400" dirty="0">
              <a:latin typeface="Times New Roman" charset="0"/>
            </a:endParaRPr>
          </a:p>
        </p:txBody>
      </p:sp>
    </p:spTree>
    <p:extLst>
      <p:ext uri="{BB962C8B-B14F-4D97-AF65-F5344CB8AC3E}">
        <p14:creationId xmlns:p14="http://schemas.microsoft.com/office/powerpoint/2010/main" val="172919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latin typeface="Calibri"/>
              </a:rPr>
              <a:t>SIP?</a:t>
            </a:r>
            <a:endParaRPr lang="en-AU" dirty="0">
              <a:latin typeface="Calibri"/>
            </a:endParaRPr>
          </a:p>
        </p:txBody>
      </p:sp>
      <p:sp>
        <p:nvSpPr>
          <p:cNvPr id="51203" name="Rectangle 3"/>
          <p:cNvSpPr>
            <a:spLocks noGrp="1" noChangeArrowheads="1"/>
          </p:cNvSpPr>
          <p:nvPr>
            <p:ph type="body" idx="1"/>
          </p:nvPr>
        </p:nvSpPr>
        <p:spPr>
          <a:xfrm>
            <a:off x="684213" y="1344913"/>
            <a:ext cx="8270875" cy="5111750"/>
          </a:xfrm>
        </p:spPr>
        <p:txBody>
          <a:bodyPr>
            <a:normAutofit/>
          </a:bodyPr>
          <a:lstStyle/>
          <a:p>
            <a:r>
              <a:rPr lang="en-US" sz="3600" dirty="0" smtClean="0">
                <a:latin typeface="Calibri"/>
              </a:rPr>
              <a:t>SIP – bringing the fun/complexity of telephony to the Internet</a:t>
            </a:r>
            <a:endParaRPr lang="en-US" sz="3600" dirty="0">
              <a:latin typeface="Calibri"/>
            </a:endParaRPr>
          </a:p>
          <a:p>
            <a:pPr lvl="1"/>
            <a:r>
              <a:rPr lang="en-US" sz="3200" dirty="0" smtClean="0">
                <a:latin typeface="Calibri"/>
              </a:rPr>
              <a:t>User location</a:t>
            </a:r>
            <a:endParaRPr lang="en-US" sz="2400" dirty="0">
              <a:latin typeface="Calibri"/>
            </a:endParaRPr>
          </a:p>
          <a:p>
            <a:pPr lvl="1"/>
            <a:r>
              <a:rPr lang="en-US" sz="3200" dirty="0">
                <a:latin typeface="Calibri"/>
              </a:rPr>
              <a:t>User availability</a:t>
            </a:r>
          </a:p>
          <a:p>
            <a:pPr lvl="1"/>
            <a:r>
              <a:rPr lang="en-US" sz="3200" dirty="0">
                <a:latin typeface="Calibri"/>
              </a:rPr>
              <a:t>User capabilities</a:t>
            </a:r>
          </a:p>
          <a:p>
            <a:pPr lvl="1"/>
            <a:r>
              <a:rPr lang="en-US" sz="3200" dirty="0">
                <a:latin typeface="Calibri"/>
              </a:rPr>
              <a:t>Session setup</a:t>
            </a:r>
          </a:p>
          <a:p>
            <a:pPr lvl="1"/>
            <a:r>
              <a:rPr lang="en-US" sz="3200" dirty="0">
                <a:latin typeface="Calibri"/>
              </a:rPr>
              <a:t>Session management</a:t>
            </a:r>
          </a:p>
          <a:p>
            <a:pPr lvl="2"/>
            <a:r>
              <a:rPr lang="en-US" sz="2800" dirty="0" smtClean="0">
                <a:latin typeface="Calibri"/>
              </a:rPr>
              <a:t>(</a:t>
            </a:r>
            <a:r>
              <a:rPr lang="en-US" sz="2800" dirty="0">
                <a:latin typeface="Calibri"/>
              </a:rPr>
              <a:t>e.g. </a:t>
            </a:r>
            <a:r>
              <a:rPr lang="ja-JP" altLang="en-US" sz="2800" dirty="0" smtClean="0">
                <a:latin typeface="Calibri"/>
              </a:rPr>
              <a:t>“</a:t>
            </a:r>
            <a:r>
              <a:rPr lang="en-US" sz="2800" dirty="0">
                <a:latin typeface="Calibri"/>
              </a:rPr>
              <a:t>call forwarding</a:t>
            </a:r>
            <a:r>
              <a:rPr lang="ja-JP" altLang="en-US" sz="2800" dirty="0" smtClean="0">
                <a:latin typeface="Calibri"/>
              </a:rPr>
              <a:t>”</a:t>
            </a:r>
            <a:r>
              <a:rPr lang="en-GB" altLang="ja-JP" sz="2800" dirty="0" smtClean="0">
                <a:latin typeface="Calibri"/>
              </a:rPr>
              <a:t>)</a:t>
            </a:r>
            <a:endParaRPr lang="en-US" sz="1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69</a:t>
            </a:fld>
            <a:endParaRPr lang="en-US" sz="1400" dirty="0">
              <a:latin typeface="Times New Roman" charset="0"/>
            </a:endParaRPr>
          </a:p>
        </p:txBody>
      </p:sp>
    </p:spTree>
    <p:extLst>
      <p:ext uri="{BB962C8B-B14F-4D97-AF65-F5344CB8AC3E}">
        <p14:creationId xmlns:p14="http://schemas.microsoft.com/office/powerpoint/2010/main" val="176292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 Multiplexing is a service</a:t>
            </a:r>
            <a:br>
              <a:rPr lang="en-US" dirty="0" smtClean="0"/>
            </a:br>
            <a:r>
              <a:rPr lang="en-US" dirty="0" smtClean="0"/>
              <a:t>provided by (each) layer too!</a:t>
            </a:r>
            <a:endParaRPr lang="en-US" dirty="0"/>
          </a:p>
        </p:txBody>
      </p:sp>
      <p:pic>
        <p:nvPicPr>
          <p:cNvPr id="5" name="Picture 4" descr="mu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50" y="1655601"/>
            <a:ext cx="8651045" cy="2433423"/>
          </a:xfrm>
          <a:prstGeom prst="rect">
            <a:avLst/>
          </a:prstGeom>
        </p:spPr>
      </p:pic>
      <p:sp>
        <p:nvSpPr>
          <p:cNvPr id="6" name="TextBox 5"/>
          <p:cNvSpPr txBox="1"/>
          <p:nvPr/>
        </p:nvSpPr>
        <p:spPr>
          <a:xfrm>
            <a:off x="294950" y="3975375"/>
            <a:ext cx="8651045" cy="3139321"/>
          </a:xfrm>
          <a:prstGeom prst="rect">
            <a:avLst/>
          </a:prstGeom>
          <a:noFill/>
        </p:spPr>
        <p:txBody>
          <a:bodyPr wrap="square" rtlCol="0">
            <a:spAutoFit/>
          </a:bodyPr>
          <a:lstStyle/>
          <a:p>
            <a:r>
              <a:rPr lang="en-US" dirty="0" smtClean="0"/>
              <a:t>Application: one web-server multiple sets of content</a:t>
            </a:r>
          </a:p>
          <a:p>
            <a:r>
              <a:rPr lang="en-US" dirty="0" smtClean="0"/>
              <a:t>Host: one machine multiple services</a:t>
            </a:r>
          </a:p>
          <a:p>
            <a:r>
              <a:rPr lang="en-US" dirty="0" smtClean="0"/>
              <a:t>Network: one physical box multiple addresses (like </a:t>
            </a:r>
            <a:r>
              <a:rPr lang="en-US" dirty="0" err="1" smtClean="0"/>
              <a:t>vns.cl.cam.ac.uk</a:t>
            </a:r>
            <a:r>
              <a:rPr lang="en-US" dirty="0" smtClean="0"/>
              <a:t>)</a:t>
            </a:r>
          </a:p>
          <a:p>
            <a:r>
              <a:rPr lang="en-US" dirty="0" smtClean="0"/>
              <a:t>….</a:t>
            </a:r>
          </a:p>
          <a:p>
            <a:endParaRPr lang="en-US" dirty="0"/>
          </a:p>
          <a:p>
            <a:r>
              <a:rPr lang="en-US" dirty="0" smtClean="0"/>
              <a:t>UNIX: /</a:t>
            </a:r>
            <a:r>
              <a:rPr lang="en-US" dirty="0" err="1" smtClean="0"/>
              <a:t>etc</a:t>
            </a:r>
            <a:r>
              <a:rPr lang="en-US" dirty="0" smtClean="0"/>
              <a:t>/protocols = examples of different transport-protocols on top of IP</a:t>
            </a:r>
          </a:p>
          <a:p>
            <a:endParaRPr lang="en-US" dirty="0" smtClean="0"/>
          </a:p>
          <a:p>
            <a:r>
              <a:rPr lang="en-US" dirty="0" smtClean="0"/>
              <a:t>UNIX: /</a:t>
            </a:r>
            <a:r>
              <a:rPr lang="en-US" dirty="0" err="1" smtClean="0"/>
              <a:t>etc</a:t>
            </a:r>
            <a:r>
              <a:rPr lang="en-US" dirty="0" smtClean="0"/>
              <a:t>/services = examples of different (TCP/UDP) services – by port</a:t>
            </a:r>
          </a:p>
          <a:p>
            <a:endParaRPr lang="en-US" dirty="0" smtClean="0"/>
          </a:p>
          <a:p>
            <a:pPr algn="r"/>
            <a:r>
              <a:rPr lang="en-US" dirty="0"/>
              <a:t>	</a:t>
            </a:r>
            <a:r>
              <a:rPr lang="en-US" dirty="0" smtClean="0"/>
              <a:t>								(</a:t>
            </a:r>
            <a:r>
              <a:rPr lang="en-US" dirty="0" smtClean="0">
                <a:solidFill>
                  <a:srgbClr val="FF0000"/>
                </a:solidFill>
              </a:rPr>
              <a:t>These files are an example of a (static) approach to name services</a:t>
            </a:r>
            <a:r>
              <a:rPr lang="en-US" dirty="0" smtClean="0"/>
              <a:t>)</a:t>
            </a:r>
            <a:endParaRPr lang="en-US" dirty="0"/>
          </a:p>
          <a:p>
            <a:endParaRPr lang="en-US" dirty="0"/>
          </a:p>
        </p:txBody>
      </p:sp>
      <p:sp>
        <p:nvSpPr>
          <p:cNvPr id="3" name="Slide Number Placeholder 2"/>
          <p:cNvSpPr>
            <a:spLocks noGrp="1"/>
          </p:cNvSpPr>
          <p:nvPr>
            <p:ph type="sldNum" sz="quarter" idx="12"/>
          </p:nvPr>
        </p:nvSpPr>
        <p:spPr/>
        <p:txBody>
          <a:bodyPr/>
          <a:lstStyle/>
          <a:p>
            <a:fld id="{17258DB0-5299-B449-B005-2F11F39528E5}" type="slidenum">
              <a:rPr lang="en-US" smtClean="0"/>
              <a:t>7</a:t>
            </a:fld>
            <a:endParaRPr lang="en-US" dirty="0"/>
          </a:p>
        </p:txBody>
      </p:sp>
    </p:spTree>
    <p:extLst>
      <p:ext uri="{BB962C8B-B14F-4D97-AF65-F5344CB8AC3E}">
        <p14:creationId xmlns:p14="http://schemas.microsoft.com/office/powerpoint/2010/main" val="327838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latin typeface="Calibri"/>
              </a:rPr>
              <a:t>H.323 – ITU</a:t>
            </a:r>
            <a:endParaRPr lang="en-AU" dirty="0">
              <a:latin typeface="Calibri"/>
            </a:endParaRPr>
          </a:p>
        </p:txBody>
      </p:sp>
      <p:sp>
        <p:nvSpPr>
          <p:cNvPr id="54275" name="Rectangle 3"/>
          <p:cNvSpPr>
            <a:spLocks noGrp="1" noChangeArrowheads="1"/>
          </p:cNvSpPr>
          <p:nvPr>
            <p:ph type="body" idx="1"/>
          </p:nvPr>
        </p:nvSpPr>
        <p:spPr>
          <a:xfrm>
            <a:off x="684213" y="1257487"/>
            <a:ext cx="8270875" cy="5111750"/>
          </a:xfrm>
        </p:spPr>
        <p:txBody>
          <a:bodyPr/>
          <a:lstStyle/>
          <a:p>
            <a:endParaRPr lang="en-US" sz="2400" dirty="0" smtClean="0">
              <a:latin typeface="Calibri"/>
            </a:endParaRPr>
          </a:p>
          <a:p>
            <a:r>
              <a:rPr lang="en-US" sz="2400" dirty="0" smtClean="0">
                <a:latin typeface="Calibri"/>
              </a:rPr>
              <a:t>Why have one standard when there are at least two….</a:t>
            </a:r>
          </a:p>
          <a:p>
            <a:endParaRPr lang="en-US" sz="2400" dirty="0">
              <a:latin typeface="Calibri"/>
            </a:endParaRPr>
          </a:p>
          <a:p>
            <a:r>
              <a:rPr lang="en-US" sz="2400" dirty="0" smtClean="0">
                <a:latin typeface="Calibri"/>
              </a:rPr>
              <a:t>The </a:t>
            </a:r>
            <a:r>
              <a:rPr lang="en-US" sz="2400" dirty="0">
                <a:latin typeface="Calibri"/>
              </a:rPr>
              <a:t>full </a:t>
            </a:r>
            <a:r>
              <a:rPr lang="en-US" sz="2400" dirty="0" smtClean="0">
                <a:latin typeface="Calibri"/>
              </a:rPr>
              <a:t>H</a:t>
            </a:r>
            <a:r>
              <a:rPr lang="en-US" sz="2400" dirty="0">
                <a:latin typeface="Calibri"/>
              </a:rPr>
              <a:t>.323 </a:t>
            </a:r>
            <a:r>
              <a:rPr lang="en-US" sz="2400" dirty="0" smtClean="0">
                <a:latin typeface="Calibri"/>
              </a:rPr>
              <a:t>is </a:t>
            </a:r>
            <a:r>
              <a:rPr lang="en-US" sz="2400" dirty="0">
                <a:latin typeface="Calibri"/>
              </a:rPr>
              <a:t>hundreds of </a:t>
            </a:r>
            <a:r>
              <a:rPr lang="en-US" sz="2400" dirty="0" smtClean="0">
                <a:latin typeface="Calibri"/>
              </a:rPr>
              <a:t>pages</a:t>
            </a:r>
          </a:p>
          <a:p>
            <a:pPr lvl="1"/>
            <a:r>
              <a:rPr lang="en-US" sz="2000" dirty="0">
                <a:latin typeface="Calibri"/>
              </a:rPr>
              <a:t>T</a:t>
            </a:r>
            <a:r>
              <a:rPr lang="en-US" sz="2000" dirty="0" smtClean="0">
                <a:latin typeface="Calibri"/>
              </a:rPr>
              <a:t>he </a:t>
            </a:r>
            <a:r>
              <a:rPr lang="en-US" sz="2000" dirty="0">
                <a:latin typeface="Calibri"/>
              </a:rPr>
              <a:t>protocol is known for its </a:t>
            </a:r>
            <a:r>
              <a:rPr lang="en-US" sz="2000" dirty="0" smtClean="0">
                <a:latin typeface="Calibri"/>
              </a:rPr>
              <a:t>complexity – an ITU hallmark</a:t>
            </a:r>
          </a:p>
          <a:p>
            <a:endParaRPr lang="en-US" sz="2400" dirty="0" smtClean="0">
              <a:latin typeface="Calibri"/>
            </a:endParaRPr>
          </a:p>
          <a:p>
            <a:r>
              <a:rPr lang="en-US" sz="2400" dirty="0" smtClean="0">
                <a:latin typeface="Calibri"/>
              </a:rPr>
              <a:t>SIP is not much better</a:t>
            </a:r>
          </a:p>
          <a:p>
            <a:endParaRPr lang="en-US" sz="2400" dirty="0">
              <a:latin typeface="Calibri"/>
            </a:endParaRPr>
          </a:p>
          <a:p>
            <a:pPr lvl="1"/>
            <a:r>
              <a:rPr lang="en-US" sz="2000" dirty="0" smtClean="0">
                <a:latin typeface="Calibri"/>
              </a:rPr>
              <a:t>IETF grew up and became the ITU….</a:t>
            </a:r>
            <a:endParaRPr lang="en-US" sz="2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70</a:t>
            </a:fld>
            <a:endParaRPr lang="en-US" sz="1400" dirty="0">
              <a:latin typeface="Times New Roman" charset="0"/>
            </a:endParaRPr>
          </a:p>
        </p:txBody>
      </p:sp>
    </p:spTree>
    <p:extLst>
      <p:ext uri="{BB962C8B-B14F-4D97-AF65-F5344CB8AC3E}">
        <p14:creationId xmlns:p14="http://schemas.microsoft.com/office/powerpoint/2010/main" val="140917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7" name="Rectangle 6"/>
          <p:cNvSpPr/>
          <p:nvPr/>
        </p:nvSpPr>
        <p:spPr>
          <a:xfrm>
            <a:off x="2268538" y="5229225"/>
            <a:ext cx="45720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Message flow for a basic SIP session</a:t>
            </a:r>
          </a:p>
        </p:txBody>
      </p:sp>
      <p:pic>
        <p:nvPicPr>
          <p:cNvPr id="53253" name="Picture 2" descr="f09-09-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484313"/>
            <a:ext cx="5568950" cy="361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71</a:t>
            </a:fld>
            <a:endParaRPr lang="en-US" sz="1400" dirty="0">
              <a:latin typeface="Times New Roman" charset="0"/>
            </a:endParaRPr>
          </a:p>
        </p:txBody>
      </p:sp>
    </p:spTree>
    <p:extLst>
      <p:ext uri="{BB962C8B-B14F-4D97-AF65-F5344CB8AC3E}">
        <p14:creationId xmlns:p14="http://schemas.microsoft.com/office/powerpoint/2010/main" val="38485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dirty="0" smtClean="0">
                <a:latin typeface="Calibri"/>
              </a:rPr>
              <a:t>The (still?) missing piece:</a:t>
            </a:r>
            <a:br>
              <a:rPr lang="en-US" dirty="0" smtClean="0">
                <a:latin typeface="Calibri"/>
              </a:rPr>
            </a:br>
            <a:r>
              <a:rPr lang="en-US" sz="3600" dirty="0"/>
              <a:t>Resource Allocation for Multimedia Applications</a:t>
            </a:r>
            <a:r>
              <a:rPr lang="en-US" dirty="0"/>
              <a:t/>
            </a:r>
            <a:br>
              <a:rPr lang="en-US" dirty="0"/>
            </a:br>
            <a:endParaRPr lang="en-AU" dirty="0">
              <a:latin typeface="Calibri"/>
            </a:endParaRPr>
          </a:p>
        </p:txBody>
      </p:sp>
      <p:sp>
        <p:nvSpPr>
          <p:cNvPr id="7" name="Rectangle 6"/>
          <p:cNvSpPr/>
          <p:nvPr/>
        </p:nvSpPr>
        <p:spPr>
          <a:xfrm>
            <a:off x="2051050" y="4868863"/>
            <a:ext cx="6337300" cy="707886"/>
          </a:xfrm>
          <a:prstGeom prst="rect">
            <a:avLst/>
          </a:prstGeom>
        </p:spPr>
        <p:txBody>
          <a:bodyPr>
            <a:spAutoFit/>
          </a:bodyPr>
          <a:lstStyle/>
          <a:p>
            <a:pPr>
              <a:buFont typeface="Wingdings" pitchFamily="2" charset="2"/>
              <a:buNone/>
              <a:defRPr/>
            </a:pPr>
            <a:r>
              <a:rPr lang="en-US" sz="2000" dirty="0" smtClean="0">
                <a:solidFill>
                  <a:srgbClr val="003399"/>
                </a:solidFill>
                <a:latin typeface="+mj-lt"/>
                <a:ea typeface="+mn-ea"/>
              </a:rPr>
              <a:t>I can ‘differentiate’ VoIP from data but…</a:t>
            </a:r>
          </a:p>
          <a:p>
            <a:pPr>
              <a:buFont typeface="Wingdings" pitchFamily="2" charset="2"/>
              <a:buNone/>
              <a:defRPr/>
            </a:pPr>
            <a:r>
              <a:rPr lang="en-US" sz="2000" dirty="0" smtClean="0">
                <a:solidFill>
                  <a:srgbClr val="003399"/>
                </a:solidFill>
                <a:latin typeface="+mj-lt"/>
              </a:rPr>
              <a:t>	I can only control data going into the Internet</a:t>
            </a:r>
            <a:endParaRPr lang="en-US" sz="2000" dirty="0">
              <a:solidFill>
                <a:srgbClr val="003399"/>
              </a:solidFill>
              <a:latin typeface="+mj-lt"/>
              <a:ea typeface="+mn-ea"/>
            </a:endParaRPr>
          </a:p>
        </p:txBody>
      </p:sp>
      <p:pic>
        <p:nvPicPr>
          <p:cNvPr id="57349" name="Picture 2" descr="f09-11-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00213"/>
            <a:ext cx="5832475" cy="296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72</a:t>
            </a:fld>
            <a:endParaRPr lang="en-US" sz="1400" dirty="0">
              <a:latin typeface="Times New Roman" charset="0"/>
            </a:endParaRPr>
          </a:p>
        </p:txBody>
      </p:sp>
    </p:spTree>
    <p:extLst>
      <p:ext uri="{BB962C8B-B14F-4D97-AF65-F5344CB8AC3E}">
        <p14:creationId xmlns:p14="http://schemas.microsoft.com/office/powerpoint/2010/main" val="282186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58371" name="Rectangle 3"/>
          <p:cNvSpPr>
            <a:spLocks noGrp="1" noChangeArrowheads="1"/>
          </p:cNvSpPr>
          <p:nvPr>
            <p:ph type="body" idx="1"/>
          </p:nvPr>
        </p:nvSpPr>
        <p:spPr>
          <a:xfrm>
            <a:off x="684213" y="981075"/>
            <a:ext cx="8270875" cy="5111750"/>
          </a:xfrm>
        </p:spPr>
        <p:txBody>
          <a:bodyPr/>
          <a:lstStyle/>
          <a:p>
            <a:r>
              <a:rPr lang="en-US" sz="2400" dirty="0">
                <a:latin typeface="Calibri"/>
              </a:rPr>
              <a:t>Resource Allocation for Multimedia Applications</a:t>
            </a:r>
          </a:p>
        </p:txBody>
      </p:sp>
      <p:sp>
        <p:nvSpPr>
          <p:cNvPr id="7" name="Rectangle 6"/>
          <p:cNvSpPr/>
          <p:nvPr/>
        </p:nvSpPr>
        <p:spPr>
          <a:xfrm>
            <a:off x="2051050" y="5084763"/>
            <a:ext cx="63373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Admission control using session control protocol.</a:t>
            </a:r>
          </a:p>
        </p:txBody>
      </p:sp>
      <p:pic>
        <p:nvPicPr>
          <p:cNvPr id="58373" name="Picture 2" descr="f09-12-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28775"/>
            <a:ext cx="5816600"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73</a:t>
            </a:fld>
            <a:endParaRPr lang="en-US" sz="1400" dirty="0">
              <a:latin typeface="Times New Roman" charset="0"/>
            </a:endParaRPr>
          </a:p>
        </p:txBody>
      </p:sp>
    </p:spTree>
    <p:extLst>
      <p:ext uri="{BB962C8B-B14F-4D97-AF65-F5344CB8AC3E}">
        <p14:creationId xmlns:p14="http://schemas.microsoft.com/office/powerpoint/2010/main" val="4899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Autofit/>
          </a:bodyPr>
          <a:lstStyle/>
          <a:p>
            <a:r>
              <a:rPr lang="en-US" sz="3200" dirty="0"/>
              <a:t>Resource Allocation for Multimedia Applications</a:t>
            </a:r>
            <a:br>
              <a:rPr lang="en-US" sz="3200" dirty="0"/>
            </a:br>
            <a:endParaRPr lang="en-AU" sz="3200" dirty="0">
              <a:latin typeface="Calibri"/>
            </a:endParaRPr>
          </a:p>
        </p:txBody>
      </p:sp>
      <p:sp>
        <p:nvSpPr>
          <p:cNvPr id="59395" name="Rectangle 3"/>
          <p:cNvSpPr>
            <a:spLocks noGrp="1" noChangeArrowheads="1"/>
          </p:cNvSpPr>
          <p:nvPr>
            <p:ph type="body" idx="1"/>
          </p:nvPr>
        </p:nvSpPr>
        <p:spPr>
          <a:xfrm>
            <a:off x="684213" y="981075"/>
            <a:ext cx="8270875" cy="5740400"/>
          </a:xfrm>
        </p:spPr>
        <p:txBody>
          <a:bodyPr>
            <a:normAutofit fontScale="85000" lnSpcReduction="20000"/>
          </a:bodyPr>
          <a:lstStyle/>
          <a:p>
            <a:endParaRPr lang="en-US" sz="2400" dirty="0" smtClean="0">
              <a:latin typeface="Calibri"/>
            </a:endParaRPr>
          </a:p>
          <a:p>
            <a:endParaRPr lang="en-US" sz="2400" dirty="0">
              <a:latin typeface="Calibri"/>
            </a:endParaRPr>
          </a:p>
          <a:p>
            <a:endParaRPr lang="en-US" sz="2400" dirty="0" smtClean="0">
              <a:latin typeface="Calibri"/>
            </a:endParaRPr>
          </a:p>
          <a:p>
            <a:endParaRPr lang="en-US" sz="2400" dirty="0">
              <a:latin typeface="Calibri"/>
            </a:endParaRPr>
          </a:p>
          <a:p>
            <a:endParaRPr lang="en-US" sz="2400" dirty="0" smtClean="0">
              <a:latin typeface="Calibri"/>
            </a:endParaRPr>
          </a:p>
          <a:p>
            <a:endParaRPr lang="en-US" sz="2400" dirty="0">
              <a:latin typeface="Calibri"/>
            </a:endParaRPr>
          </a:p>
          <a:p>
            <a:endParaRPr lang="en-US" sz="2400" dirty="0" smtClean="0">
              <a:latin typeface="Calibri"/>
            </a:endParaRPr>
          </a:p>
          <a:p>
            <a:pPr marL="0" indent="0">
              <a:buNone/>
            </a:pPr>
            <a:endParaRPr lang="en-US" sz="2400" dirty="0" smtClean="0">
              <a:latin typeface="Calibri"/>
            </a:endParaRPr>
          </a:p>
          <a:p>
            <a:pPr marL="0" indent="0">
              <a:buNone/>
            </a:pPr>
            <a:endParaRPr lang="en-US" sz="2400" dirty="0">
              <a:latin typeface="Calibri"/>
            </a:endParaRPr>
          </a:p>
          <a:p>
            <a:pPr marL="0" indent="0">
              <a:buNone/>
            </a:pPr>
            <a:endParaRPr lang="en-US" sz="2400" dirty="0" smtClean="0">
              <a:latin typeface="Calibri"/>
            </a:endParaRPr>
          </a:p>
          <a:p>
            <a:pPr marL="0" indent="0">
              <a:buNone/>
            </a:pPr>
            <a:r>
              <a:rPr lang="en-US" sz="2400" dirty="0" smtClean="0">
                <a:latin typeface="Calibri"/>
              </a:rPr>
              <a:t>So where does it happen?</a:t>
            </a:r>
          </a:p>
          <a:p>
            <a:pPr marL="0" indent="0">
              <a:buNone/>
            </a:pPr>
            <a:r>
              <a:rPr lang="en-US" sz="2400" dirty="0">
                <a:latin typeface="Calibri"/>
              </a:rPr>
              <a:t>	</a:t>
            </a:r>
            <a:r>
              <a:rPr lang="en-US" sz="2400" dirty="0" smtClean="0">
                <a:latin typeface="Calibri"/>
              </a:rPr>
              <a:t>	Inside single institutions or </a:t>
            </a:r>
            <a:r>
              <a:rPr lang="en-US" sz="2400" i="1" dirty="0" smtClean="0">
                <a:latin typeface="Calibri"/>
              </a:rPr>
              <a:t>domains of control….. </a:t>
            </a:r>
          </a:p>
          <a:p>
            <a:pPr marL="0" indent="0">
              <a:buNone/>
            </a:pPr>
            <a:r>
              <a:rPr lang="en-US" sz="2400" i="1" dirty="0">
                <a:latin typeface="Calibri"/>
              </a:rPr>
              <a:t>	</a:t>
            </a:r>
            <a:r>
              <a:rPr lang="en-US" sz="2400" i="1" dirty="0" smtClean="0">
                <a:latin typeface="Calibri"/>
              </a:rPr>
              <a:t>				(Universities, Hospitals, big </a:t>
            </a:r>
            <a:r>
              <a:rPr lang="en-US" sz="2400" i="1" dirty="0" err="1" smtClean="0">
                <a:latin typeface="Calibri"/>
              </a:rPr>
              <a:t>corp</a:t>
            </a:r>
            <a:r>
              <a:rPr lang="en-US" sz="2400" i="1" dirty="0" smtClean="0">
                <a:latin typeface="Calibri"/>
              </a:rPr>
              <a:t>…)</a:t>
            </a:r>
          </a:p>
          <a:p>
            <a:pPr marL="0" indent="0">
              <a:buNone/>
            </a:pPr>
            <a:endParaRPr lang="en-US" sz="2400" i="1" dirty="0" smtClean="0">
              <a:latin typeface="Calibri"/>
            </a:endParaRPr>
          </a:p>
          <a:p>
            <a:pPr marL="0" indent="0">
              <a:buNone/>
            </a:pPr>
            <a:endParaRPr lang="en-US" sz="2400" i="1" dirty="0" smtClean="0">
              <a:latin typeface="Calibri"/>
            </a:endParaRPr>
          </a:p>
          <a:p>
            <a:pPr marL="0" indent="0">
              <a:buNone/>
            </a:pPr>
            <a:r>
              <a:rPr lang="en-US" sz="2400" dirty="0" smtClean="0">
                <a:latin typeface="Calibri"/>
              </a:rPr>
              <a:t>What about my </a:t>
            </a:r>
            <a:r>
              <a:rPr lang="en-US" sz="2400" dirty="0" err="1" smtClean="0">
                <a:latin typeface="Calibri"/>
              </a:rPr>
              <a:t>aDSL</a:t>
            </a:r>
            <a:r>
              <a:rPr lang="en-US" sz="2400" dirty="0" smtClean="0">
                <a:latin typeface="Calibri"/>
              </a:rPr>
              <a:t>/CABLE/</a:t>
            </a:r>
            <a:r>
              <a:rPr lang="en-US" sz="2400" dirty="0" err="1" smtClean="0">
                <a:latin typeface="Calibri"/>
              </a:rPr>
              <a:t>etc</a:t>
            </a:r>
            <a:r>
              <a:rPr lang="en-US" sz="2400" dirty="0" smtClean="0">
                <a:latin typeface="Calibri"/>
              </a:rPr>
              <a:t> it combines voice and data?</a:t>
            </a:r>
          </a:p>
          <a:p>
            <a:pPr marL="0" indent="0">
              <a:buNone/>
            </a:pPr>
            <a:r>
              <a:rPr lang="en-US" sz="2400" dirty="0">
                <a:latin typeface="Calibri"/>
              </a:rPr>
              <a:t>	</a:t>
            </a:r>
            <a:r>
              <a:rPr lang="en-US" sz="2400" dirty="0" smtClean="0">
                <a:latin typeface="Calibri"/>
              </a:rPr>
              <a:t>Phone company </a:t>
            </a:r>
            <a:r>
              <a:rPr lang="en-US" sz="2600" b="1" dirty="0" smtClean="0">
                <a:latin typeface="Calibri"/>
              </a:rPr>
              <a:t>controls</a:t>
            </a:r>
            <a:r>
              <a:rPr lang="en-US" sz="2600" dirty="0" smtClean="0">
                <a:latin typeface="Calibri"/>
              </a:rPr>
              <a:t> </a:t>
            </a:r>
            <a:r>
              <a:rPr lang="en-US" sz="2400" dirty="0" smtClean="0">
                <a:latin typeface="Calibri"/>
              </a:rPr>
              <a:t>the multiplexing on the line </a:t>
            </a:r>
          </a:p>
          <a:p>
            <a:pPr marL="0" indent="0">
              <a:buNone/>
            </a:pPr>
            <a:r>
              <a:rPr lang="en-US" sz="2400" dirty="0">
                <a:latin typeface="Calibri"/>
              </a:rPr>
              <a:t>	</a:t>
            </a:r>
            <a:r>
              <a:rPr lang="en-US" sz="2400" dirty="0" smtClean="0">
                <a:latin typeface="Calibri"/>
              </a:rPr>
              <a:t>	and throughout their own network too……</a:t>
            </a:r>
          </a:p>
        </p:txBody>
      </p:sp>
      <p:sp>
        <p:nvSpPr>
          <p:cNvPr id="7" name="Rectangle 6"/>
          <p:cNvSpPr/>
          <p:nvPr/>
        </p:nvSpPr>
        <p:spPr>
          <a:xfrm>
            <a:off x="1178113" y="2189435"/>
            <a:ext cx="6337300" cy="707886"/>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Co-ordination of SIP </a:t>
            </a:r>
            <a:r>
              <a:rPr lang="en-US" sz="2000" dirty="0" smtClean="0">
                <a:solidFill>
                  <a:srgbClr val="003399"/>
                </a:solidFill>
                <a:latin typeface="+mj-lt"/>
                <a:ea typeface="+mn-ea"/>
              </a:rPr>
              <a:t>signaling </a:t>
            </a:r>
            <a:r>
              <a:rPr lang="en-US" sz="2000" dirty="0">
                <a:solidFill>
                  <a:srgbClr val="003399"/>
                </a:solidFill>
                <a:latin typeface="+mj-lt"/>
                <a:ea typeface="+mn-ea"/>
              </a:rPr>
              <a:t>and </a:t>
            </a:r>
            <a:endParaRPr lang="en-US" sz="2000" dirty="0" smtClean="0">
              <a:solidFill>
                <a:srgbClr val="003399"/>
              </a:solidFill>
              <a:latin typeface="+mj-lt"/>
              <a:ea typeface="+mn-ea"/>
            </a:endParaRPr>
          </a:p>
          <a:p>
            <a:pPr>
              <a:buFont typeface="Wingdings" pitchFamily="2" charset="2"/>
              <a:buNone/>
              <a:defRPr/>
            </a:pPr>
            <a:r>
              <a:rPr lang="en-US" sz="2000" dirty="0" smtClean="0">
                <a:solidFill>
                  <a:srgbClr val="003399"/>
                </a:solidFill>
                <a:latin typeface="+mj-lt"/>
                <a:ea typeface="+mn-ea"/>
              </a:rPr>
              <a:t>resource reservation.</a:t>
            </a:r>
            <a:endParaRPr lang="en-US" sz="2000" dirty="0">
              <a:solidFill>
                <a:srgbClr val="003399"/>
              </a:solidFill>
              <a:latin typeface="+mj-lt"/>
              <a:ea typeface="+mn-ea"/>
            </a:endParaRPr>
          </a:p>
        </p:txBody>
      </p:sp>
      <p:pic>
        <p:nvPicPr>
          <p:cNvPr id="59397" name="Picture 2" descr="f09-13-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1825" y="1308187"/>
            <a:ext cx="3565058" cy="2890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84213" y="988546"/>
            <a:ext cx="8002587" cy="1200329"/>
          </a:xfrm>
          <a:prstGeom prst="rect">
            <a:avLst/>
          </a:prstGeom>
          <a:noFill/>
        </p:spPr>
        <p:txBody>
          <a:bodyPr wrap="square" rtlCol="0">
            <a:spAutoFit/>
          </a:bodyPr>
          <a:lstStyle/>
          <a:p>
            <a:r>
              <a:rPr lang="en-US" dirty="0" smtClean="0"/>
              <a:t>Coming soon… 1995</a:t>
            </a:r>
          </a:p>
          <a:p>
            <a:r>
              <a:rPr lang="en-US" dirty="0"/>
              <a:t>	</a:t>
            </a:r>
            <a:r>
              <a:rPr lang="en-US" dirty="0" smtClean="0"/>
              <a:t>			2000</a:t>
            </a:r>
          </a:p>
          <a:p>
            <a:r>
              <a:rPr lang="en-US" dirty="0"/>
              <a:t>	</a:t>
            </a:r>
            <a:r>
              <a:rPr lang="en-US" dirty="0" smtClean="0"/>
              <a:t>				2010</a:t>
            </a:r>
          </a:p>
          <a:p>
            <a:r>
              <a:rPr lang="en-US" dirty="0"/>
              <a:t>	</a:t>
            </a:r>
            <a:r>
              <a:rPr lang="en-US" dirty="0" smtClean="0"/>
              <a:t>					who are we kidding??</a:t>
            </a:r>
            <a:endParaRPr lang="en-US" dirty="0"/>
          </a:p>
        </p:txBody>
      </p:sp>
      <p:grpSp>
        <p:nvGrpSpPr>
          <p:cNvPr id="5" name="Group 4"/>
          <p:cNvGrpSpPr/>
          <p:nvPr/>
        </p:nvGrpSpPr>
        <p:grpSpPr>
          <a:xfrm>
            <a:off x="2186642" y="1032249"/>
            <a:ext cx="522941" cy="343322"/>
            <a:chOff x="-1852706" y="1287041"/>
            <a:chExt cx="522941" cy="343322"/>
          </a:xfrm>
        </p:grpSpPr>
        <p:cxnSp>
          <p:nvCxnSpPr>
            <p:cNvPr id="4" name="Straight Connector 3"/>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600512" y="1274296"/>
            <a:ext cx="522941" cy="343322"/>
            <a:chOff x="-1852706" y="1287041"/>
            <a:chExt cx="522941" cy="343322"/>
          </a:xfrm>
        </p:grpSpPr>
        <p:cxnSp>
          <p:nvCxnSpPr>
            <p:cNvPr id="12" name="Straight Connector 11"/>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3066677" y="1585516"/>
            <a:ext cx="522941" cy="343322"/>
            <a:chOff x="-1852706" y="1287041"/>
            <a:chExt cx="522941" cy="343322"/>
          </a:xfrm>
        </p:grpSpPr>
        <p:cxnSp>
          <p:nvCxnSpPr>
            <p:cNvPr id="15" name="Straight Connector 14"/>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7"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74</a:t>
            </a:fld>
            <a:endParaRPr lang="en-US" sz="1400" dirty="0">
              <a:latin typeface="Times New Roman" charset="0"/>
            </a:endParaRPr>
          </a:p>
        </p:txBody>
      </p:sp>
    </p:spTree>
    <p:extLst>
      <p:ext uri="{BB962C8B-B14F-4D97-AF65-F5344CB8AC3E}">
        <p14:creationId xmlns:p14="http://schemas.microsoft.com/office/powerpoint/2010/main" val="141670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39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39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39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5">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395">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39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4132"/>
            <a:ext cx="8229600" cy="1143000"/>
          </a:xfrm>
        </p:spPr>
        <p:txBody>
          <a:bodyPr>
            <a:normAutofit fontScale="90000"/>
          </a:bodyPr>
          <a:lstStyle/>
          <a:p>
            <a:r>
              <a:rPr lang="en-US" dirty="0" smtClean="0"/>
              <a:t>P2P – efficient network use that annoys the ISP</a:t>
            </a:r>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75</a:t>
            </a:fld>
            <a:endParaRPr lang="en-US"/>
          </a:p>
        </p:txBody>
      </p:sp>
    </p:spTree>
    <p:extLst>
      <p:ext uri="{BB962C8B-B14F-4D97-AF65-F5344CB8AC3E}">
        <p14:creationId xmlns:p14="http://schemas.microsoft.com/office/powerpoint/2010/main" val="40697850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2EC8C19-3D5A-DD48-9150-2A914F9D437A}" type="slidenum">
              <a:rPr lang="en-US" sz="1400">
                <a:latin typeface="Times New Roman" charset="0"/>
              </a:rPr>
              <a:pPr/>
              <a:t>76</a:t>
            </a:fld>
            <a:endParaRPr lang="en-US" sz="1400">
              <a:latin typeface="Times New Roman" charset="0"/>
            </a:endParaRPr>
          </a:p>
        </p:txBody>
      </p:sp>
      <p:sp>
        <p:nvSpPr>
          <p:cNvPr id="99345" name="Rectangle 2"/>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99346" name="Rectangle 3"/>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endParaRPr lang="en-US" sz="2400" dirty="0">
              <a:ea typeface="ＭＳ Ｐゴシック" charset="0"/>
              <a:cs typeface="ＭＳ Ｐゴシック" charset="0"/>
            </a:endParaRPr>
          </a:p>
          <a:p>
            <a:r>
              <a:rPr lang="en-US" sz="2400" u="sng" dirty="0">
                <a:solidFill>
                  <a:srgbClr val="FF0000"/>
                </a:solidFill>
                <a:ea typeface="ＭＳ Ｐゴシック" charset="0"/>
                <a:cs typeface="ＭＳ Ｐゴシック" charset="0"/>
              </a:rPr>
              <a:t>Three topics:</a:t>
            </a:r>
          </a:p>
          <a:p>
            <a:pPr lvl="1"/>
            <a:r>
              <a:rPr lang="en-US" sz="2000" dirty="0">
                <a:ea typeface="ＭＳ Ｐゴシック" charset="0"/>
              </a:rPr>
              <a:t>File distribution</a:t>
            </a:r>
          </a:p>
          <a:p>
            <a:pPr lvl="1"/>
            <a:r>
              <a:rPr lang="en-US" sz="2000" dirty="0">
                <a:ea typeface="ＭＳ Ｐゴシック" charset="0"/>
              </a:rPr>
              <a:t>Searching for information</a:t>
            </a:r>
          </a:p>
          <a:p>
            <a:pPr lvl="1"/>
            <a:r>
              <a:rPr lang="en-US" sz="2000" dirty="0">
                <a:ea typeface="ＭＳ Ｐゴシック" charset="0"/>
              </a:rPr>
              <a:t>Case Study: Skype</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99347" name="Freeform 4"/>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348" name="Freeform 5"/>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349" name="Freeform 6"/>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99350" name="Group 7"/>
          <p:cNvGrpSpPr>
            <a:grpSpLocks/>
          </p:cNvGrpSpPr>
          <p:nvPr/>
        </p:nvGrpSpPr>
        <p:grpSpPr bwMode="auto">
          <a:xfrm>
            <a:off x="5076825" y="2974975"/>
            <a:ext cx="1458913" cy="933450"/>
            <a:chOff x="2889" y="1631"/>
            <a:chExt cx="980" cy="743"/>
          </a:xfrm>
        </p:grpSpPr>
        <p:sp>
          <p:nvSpPr>
            <p:cNvPr id="99674" name="Rectangle 8"/>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675" name="AutoShape 9"/>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99351" name="Group 10"/>
          <p:cNvGrpSpPr>
            <a:grpSpLocks/>
          </p:cNvGrpSpPr>
          <p:nvPr/>
        </p:nvGrpSpPr>
        <p:grpSpPr bwMode="auto">
          <a:xfrm>
            <a:off x="5778500" y="1831975"/>
            <a:ext cx="336550" cy="531813"/>
            <a:chOff x="3796" y="1043"/>
            <a:chExt cx="865" cy="1237"/>
          </a:xfrm>
        </p:grpSpPr>
        <p:sp>
          <p:nvSpPr>
            <p:cNvPr id="99644" name="Line 11"/>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5" name="Line 12"/>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6" name="Line 13"/>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7" name="Line 14"/>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8" name="Line 15"/>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9" name="Line 16"/>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0" name="Line 17"/>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1" name="Line 18"/>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2" name="Line 19"/>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3" name="Line 20"/>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4" name="Line 21"/>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5" name="Line 22"/>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6" name="Line 23"/>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7" name="Line 24"/>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8" name="Line 25"/>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99659" name="Group 26"/>
            <p:cNvGrpSpPr>
              <a:grpSpLocks/>
            </p:cNvGrpSpPr>
            <p:nvPr/>
          </p:nvGrpSpPr>
          <p:grpSpPr bwMode="auto">
            <a:xfrm>
              <a:off x="4269" y="1415"/>
              <a:ext cx="392" cy="137"/>
              <a:chOff x="4227" y="1360"/>
              <a:chExt cx="863" cy="270"/>
            </a:xfrm>
          </p:grpSpPr>
          <p:sp>
            <p:nvSpPr>
              <p:cNvPr id="99670" name="Line 2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1" name="Line 2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2" name="Line 2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3" name="Line 3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99660" name="Group 31"/>
            <p:cNvGrpSpPr>
              <a:grpSpLocks/>
            </p:cNvGrpSpPr>
            <p:nvPr/>
          </p:nvGrpSpPr>
          <p:grpSpPr bwMode="auto">
            <a:xfrm rot="5700496">
              <a:off x="4053" y="1170"/>
              <a:ext cx="392" cy="137"/>
              <a:chOff x="4227" y="1360"/>
              <a:chExt cx="863" cy="270"/>
            </a:xfrm>
          </p:grpSpPr>
          <p:sp>
            <p:nvSpPr>
              <p:cNvPr id="99666" name="Line 32"/>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7" name="Line 33"/>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8" name="Line 34"/>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9" name="Line 35"/>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99661" name="Group 36"/>
            <p:cNvGrpSpPr>
              <a:grpSpLocks/>
            </p:cNvGrpSpPr>
            <p:nvPr/>
          </p:nvGrpSpPr>
          <p:grpSpPr bwMode="auto">
            <a:xfrm rot="10800000">
              <a:off x="3796" y="1402"/>
              <a:ext cx="392" cy="137"/>
              <a:chOff x="4227" y="1360"/>
              <a:chExt cx="863" cy="270"/>
            </a:xfrm>
          </p:grpSpPr>
          <p:sp>
            <p:nvSpPr>
              <p:cNvPr id="99662" name="Line 3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3" name="Line 3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4" name="Line 3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5" name="Line 4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99352" name="Oval 41"/>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53" name="Line 42"/>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54" name="Line 43"/>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55" name="Rectangle 44"/>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56" name="Oval 45"/>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57" name="Group 46"/>
          <p:cNvGrpSpPr>
            <a:grpSpLocks/>
          </p:cNvGrpSpPr>
          <p:nvPr/>
        </p:nvGrpSpPr>
        <p:grpSpPr bwMode="auto">
          <a:xfrm>
            <a:off x="6918325" y="3600450"/>
            <a:ext cx="179388" cy="65088"/>
            <a:chOff x="2848" y="848"/>
            <a:chExt cx="140" cy="98"/>
          </a:xfrm>
        </p:grpSpPr>
        <p:sp>
          <p:nvSpPr>
            <p:cNvPr id="99641" name="Line 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2" name="Line 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3" name="Line 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58" name="Group 50"/>
          <p:cNvGrpSpPr>
            <a:grpSpLocks/>
          </p:cNvGrpSpPr>
          <p:nvPr/>
        </p:nvGrpSpPr>
        <p:grpSpPr bwMode="auto">
          <a:xfrm flipV="1">
            <a:off x="6918325" y="3600450"/>
            <a:ext cx="179388" cy="65088"/>
            <a:chOff x="2848" y="848"/>
            <a:chExt cx="140" cy="98"/>
          </a:xfrm>
        </p:grpSpPr>
        <p:sp>
          <p:nvSpPr>
            <p:cNvPr id="99638"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9"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0"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59" name="Oval 54"/>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0" name="Line 55"/>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1" name="Line 56"/>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2" name="Rectangle 57"/>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63" name="Oval 58"/>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64" name="Group 59"/>
          <p:cNvGrpSpPr>
            <a:grpSpLocks/>
          </p:cNvGrpSpPr>
          <p:nvPr/>
        </p:nvGrpSpPr>
        <p:grpSpPr bwMode="auto">
          <a:xfrm>
            <a:off x="7273925" y="3879850"/>
            <a:ext cx="179388" cy="65088"/>
            <a:chOff x="2848" y="848"/>
            <a:chExt cx="140" cy="98"/>
          </a:xfrm>
        </p:grpSpPr>
        <p:sp>
          <p:nvSpPr>
            <p:cNvPr id="99635" name="Line 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6" name="Line 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7" name="Line 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65" name="Group 63"/>
          <p:cNvGrpSpPr>
            <a:grpSpLocks/>
          </p:cNvGrpSpPr>
          <p:nvPr/>
        </p:nvGrpSpPr>
        <p:grpSpPr bwMode="auto">
          <a:xfrm flipV="1">
            <a:off x="7273925" y="3879850"/>
            <a:ext cx="179388" cy="65088"/>
            <a:chOff x="2848" y="848"/>
            <a:chExt cx="140" cy="98"/>
          </a:xfrm>
        </p:grpSpPr>
        <p:sp>
          <p:nvSpPr>
            <p:cNvPr id="99632"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3"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4"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66" name="Oval 67"/>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7" name="Line 68"/>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8" name="Line 69"/>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9" name="Rectangle 70"/>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0" name="Oval 71"/>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1" name="Group 72"/>
          <p:cNvGrpSpPr>
            <a:grpSpLocks/>
          </p:cNvGrpSpPr>
          <p:nvPr/>
        </p:nvGrpSpPr>
        <p:grpSpPr bwMode="auto">
          <a:xfrm>
            <a:off x="7553325" y="3613150"/>
            <a:ext cx="179388" cy="65088"/>
            <a:chOff x="2848" y="848"/>
            <a:chExt cx="140" cy="98"/>
          </a:xfrm>
        </p:grpSpPr>
        <p:sp>
          <p:nvSpPr>
            <p:cNvPr id="99629" name="Line 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0" name="Line 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1" name="Line 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72" name="Group 76"/>
          <p:cNvGrpSpPr>
            <a:grpSpLocks/>
          </p:cNvGrpSpPr>
          <p:nvPr/>
        </p:nvGrpSpPr>
        <p:grpSpPr bwMode="auto">
          <a:xfrm flipV="1">
            <a:off x="7553325" y="3613150"/>
            <a:ext cx="179388" cy="65088"/>
            <a:chOff x="2848" y="848"/>
            <a:chExt cx="140" cy="98"/>
          </a:xfrm>
        </p:grpSpPr>
        <p:sp>
          <p:nvSpPr>
            <p:cNvPr id="99626"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7"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8"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73" name="Oval 80"/>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74" name="Line 81"/>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75" name="Line 82"/>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76" name="Rectangle 83"/>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7" name="Oval 84"/>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8" name="Group 85"/>
          <p:cNvGrpSpPr>
            <a:grpSpLocks/>
          </p:cNvGrpSpPr>
          <p:nvPr/>
        </p:nvGrpSpPr>
        <p:grpSpPr bwMode="auto">
          <a:xfrm>
            <a:off x="7016750" y="2454275"/>
            <a:ext cx="171450" cy="61913"/>
            <a:chOff x="2848" y="848"/>
            <a:chExt cx="140" cy="98"/>
          </a:xfrm>
        </p:grpSpPr>
        <p:sp>
          <p:nvSpPr>
            <p:cNvPr id="99623" name="Line 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4" name="Line 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5" name="Line 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79" name="Group 89"/>
          <p:cNvGrpSpPr>
            <a:grpSpLocks/>
          </p:cNvGrpSpPr>
          <p:nvPr/>
        </p:nvGrpSpPr>
        <p:grpSpPr bwMode="auto">
          <a:xfrm flipV="1">
            <a:off x="7016750" y="2454275"/>
            <a:ext cx="171450" cy="60325"/>
            <a:chOff x="2848" y="848"/>
            <a:chExt cx="140" cy="98"/>
          </a:xfrm>
        </p:grpSpPr>
        <p:sp>
          <p:nvSpPr>
            <p:cNvPr id="99620"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1"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2"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80" name="Oval 93"/>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1" name="Line 94"/>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2" name="Line 95"/>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3" name="Rectangle 96"/>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84" name="Oval 97"/>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85" name="Group 98"/>
          <p:cNvGrpSpPr>
            <a:grpSpLocks/>
          </p:cNvGrpSpPr>
          <p:nvPr/>
        </p:nvGrpSpPr>
        <p:grpSpPr bwMode="auto">
          <a:xfrm>
            <a:off x="7016750" y="2711450"/>
            <a:ext cx="179388" cy="65088"/>
            <a:chOff x="2848" y="848"/>
            <a:chExt cx="140" cy="98"/>
          </a:xfrm>
        </p:grpSpPr>
        <p:sp>
          <p:nvSpPr>
            <p:cNvPr id="99617" name="Line 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8" name="Line 1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9" name="Line 1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86" name="Group 102"/>
          <p:cNvGrpSpPr>
            <a:grpSpLocks/>
          </p:cNvGrpSpPr>
          <p:nvPr/>
        </p:nvGrpSpPr>
        <p:grpSpPr bwMode="auto">
          <a:xfrm flipV="1">
            <a:off x="7016750" y="2711450"/>
            <a:ext cx="179388" cy="65088"/>
            <a:chOff x="2848" y="848"/>
            <a:chExt cx="140" cy="98"/>
          </a:xfrm>
        </p:grpSpPr>
        <p:sp>
          <p:nvSpPr>
            <p:cNvPr id="99614"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5"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6"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87" name="Oval 106"/>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8" name="Line 107"/>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9" name="Line 108"/>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0" name="Rectangle 109"/>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99391" name="Oval 110"/>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2" name="Group 111"/>
          <p:cNvGrpSpPr>
            <a:grpSpLocks/>
          </p:cNvGrpSpPr>
          <p:nvPr/>
        </p:nvGrpSpPr>
        <p:grpSpPr bwMode="auto">
          <a:xfrm>
            <a:off x="7486650" y="2359025"/>
            <a:ext cx="163513" cy="57150"/>
            <a:chOff x="2848" y="848"/>
            <a:chExt cx="140" cy="98"/>
          </a:xfrm>
        </p:grpSpPr>
        <p:sp>
          <p:nvSpPr>
            <p:cNvPr id="99611" name="Line 1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2" name="Line 1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3" name="Line 1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93" name="Group 115"/>
          <p:cNvGrpSpPr>
            <a:grpSpLocks/>
          </p:cNvGrpSpPr>
          <p:nvPr/>
        </p:nvGrpSpPr>
        <p:grpSpPr bwMode="auto">
          <a:xfrm flipV="1">
            <a:off x="7486650" y="2357438"/>
            <a:ext cx="163513" cy="58737"/>
            <a:chOff x="2848" y="848"/>
            <a:chExt cx="140" cy="98"/>
          </a:xfrm>
        </p:grpSpPr>
        <p:sp>
          <p:nvSpPr>
            <p:cNvPr id="99608"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9"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0"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94" name="Oval 119"/>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95" name="Line 120"/>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6" name="Line 121"/>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7" name="Rectangle 122"/>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98" name="Oval 123"/>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9" name="Group 124"/>
          <p:cNvGrpSpPr>
            <a:grpSpLocks/>
          </p:cNvGrpSpPr>
          <p:nvPr/>
        </p:nvGrpSpPr>
        <p:grpSpPr bwMode="auto">
          <a:xfrm>
            <a:off x="7578725" y="2711450"/>
            <a:ext cx="179388" cy="65088"/>
            <a:chOff x="2848" y="848"/>
            <a:chExt cx="140" cy="98"/>
          </a:xfrm>
        </p:grpSpPr>
        <p:sp>
          <p:nvSpPr>
            <p:cNvPr id="99605" name="Line 1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6" name="Line 1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7" name="Line 1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00" name="Group 128"/>
          <p:cNvGrpSpPr>
            <a:grpSpLocks/>
          </p:cNvGrpSpPr>
          <p:nvPr/>
        </p:nvGrpSpPr>
        <p:grpSpPr bwMode="auto">
          <a:xfrm flipV="1">
            <a:off x="7578725" y="2711450"/>
            <a:ext cx="179388" cy="65088"/>
            <a:chOff x="2848" y="848"/>
            <a:chExt cx="140" cy="98"/>
          </a:xfrm>
        </p:grpSpPr>
        <p:sp>
          <p:nvSpPr>
            <p:cNvPr id="99602"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3"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4"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01" name="Oval 132"/>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2" name="Line 133"/>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03" name="Line 134"/>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04" name="Rectangle 135"/>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05" name="Oval 136"/>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06" name="Group 137"/>
          <p:cNvGrpSpPr>
            <a:grpSpLocks/>
          </p:cNvGrpSpPr>
          <p:nvPr/>
        </p:nvGrpSpPr>
        <p:grpSpPr bwMode="auto">
          <a:xfrm>
            <a:off x="6167438" y="2449513"/>
            <a:ext cx="171450" cy="60325"/>
            <a:chOff x="2848" y="848"/>
            <a:chExt cx="140" cy="98"/>
          </a:xfrm>
        </p:grpSpPr>
        <p:sp>
          <p:nvSpPr>
            <p:cNvPr id="99599" name="Line 1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0" name="Line 1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1" name="Line 1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07" name="Group 141"/>
          <p:cNvGrpSpPr>
            <a:grpSpLocks/>
          </p:cNvGrpSpPr>
          <p:nvPr/>
        </p:nvGrpSpPr>
        <p:grpSpPr bwMode="auto">
          <a:xfrm flipV="1">
            <a:off x="6167438" y="2449513"/>
            <a:ext cx="171450" cy="58737"/>
            <a:chOff x="2848" y="848"/>
            <a:chExt cx="140" cy="98"/>
          </a:xfrm>
        </p:grpSpPr>
        <p:sp>
          <p:nvSpPr>
            <p:cNvPr id="99596"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7"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8"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08" name="Oval 145"/>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9" name="Line 146"/>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10" name="Line 147"/>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11" name="Rectangle 148"/>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12" name="Oval 149"/>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13" name="Group 150"/>
          <p:cNvGrpSpPr>
            <a:grpSpLocks/>
          </p:cNvGrpSpPr>
          <p:nvPr/>
        </p:nvGrpSpPr>
        <p:grpSpPr bwMode="auto">
          <a:xfrm>
            <a:off x="5861050" y="3598863"/>
            <a:ext cx="171450" cy="60325"/>
            <a:chOff x="2848" y="848"/>
            <a:chExt cx="140" cy="98"/>
          </a:xfrm>
        </p:grpSpPr>
        <p:sp>
          <p:nvSpPr>
            <p:cNvPr id="99593" name="Line 1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4" name="Line 1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5" name="Line 1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14" name="Group 154"/>
          <p:cNvGrpSpPr>
            <a:grpSpLocks/>
          </p:cNvGrpSpPr>
          <p:nvPr/>
        </p:nvGrpSpPr>
        <p:grpSpPr bwMode="auto">
          <a:xfrm flipV="1">
            <a:off x="5861050" y="3598863"/>
            <a:ext cx="171450" cy="58737"/>
            <a:chOff x="2848" y="848"/>
            <a:chExt cx="140" cy="98"/>
          </a:xfrm>
        </p:grpSpPr>
        <p:sp>
          <p:nvSpPr>
            <p:cNvPr id="99590"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1"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2"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15" name="Line 158"/>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6" name="Line 159"/>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7" name="Line 160"/>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8" name="Line 161"/>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9" name="Line 162"/>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0" name="Line 163"/>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1" name="Line 164"/>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2" name="Freeform 165"/>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23" name="Line 166"/>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24" name="Line 167"/>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25" name="Line 168"/>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99426" name="Group 169"/>
          <p:cNvGrpSpPr>
            <a:grpSpLocks/>
          </p:cNvGrpSpPr>
          <p:nvPr/>
        </p:nvGrpSpPr>
        <p:grpSpPr bwMode="auto">
          <a:xfrm>
            <a:off x="7462838" y="4756150"/>
            <a:ext cx="501650" cy="234950"/>
            <a:chOff x="4701" y="2996"/>
            <a:chExt cx="316" cy="148"/>
          </a:xfrm>
        </p:grpSpPr>
        <p:sp>
          <p:nvSpPr>
            <p:cNvPr id="99577" name="Oval 1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78" name="Line 17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9" name="Line 17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0" name="Rectangle 17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81" name="Oval 1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82" name="Group 175"/>
            <p:cNvGrpSpPr>
              <a:grpSpLocks/>
            </p:cNvGrpSpPr>
            <p:nvPr/>
          </p:nvGrpSpPr>
          <p:grpSpPr bwMode="auto">
            <a:xfrm>
              <a:off x="4776" y="3017"/>
              <a:ext cx="156" cy="56"/>
              <a:chOff x="2848" y="848"/>
              <a:chExt cx="140" cy="98"/>
            </a:xfrm>
          </p:grpSpPr>
          <p:sp>
            <p:nvSpPr>
              <p:cNvPr id="99587" name="Line 17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8" name="Line 17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9" name="Line 17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83" name="Group 179"/>
            <p:cNvGrpSpPr>
              <a:grpSpLocks/>
            </p:cNvGrpSpPr>
            <p:nvPr/>
          </p:nvGrpSpPr>
          <p:grpSpPr bwMode="auto">
            <a:xfrm flipV="1">
              <a:off x="4776" y="3016"/>
              <a:ext cx="156" cy="56"/>
              <a:chOff x="2848" y="848"/>
              <a:chExt cx="140" cy="98"/>
            </a:xfrm>
          </p:grpSpPr>
          <p:sp>
            <p:nvSpPr>
              <p:cNvPr id="99584"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5"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6"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27" name="Group 183"/>
          <p:cNvGrpSpPr>
            <a:grpSpLocks/>
          </p:cNvGrpSpPr>
          <p:nvPr/>
        </p:nvGrpSpPr>
        <p:grpSpPr bwMode="auto">
          <a:xfrm>
            <a:off x="6646863" y="4479925"/>
            <a:ext cx="501650" cy="234950"/>
            <a:chOff x="3600" y="219"/>
            <a:chExt cx="360" cy="175"/>
          </a:xfrm>
        </p:grpSpPr>
        <p:sp>
          <p:nvSpPr>
            <p:cNvPr id="99564"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65" name="Line 18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6" name="Line 18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7" name="Rectangle 187"/>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68"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69" name="Group 189"/>
            <p:cNvGrpSpPr>
              <a:grpSpLocks/>
            </p:cNvGrpSpPr>
            <p:nvPr/>
          </p:nvGrpSpPr>
          <p:grpSpPr bwMode="auto">
            <a:xfrm>
              <a:off x="3686" y="244"/>
              <a:ext cx="177" cy="66"/>
              <a:chOff x="2848" y="848"/>
              <a:chExt cx="140" cy="98"/>
            </a:xfrm>
          </p:grpSpPr>
          <p:sp>
            <p:nvSpPr>
              <p:cNvPr id="99574" name="Line 19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5" name="Line 19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6" name="Line 19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70" name="Group 193"/>
            <p:cNvGrpSpPr>
              <a:grpSpLocks/>
            </p:cNvGrpSpPr>
            <p:nvPr/>
          </p:nvGrpSpPr>
          <p:grpSpPr bwMode="auto">
            <a:xfrm flipV="1">
              <a:off x="3686" y="243"/>
              <a:ext cx="177" cy="66"/>
              <a:chOff x="2848" y="848"/>
              <a:chExt cx="140" cy="98"/>
            </a:xfrm>
          </p:grpSpPr>
          <p:sp>
            <p:nvSpPr>
              <p:cNvPr id="99571"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2"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3"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28" name="Group 197"/>
          <p:cNvGrpSpPr>
            <a:grpSpLocks/>
          </p:cNvGrpSpPr>
          <p:nvPr/>
        </p:nvGrpSpPr>
        <p:grpSpPr bwMode="auto">
          <a:xfrm>
            <a:off x="5981700" y="4784725"/>
            <a:ext cx="501650" cy="234950"/>
            <a:chOff x="3600" y="219"/>
            <a:chExt cx="360" cy="175"/>
          </a:xfrm>
        </p:grpSpPr>
        <p:sp>
          <p:nvSpPr>
            <p:cNvPr id="99551" name="Oval 19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52" name="Line 19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3" name="Line 20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4" name="Rectangle 20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55" name="Oval 20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56" name="Group 203"/>
            <p:cNvGrpSpPr>
              <a:grpSpLocks/>
            </p:cNvGrpSpPr>
            <p:nvPr/>
          </p:nvGrpSpPr>
          <p:grpSpPr bwMode="auto">
            <a:xfrm>
              <a:off x="3686" y="244"/>
              <a:ext cx="177" cy="66"/>
              <a:chOff x="2848" y="848"/>
              <a:chExt cx="140" cy="98"/>
            </a:xfrm>
          </p:grpSpPr>
          <p:sp>
            <p:nvSpPr>
              <p:cNvPr id="99561" name="Line 20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2" name="Line 20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3" name="Line 20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57" name="Group 207"/>
            <p:cNvGrpSpPr>
              <a:grpSpLocks/>
            </p:cNvGrpSpPr>
            <p:nvPr/>
          </p:nvGrpSpPr>
          <p:grpSpPr bwMode="auto">
            <a:xfrm flipV="1">
              <a:off x="3686" y="243"/>
              <a:ext cx="177" cy="66"/>
              <a:chOff x="2848" y="848"/>
              <a:chExt cx="140" cy="98"/>
            </a:xfrm>
          </p:grpSpPr>
          <p:sp>
            <p:nvSpPr>
              <p:cNvPr id="99558"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9"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0"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99429" name="Line 211"/>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0" name="Line 212"/>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1" name="Line 213"/>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2" name="Line 214"/>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3" name="Line 215"/>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4" name="Line 216"/>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5" name="Line 217"/>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6" name="Line 218"/>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7" name="Line 219"/>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8" name="Line 220"/>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9" name="Line 221"/>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0" name="Line 222"/>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99441" name="Group 223"/>
          <p:cNvGrpSpPr>
            <a:grpSpLocks/>
          </p:cNvGrpSpPr>
          <p:nvPr/>
        </p:nvGrpSpPr>
        <p:grpSpPr bwMode="auto">
          <a:xfrm>
            <a:off x="5084763" y="1677988"/>
            <a:ext cx="3021012" cy="3981450"/>
            <a:chOff x="-1203" y="1352"/>
            <a:chExt cx="1903" cy="2508"/>
          </a:xfrm>
        </p:grpSpPr>
        <p:grpSp>
          <p:nvGrpSpPr>
            <p:cNvPr id="99524" name="Group 224"/>
            <p:cNvGrpSpPr>
              <a:grpSpLocks/>
            </p:cNvGrpSpPr>
            <p:nvPr/>
          </p:nvGrpSpPr>
          <p:grpSpPr bwMode="auto">
            <a:xfrm>
              <a:off x="-1203" y="1647"/>
              <a:ext cx="436" cy="114"/>
              <a:chOff x="3072" y="739"/>
              <a:chExt cx="652" cy="146"/>
            </a:xfrm>
          </p:grpSpPr>
          <p:pic>
            <p:nvPicPr>
              <p:cNvPr id="99548" name="Picture 225" descr="lgv_fq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549" name="Line 226"/>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550" name="Line 227"/>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99525" name="Picture 228" descr="imgyjav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9526" name="Group 229"/>
            <p:cNvGrpSpPr>
              <a:grpSpLocks/>
            </p:cNvGrpSpPr>
            <p:nvPr/>
          </p:nvGrpSpPr>
          <p:grpSpPr bwMode="auto">
            <a:xfrm>
              <a:off x="-546" y="1352"/>
              <a:ext cx="256" cy="269"/>
              <a:chOff x="2870" y="1518"/>
              <a:chExt cx="292" cy="320"/>
            </a:xfrm>
          </p:grpSpPr>
          <p:graphicFrame>
            <p:nvGraphicFramePr>
              <p:cNvPr id="99341" name="Object 2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433" name="Clip" r:id="rId6" imgW="819000" imgH="847800" progId="MS_ClipArt_Gallery.2">
                      <p:embed/>
                    </p:oleObj>
                  </mc:Choice>
                  <mc:Fallback>
                    <p:oleObj name="Clip" r:id="rId6"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2" name="Object 2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434" name="Clip" r:id="rId8" imgW="1266840" imgH="1200240" progId="MS_ClipArt_Gallery.2">
                      <p:embed/>
                    </p:oleObj>
                  </mc:Choice>
                  <mc:Fallback>
                    <p:oleObj name="Clip" r:id="rId8"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27" name="Group 232"/>
            <p:cNvGrpSpPr>
              <a:grpSpLocks/>
            </p:cNvGrpSpPr>
            <p:nvPr/>
          </p:nvGrpSpPr>
          <p:grpSpPr bwMode="auto">
            <a:xfrm>
              <a:off x="-1002" y="2262"/>
              <a:ext cx="209" cy="224"/>
              <a:chOff x="2870" y="1518"/>
              <a:chExt cx="292" cy="320"/>
            </a:xfrm>
          </p:grpSpPr>
          <p:graphicFrame>
            <p:nvGraphicFramePr>
              <p:cNvPr id="99339" name="Object 2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435" name="Clip" r:id="rId10" imgW="819000" imgH="847800" progId="MS_ClipArt_Gallery.2">
                      <p:embed/>
                    </p:oleObj>
                  </mc:Choice>
                  <mc:Fallback>
                    <p:oleObj name="Clip" r:id="rId1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0" name="Object 2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436"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99330" name="Object 235"/>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389437"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8" name="Group 236"/>
            <p:cNvGrpSpPr>
              <a:grpSpLocks/>
            </p:cNvGrpSpPr>
            <p:nvPr/>
          </p:nvGrpSpPr>
          <p:grpSpPr bwMode="auto">
            <a:xfrm>
              <a:off x="310" y="3575"/>
              <a:ext cx="125" cy="230"/>
              <a:chOff x="4180" y="783"/>
              <a:chExt cx="150" cy="307"/>
            </a:xfrm>
          </p:grpSpPr>
          <p:sp>
            <p:nvSpPr>
              <p:cNvPr id="99540" name="AutoShape 2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41" name="Rectangle 2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42" name="Rectangle 2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3" name="AutoShape 2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4" name="Line 2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45" name="Line 2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46" name="Rectangle 2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47" name="Rectangle 2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99331" name="Object 245"/>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389438"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2" name="Object 246"/>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89439"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3" name="Object 247"/>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89440"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4" name="Object 248"/>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89441"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9" name="Group 249"/>
            <p:cNvGrpSpPr>
              <a:grpSpLocks/>
            </p:cNvGrpSpPr>
            <p:nvPr/>
          </p:nvGrpSpPr>
          <p:grpSpPr bwMode="auto">
            <a:xfrm>
              <a:off x="83" y="3625"/>
              <a:ext cx="172" cy="215"/>
              <a:chOff x="2870" y="1518"/>
              <a:chExt cx="292" cy="320"/>
            </a:xfrm>
          </p:grpSpPr>
          <p:graphicFrame>
            <p:nvGraphicFramePr>
              <p:cNvPr id="99337" name="Object 2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442"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8" name="Object 2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443"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0" name="Group 252"/>
            <p:cNvGrpSpPr>
              <a:grpSpLocks/>
            </p:cNvGrpSpPr>
            <p:nvPr/>
          </p:nvGrpSpPr>
          <p:grpSpPr bwMode="auto">
            <a:xfrm>
              <a:off x="-201" y="3657"/>
              <a:ext cx="220" cy="203"/>
              <a:chOff x="2870" y="1518"/>
              <a:chExt cx="292" cy="320"/>
            </a:xfrm>
          </p:grpSpPr>
          <p:graphicFrame>
            <p:nvGraphicFramePr>
              <p:cNvPr id="99335" name="Object 2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444"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6" name="Object 2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445"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1" name="Group 255"/>
            <p:cNvGrpSpPr>
              <a:grpSpLocks/>
            </p:cNvGrpSpPr>
            <p:nvPr/>
          </p:nvGrpSpPr>
          <p:grpSpPr bwMode="auto">
            <a:xfrm>
              <a:off x="569" y="3419"/>
              <a:ext cx="131" cy="258"/>
              <a:chOff x="4180" y="783"/>
              <a:chExt cx="150" cy="307"/>
            </a:xfrm>
          </p:grpSpPr>
          <p:sp>
            <p:nvSpPr>
              <p:cNvPr id="99532" name="AutoShape 25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33" name="Rectangle 25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34" name="Rectangle 25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5" name="AutoShape 25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6" name="Line 26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37" name="Line 26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38" name="Rectangle 26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39" name="Rectangle 26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99442" name="Line 264"/>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3" name="Line 265"/>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4" name="Line 266"/>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5" name="Line 267"/>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6" name="Line 268"/>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7" name="Line 269"/>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8" name="Line 270"/>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9" name="Line 271"/>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0" name="Line 272"/>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1" name="Line 273"/>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2" name="Line 274"/>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99453" name="Group 275"/>
          <p:cNvGrpSpPr>
            <a:grpSpLocks/>
          </p:cNvGrpSpPr>
          <p:nvPr/>
        </p:nvGrpSpPr>
        <p:grpSpPr bwMode="auto">
          <a:xfrm>
            <a:off x="6645275" y="4481513"/>
            <a:ext cx="501650" cy="234950"/>
            <a:chOff x="4701" y="2996"/>
            <a:chExt cx="316" cy="148"/>
          </a:xfrm>
        </p:grpSpPr>
        <p:sp>
          <p:nvSpPr>
            <p:cNvPr id="99511" name="Oval 27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12" name="Line 277"/>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3" name="Line 278"/>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4" name="Rectangle 279"/>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15" name="Oval 28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16" name="Group 281"/>
            <p:cNvGrpSpPr>
              <a:grpSpLocks/>
            </p:cNvGrpSpPr>
            <p:nvPr/>
          </p:nvGrpSpPr>
          <p:grpSpPr bwMode="auto">
            <a:xfrm>
              <a:off x="4776" y="3017"/>
              <a:ext cx="156" cy="56"/>
              <a:chOff x="2848" y="848"/>
              <a:chExt cx="140" cy="98"/>
            </a:xfrm>
          </p:grpSpPr>
          <p:sp>
            <p:nvSpPr>
              <p:cNvPr id="99521" name="Line 28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2" name="Line 28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3" name="Line 28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17" name="Group 285"/>
            <p:cNvGrpSpPr>
              <a:grpSpLocks/>
            </p:cNvGrpSpPr>
            <p:nvPr/>
          </p:nvGrpSpPr>
          <p:grpSpPr bwMode="auto">
            <a:xfrm flipV="1">
              <a:off x="4776" y="3016"/>
              <a:ext cx="156" cy="56"/>
              <a:chOff x="2848" y="848"/>
              <a:chExt cx="140" cy="98"/>
            </a:xfrm>
          </p:grpSpPr>
          <p:sp>
            <p:nvSpPr>
              <p:cNvPr id="99518" name="Line 2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9" name="Line 2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0" name="Line 2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54" name="Group 289"/>
          <p:cNvGrpSpPr>
            <a:grpSpLocks/>
          </p:cNvGrpSpPr>
          <p:nvPr/>
        </p:nvGrpSpPr>
        <p:grpSpPr bwMode="auto">
          <a:xfrm>
            <a:off x="5980113" y="4783138"/>
            <a:ext cx="501650" cy="234950"/>
            <a:chOff x="4701" y="2996"/>
            <a:chExt cx="316" cy="148"/>
          </a:xfrm>
        </p:grpSpPr>
        <p:sp>
          <p:nvSpPr>
            <p:cNvPr id="99498" name="Oval 29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99" name="Line 29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0" name="Line 29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1" name="Rectangle 29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02" name="Oval 29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03" name="Group 295"/>
            <p:cNvGrpSpPr>
              <a:grpSpLocks/>
            </p:cNvGrpSpPr>
            <p:nvPr/>
          </p:nvGrpSpPr>
          <p:grpSpPr bwMode="auto">
            <a:xfrm>
              <a:off x="4776" y="3017"/>
              <a:ext cx="156" cy="56"/>
              <a:chOff x="2848" y="848"/>
              <a:chExt cx="140" cy="98"/>
            </a:xfrm>
          </p:grpSpPr>
          <p:sp>
            <p:nvSpPr>
              <p:cNvPr id="99508" name="Line 2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9" name="Line 2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0" name="Line 2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04" name="Group 299"/>
            <p:cNvGrpSpPr>
              <a:grpSpLocks/>
            </p:cNvGrpSpPr>
            <p:nvPr/>
          </p:nvGrpSpPr>
          <p:grpSpPr bwMode="auto">
            <a:xfrm flipV="1">
              <a:off x="4776" y="3016"/>
              <a:ext cx="156" cy="56"/>
              <a:chOff x="2848" y="848"/>
              <a:chExt cx="140" cy="98"/>
            </a:xfrm>
          </p:grpSpPr>
          <p:sp>
            <p:nvSpPr>
              <p:cNvPr id="99505" name="Line 3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6" name="Line 3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7" name="Line 3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55" name="Group 303"/>
          <p:cNvGrpSpPr>
            <a:grpSpLocks/>
          </p:cNvGrpSpPr>
          <p:nvPr/>
        </p:nvGrpSpPr>
        <p:grpSpPr bwMode="auto">
          <a:xfrm>
            <a:off x="6810375" y="4968875"/>
            <a:ext cx="290513" cy="404813"/>
            <a:chOff x="4290" y="3130"/>
            <a:chExt cx="183" cy="255"/>
          </a:xfrm>
        </p:grpSpPr>
        <p:pic>
          <p:nvPicPr>
            <p:cNvPr id="99480" name="Picture 304"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9481" name="Freeform 305"/>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2" name="Freeform 306"/>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3" name="Freeform 307"/>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4" name="Freeform 308"/>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5" name="Freeform 309"/>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6" name="Freeform 310"/>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7" name="Freeform 311"/>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8" name="Freeform 312"/>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9" name="Freeform 313"/>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90" name="Freeform 314"/>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91" name="Freeform 315"/>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2" name="Freeform 316"/>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3" name="Freeform 317"/>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4" name="Freeform 318"/>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5" name="Freeform 319"/>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6" name="Freeform 320"/>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7" name="Freeform 321"/>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99456" name="Group 322"/>
          <p:cNvGrpSpPr>
            <a:grpSpLocks/>
          </p:cNvGrpSpPr>
          <p:nvPr/>
        </p:nvGrpSpPr>
        <p:grpSpPr bwMode="auto">
          <a:xfrm>
            <a:off x="5367338" y="3430588"/>
            <a:ext cx="290512" cy="404812"/>
            <a:chOff x="4290" y="3130"/>
            <a:chExt cx="183" cy="255"/>
          </a:xfrm>
        </p:grpSpPr>
        <p:pic>
          <p:nvPicPr>
            <p:cNvPr id="99462" name="Picture 323"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9463" name="Freeform 324"/>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4" name="Freeform 325"/>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5" name="Freeform 326"/>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6" name="Freeform 327"/>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7" name="Freeform 328"/>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8" name="Freeform 329"/>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9" name="Freeform 330"/>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0" name="Freeform 331"/>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1" name="Freeform 332"/>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2" name="Freeform 333"/>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3" name="Freeform 334"/>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4" name="Freeform 335"/>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5" name="Freeform 336"/>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6" name="Freeform 337"/>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7" name="Freeform 338"/>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8" name="Freeform 339"/>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9" name="Freeform 34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341"/>
          <p:cNvGrpSpPr>
            <a:grpSpLocks/>
          </p:cNvGrpSpPr>
          <p:nvPr/>
        </p:nvGrpSpPr>
        <p:grpSpPr bwMode="auto">
          <a:xfrm>
            <a:off x="4206875" y="2076450"/>
            <a:ext cx="3013075" cy="3355975"/>
            <a:chOff x="2650" y="1308"/>
            <a:chExt cx="1898" cy="2114"/>
          </a:xfrm>
        </p:grpSpPr>
        <p:sp>
          <p:nvSpPr>
            <p:cNvPr id="99458" name="Line 342"/>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9" name="Line 343"/>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60" name="Line 344"/>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61" name="Text Box 345"/>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113812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FA594E5-106F-6B40-8B7D-8BB1CBC01B05}" type="slidenum">
              <a:rPr lang="en-US" sz="1400">
                <a:latin typeface="Times New Roman" charset="0"/>
              </a:rPr>
              <a:pPr/>
              <a:t>77</a:t>
            </a:fld>
            <a:endParaRPr lang="en-US" sz="1400">
              <a:latin typeface="Times New Roman" charset="0"/>
            </a:endParaRPr>
          </a:p>
        </p:txBody>
      </p:sp>
      <p:sp>
        <p:nvSpPr>
          <p:cNvPr id="101383" name="Rectangle 2"/>
          <p:cNvSpPr>
            <a:spLocks noGrp="1" noChangeArrowheads="1"/>
          </p:cNvSpPr>
          <p:nvPr>
            <p:ph type="title"/>
          </p:nvPr>
        </p:nvSpPr>
        <p:spPr>
          <a:xfrm>
            <a:off x="298450" y="228600"/>
            <a:ext cx="8520113" cy="1143000"/>
          </a:xfrm>
        </p:spPr>
        <p:txBody>
          <a:bodyPr/>
          <a:lstStyle/>
          <a:p>
            <a:r>
              <a:rPr lang="en-US" sz="3600" dirty="0">
                <a:ea typeface="ＭＳ Ｐゴシック" charset="0"/>
                <a:cs typeface="ＭＳ Ｐゴシック" charset="0"/>
              </a:rPr>
              <a:t>File Distribution: Server-Client </a:t>
            </a:r>
            <a:r>
              <a:rPr lang="en-US" sz="3600" dirty="0" err="1">
                <a:ea typeface="ＭＳ Ｐゴシック" charset="0"/>
                <a:cs typeface="ＭＳ Ｐゴシック" charset="0"/>
              </a:rPr>
              <a:t>vs</a:t>
            </a:r>
            <a:r>
              <a:rPr lang="en-US" sz="3600" dirty="0">
                <a:ea typeface="ＭＳ Ｐゴシック" charset="0"/>
                <a:cs typeface="ＭＳ Ｐゴシック" charset="0"/>
              </a:rPr>
              <a:t> P2P</a:t>
            </a:r>
          </a:p>
        </p:txBody>
      </p:sp>
      <p:sp>
        <p:nvSpPr>
          <p:cNvPr id="101384" name="Rectangle 3"/>
          <p:cNvSpPr>
            <a:spLocks noGrp="1" noChangeArrowheads="1"/>
          </p:cNvSpPr>
          <p:nvPr>
            <p:ph type="body" idx="1"/>
          </p:nvPr>
        </p:nvSpPr>
        <p:spPr>
          <a:xfrm>
            <a:off x="465138" y="1227138"/>
            <a:ext cx="8258175" cy="1143000"/>
          </a:xfrm>
        </p:spPr>
        <p:txBody>
          <a:bodyPr/>
          <a:lstStyle/>
          <a:p>
            <a:pPr>
              <a:buFont typeface="ZapfDingbats" charset="0"/>
              <a:buNone/>
            </a:pPr>
            <a:r>
              <a:rPr lang="en-US" i="1" u="sng" dirty="0">
                <a:solidFill>
                  <a:srgbClr val="FF3300"/>
                </a:solidFill>
                <a:ea typeface="ＭＳ Ｐゴシック" charset="0"/>
                <a:cs typeface="ＭＳ Ｐゴシック" charset="0"/>
              </a:rPr>
              <a:t>Question</a:t>
            </a:r>
            <a:r>
              <a:rPr lang="en-US" dirty="0">
                <a:ea typeface="ＭＳ Ｐゴシック" charset="0"/>
                <a:cs typeface="ＭＳ Ｐゴシック" charset="0"/>
              </a:rPr>
              <a:t> : How much time to distribute file from one server to </a:t>
            </a:r>
            <a:r>
              <a:rPr lang="en-US" i="1" dirty="0">
                <a:ea typeface="ＭＳ Ｐゴシック" charset="0"/>
                <a:cs typeface="ＭＳ Ｐゴシック" charset="0"/>
              </a:rPr>
              <a:t>N  peers</a:t>
            </a:r>
            <a:r>
              <a:rPr lang="en-US" dirty="0">
                <a:ea typeface="ＭＳ Ｐゴシック" charset="0"/>
                <a:cs typeface="ＭＳ Ｐゴシック" charset="0"/>
              </a:rPr>
              <a:t>?</a:t>
            </a:r>
          </a:p>
        </p:txBody>
      </p:sp>
      <p:sp>
        <p:nvSpPr>
          <p:cNvPr id="101385" name="Freeform 4"/>
          <p:cNvSpPr>
            <a:spLocks/>
          </p:cNvSpPr>
          <p:nvPr/>
        </p:nvSpPr>
        <p:spPr bwMode="auto">
          <a:xfrm>
            <a:off x="2373313" y="4032250"/>
            <a:ext cx="3775075" cy="2146300"/>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1386" name="Group 5"/>
          <p:cNvGrpSpPr>
            <a:grpSpLocks/>
          </p:cNvGrpSpPr>
          <p:nvPr/>
        </p:nvGrpSpPr>
        <p:grpSpPr bwMode="auto">
          <a:xfrm>
            <a:off x="1552575" y="3181350"/>
            <a:ext cx="538163" cy="885825"/>
            <a:chOff x="4180" y="783"/>
            <a:chExt cx="150" cy="307"/>
          </a:xfrm>
        </p:grpSpPr>
        <p:sp>
          <p:nvSpPr>
            <p:cNvPr id="101417"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8"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1"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2"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1424"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1387" name="Line 14"/>
          <p:cNvSpPr>
            <a:spLocks noChangeShapeType="1"/>
          </p:cNvSpPr>
          <p:nvPr/>
        </p:nvSpPr>
        <p:spPr bwMode="auto">
          <a:xfrm>
            <a:off x="1819275" y="4051300"/>
            <a:ext cx="803275" cy="3111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88" name="Text Box 15"/>
          <p:cNvSpPr txBox="1">
            <a:spLocks noChangeArrowheads="1"/>
          </p:cNvSpPr>
          <p:nvPr/>
        </p:nvSpPr>
        <p:spPr bwMode="auto">
          <a:xfrm>
            <a:off x="2179638" y="3719513"/>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1378" name="Object 16"/>
          <p:cNvGraphicFramePr>
            <a:graphicFrameLocks noChangeAspect="1"/>
          </p:cNvGraphicFramePr>
          <p:nvPr/>
        </p:nvGraphicFramePr>
        <p:xfrm>
          <a:off x="3190875" y="2817813"/>
          <a:ext cx="547688" cy="466725"/>
        </p:xfrm>
        <a:graphic>
          <a:graphicData uri="http://schemas.openxmlformats.org/presentationml/2006/ole">
            <mc:AlternateContent xmlns:mc="http://schemas.openxmlformats.org/markup-compatibility/2006">
              <mc:Choice xmlns:v="urn:schemas-microsoft-com:vml" Requires="v">
                <p:oleObj spid="_x0000_s87361"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2817813"/>
                        <a:ext cx="547688" cy="466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89" name="Line 17"/>
          <p:cNvSpPr>
            <a:spLocks noChangeShapeType="1"/>
          </p:cNvSpPr>
          <p:nvPr/>
        </p:nvSpPr>
        <p:spPr bwMode="auto">
          <a:xfrm>
            <a:off x="3551238" y="3214688"/>
            <a:ext cx="228600" cy="9144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0" name="Line 18"/>
          <p:cNvSpPr>
            <a:spLocks noChangeShapeType="1"/>
          </p:cNvSpPr>
          <p:nvPr/>
        </p:nvSpPr>
        <p:spPr bwMode="auto">
          <a:xfrm flipH="1" flipV="1">
            <a:off x="3348038" y="3205163"/>
            <a:ext cx="228600" cy="8890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1" name="Text Box 19"/>
          <p:cNvSpPr txBox="1">
            <a:spLocks noChangeArrowheads="1"/>
          </p:cNvSpPr>
          <p:nvPr/>
        </p:nvSpPr>
        <p:spPr bwMode="auto">
          <a:xfrm>
            <a:off x="4184650" y="3440113"/>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1392" name="Text Box 20"/>
          <p:cNvSpPr txBox="1">
            <a:spLocks noChangeArrowheads="1"/>
          </p:cNvSpPr>
          <p:nvPr/>
        </p:nvSpPr>
        <p:spPr bwMode="auto">
          <a:xfrm>
            <a:off x="3592513"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1379" name="Object 21"/>
          <p:cNvGraphicFramePr>
            <a:graphicFrameLocks noChangeAspect="1"/>
          </p:cNvGraphicFramePr>
          <p:nvPr/>
        </p:nvGraphicFramePr>
        <p:xfrm>
          <a:off x="4614863" y="2784475"/>
          <a:ext cx="573087" cy="488950"/>
        </p:xfrm>
        <a:graphic>
          <a:graphicData uri="http://schemas.openxmlformats.org/presentationml/2006/ole">
            <mc:AlternateContent xmlns:mc="http://schemas.openxmlformats.org/markup-compatibility/2006">
              <mc:Choice xmlns:v="urn:schemas-microsoft-com:vml" Requires="v">
                <p:oleObj spid="_x0000_s87362"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784475"/>
                        <a:ext cx="573087" cy="488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93" name="Line 22"/>
          <p:cNvSpPr>
            <a:spLocks noChangeShapeType="1"/>
          </p:cNvSpPr>
          <p:nvPr/>
        </p:nvSpPr>
        <p:spPr bwMode="auto">
          <a:xfrm flipV="1">
            <a:off x="4397375" y="3243263"/>
            <a:ext cx="317500" cy="10429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4" name="Line 23"/>
          <p:cNvSpPr>
            <a:spLocks noChangeShapeType="1"/>
          </p:cNvSpPr>
          <p:nvPr/>
        </p:nvSpPr>
        <p:spPr bwMode="auto">
          <a:xfrm flipH="1">
            <a:off x="4587875" y="3322638"/>
            <a:ext cx="330200" cy="1052512"/>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5" name="Text Box 24"/>
          <p:cNvSpPr txBox="1">
            <a:spLocks noChangeArrowheads="1"/>
          </p:cNvSpPr>
          <p:nvPr/>
        </p:nvSpPr>
        <p:spPr bwMode="auto">
          <a:xfrm>
            <a:off x="4722813" y="362585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1396" name="Text Box 25"/>
          <p:cNvSpPr txBox="1">
            <a:spLocks noChangeArrowheads="1"/>
          </p:cNvSpPr>
          <p:nvPr/>
        </p:nvSpPr>
        <p:spPr bwMode="auto">
          <a:xfrm>
            <a:off x="3140075"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1397" name="Oval 27"/>
          <p:cNvSpPr>
            <a:spLocks noChangeArrowheads="1"/>
          </p:cNvSpPr>
          <p:nvPr/>
        </p:nvSpPr>
        <p:spPr bwMode="auto">
          <a:xfrm>
            <a:off x="2657475" y="5608638"/>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8" name="Oval 28"/>
          <p:cNvSpPr>
            <a:spLocks noChangeArrowheads="1"/>
          </p:cNvSpPr>
          <p:nvPr/>
        </p:nvSpPr>
        <p:spPr bwMode="auto">
          <a:xfrm>
            <a:off x="3360738" y="5922963"/>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9" name="Oval 29"/>
          <p:cNvSpPr>
            <a:spLocks noChangeArrowheads="1"/>
          </p:cNvSpPr>
          <p:nvPr/>
        </p:nvSpPr>
        <p:spPr bwMode="auto">
          <a:xfrm>
            <a:off x="3833813" y="6130925"/>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0" name="Oval 30"/>
          <p:cNvSpPr>
            <a:spLocks noChangeArrowheads="1"/>
          </p:cNvSpPr>
          <p:nvPr/>
        </p:nvSpPr>
        <p:spPr bwMode="auto">
          <a:xfrm>
            <a:off x="4552950" y="624840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1" name="Oval 31"/>
          <p:cNvSpPr>
            <a:spLocks noChangeArrowheads="1"/>
          </p:cNvSpPr>
          <p:nvPr/>
        </p:nvSpPr>
        <p:spPr bwMode="auto">
          <a:xfrm>
            <a:off x="5454650" y="63357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2" name="Oval 32"/>
          <p:cNvSpPr>
            <a:spLocks noChangeArrowheads="1"/>
          </p:cNvSpPr>
          <p:nvPr/>
        </p:nvSpPr>
        <p:spPr bwMode="auto">
          <a:xfrm>
            <a:off x="6057900" y="608965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3" name="Oval 33"/>
          <p:cNvSpPr>
            <a:spLocks noChangeArrowheads="1"/>
          </p:cNvSpPr>
          <p:nvPr/>
        </p:nvSpPr>
        <p:spPr bwMode="auto">
          <a:xfrm>
            <a:off x="6272213" y="5416550"/>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4" name="Oval 34"/>
          <p:cNvSpPr>
            <a:spLocks noChangeArrowheads="1"/>
          </p:cNvSpPr>
          <p:nvPr/>
        </p:nvSpPr>
        <p:spPr bwMode="auto">
          <a:xfrm>
            <a:off x="5448300" y="39862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5" name="Oval 35"/>
          <p:cNvSpPr>
            <a:spLocks noChangeArrowheads="1"/>
          </p:cNvSpPr>
          <p:nvPr/>
        </p:nvSpPr>
        <p:spPr bwMode="auto">
          <a:xfrm>
            <a:off x="6348413" y="4821238"/>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1380" name="Object 38"/>
          <p:cNvGraphicFramePr>
            <a:graphicFrameLocks noChangeAspect="1"/>
          </p:cNvGraphicFramePr>
          <p:nvPr/>
        </p:nvGraphicFramePr>
        <p:xfrm>
          <a:off x="846138" y="4733925"/>
          <a:ext cx="566737" cy="482600"/>
        </p:xfrm>
        <a:graphic>
          <a:graphicData uri="http://schemas.openxmlformats.org/presentationml/2006/ole">
            <mc:AlternateContent xmlns:mc="http://schemas.openxmlformats.org/markup-compatibility/2006">
              <mc:Choice xmlns:v="urn:schemas-microsoft-com:vml" Requires="v">
                <p:oleObj spid="_x0000_s8736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4733925"/>
                        <a:ext cx="566737" cy="48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406" name="Line 39"/>
          <p:cNvSpPr>
            <a:spLocks noChangeShapeType="1"/>
          </p:cNvSpPr>
          <p:nvPr/>
        </p:nvSpPr>
        <p:spPr bwMode="auto">
          <a:xfrm>
            <a:off x="1376363" y="4962525"/>
            <a:ext cx="1016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7" name="Line 40"/>
          <p:cNvSpPr>
            <a:spLocks noChangeShapeType="1"/>
          </p:cNvSpPr>
          <p:nvPr/>
        </p:nvSpPr>
        <p:spPr bwMode="auto">
          <a:xfrm flipH="1">
            <a:off x="1431925" y="5110163"/>
            <a:ext cx="10033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8" name="Text Box 41"/>
          <p:cNvSpPr txBox="1">
            <a:spLocks noChangeArrowheads="1"/>
          </p:cNvSpPr>
          <p:nvPr/>
        </p:nvSpPr>
        <p:spPr bwMode="auto">
          <a:xfrm>
            <a:off x="1565275" y="51085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1409" name="Text Box 42"/>
          <p:cNvSpPr txBox="1">
            <a:spLocks noChangeArrowheads="1"/>
          </p:cNvSpPr>
          <p:nvPr/>
        </p:nvSpPr>
        <p:spPr bwMode="auto">
          <a:xfrm>
            <a:off x="1568450" y="45116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1410" name="Text Box 43"/>
          <p:cNvSpPr txBox="1">
            <a:spLocks noChangeArrowheads="1"/>
          </p:cNvSpPr>
          <p:nvPr/>
        </p:nvSpPr>
        <p:spPr bwMode="auto">
          <a:xfrm>
            <a:off x="1443038" y="2797175"/>
            <a:ext cx="1173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1411" name="Text Box 44"/>
          <p:cNvSpPr txBox="1">
            <a:spLocks noChangeArrowheads="1"/>
          </p:cNvSpPr>
          <p:nvPr/>
        </p:nvSpPr>
        <p:spPr bwMode="auto">
          <a:xfrm>
            <a:off x="3294063" y="4730750"/>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1412" name="AutoShape 46"/>
          <p:cNvSpPr>
            <a:spLocks noChangeArrowheads="1"/>
          </p:cNvSpPr>
          <p:nvPr/>
        </p:nvSpPr>
        <p:spPr bwMode="auto">
          <a:xfrm>
            <a:off x="900113" y="3176588"/>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1413" name="Text Box 47"/>
          <p:cNvSpPr txBox="1">
            <a:spLocks noChangeArrowheads="1"/>
          </p:cNvSpPr>
          <p:nvPr/>
        </p:nvSpPr>
        <p:spPr bwMode="auto">
          <a:xfrm>
            <a:off x="71438" y="4030663"/>
            <a:ext cx="16589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File, size </a:t>
            </a:r>
            <a:r>
              <a:rPr lang="en-US" sz="1800" i="1" dirty="0">
                <a:latin typeface="Calibri"/>
              </a:rPr>
              <a:t>F</a:t>
            </a:r>
            <a:endParaRPr lang="en-US" sz="1800" i="1" baseline="-25000" dirty="0">
              <a:latin typeface="Calibri"/>
            </a:endParaRPr>
          </a:p>
        </p:txBody>
      </p:sp>
      <p:sp>
        <p:nvSpPr>
          <p:cNvPr id="101414" name="Text Box 49"/>
          <p:cNvSpPr txBox="1">
            <a:spLocks noChangeArrowheads="1"/>
          </p:cNvSpPr>
          <p:nvPr/>
        </p:nvSpPr>
        <p:spPr bwMode="auto">
          <a:xfrm>
            <a:off x="6151563" y="2300288"/>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u</a:t>
            </a:r>
            <a:r>
              <a:rPr lang="en-US" sz="2000" i="1" baseline="-25000" dirty="0">
                <a:solidFill>
                  <a:srgbClr val="FF3300"/>
                </a:solidFill>
                <a:latin typeface="Calibri"/>
              </a:rPr>
              <a:t>s</a:t>
            </a:r>
            <a:r>
              <a:rPr lang="en-US" sz="2000" i="1" dirty="0">
                <a:solidFill>
                  <a:srgbClr val="FF3300"/>
                </a:solidFill>
                <a:latin typeface="Calibri"/>
              </a:rPr>
              <a:t>:</a:t>
            </a:r>
            <a:r>
              <a:rPr lang="en-US" sz="2000" dirty="0">
                <a:latin typeface="Calibri"/>
              </a:rPr>
              <a:t> server upload bandwidth</a:t>
            </a:r>
          </a:p>
        </p:txBody>
      </p:sp>
      <p:sp>
        <p:nvSpPr>
          <p:cNvPr id="101415" name="Text Box 50"/>
          <p:cNvSpPr txBox="1">
            <a:spLocks noChangeArrowheads="1"/>
          </p:cNvSpPr>
          <p:nvPr/>
        </p:nvSpPr>
        <p:spPr bwMode="auto">
          <a:xfrm>
            <a:off x="6178550" y="3019425"/>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err="1">
                <a:solidFill>
                  <a:srgbClr val="FF3300"/>
                </a:solidFill>
                <a:latin typeface="Calibri"/>
              </a:rPr>
              <a:t>u</a:t>
            </a:r>
            <a:r>
              <a:rPr lang="en-US" sz="2000" i="1" baseline="-25000" dirty="0" err="1">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upload bandwidth</a:t>
            </a:r>
          </a:p>
        </p:txBody>
      </p:sp>
      <p:sp>
        <p:nvSpPr>
          <p:cNvPr id="101416" name="Text Box 51"/>
          <p:cNvSpPr txBox="1">
            <a:spLocks noChangeArrowheads="1"/>
          </p:cNvSpPr>
          <p:nvPr/>
        </p:nvSpPr>
        <p:spPr bwMode="auto">
          <a:xfrm>
            <a:off x="6205538" y="3763963"/>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d</a:t>
            </a:r>
            <a:r>
              <a:rPr lang="en-US" sz="2000" i="1" baseline="-25000" dirty="0">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download bandwidth</a:t>
            </a:r>
          </a:p>
        </p:txBody>
      </p:sp>
    </p:spTree>
    <p:extLst>
      <p:ext uri="{BB962C8B-B14F-4D97-AF65-F5344CB8AC3E}">
        <p14:creationId xmlns:p14="http://schemas.microsoft.com/office/powerpoint/2010/main" val="32685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ED66B9D8-6644-5D4F-8535-55BEA08DB398}" type="slidenum">
              <a:rPr lang="en-US" sz="1400">
                <a:latin typeface="Times New Roman" charset="0"/>
              </a:rPr>
              <a:pPr/>
              <a:t>78</a:t>
            </a:fld>
            <a:endParaRPr lang="en-US" sz="1400">
              <a:latin typeface="Times New Roman" charset="0"/>
            </a:endParaRPr>
          </a:p>
        </p:txBody>
      </p:sp>
      <p:sp>
        <p:nvSpPr>
          <p:cNvPr id="102407"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server-client</a:t>
            </a:r>
          </a:p>
        </p:txBody>
      </p:sp>
      <p:sp>
        <p:nvSpPr>
          <p:cNvPr id="102408" name="Freeform 4"/>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2409" name="Group 5"/>
          <p:cNvGrpSpPr>
            <a:grpSpLocks/>
          </p:cNvGrpSpPr>
          <p:nvPr/>
        </p:nvGrpSpPr>
        <p:grpSpPr bwMode="auto">
          <a:xfrm>
            <a:off x="5264150" y="1651000"/>
            <a:ext cx="355600" cy="692150"/>
            <a:chOff x="4180" y="783"/>
            <a:chExt cx="150" cy="307"/>
          </a:xfrm>
        </p:grpSpPr>
        <p:sp>
          <p:nvSpPr>
            <p:cNvPr id="102446"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7"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4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50"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1"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2453"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2410"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1" name="Text Box 15"/>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2402" name="Object 16"/>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8385"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2"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3"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4" name="Text Box 19"/>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2415" name="Text Box 20"/>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2403" name="Object 21"/>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8386"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6"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7"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8" name="Text Box 24"/>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2419" name="Text Box 25"/>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2420"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1"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2"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3"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4"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5"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6"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2404" name="Object 35"/>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838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27"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8"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9" name="Text Box 38"/>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2430" name="Text Box 39"/>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2431" name="Text Box 40"/>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2432" name="Text Box 41"/>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2433"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2434" name="Text Box 43"/>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2435" name="Rectangle 47"/>
          <p:cNvSpPr>
            <a:spLocks noGrp="1" noChangeArrowheads="1"/>
          </p:cNvSpPr>
          <p:nvPr>
            <p:ph type="body" idx="1"/>
          </p:nvPr>
        </p:nvSpPr>
        <p:spPr>
          <a:xfrm>
            <a:off x="385763" y="1614488"/>
            <a:ext cx="3760787" cy="4648200"/>
          </a:xfrm>
        </p:spPr>
        <p:txBody>
          <a:bodyPr/>
          <a:lstStyle/>
          <a:p>
            <a:r>
              <a:rPr lang="en-US" dirty="0">
                <a:ea typeface="ＭＳ Ｐゴシック" charset="0"/>
                <a:cs typeface="ＭＳ Ｐゴシック" charset="0"/>
              </a:rPr>
              <a:t>server sequentially sends N copies:</a:t>
            </a:r>
          </a:p>
          <a:p>
            <a:pPr lvl="1"/>
            <a:r>
              <a:rPr lang="en-US" i="1" dirty="0">
                <a:ea typeface="ＭＳ Ｐゴシック" charset="0"/>
              </a:rPr>
              <a:t>NF/u</a:t>
            </a:r>
            <a:r>
              <a:rPr lang="en-US" i="1" baseline="-25000" dirty="0">
                <a:ea typeface="ＭＳ Ｐゴシック" charset="0"/>
              </a:rPr>
              <a:t>s</a:t>
            </a:r>
            <a:r>
              <a:rPr lang="en-US" baseline="-25000" dirty="0">
                <a:ea typeface="ＭＳ Ｐゴシック" charset="0"/>
              </a:rPr>
              <a:t> </a:t>
            </a:r>
            <a:r>
              <a:rPr lang="en-US" dirty="0">
                <a:ea typeface="ＭＳ Ｐゴシック" charset="0"/>
              </a:rPr>
              <a:t>time </a:t>
            </a:r>
          </a:p>
          <a:p>
            <a:r>
              <a:rPr lang="en-US" dirty="0">
                <a:ea typeface="ＭＳ Ｐゴシック" charset="0"/>
                <a:cs typeface="ＭＳ Ｐゴシック" charset="0"/>
              </a:rPr>
              <a:t>client </a:t>
            </a:r>
            <a:r>
              <a:rPr lang="en-US" dirty="0" err="1">
                <a:ea typeface="ＭＳ Ｐゴシック" charset="0"/>
                <a:cs typeface="ＭＳ Ｐゴシック" charset="0"/>
              </a:rPr>
              <a:t>i</a:t>
            </a:r>
            <a:r>
              <a:rPr lang="en-US" dirty="0">
                <a:ea typeface="ＭＳ Ｐゴシック" charset="0"/>
                <a:cs typeface="ＭＳ Ｐゴシック" charset="0"/>
              </a:rPr>
              <a:t> takes F/d</a:t>
            </a:r>
            <a:r>
              <a:rPr lang="en-US" baseline="-25000" dirty="0">
                <a:ea typeface="ＭＳ Ｐゴシック" charset="0"/>
                <a:cs typeface="ＭＳ Ｐゴシック" charset="0"/>
              </a:rPr>
              <a:t>i </a:t>
            </a:r>
            <a:r>
              <a:rPr lang="en-US" dirty="0">
                <a:ea typeface="ＭＳ Ｐゴシック" charset="0"/>
                <a:cs typeface="ＭＳ Ｐゴシック" charset="0"/>
              </a:rPr>
              <a:t>time to download</a:t>
            </a:r>
          </a:p>
        </p:txBody>
      </p:sp>
      <p:sp>
        <p:nvSpPr>
          <p:cNvPr id="245813" name="Line 53"/>
          <p:cNvSpPr>
            <a:spLocks noChangeShapeType="1"/>
          </p:cNvSpPr>
          <p:nvPr/>
        </p:nvSpPr>
        <p:spPr bwMode="auto">
          <a:xfrm flipV="1">
            <a:off x="4986338" y="5334000"/>
            <a:ext cx="430212" cy="6921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45814" name="Text Box 54"/>
          <p:cNvSpPr txBox="1">
            <a:spLocks noChangeArrowheads="1"/>
          </p:cNvSpPr>
          <p:nvPr/>
        </p:nvSpPr>
        <p:spPr bwMode="auto">
          <a:xfrm>
            <a:off x="4506913" y="5922963"/>
            <a:ext cx="290942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80000"/>
              </a:lnSpc>
            </a:pPr>
            <a:r>
              <a:rPr lang="en-US" dirty="0">
                <a:latin typeface="Calibri"/>
              </a:rPr>
              <a:t>increases linearly in N</a:t>
            </a:r>
          </a:p>
          <a:p>
            <a:pPr>
              <a:lnSpc>
                <a:spcPct val="80000"/>
              </a:lnSpc>
            </a:pPr>
            <a:r>
              <a:rPr lang="en-US" dirty="0">
                <a:latin typeface="Calibri"/>
              </a:rPr>
              <a:t>(for large N)</a:t>
            </a:r>
          </a:p>
        </p:txBody>
      </p:sp>
      <p:grpSp>
        <p:nvGrpSpPr>
          <p:cNvPr id="3" name="Group 56"/>
          <p:cNvGrpSpPr>
            <a:grpSpLocks/>
          </p:cNvGrpSpPr>
          <p:nvPr/>
        </p:nvGrpSpPr>
        <p:grpSpPr bwMode="auto">
          <a:xfrm>
            <a:off x="-134937" y="4048125"/>
            <a:ext cx="8836026" cy="1798638"/>
            <a:chOff x="-85" y="2550"/>
            <a:chExt cx="5566" cy="1133"/>
          </a:xfrm>
        </p:grpSpPr>
        <p:sp>
          <p:nvSpPr>
            <p:cNvPr id="102439" name="Oval 29"/>
            <p:cNvSpPr>
              <a:spLocks noChangeArrowheads="1"/>
            </p:cNvSpPr>
            <p:nvPr/>
          </p:nvSpPr>
          <p:spPr bwMode="auto">
            <a:xfrm>
              <a:off x="4566" y="2550"/>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40" name="Oval 30"/>
            <p:cNvSpPr>
              <a:spLocks noChangeArrowheads="1"/>
            </p:cNvSpPr>
            <p:nvPr/>
          </p:nvSpPr>
          <p:spPr bwMode="auto">
            <a:xfrm>
              <a:off x="4942" y="2593"/>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pSp>
          <p:nvGrpSpPr>
            <p:cNvPr id="102441" name="Group 52"/>
            <p:cNvGrpSpPr>
              <a:grpSpLocks/>
            </p:cNvGrpSpPr>
            <p:nvPr/>
          </p:nvGrpSpPr>
          <p:grpSpPr bwMode="auto">
            <a:xfrm>
              <a:off x="2473" y="3048"/>
              <a:ext cx="2548" cy="452"/>
              <a:chOff x="693" y="3074"/>
              <a:chExt cx="2548" cy="452"/>
            </a:xfrm>
          </p:grpSpPr>
          <p:sp>
            <p:nvSpPr>
              <p:cNvPr id="102444" name="Text Box 49"/>
              <p:cNvSpPr txBox="1">
                <a:spLocks noChangeArrowheads="1"/>
              </p:cNvSpPr>
              <p:nvPr/>
            </p:nvSpPr>
            <p:spPr bwMode="auto">
              <a:xfrm>
                <a:off x="693" y="3074"/>
                <a:ext cx="254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 </a:t>
                </a:r>
                <a:r>
                  <a:rPr lang="en-US" dirty="0" err="1">
                    <a:latin typeface="Calibri"/>
                  </a:rPr>
                  <a:t>d</a:t>
                </a:r>
                <a:r>
                  <a:rPr lang="en-US" baseline="-25000" dirty="0" err="1">
                    <a:latin typeface="Calibri"/>
                  </a:rPr>
                  <a:t>cs</a:t>
                </a:r>
                <a:r>
                  <a:rPr lang="en-US" dirty="0">
                    <a:latin typeface="Calibri"/>
                  </a:rPr>
                  <a:t> = max </a:t>
                </a:r>
                <a:r>
                  <a:rPr lang="en-US" sz="2800" dirty="0">
                    <a:latin typeface="Calibri"/>
                  </a:rPr>
                  <a:t>{</a:t>
                </a:r>
                <a:r>
                  <a:rPr lang="en-US" dirty="0">
                    <a:latin typeface="Calibri"/>
                  </a:rPr>
                  <a:t> </a:t>
                </a:r>
                <a:r>
                  <a:rPr lang="en-US" i="1" dirty="0">
                    <a:latin typeface="Calibri"/>
                  </a:rPr>
                  <a:t>NF/u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a:t>
                </a:r>
                <a:r>
                  <a:rPr lang="en-US" sz="2800" dirty="0">
                    <a:latin typeface="Calibri"/>
                  </a:rPr>
                  <a:t>}</a:t>
                </a:r>
              </a:p>
            </p:txBody>
          </p:sp>
          <p:sp>
            <p:nvSpPr>
              <p:cNvPr id="102445" name="Text Box 50"/>
              <p:cNvSpPr txBox="1">
                <a:spLocks noChangeArrowheads="1"/>
              </p:cNvSpPr>
              <p:nvPr/>
            </p:nvSpPr>
            <p:spPr bwMode="auto">
              <a:xfrm>
                <a:off x="2863" y="3274"/>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grpSp>
        <p:sp>
          <p:nvSpPr>
            <p:cNvPr id="102442" name="Text Box 51"/>
            <p:cNvSpPr txBox="1">
              <a:spLocks noChangeArrowheads="1"/>
            </p:cNvSpPr>
            <p:nvPr/>
          </p:nvSpPr>
          <p:spPr bwMode="auto">
            <a:xfrm>
              <a:off x="-85" y="2888"/>
              <a:ext cx="2621"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lnSpc>
                  <a:spcPct val="80000"/>
                </a:lnSpc>
              </a:pPr>
              <a:r>
                <a:rPr lang="en-US" dirty="0">
                  <a:latin typeface="Calibri"/>
                </a:rPr>
                <a:t>Time to  distribute </a:t>
              </a:r>
              <a:r>
                <a:rPr lang="en-US" i="1" dirty="0">
                  <a:latin typeface="Calibri"/>
                </a:rPr>
                <a:t>F</a:t>
              </a:r>
              <a:r>
                <a:rPr lang="en-US" dirty="0">
                  <a:latin typeface="Calibri"/>
                </a:rPr>
                <a:t> </a:t>
              </a:r>
            </a:p>
            <a:p>
              <a:pPr algn="r">
                <a:lnSpc>
                  <a:spcPct val="80000"/>
                </a:lnSpc>
              </a:pPr>
              <a:r>
                <a:rPr lang="en-US" dirty="0">
                  <a:latin typeface="Calibri"/>
                </a:rPr>
                <a:t>to </a:t>
              </a:r>
              <a:r>
                <a:rPr lang="en-US" i="1" dirty="0">
                  <a:latin typeface="Calibri"/>
                </a:rPr>
                <a:t>N</a:t>
              </a:r>
              <a:r>
                <a:rPr lang="en-US" dirty="0">
                  <a:latin typeface="Calibri"/>
                </a:rPr>
                <a:t> clients using </a:t>
              </a:r>
            </a:p>
            <a:p>
              <a:pPr algn="r">
                <a:lnSpc>
                  <a:spcPct val="80000"/>
                </a:lnSpc>
              </a:pPr>
              <a:r>
                <a:rPr lang="en-US" dirty="0">
                  <a:latin typeface="Calibri"/>
                </a:rPr>
                <a:t>client/server approach </a:t>
              </a:r>
              <a:endParaRPr lang="en-US" sz="2800" dirty="0">
                <a:latin typeface="Calibri"/>
              </a:endParaRPr>
            </a:p>
          </p:txBody>
        </p:sp>
        <p:sp>
          <p:nvSpPr>
            <p:cNvPr id="102443" name="Rectangle 55"/>
            <p:cNvSpPr>
              <a:spLocks noChangeArrowheads="1"/>
            </p:cNvSpPr>
            <p:nvPr/>
          </p:nvSpPr>
          <p:spPr bwMode="auto">
            <a:xfrm>
              <a:off x="209" y="2740"/>
              <a:ext cx="5272" cy="943"/>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32483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60669AE-E41D-2448-9042-0FF95BDB53C0}" type="slidenum">
              <a:rPr lang="en-US" sz="1400">
                <a:latin typeface="Times New Roman" charset="0"/>
              </a:rPr>
              <a:pPr/>
              <a:t>79</a:t>
            </a:fld>
            <a:endParaRPr lang="en-US" sz="1400">
              <a:latin typeface="Times New Roman" charset="0"/>
            </a:endParaRPr>
          </a:p>
        </p:txBody>
      </p:sp>
      <p:sp>
        <p:nvSpPr>
          <p:cNvPr id="103431"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P2P</a:t>
            </a:r>
          </a:p>
        </p:txBody>
      </p:sp>
      <p:sp>
        <p:nvSpPr>
          <p:cNvPr id="103432" name="Freeform 3"/>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3433" name="Group 4"/>
          <p:cNvGrpSpPr>
            <a:grpSpLocks/>
          </p:cNvGrpSpPr>
          <p:nvPr/>
        </p:nvGrpSpPr>
        <p:grpSpPr bwMode="auto">
          <a:xfrm>
            <a:off x="5264150" y="1651000"/>
            <a:ext cx="355600" cy="692150"/>
            <a:chOff x="4180" y="783"/>
            <a:chExt cx="150" cy="307"/>
          </a:xfrm>
        </p:grpSpPr>
        <p:sp>
          <p:nvSpPr>
            <p:cNvPr id="103468" name="AutoShape 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69" name="Rectangle 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70"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1"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2" name="Line 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3" name="Line 1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4"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3475" name="Rectangle 1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3434"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5" name="Text Box 14"/>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3426" name="Object 15"/>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9409"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36"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7"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8" name="Text Box 18"/>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3439" name="Text Box 19"/>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3427" name="Object 20"/>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9410"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40"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1"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2" name="Text Box 23"/>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3443" name="Text Box 24"/>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3444"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5"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6"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7"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8"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9"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0"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1"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2"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3428" name="Object 34"/>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941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53"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4"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5" name="Text Box 37"/>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3456" name="Text Box 38"/>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3457" name="Text Box 39"/>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3458" name="Text Box 40"/>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3459"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3460" name="Text Box 42"/>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3461" name="Rectangle 43"/>
          <p:cNvSpPr>
            <a:spLocks noGrp="1" noChangeArrowheads="1"/>
          </p:cNvSpPr>
          <p:nvPr>
            <p:ph type="body" idx="1"/>
          </p:nvPr>
        </p:nvSpPr>
        <p:spPr>
          <a:xfrm>
            <a:off x="385763" y="1614488"/>
            <a:ext cx="3968750" cy="2832100"/>
          </a:xfrm>
        </p:spPr>
        <p:txBody>
          <a:bodyPr/>
          <a:lstStyle/>
          <a:p>
            <a:r>
              <a:rPr lang="en-US" sz="2400" dirty="0">
                <a:ea typeface="ＭＳ Ｐゴシック" charset="0"/>
                <a:cs typeface="ＭＳ Ｐゴシック" charset="0"/>
              </a:rPr>
              <a:t>server must send one copy: F</a:t>
            </a:r>
            <a:r>
              <a:rPr lang="en-US" sz="2400" i="1" dirty="0">
                <a:ea typeface="ＭＳ Ｐゴシック" charset="0"/>
                <a:cs typeface="ＭＳ Ｐゴシック" charset="0"/>
              </a:rPr>
              <a:t>/u</a:t>
            </a:r>
            <a:r>
              <a:rPr lang="en-US" sz="2400" i="1" baseline="-25000" dirty="0">
                <a:ea typeface="ＭＳ Ｐゴシック" charset="0"/>
                <a:cs typeface="ＭＳ Ｐゴシック" charset="0"/>
              </a:rPr>
              <a:t>s</a:t>
            </a:r>
            <a:r>
              <a:rPr lang="en-US" sz="2400" baseline="-25000" dirty="0">
                <a:ea typeface="ＭＳ Ｐゴシック" charset="0"/>
                <a:cs typeface="ＭＳ Ｐゴシック" charset="0"/>
              </a:rPr>
              <a:t> </a:t>
            </a:r>
            <a:r>
              <a:rPr lang="en-US" sz="2400" dirty="0">
                <a:ea typeface="ＭＳ Ｐゴシック" charset="0"/>
                <a:cs typeface="ＭＳ Ｐゴシック" charset="0"/>
              </a:rPr>
              <a:t>time </a:t>
            </a:r>
          </a:p>
          <a:p>
            <a:r>
              <a:rPr lang="en-US" sz="2400" dirty="0">
                <a:ea typeface="ＭＳ Ｐゴシック" charset="0"/>
                <a:cs typeface="ＭＳ Ｐゴシック" charset="0"/>
              </a:rPr>
              <a:t>client </a:t>
            </a:r>
            <a:r>
              <a:rPr lang="en-US" sz="2400" dirty="0" err="1">
                <a:ea typeface="ＭＳ Ｐゴシック" charset="0"/>
                <a:cs typeface="ＭＳ Ｐゴシック" charset="0"/>
              </a:rPr>
              <a:t>i</a:t>
            </a:r>
            <a:r>
              <a:rPr lang="en-US" sz="2400" dirty="0">
                <a:ea typeface="ＭＳ Ｐゴシック" charset="0"/>
                <a:cs typeface="ＭＳ Ｐゴシック" charset="0"/>
              </a:rPr>
              <a:t> takes F/d</a:t>
            </a:r>
            <a:r>
              <a:rPr lang="en-US" sz="2400" baseline="-25000" dirty="0">
                <a:ea typeface="ＭＳ Ｐゴシック" charset="0"/>
                <a:cs typeface="ＭＳ Ｐゴシック" charset="0"/>
              </a:rPr>
              <a:t>i </a:t>
            </a:r>
            <a:r>
              <a:rPr lang="en-US" sz="2400" dirty="0">
                <a:ea typeface="ＭＳ Ｐゴシック" charset="0"/>
                <a:cs typeface="ＭＳ Ｐゴシック" charset="0"/>
              </a:rPr>
              <a:t>time to download</a:t>
            </a:r>
          </a:p>
          <a:p>
            <a:r>
              <a:rPr lang="en-US" sz="2400" dirty="0">
                <a:ea typeface="ＭＳ Ｐゴシック" charset="0"/>
                <a:cs typeface="ＭＳ Ｐゴシック" charset="0"/>
              </a:rPr>
              <a:t>NF bits must be downloaded (aggregate)</a:t>
            </a:r>
          </a:p>
        </p:txBody>
      </p:sp>
      <p:sp>
        <p:nvSpPr>
          <p:cNvPr id="103462" name="Rectangle 50"/>
          <p:cNvSpPr>
            <a:spLocks noChangeArrowheads="1"/>
          </p:cNvSpPr>
          <p:nvPr/>
        </p:nvSpPr>
        <p:spPr bwMode="auto">
          <a:xfrm>
            <a:off x="801688" y="3973513"/>
            <a:ext cx="6338887"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75000"/>
              </a:lnSpc>
              <a:buFont typeface="ZapfDingbats" charset="0"/>
              <a:buChar char="r"/>
            </a:pPr>
            <a:r>
              <a:rPr lang="en-US" dirty="0">
                <a:latin typeface="Calibri"/>
              </a:rPr>
              <a:t>fastest possible upload rate: 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p>
        </p:txBody>
      </p:sp>
      <p:grpSp>
        <p:nvGrpSpPr>
          <p:cNvPr id="3" name="Group 54"/>
          <p:cNvGrpSpPr>
            <a:grpSpLocks/>
          </p:cNvGrpSpPr>
          <p:nvPr/>
        </p:nvGrpSpPr>
        <p:grpSpPr bwMode="auto">
          <a:xfrm>
            <a:off x="1150938" y="5318125"/>
            <a:ext cx="7423150" cy="1095375"/>
            <a:chOff x="454" y="3185"/>
            <a:chExt cx="4676" cy="690"/>
          </a:xfrm>
        </p:grpSpPr>
        <p:sp>
          <p:nvSpPr>
            <p:cNvPr id="103464" name="Text Box 45"/>
            <p:cNvSpPr txBox="1">
              <a:spLocks noChangeArrowheads="1"/>
            </p:cNvSpPr>
            <p:nvPr/>
          </p:nvSpPr>
          <p:spPr bwMode="auto">
            <a:xfrm>
              <a:off x="619" y="3303"/>
              <a:ext cx="4511"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d</a:t>
              </a:r>
              <a:r>
                <a:rPr lang="en-US" baseline="-25000" dirty="0">
                  <a:latin typeface="Calibri"/>
                </a:rPr>
                <a:t>P2P</a:t>
              </a:r>
              <a:r>
                <a:rPr lang="en-US" dirty="0">
                  <a:latin typeface="Calibri"/>
                </a:rPr>
                <a:t> = max </a:t>
              </a:r>
              <a:r>
                <a:rPr lang="en-US" sz="2800" dirty="0">
                  <a:latin typeface="Calibri"/>
                </a:rPr>
                <a:t>{</a:t>
              </a:r>
              <a:r>
                <a:rPr lang="en-US" dirty="0">
                  <a:latin typeface="Calibri"/>
                </a:rPr>
                <a:t> </a:t>
              </a:r>
              <a:r>
                <a:rPr lang="en-US" i="1" dirty="0">
                  <a:latin typeface="Calibri"/>
                </a:rPr>
                <a:t>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 NF/(u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r>
                <a:rPr lang="en-US" dirty="0">
                  <a:latin typeface="Calibri"/>
                </a:rPr>
                <a:t>)</a:t>
              </a:r>
              <a:r>
                <a:rPr lang="en-US" baseline="-25000" dirty="0">
                  <a:latin typeface="Calibri"/>
                </a:rPr>
                <a:t> </a:t>
              </a:r>
              <a:r>
                <a:rPr lang="en-US" sz="2800" dirty="0">
                  <a:latin typeface="Calibri"/>
                </a:rPr>
                <a:t>}</a:t>
              </a:r>
            </a:p>
          </p:txBody>
        </p:sp>
        <p:sp>
          <p:nvSpPr>
            <p:cNvPr id="103465" name="Text Box 46"/>
            <p:cNvSpPr txBox="1">
              <a:spLocks noChangeArrowheads="1"/>
            </p:cNvSpPr>
            <p:nvPr/>
          </p:nvSpPr>
          <p:spPr bwMode="auto">
            <a:xfrm>
              <a:off x="3013" y="3535"/>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sp>
          <p:nvSpPr>
            <p:cNvPr id="103466" name="Text Box 52"/>
            <p:cNvSpPr txBox="1">
              <a:spLocks noChangeArrowheads="1"/>
            </p:cNvSpPr>
            <p:nvPr/>
          </p:nvSpPr>
          <p:spPr bwMode="auto">
            <a:xfrm>
              <a:off x="3921" y="3559"/>
              <a:ext cx="11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endParaRPr lang="en-US" sz="1600" i="1" dirty="0">
                <a:latin typeface="Calibri"/>
              </a:endParaRPr>
            </a:p>
          </p:txBody>
        </p:sp>
        <p:sp>
          <p:nvSpPr>
            <p:cNvPr id="103467" name="Rectangle 53"/>
            <p:cNvSpPr>
              <a:spLocks noChangeArrowheads="1"/>
            </p:cNvSpPr>
            <p:nvPr/>
          </p:nvSpPr>
          <p:spPr bwMode="auto">
            <a:xfrm>
              <a:off x="454" y="3185"/>
              <a:ext cx="4302" cy="690"/>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282200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3E52911-4337-6947-B2A8-71C6A2234059}" type="slidenum">
              <a:rPr lang="en-US" sz="1400">
                <a:latin typeface="Times New Roman" charset="0"/>
              </a:rPr>
              <a:pPr/>
              <a:t>8</a:t>
            </a:fld>
            <a:endParaRPr lang="en-US" sz="1400">
              <a:latin typeface="Times New Roman" charset="0"/>
            </a:endParaRPr>
          </a:p>
        </p:txBody>
      </p:sp>
      <p:sp>
        <p:nvSpPr>
          <p:cNvPr id="34820" name="Rectangle 2"/>
          <p:cNvSpPr>
            <a:spLocks noGrp="1" noChangeArrowheads="1"/>
          </p:cNvSpPr>
          <p:nvPr>
            <p:ph type="title"/>
          </p:nvPr>
        </p:nvSpPr>
        <p:spPr/>
        <p:txBody>
          <a:bodyPr/>
          <a:lstStyle/>
          <a:p>
            <a:r>
              <a:rPr lang="en-US" dirty="0">
                <a:ea typeface="ＭＳ Ｐゴシック" charset="0"/>
                <a:cs typeface="ＭＳ Ｐゴシック" charset="0"/>
              </a:rPr>
              <a:t>App-layer protocol defines</a:t>
            </a:r>
          </a:p>
        </p:txBody>
      </p:sp>
      <p:sp>
        <p:nvSpPr>
          <p:cNvPr id="34821" name="Rectangle 3"/>
          <p:cNvSpPr>
            <a:spLocks noGrp="1" noChangeArrowheads="1"/>
          </p:cNvSpPr>
          <p:nvPr>
            <p:ph type="body" sz="half" idx="1"/>
          </p:nvPr>
        </p:nvSpPr>
        <p:spPr>
          <a:xfrm>
            <a:off x="533400" y="1600200"/>
            <a:ext cx="3973513" cy="4648200"/>
          </a:xfrm>
        </p:spPr>
        <p:txBody>
          <a:bodyPr/>
          <a:lstStyle/>
          <a:p>
            <a:r>
              <a:rPr lang="en-US" sz="2400" dirty="0">
                <a:ea typeface="ＭＳ Ｐゴシック" charset="0"/>
                <a:cs typeface="ＭＳ Ｐゴシック" charset="0"/>
              </a:rPr>
              <a:t>Types of messages exchanged, </a:t>
            </a:r>
          </a:p>
          <a:p>
            <a:pPr lvl="1"/>
            <a:r>
              <a:rPr lang="en-US" sz="2000" dirty="0">
                <a:ea typeface="ＭＳ Ｐゴシック" charset="0"/>
              </a:rPr>
              <a:t>e.g., request, response </a:t>
            </a:r>
          </a:p>
          <a:p>
            <a:r>
              <a:rPr lang="en-US" sz="2400" dirty="0">
                <a:ea typeface="ＭＳ Ｐゴシック" charset="0"/>
                <a:cs typeface="ＭＳ Ｐゴシック" charset="0"/>
              </a:rPr>
              <a:t>Message syntax:</a:t>
            </a:r>
          </a:p>
          <a:p>
            <a:pPr lvl="1"/>
            <a:r>
              <a:rPr lang="en-US" sz="2000" dirty="0">
                <a:ea typeface="ＭＳ Ｐゴシック" charset="0"/>
              </a:rPr>
              <a:t>what fields in messages &amp; how fields are delineated</a:t>
            </a:r>
          </a:p>
          <a:p>
            <a:r>
              <a:rPr lang="en-US" sz="2400" dirty="0">
                <a:ea typeface="ＭＳ Ｐゴシック" charset="0"/>
                <a:cs typeface="ＭＳ Ｐゴシック" charset="0"/>
              </a:rPr>
              <a:t>Message semantics </a:t>
            </a:r>
          </a:p>
          <a:p>
            <a:pPr lvl="1"/>
            <a:r>
              <a:rPr lang="en-US" sz="2000" dirty="0">
                <a:ea typeface="ＭＳ Ｐゴシック" charset="0"/>
              </a:rPr>
              <a:t>meaning of information in fields</a:t>
            </a:r>
          </a:p>
          <a:p>
            <a:r>
              <a:rPr lang="en-US" sz="2400" dirty="0">
                <a:ea typeface="ＭＳ Ｐゴシック" charset="0"/>
                <a:cs typeface="ＭＳ Ｐゴシック" charset="0"/>
              </a:rPr>
              <a:t>Rules for when and how processes send &amp; respond to messages</a:t>
            </a:r>
          </a:p>
        </p:txBody>
      </p:sp>
      <p:sp>
        <p:nvSpPr>
          <p:cNvPr id="34822" name="Rectangle 4"/>
          <p:cNvSpPr>
            <a:spLocks noGrp="1" noChangeArrowheads="1"/>
          </p:cNvSpPr>
          <p:nvPr>
            <p:ph type="body" sz="half" idx="2"/>
          </p:nvPr>
        </p:nvSpPr>
        <p:spPr>
          <a:xfrm>
            <a:off x="4770438" y="1590675"/>
            <a:ext cx="3810000" cy="4648200"/>
          </a:xfrm>
        </p:spPr>
        <p:txBody>
          <a:bodyPr/>
          <a:lstStyle/>
          <a:p>
            <a:pPr>
              <a:buFont typeface="ZapfDingbats" charset="0"/>
              <a:buNone/>
            </a:pPr>
            <a:r>
              <a:rPr lang="en-US" sz="2400" dirty="0">
                <a:solidFill>
                  <a:srgbClr val="FF0000"/>
                </a:solidFill>
                <a:ea typeface="ＭＳ Ｐゴシック" charset="0"/>
                <a:cs typeface="ＭＳ Ｐゴシック" charset="0"/>
              </a:rPr>
              <a:t>Public-domain protocols:</a:t>
            </a:r>
          </a:p>
          <a:p>
            <a:r>
              <a:rPr lang="en-US" sz="2400" dirty="0">
                <a:ea typeface="ＭＳ Ｐゴシック" charset="0"/>
                <a:cs typeface="ＭＳ Ｐゴシック" charset="0"/>
              </a:rPr>
              <a:t>defined in RFCs</a:t>
            </a:r>
          </a:p>
          <a:p>
            <a:r>
              <a:rPr lang="en-US" sz="2400" dirty="0">
                <a:ea typeface="ＭＳ Ｐゴシック" charset="0"/>
                <a:cs typeface="ＭＳ Ｐゴシック" charset="0"/>
              </a:rPr>
              <a:t>allows for interoperability</a:t>
            </a:r>
          </a:p>
          <a:p>
            <a:r>
              <a:rPr lang="en-US" sz="2400" dirty="0">
                <a:ea typeface="ＭＳ Ｐゴシック" charset="0"/>
                <a:cs typeface="ＭＳ Ｐゴシック" charset="0"/>
              </a:rPr>
              <a:t>e.g., HTTP, SMTP</a:t>
            </a:r>
          </a:p>
          <a:p>
            <a:pPr>
              <a:buFont typeface="ZapfDingbats" charset="0"/>
              <a:buNone/>
            </a:pPr>
            <a:r>
              <a:rPr lang="en-US" sz="2400" dirty="0">
                <a:solidFill>
                  <a:srgbClr val="FF0000"/>
                </a:solidFill>
                <a:ea typeface="ＭＳ Ｐゴシック" charset="0"/>
                <a:cs typeface="ＭＳ Ｐゴシック" charset="0"/>
              </a:rPr>
              <a:t>Proprietary protocols:</a:t>
            </a:r>
            <a:endParaRPr lang="en-US" sz="2400" dirty="0">
              <a:ea typeface="ＭＳ Ｐゴシック" charset="0"/>
              <a:cs typeface="ＭＳ Ｐゴシック" charset="0"/>
            </a:endParaRPr>
          </a:p>
          <a:p>
            <a:r>
              <a:rPr lang="en-US" sz="2400" dirty="0">
                <a:ea typeface="ＭＳ Ｐゴシック" charset="0"/>
                <a:cs typeface="ＭＳ Ｐゴシック" charset="0"/>
              </a:rPr>
              <a:t>e.g., Skype</a:t>
            </a:r>
          </a:p>
        </p:txBody>
      </p:sp>
    </p:spTree>
    <p:extLst>
      <p:ext uri="{BB962C8B-B14F-4D97-AF65-F5344CB8AC3E}">
        <p14:creationId xmlns:p14="http://schemas.microsoft.com/office/powerpoint/2010/main" val="310097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3A44D21-1A2C-9F4B-8C04-AC430DB5BC55}" type="slidenum">
              <a:rPr lang="en-US" sz="1400">
                <a:latin typeface="Times New Roman" charset="0"/>
              </a:rPr>
              <a:pPr/>
              <a:t>80</a:t>
            </a:fld>
            <a:endParaRPr lang="en-US" sz="1400">
              <a:latin typeface="Times New Roman" charset="0"/>
            </a:endParaRPr>
          </a:p>
        </p:txBody>
      </p:sp>
      <p:graphicFrame>
        <p:nvGraphicFramePr>
          <p:cNvPr id="104450" name="Object 2"/>
          <p:cNvGraphicFramePr>
            <a:graphicFrameLocks noChangeAspect="1"/>
          </p:cNvGraphicFramePr>
          <p:nvPr/>
        </p:nvGraphicFramePr>
        <p:xfrm>
          <a:off x="1431925" y="1939925"/>
          <a:ext cx="6543675" cy="4457700"/>
        </p:xfrm>
        <a:graphic>
          <a:graphicData uri="http://schemas.openxmlformats.org/presentationml/2006/ole">
            <mc:AlternateContent xmlns:mc="http://schemas.openxmlformats.org/markup-compatibility/2006">
              <mc:Choice xmlns:v="urn:schemas-microsoft-com:vml" Requires="v">
                <p:oleObj spid="_x0000_s90236" name="Chart" r:id="rId4" imgW="7724851" imgH="5286451" progId="Excel.Chart.8">
                  <p:embed/>
                </p:oleObj>
              </mc:Choice>
              <mc:Fallback>
                <p:oleObj name="Chart" r:id="rId4" imgW="7724851" imgH="528645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939925"/>
                        <a:ext cx="6543675"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3" name="Rectangle 4"/>
          <p:cNvSpPr>
            <a:spLocks noChangeArrowheads="1"/>
          </p:cNvSpPr>
          <p:nvPr/>
        </p:nvSpPr>
        <p:spPr bwMode="auto">
          <a:xfrm>
            <a:off x="298450" y="228600"/>
            <a:ext cx="85201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spcBef>
                <a:spcPct val="0"/>
              </a:spcBef>
              <a:buClrTx/>
              <a:buSzTx/>
              <a:buFontTx/>
              <a:buNone/>
            </a:pPr>
            <a:r>
              <a:rPr lang="en-US" sz="3200" u="sng" dirty="0">
                <a:solidFill>
                  <a:schemeClr val="accent2"/>
                </a:solidFill>
                <a:latin typeface="Calibri"/>
              </a:rPr>
              <a:t>Server-client vs. P2P: example</a:t>
            </a:r>
          </a:p>
        </p:txBody>
      </p:sp>
      <p:sp>
        <p:nvSpPr>
          <p:cNvPr id="104454" name="Text Box 5"/>
          <p:cNvSpPr txBox="1">
            <a:spLocks noChangeArrowheads="1"/>
          </p:cNvSpPr>
          <p:nvPr/>
        </p:nvSpPr>
        <p:spPr bwMode="auto">
          <a:xfrm>
            <a:off x="433388" y="1292225"/>
            <a:ext cx="72671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Client upload rate = u,  F/u = 1 hour,  u</a:t>
            </a:r>
            <a:r>
              <a:rPr lang="en-US" baseline="-25000" dirty="0">
                <a:latin typeface="Calibri"/>
              </a:rPr>
              <a:t>s</a:t>
            </a:r>
            <a:r>
              <a:rPr lang="en-US" dirty="0">
                <a:latin typeface="Calibri"/>
              </a:rPr>
              <a:t> = 10u,  </a:t>
            </a:r>
            <a:r>
              <a:rPr lang="en-US" dirty="0" err="1">
                <a:latin typeface="Calibri"/>
              </a:rPr>
              <a:t>d</a:t>
            </a:r>
            <a:r>
              <a:rPr lang="en-US" baseline="-25000" dirty="0" err="1">
                <a:latin typeface="Calibri"/>
              </a:rPr>
              <a:t>min</a:t>
            </a:r>
            <a:r>
              <a:rPr lang="en-US" dirty="0">
                <a:latin typeface="Calibri"/>
              </a:rPr>
              <a:t> ≥ u</a:t>
            </a:r>
            <a:r>
              <a:rPr lang="en-US" baseline="-25000" dirty="0">
                <a:latin typeface="Calibri"/>
              </a:rPr>
              <a:t>s</a:t>
            </a:r>
          </a:p>
        </p:txBody>
      </p:sp>
    </p:spTree>
    <p:extLst>
      <p:ext uri="{BB962C8B-B14F-4D97-AF65-F5344CB8AC3E}">
        <p14:creationId xmlns:p14="http://schemas.microsoft.com/office/powerpoint/2010/main" val="6074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E6186F0-0D08-F541-802F-77E48C1F3869}" type="slidenum">
              <a:rPr lang="en-US" sz="1400">
                <a:latin typeface="Times New Roman" charset="0"/>
              </a:rPr>
              <a:pPr/>
              <a:t>81</a:t>
            </a:fld>
            <a:endParaRPr lang="en-US" sz="1400">
              <a:latin typeface="Times New Roman" charset="0"/>
            </a:endParaRPr>
          </a:p>
        </p:txBody>
      </p:sp>
      <p:sp>
        <p:nvSpPr>
          <p:cNvPr id="105485" name="Rectangle 2"/>
          <p:cNvSpPr>
            <a:spLocks noGrp="1" noChangeArrowheads="1"/>
          </p:cNvSpPr>
          <p:nvPr>
            <p:ph type="title"/>
          </p:nvPr>
        </p:nvSpPr>
        <p:spPr/>
        <p:txBody>
          <a:bodyPr>
            <a:normAutofit/>
          </a:bodyPr>
          <a:lstStyle/>
          <a:p>
            <a:r>
              <a:rPr lang="en-US" dirty="0">
                <a:ea typeface="ＭＳ Ｐゴシック" charset="0"/>
                <a:cs typeface="ＭＳ Ｐゴシック" charset="0"/>
              </a:rPr>
              <a:t>File distribution: </a:t>
            </a:r>
            <a:r>
              <a:rPr lang="en-US" dirty="0" err="1" smtClean="0">
                <a:ea typeface="ＭＳ Ｐゴシック" charset="0"/>
                <a:cs typeface="ＭＳ Ｐゴシック" charset="0"/>
              </a:rPr>
              <a:t>BitTorrent</a:t>
            </a:r>
            <a:r>
              <a:rPr lang="en-US" dirty="0" smtClean="0">
                <a:ea typeface="ＭＳ Ｐゴシック" charset="0"/>
                <a:cs typeface="ＭＳ Ｐゴシック" charset="0"/>
              </a:rPr>
              <a:t>*</a:t>
            </a:r>
            <a:br>
              <a:rPr lang="en-US" dirty="0" smtClean="0">
                <a:ea typeface="ＭＳ Ｐゴシック" charset="0"/>
                <a:cs typeface="ＭＳ Ｐゴシック" charset="0"/>
              </a:rPr>
            </a:br>
            <a:r>
              <a:rPr lang="en-US" sz="2200" dirty="0" smtClean="0">
                <a:ea typeface="ＭＳ Ｐゴシック" charset="0"/>
                <a:cs typeface="ＭＳ Ｐゴシック" charset="0"/>
              </a:rPr>
              <a:t>*rather old </a:t>
            </a:r>
            <a:r>
              <a:rPr lang="en-US" sz="2200" dirty="0" err="1" smtClean="0">
                <a:ea typeface="ＭＳ Ｐゴシック" charset="0"/>
                <a:cs typeface="ＭＳ Ｐゴシック" charset="0"/>
              </a:rPr>
              <a:t>BitTorrent</a:t>
            </a:r>
            <a:r>
              <a:rPr lang="en-US" sz="2200" dirty="0" smtClean="0">
                <a:ea typeface="ＭＳ Ｐゴシック" charset="0"/>
                <a:cs typeface="ＭＳ Ｐゴシック" charset="0"/>
              </a:rPr>
              <a:t> </a:t>
            </a:r>
            <a:endParaRPr lang="en-US" sz="2200" dirty="0">
              <a:ea typeface="ＭＳ Ｐゴシック" charset="0"/>
              <a:cs typeface="ＭＳ Ｐゴシック" charset="0"/>
            </a:endParaRPr>
          </a:p>
        </p:txBody>
      </p:sp>
      <p:sp>
        <p:nvSpPr>
          <p:cNvPr id="105486" name="Text Box 37"/>
          <p:cNvSpPr txBox="1">
            <a:spLocks noChangeArrowheads="1"/>
          </p:cNvSpPr>
          <p:nvPr/>
        </p:nvSpPr>
        <p:spPr bwMode="auto">
          <a:xfrm>
            <a:off x="1322388" y="1965325"/>
            <a:ext cx="30453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i="1" u="sng" dirty="0">
                <a:solidFill>
                  <a:srgbClr val="FF3300"/>
                </a:solidFill>
                <a:latin typeface="Calibri"/>
              </a:rPr>
              <a:t>tracker:</a:t>
            </a:r>
            <a:r>
              <a:rPr lang="en-US" dirty="0">
                <a:latin typeface="Calibri"/>
              </a:rPr>
              <a:t> tracks peers </a:t>
            </a:r>
          </a:p>
          <a:p>
            <a:pPr eaLnBrk="1" hangingPunct="1">
              <a:spcBef>
                <a:spcPct val="0"/>
              </a:spcBef>
              <a:buClrTx/>
              <a:buSzTx/>
              <a:buFontTx/>
              <a:buNone/>
            </a:pPr>
            <a:r>
              <a:rPr lang="en-US" dirty="0">
                <a:latin typeface="Calibri"/>
              </a:rPr>
              <a:t>participating in torrent</a:t>
            </a:r>
          </a:p>
        </p:txBody>
      </p:sp>
      <p:sp>
        <p:nvSpPr>
          <p:cNvPr id="105487" name="Text Box 41"/>
          <p:cNvSpPr txBox="1">
            <a:spLocks noChangeArrowheads="1"/>
          </p:cNvSpPr>
          <p:nvPr/>
        </p:nvSpPr>
        <p:spPr bwMode="auto">
          <a:xfrm>
            <a:off x="5778500" y="1989138"/>
            <a:ext cx="2420479" cy="1086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75000"/>
              </a:lnSpc>
            </a:pPr>
            <a:r>
              <a:rPr lang="en-US" i="1" u="sng" dirty="0">
                <a:solidFill>
                  <a:srgbClr val="FF3300"/>
                </a:solidFill>
                <a:latin typeface="Calibri"/>
              </a:rPr>
              <a:t>torrent:</a:t>
            </a:r>
            <a:r>
              <a:rPr lang="en-US" dirty="0">
                <a:latin typeface="Calibri"/>
              </a:rPr>
              <a:t> group of </a:t>
            </a:r>
          </a:p>
          <a:p>
            <a:pPr>
              <a:lnSpc>
                <a:spcPct val="75000"/>
              </a:lnSpc>
            </a:pPr>
            <a:r>
              <a:rPr lang="en-US" dirty="0">
                <a:latin typeface="Calibri"/>
              </a:rPr>
              <a:t>peers exchanging  </a:t>
            </a:r>
          </a:p>
          <a:p>
            <a:pPr>
              <a:lnSpc>
                <a:spcPct val="75000"/>
              </a:lnSpc>
            </a:pPr>
            <a:r>
              <a:rPr lang="en-US" dirty="0">
                <a:latin typeface="Calibri"/>
              </a:rPr>
              <a:t>chunks of a file</a:t>
            </a:r>
          </a:p>
        </p:txBody>
      </p:sp>
      <p:grpSp>
        <p:nvGrpSpPr>
          <p:cNvPr id="105488" name="Group 44"/>
          <p:cNvGrpSpPr>
            <a:grpSpLocks/>
          </p:cNvGrpSpPr>
          <p:nvPr/>
        </p:nvGrpSpPr>
        <p:grpSpPr bwMode="auto">
          <a:xfrm>
            <a:off x="1243013" y="2792413"/>
            <a:ext cx="5408612" cy="3863975"/>
            <a:chOff x="846" y="1309"/>
            <a:chExt cx="3407" cy="2792"/>
          </a:xfrm>
        </p:grpSpPr>
        <p:grpSp>
          <p:nvGrpSpPr>
            <p:cNvPr id="105490" name="Group 3"/>
            <p:cNvGrpSpPr>
              <a:grpSpLocks/>
            </p:cNvGrpSpPr>
            <p:nvPr/>
          </p:nvGrpSpPr>
          <p:grpSpPr bwMode="auto">
            <a:xfrm>
              <a:off x="1431" y="1325"/>
              <a:ext cx="339" cy="558"/>
              <a:chOff x="4180" y="783"/>
              <a:chExt cx="150" cy="307"/>
            </a:xfrm>
          </p:grpSpPr>
          <p:sp>
            <p:nvSpPr>
              <p:cNvPr id="105511" name="AutoShape 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5512" name="Rectangle 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5513" name="Rectangle 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4" name="AutoShape 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5" name="Line 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16" name="Line 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17" name="Rectangle 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5518" name="Rectangle 1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5474" name="Object 12"/>
            <p:cNvGraphicFramePr>
              <a:graphicFrameLocks noChangeAspect="1"/>
            </p:cNvGraphicFramePr>
            <p:nvPr/>
          </p:nvGraphicFramePr>
          <p:xfrm>
            <a:off x="1398" y="2546"/>
            <a:ext cx="280" cy="239"/>
          </p:xfrm>
          <a:graphic>
            <a:graphicData uri="http://schemas.openxmlformats.org/presentationml/2006/ole">
              <mc:AlternateContent xmlns:mc="http://schemas.openxmlformats.org/markup-compatibility/2006">
                <mc:Choice xmlns:v="urn:schemas-microsoft-com:vml" Requires="v">
                  <p:oleObj spid="_x0000_s92051"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 y="254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5" name="Object 13"/>
            <p:cNvGraphicFramePr>
              <a:graphicFrameLocks noChangeAspect="1"/>
            </p:cNvGraphicFramePr>
            <p:nvPr/>
          </p:nvGraphicFramePr>
          <p:xfrm>
            <a:off x="2583" y="3755"/>
            <a:ext cx="280" cy="239"/>
          </p:xfrm>
          <a:graphic>
            <a:graphicData uri="http://schemas.openxmlformats.org/presentationml/2006/ole">
              <mc:AlternateContent xmlns:mc="http://schemas.openxmlformats.org/markup-compatibility/2006">
                <mc:Choice xmlns:v="urn:schemas-microsoft-com:vml" Requires="v">
                  <p:oleObj spid="_x0000_s92052"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 y="3755"/>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6" name="Object 14"/>
            <p:cNvGraphicFramePr>
              <a:graphicFrameLocks noChangeAspect="1"/>
            </p:cNvGraphicFramePr>
            <p:nvPr/>
          </p:nvGraphicFramePr>
          <p:xfrm>
            <a:off x="1826" y="3267"/>
            <a:ext cx="280" cy="239"/>
          </p:xfrm>
          <a:graphic>
            <a:graphicData uri="http://schemas.openxmlformats.org/presentationml/2006/ole">
              <mc:AlternateContent xmlns:mc="http://schemas.openxmlformats.org/markup-compatibility/2006">
                <mc:Choice xmlns:v="urn:schemas-microsoft-com:vml" Requires="v">
                  <p:oleObj spid="_x0000_s9205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 y="3267"/>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7" name="Object 15"/>
            <p:cNvGraphicFramePr>
              <a:graphicFrameLocks noChangeAspect="1"/>
            </p:cNvGraphicFramePr>
            <p:nvPr/>
          </p:nvGraphicFramePr>
          <p:xfrm>
            <a:off x="3296" y="3553"/>
            <a:ext cx="280" cy="239"/>
          </p:xfrm>
          <a:graphic>
            <a:graphicData uri="http://schemas.openxmlformats.org/presentationml/2006/ole">
              <mc:AlternateContent xmlns:mc="http://schemas.openxmlformats.org/markup-compatibility/2006">
                <mc:Choice xmlns:v="urn:schemas-microsoft-com:vml" Requires="v">
                  <p:oleObj spid="_x0000_s9205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 y="355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8" name="Object 16"/>
            <p:cNvGraphicFramePr>
              <a:graphicFrameLocks noChangeAspect="1"/>
            </p:cNvGraphicFramePr>
            <p:nvPr/>
          </p:nvGraphicFramePr>
          <p:xfrm>
            <a:off x="3754" y="3862"/>
            <a:ext cx="280" cy="239"/>
          </p:xfrm>
          <a:graphic>
            <a:graphicData uri="http://schemas.openxmlformats.org/presentationml/2006/ole">
              <mc:AlternateContent xmlns:mc="http://schemas.openxmlformats.org/markup-compatibility/2006">
                <mc:Choice xmlns:v="urn:schemas-microsoft-com:vml" Requires="v">
                  <p:oleObj spid="_x0000_s9205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 y="3862"/>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9" name="Object 17"/>
            <p:cNvGraphicFramePr>
              <a:graphicFrameLocks noChangeAspect="1"/>
            </p:cNvGraphicFramePr>
            <p:nvPr/>
          </p:nvGraphicFramePr>
          <p:xfrm>
            <a:off x="3961" y="2633"/>
            <a:ext cx="280" cy="239"/>
          </p:xfrm>
          <a:graphic>
            <a:graphicData uri="http://schemas.openxmlformats.org/presentationml/2006/ole">
              <mc:AlternateContent xmlns:mc="http://schemas.openxmlformats.org/markup-compatibility/2006">
                <mc:Choice xmlns:v="urn:schemas-microsoft-com:vml" Requires="v">
                  <p:oleObj spid="_x0000_s92056"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 y="263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0" name="Object 18"/>
            <p:cNvGraphicFramePr>
              <a:graphicFrameLocks noChangeAspect="1"/>
            </p:cNvGraphicFramePr>
            <p:nvPr/>
          </p:nvGraphicFramePr>
          <p:xfrm>
            <a:off x="2189" y="1451"/>
            <a:ext cx="280" cy="239"/>
          </p:xfrm>
          <a:graphic>
            <a:graphicData uri="http://schemas.openxmlformats.org/presentationml/2006/ole">
              <mc:AlternateContent xmlns:mc="http://schemas.openxmlformats.org/markup-compatibility/2006">
                <mc:Choice xmlns:v="urn:schemas-microsoft-com:vml" Requires="v">
                  <p:oleObj spid="_x0000_s92057"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 y="1451"/>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1" name="Object 19"/>
            <p:cNvGraphicFramePr>
              <a:graphicFrameLocks noChangeAspect="1"/>
            </p:cNvGraphicFramePr>
            <p:nvPr/>
          </p:nvGraphicFramePr>
          <p:xfrm>
            <a:off x="3973" y="1903"/>
            <a:ext cx="280" cy="239"/>
          </p:xfrm>
          <a:graphic>
            <a:graphicData uri="http://schemas.openxmlformats.org/presentationml/2006/ole">
              <mc:AlternateContent xmlns:mc="http://schemas.openxmlformats.org/markup-compatibility/2006">
                <mc:Choice xmlns:v="urn:schemas-microsoft-com:vml" Requires="v">
                  <p:oleObj spid="_x0000_s92058"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 y="190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2" name="Object 20"/>
            <p:cNvGraphicFramePr>
              <a:graphicFrameLocks noChangeAspect="1"/>
            </p:cNvGraphicFramePr>
            <p:nvPr/>
          </p:nvGraphicFramePr>
          <p:xfrm>
            <a:off x="3289" y="1391"/>
            <a:ext cx="280" cy="239"/>
          </p:xfrm>
          <a:graphic>
            <a:graphicData uri="http://schemas.openxmlformats.org/presentationml/2006/ole">
              <mc:AlternateContent xmlns:mc="http://schemas.openxmlformats.org/markup-compatibility/2006">
                <mc:Choice xmlns:v="urn:schemas-microsoft-com:vml" Requires="v">
                  <p:oleObj spid="_x0000_s92059"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 y="1391"/>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5491" name="Line 21"/>
            <p:cNvSpPr>
              <a:spLocks noChangeShapeType="1"/>
            </p:cNvSpPr>
            <p:nvPr/>
          </p:nvSpPr>
          <p:spPr bwMode="auto">
            <a:xfrm>
              <a:off x="1541" y="1892"/>
              <a:ext cx="1"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2" name="Line 22"/>
            <p:cNvSpPr>
              <a:spLocks noChangeShapeType="1"/>
            </p:cNvSpPr>
            <p:nvPr/>
          </p:nvSpPr>
          <p:spPr bwMode="auto">
            <a:xfrm flipV="1">
              <a:off x="1636" y="1656"/>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3" name="Line 23"/>
            <p:cNvSpPr>
              <a:spLocks noChangeShapeType="1"/>
            </p:cNvSpPr>
            <p:nvPr/>
          </p:nvSpPr>
          <p:spPr bwMode="auto">
            <a:xfrm flipV="1">
              <a:off x="1661" y="2020"/>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4" name="Line 24"/>
            <p:cNvSpPr>
              <a:spLocks noChangeShapeType="1"/>
            </p:cNvSpPr>
            <p:nvPr/>
          </p:nvSpPr>
          <p:spPr bwMode="auto">
            <a:xfrm>
              <a:off x="1635" y="2760"/>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5" name="Line 25"/>
            <p:cNvSpPr>
              <a:spLocks noChangeShapeType="1"/>
            </p:cNvSpPr>
            <p:nvPr/>
          </p:nvSpPr>
          <p:spPr bwMode="auto">
            <a:xfrm>
              <a:off x="2409" y="1665"/>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6" name="Line 26"/>
            <p:cNvSpPr>
              <a:spLocks noChangeShapeType="1"/>
            </p:cNvSpPr>
            <p:nvPr/>
          </p:nvSpPr>
          <p:spPr bwMode="auto">
            <a:xfrm flipH="1">
              <a:off x="2007" y="1671"/>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7" name="Line 27"/>
            <p:cNvSpPr>
              <a:spLocks noChangeShapeType="1"/>
            </p:cNvSpPr>
            <p:nvPr/>
          </p:nvSpPr>
          <p:spPr bwMode="auto">
            <a:xfrm flipH="1" flipV="1">
              <a:off x="3561" y="1592"/>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8" name="Line 28"/>
            <p:cNvSpPr>
              <a:spLocks noChangeShapeType="1"/>
            </p:cNvSpPr>
            <p:nvPr/>
          </p:nvSpPr>
          <p:spPr bwMode="auto">
            <a:xfrm flipH="1">
              <a:off x="2780" y="2137"/>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9" name="Line 29"/>
            <p:cNvSpPr>
              <a:spLocks noChangeShapeType="1"/>
            </p:cNvSpPr>
            <p:nvPr/>
          </p:nvSpPr>
          <p:spPr bwMode="auto">
            <a:xfrm flipH="1">
              <a:off x="2835" y="3715"/>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0" name="Line 30"/>
            <p:cNvSpPr>
              <a:spLocks noChangeShapeType="1"/>
            </p:cNvSpPr>
            <p:nvPr/>
          </p:nvSpPr>
          <p:spPr bwMode="auto">
            <a:xfrm flipH="1">
              <a:off x="2086" y="1624"/>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1" name="Line 31"/>
            <p:cNvSpPr>
              <a:spLocks noChangeShapeType="1"/>
            </p:cNvSpPr>
            <p:nvPr/>
          </p:nvSpPr>
          <p:spPr bwMode="auto">
            <a:xfrm flipV="1">
              <a:off x="2094" y="2792"/>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2" name="Line 32"/>
            <p:cNvSpPr>
              <a:spLocks noChangeShapeType="1"/>
            </p:cNvSpPr>
            <p:nvPr/>
          </p:nvSpPr>
          <p:spPr bwMode="auto">
            <a:xfrm>
              <a:off x="3506" y="1608"/>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3" name="Line 33"/>
            <p:cNvSpPr>
              <a:spLocks noChangeShapeType="1"/>
            </p:cNvSpPr>
            <p:nvPr/>
          </p:nvSpPr>
          <p:spPr bwMode="auto">
            <a:xfrm>
              <a:off x="3545" y="3731"/>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4" name="Line 34"/>
            <p:cNvSpPr>
              <a:spLocks noChangeShapeType="1"/>
            </p:cNvSpPr>
            <p:nvPr/>
          </p:nvSpPr>
          <p:spPr bwMode="auto">
            <a:xfrm>
              <a:off x="2843" y="3944"/>
              <a:ext cx="939" cy="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5" name="Text Box 35"/>
            <p:cNvSpPr txBox="1">
              <a:spLocks noChangeArrowheads="1"/>
            </p:cNvSpPr>
            <p:nvPr/>
          </p:nvSpPr>
          <p:spPr bwMode="auto">
            <a:xfrm>
              <a:off x="846" y="2049"/>
              <a:ext cx="638" cy="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solidFill>
                    <a:srgbClr val="FF0000"/>
                  </a:solidFill>
                  <a:latin typeface="Calibri"/>
                </a:rPr>
                <a:t>obtain list</a:t>
              </a:r>
            </a:p>
            <a:p>
              <a:pPr eaLnBrk="1" hangingPunct="1">
                <a:spcBef>
                  <a:spcPct val="0"/>
                </a:spcBef>
                <a:buClrTx/>
                <a:buSzTx/>
                <a:buFontTx/>
                <a:buNone/>
              </a:pPr>
              <a:r>
                <a:rPr lang="en-US" sz="1600" dirty="0">
                  <a:solidFill>
                    <a:srgbClr val="FF0000"/>
                  </a:solidFill>
                  <a:latin typeface="Calibri"/>
                </a:rPr>
                <a:t>of peers</a:t>
              </a:r>
              <a:r>
                <a:rPr lang="en-US" sz="1800" dirty="0">
                  <a:latin typeface="Calibri"/>
                </a:rPr>
                <a:t> </a:t>
              </a:r>
            </a:p>
          </p:txBody>
        </p:sp>
        <p:sp>
          <p:nvSpPr>
            <p:cNvPr id="105506" name="Text Box 36"/>
            <p:cNvSpPr txBox="1">
              <a:spLocks noChangeArrowheads="1"/>
            </p:cNvSpPr>
            <p:nvPr/>
          </p:nvSpPr>
          <p:spPr bwMode="auto">
            <a:xfrm>
              <a:off x="2730" y="2539"/>
              <a:ext cx="493" cy="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trading </a:t>
              </a:r>
            </a:p>
            <a:p>
              <a:pPr eaLnBrk="1" hangingPunct="1">
                <a:spcBef>
                  <a:spcPct val="0"/>
                </a:spcBef>
                <a:buClrTx/>
                <a:buSzTx/>
                <a:buFontTx/>
                <a:buNone/>
              </a:pPr>
              <a:r>
                <a:rPr lang="en-US" sz="1600" dirty="0">
                  <a:latin typeface="Calibri"/>
                </a:rPr>
                <a:t>chunks</a:t>
              </a:r>
            </a:p>
          </p:txBody>
        </p:sp>
        <p:sp>
          <p:nvSpPr>
            <p:cNvPr id="105507" name="Line 38"/>
            <p:cNvSpPr>
              <a:spLocks noChangeShapeType="1"/>
            </p:cNvSpPr>
            <p:nvPr/>
          </p:nvSpPr>
          <p:spPr bwMode="auto">
            <a:xfrm flipH="1">
              <a:off x="3892" y="2871"/>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pic>
          <p:nvPicPr>
            <p:cNvPr id="105508" name="Picture 39"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3" y="2742"/>
              <a:ext cx="354" cy="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509" name="Text Box 40"/>
            <p:cNvSpPr txBox="1">
              <a:spLocks noChangeArrowheads="1"/>
            </p:cNvSpPr>
            <p:nvPr/>
          </p:nvSpPr>
          <p:spPr bwMode="auto">
            <a:xfrm>
              <a:off x="1760" y="3471"/>
              <a:ext cx="358"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peer</a:t>
              </a:r>
            </a:p>
          </p:txBody>
        </p:sp>
        <p:sp>
          <p:nvSpPr>
            <p:cNvPr id="105510" name="Line 42"/>
            <p:cNvSpPr>
              <a:spLocks noChangeShapeType="1"/>
            </p:cNvSpPr>
            <p:nvPr/>
          </p:nvSpPr>
          <p:spPr bwMode="auto">
            <a:xfrm>
              <a:off x="1178" y="1309"/>
              <a:ext cx="218" cy="227"/>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sp>
        <p:nvSpPr>
          <p:cNvPr id="105489" name="Rectangle 43"/>
          <p:cNvSpPr>
            <a:spLocks noChangeArrowheads="1"/>
          </p:cNvSpPr>
          <p:nvPr/>
        </p:nvSpPr>
        <p:spPr bwMode="auto">
          <a:xfrm>
            <a:off x="614363" y="1416050"/>
            <a:ext cx="3989387"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buFont typeface="ZapfDingbats" charset="0"/>
              <a:buChar char="r"/>
            </a:pPr>
            <a:r>
              <a:rPr lang="en-US" dirty="0">
                <a:latin typeface="Calibri"/>
              </a:rPr>
              <a:t>P2P file distribution</a:t>
            </a:r>
            <a:endParaRPr lang="en-US" sz="2800" dirty="0">
              <a:latin typeface="Calibri"/>
            </a:endParaRPr>
          </a:p>
        </p:txBody>
      </p:sp>
    </p:spTree>
    <p:extLst>
      <p:ext uri="{BB962C8B-B14F-4D97-AF65-F5344CB8AC3E}">
        <p14:creationId xmlns:p14="http://schemas.microsoft.com/office/powerpoint/2010/main" val="53860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5E309FD-1A2F-9940-AAF9-21093A15A6EA}" type="slidenum">
              <a:rPr lang="en-US" sz="1400">
                <a:latin typeface="Times New Roman" charset="0"/>
              </a:rPr>
              <a:pPr/>
              <a:t>82</a:t>
            </a:fld>
            <a:endParaRPr lang="en-US" sz="1400">
              <a:latin typeface="Times New Roman" charset="0"/>
            </a:endParaRPr>
          </a:p>
        </p:txBody>
      </p:sp>
      <p:sp>
        <p:nvSpPr>
          <p:cNvPr id="106509" name="Rectangle 2"/>
          <p:cNvSpPr>
            <a:spLocks noGrp="1" noChangeArrowheads="1"/>
          </p:cNvSpPr>
          <p:nvPr>
            <p:ph type="title"/>
          </p:nvPr>
        </p:nvSpPr>
        <p:spPr>
          <a:xfrm>
            <a:off x="312738" y="865188"/>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(1)</a:t>
            </a:r>
          </a:p>
        </p:txBody>
      </p:sp>
      <p:sp>
        <p:nvSpPr>
          <p:cNvPr id="106510" name="Rectangle 3"/>
          <p:cNvSpPr>
            <a:spLocks noGrp="1" noChangeArrowheads="1"/>
          </p:cNvSpPr>
          <p:nvPr>
            <p:ph type="body" sz="half" idx="1"/>
          </p:nvPr>
        </p:nvSpPr>
        <p:spPr>
          <a:xfrm>
            <a:off x="212725" y="2124075"/>
            <a:ext cx="8120063" cy="4384675"/>
          </a:xfrm>
        </p:spPr>
        <p:txBody>
          <a:bodyPr/>
          <a:lstStyle/>
          <a:p>
            <a:r>
              <a:rPr lang="en-US" sz="2400" dirty="0">
                <a:ea typeface="ＭＳ Ｐゴシック" charset="0"/>
                <a:cs typeface="ＭＳ Ｐゴシック" charset="0"/>
              </a:rPr>
              <a:t>file divided into 256KB </a:t>
            </a:r>
            <a:r>
              <a:rPr lang="en-US" sz="2400" i="1" dirty="0">
                <a:solidFill>
                  <a:srgbClr val="FF3300"/>
                </a:solidFill>
                <a:ea typeface="ＭＳ Ｐゴシック" charset="0"/>
                <a:cs typeface="ＭＳ Ｐゴシック" charset="0"/>
              </a:rPr>
              <a:t>chunks</a:t>
            </a:r>
            <a:r>
              <a:rPr lang="en-US" sz="2400" dirty="0">
                <a:ea typeface="ＭＳ Ｐゴシック" charset="0"/>
                <a:cs typeface="ＭＳ Ｐゴシック" charset="0"/>
              </a:rPr>
              <a:t>.</a:t>
            </a:r>
          </a:p>
          <a:p>
            <a:r>
              <a:rPr lang="en-US" sz="2400" dirty="0">
                <a:ea typeface="ＭＳ Ｐゴシック" charset="0"/>
                <a:cs typeface="ＭＳ Ｐゴシック" charset="0"/>
              </a:rPr>
              <a:t>peer joining torrent: </a:t>
            </a:r>
          </a:p>
          <a:p>
            <a:pPr lvl="1"/>
            <a:r>
              <a:rPr lang="en-US" dirty="0">
                <a:ea typeface="ＭＳ Ｐゴシック" charset="0"/>
              </a:rPr>
              <a:t>has no chunks, but will accumulate them over time</a:t>
            </a:r>
          </a:p>
          <a:p>
            <a:pPr lvl="1"/>
            <a:r>
              <a:rPr lang="en-US" dirty="0">
                <a:ea typeface="ＭＳ Ｐゴシック" charset="0"/>
              </a:rPr>
              <a:t>registers with tracker to get list of peers, connects to subset of peers (</a:t>
            </a:r>
            <a:r>
              <a:rPr lang="ja-JP" altLang="en-US" dirty="0">
                <a:ea typeface="ＭＳ Ｐゴシック" charset="0"/>
              </a:rPr>
              <a:t>“</a:t>
            </a:r>
            <a:r>
              <a:rPr lang="en-US" dirty="0">
                <a:ea typeface="ＭＳ Ｐゴシック" charset="0"/>
              </a:rPr>
              <a:t>neighbors</a:t>
            </a:r>
            <a:r>
              <a:rPr lang="ja-JP" altLang="en-US" dirty="0">
                <a:ea typeface="ＭＳ Ｐゴシック" charset="0"/>
              </a:rPr>
              <a:t>”</a:t>
            </a:r>
            <a:r>
              <a:rPr lang="en-US" dirty="0">
                <a:ea typeface="ＭＳ Ｐゴシック" charset="0"/>
              </a:rPr>
              <a:t>)</a:t>
            </a:r>
          </a:p>
          <a:p>
            <a:r>
              <a:rPr lang="en-US" sz="2400" dirty="0">
                <a:ea typeface="ＭＳ Ｐゴシック" charset="0"/>
                <a:cs typeface="ＭＳ Ｐゴシック" charset="0"/>
              </a:rPr>
              <a:t>while downloading,  peer uploads chunks to other peers. </a:t>
            </a:r>
          </a:p>
          <a:p>
            <a:r>
              <a:rPr lang="en-US" sz="2400" dirty="0">
                <a:ea typeface="ＭＳ Ｐゴシック" charset="0"/>
                <a:cs typeface="ＭＳ Ｐゴシック" charset="0"/>
              </a:rPr>
              <a:t>peers may come and go</a:t>
            </a:r>
          </a:p>
          <a:p>
            <a:r>
              <a:rPr lang="en-US" sz="2400" dirty="0">
                <a:ea typeface="ＭＳ Ｐゴシック" charset="0"/>
                <a:cs typeface="ＭＳ Ｐゴシック" charset="0"/>
              </a:rPr>
              <a:t>once peer has entire file, it may (selfishly) leave or (altruistically) remain</a:t>
            </a:r>
          </a:p>
        </p:txBody>
      </p:sp>
      <p:grpSp>
        <p:nvGrpSpPr>
          <p:cNvPr id="106511" name="Group 43"/>
          <p:cNvGrpSpPr>
            <a:grpSpLocks/>
          </p:cNvGrpSpPr>
          <p:nvPr/>
        </p:nvGrpSpPr>
        <p:grpSpPr bwMode="auto">
          <a:xfrm>
            <a:off x="5521325" y="233363"/>
            <a:ext cx="2962275" cy="2882900"/>
            <a:chOff x="2195" y="208"/>
            <a:chExt cx="3140" cy="2776"/>
          </a:xfrm>
        </p:grpSpPr>
        <p:grpSp>
          <p:nvGrpSpPr>
            <p:cNvPr id="106512" name="Group 6"/>
            <p:cNvGrpSpPr>
              <a:grpSpLocks/>
            </p:cNvGrpSpPr>
            <p:nvPr/>
          </p:nvGrpSpPr>
          <p:grpSpPr bwMode="auto">
            <a:xfrm>
              <a:off x="2513" y="208"/>
              <a:ext cx="339" cy="558"/>
              <a:chOff x="4180" y="783"/>
              <a:chExt cx="150" cy="307"/>
            </a:xfrm>
          </p:grpSpPr>
          <p:sp>
            <p:nvSpPr>
              <p:cNvPr id="106529"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6530"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6531"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2"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3"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34"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35"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6536"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6498" name="Object 15"/>
            <p:cNvGraphicFramePr>
              <a:graphicFrameLocks noChangeAspect="1"/>
            </p:cNvGraphicFramePr>
            <p:nvPr/>
          </p:nvGraphicFramePr>
          <p:xfrm>
            <a:off x="2480" y="1429"/>
            <a:ext cx="280" cy="239"/>
          </p:xfrm>
          <a:graphic>
            <a:graphicData uri="http://schemas.openxmlformats.org/presentationml/2006/ole">
              <mc:AlternateContent xmlns:mc="http://schemas.openxmlformats.org/markup-compatibility/2006">
                <mc:Choice xmlns:v="urn:schemas-microsoft-com:vml" Requires="v">
                  <p:oleObj spid="_x0000_s93075"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 y="1429"/>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499" name="Object 16"/>
            <p:cNvGraphicFramePr>
              <a:graphicFrameLocks noChangeAspect="1"/>
            </p:cNvGraphicFramePr>
            <p:nvPr/>
          </p:nvGraphicFramePr>
          <p:xfrm>
            <a:off x="3665" y="2638"/>
            <a:ext cx="280" cy="239"/>
          </p:xfrm>
          <a:graphic>
            <a:graphicData uri="http://schemas.openxmlformats.org/presentationml/2006/ole">
              <mc:AlternateContent xmlns:mc="http://schemas.openxmlformats.org/markup-compatibility/2006">
                <mc:Choice xmlns:v="urn:schemas-microsoft-com:vml" Requires="v">
                  <p:oleObj spid="_x0000_s93076"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 y="2638"/>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0" name="Object 17"/>
            <p:cNvGraphicFramePr>
              <a:graphicFrameLocks noChangeAspect="1"/>
            </p:cNvGraphicFramePr>
            <p:nvPr/>
          </p:nvGraphicFramePr>
          <p:xfrm>
            <a:off x="2908" y="2150"/>
            <a:ext cx="280" cy="239"/>
          </p:xfrm>
          <a:graphic>
            <a:graphicData uri="http://schemas.openxmlformats.org/presentationml/2006/ole">
              <mc:AlternateContent xmlns:mc="http://schemas.openxmlformats.org/markup-compatibility/2006">
                <mc:Choice xmlns:v="urn:schemas-microsoft-com:vml" Requires="v">
                  <p:oleObj spid="_x0000_s9307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 y="2150"/>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1" name="Object 18"/>
            <p:cNvGraphicFramePr>
              <a:graphicFrameLocks noChangeAspect="1"/>
            </p:cNvGraphicFramePr>
            <p:nvPr/>
          </p:nvGraphicFramePr>
          <p:xfrm>
            <a:off x="4378" y="2436"/>
            <a:ext cx="280" cy="239"/>
          </p:xfrm>
          <a:graphic>
            <a:graphicData uri="http://schemas.openxmlformats.org/presentationml/2006/ole">
              <mc:AlternateContent xmlns:mc="http://schemas.openxmlformats.org/markup-compatibility/2006">
                <mc:Choice xmlns:v="urn:schemas-microsoft-com:vml" Requires="v">
                  <p:oleObj spid="_x0000_s9307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 y="243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2" name="Object 19"/>
            <p:cNvGraphicFramePr>
              <a:graphicFrameLocks noChangeAspect="1"/>
            </p:cNvGraphicFramePr>
            <p:nvPr/>
          </p:nvGraphicFramePr>
          <p:xfrm>
            <a:off x="4836" y="2745"/>
            <a:ext cx="280" cy="239"/>
          </p:xfrm>
          <a:graphic>
            <a:graphicData uri="http://schemas.openxmlformats.org/presentationml/2006/ole">
              <mc:AlternateContent xmlns:mc="http://schemas.openxmlformats.org/markup-compatibility/2006">
                <mc:Choice xmlns:v="urn:schemas-microsoft-com:vml" Requires="v">
                  <p:oleObj spid="_x0000_s9307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 y="2745"/>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3" name="Object 20"/>
            <p:cNvGraphicFramePr>
              <a:graphicFrameLocks noChangeAspect="1"/>
            </p:cNvGraphicFramePr>
            <p:nvPr/>
          </p:nvGraphicFramePr>
          <p:xfrm>
            <a:off x="5043" y="1516"/>
            <a:ext cx="280" cy="239"/>
          </p:xfrm>
          <a:graphic>
            <a:graphicData uri="http://schemas.openxmlformats.org/presentationml/2006/ole">
              <mc:AlternateContent xmlns:mc="http://schemas.openxmlformats.org/markup-compatibility/2006">
                <mc:Choice xmlns:v="urn:schemas-microsoft-com:vml" Requires="v">
                  <p:oleObj spid="_x0000_s9308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 y="151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4" name="Object 21"/>
            <p:cNvGraphicFramePr>
              <a:graphicFrameLocks noChangeAspect="1"/>
            </p:cNvGraphicFramePr>
            <p:nvPr/>
          </p:nvGraphicFramePr>
          <p:xfrm>
            <a:off x="3271" y="334"/>
            <a:ext cx="280" cy="239"/>
          </p:xfrm>
          <a:graphic>
            <a:graphicData uri="http://schemas.openxmlformats.org/presentationml/2006/ole">
              <mc:AlternateContent xmlns:mc="http://schemas.openxmlformats.org/markup-compatibility/2006">
                <mc:Choice xmlns:v="urn:schemas-microsoft-com:vml" Requires="v">
                  <p:oleObj spid="_x0000_s93081"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 y="334"/>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5" name="Object 22"/>
            <p:cNvGraphicFramePr>
              <a:graphicFrameLocks noChangeAspect="1"/>
            </p:cNvGraphicFramePr>
            <p:nvPr/>
          </p:nvGraphicFramePr>
          <p:xfrm>
            <a:off x="5055" y="786"/>
            <a:ext cx="280" cy="239"/>
          </p:xfrm>
          <a:graphic>
            <a:graphicData uri="http://schemas.openxmlformats.org/presentationml/2006/ole">
              <mc:AlternateContent xmlns:mc="http://schemas.openxmlformats.org/markup-compatibility/2006">
                <mc:Choice xmlns:v="urn:schemas-microsoft-com:vml" Requires="v">
                  <p:oleObj spid="_x0000_s93082"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 y="78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6" name="Object 23"/>
            <p:cNvGraphicFramePr>
              <a:graphicFrameLocks noChangeAspect="1"/>
            </p:cNvGraphicFramePr>
            <p:nvPr/>
          </p:nvGraphicFramePr>
          <p:xfrm>
            <a:off x="4371" y="274"/>
            <a:ext cx="280" cy="239"/>
          </p:xfrm>
          <a:graphic>
            <a:graphicData uri="http://schemas.openxmlformats.org/presentationml/2006/ole">
              <mc:AlternateContent xmlns:mc="http://schemas.openxmlformats.org/markup-compatibility/2006">
                <mc:Choice xmlns:v="urn:schemas-microsoft-com:vml" Requires="v">
                  <p:oleObj spid="_x0000_s93083"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 y="274"/>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3" name="Line 24"/>
            <p:cNvSpPr>
              <a:spLocks noChangeShapeType="1"/>
            </p:cNvSpPr>
            <p:nvPr/>
          </p:nvSpPr>
          <p:spPr bwMode="auto">
            <a:xfrm>
              <a:off x="2623" y="775"/>
              <a:ext cx="0"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4" name="Line 25"/>
            <p:cNvSpPr>
              <a:spLocks noChangeShapeType="1"/>
            </p:cNvSpPr>
            <p:nvPr/>
          </p:nvSpPr>
          <p:spPr bwMode="auto">
            <a:xfrm flipV="1">
              <a:off x="2718" y="539"/>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5" name="Line 26"/>
            <p:cNvSpPr>
              <a:spLocks noChangeShapeType="1"/>
            </p:cNvSpPr>
            <p:nvPr/>
          </p:nvSpPr>
          <p:spPr bwMode="auto">
            <a:xfrm flipV="1">
              <a:off x="2743" y="903"/>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6" name="Line 27"/>
            <p:cNvSpPr>
              <a:spLocks noChangeShapeType="1"/>
            </p:cNvSpPr>
            <p:nvPr/>
          </p:nvSpPr>
          <p:spPr bwMode="auto">
            <a:xfrm>
              <a:off x="2717" y="1643"/>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7" name="Line 28"/>
            <p:cNvSpPr>
              <a:spLocks noChangeShapeType="1"/>
            </p:cNvSpPr>
            <p:nvPr/>
          </p:nvSpPr>
          <p:spPr bwMode="auto">
            <a:xfrm>
              <a:off x="3491" y="548"/>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8" name="Line 29"/>
            <p:cNvSpPr>
              <a:spLocks noChangeShapeType="1"/>
            </p:cNvSpPr>
            <p:nvPr/>
          </p:nvSpPr>
          <p:spPr bwMode="auto">
            <a:xfrm flipH="1">
              <a:off x="3089" y="554"/>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9" name="Line 30"/>
            <p:cNvSpPr>
              <a:spLocks noChangeShapeType="1"/>
            </p:cNvSpPr>
            <p:nvPr/>
          </p:nvSpPr>
          <p:spPr bwMode="auto">
            <a:xfrm flipH="1" flipV="1">
              <a:off x="4643" y="475"/>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0" name="Line 31"/>
            <p:cNvSpPr>
              <a:spLocks noChangeShapeType="1"/>
            </p:cNvSpPr>
            <p:nvPr/>
          </p:nvSpPr>
          <p:spPr bwMode="auto">
            <a:xfrm flipH="1">
              <a:off x="3862" y="1020"/>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1" name="Line 32"/>
            <p:cNvSpPr>
              <a:spLocks noChangeShapeType="1"/>
            </p:cNvSpPr>
            <p:nvPr/>
          </p:nvSpPr>
          <p:spPr bwMode="auto">
            <a:xfrm flipH="1">
              <a:off x="3917" y="2598"/>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2" name="Line 33"/>
            <p:cNvSpPr>
              <a:spLocks noChangeShapeType="1"/>
            </p:cNvSpPr>
            <p:nvPr/>
          </p:nvSpPr>
          <p:spPr bwMode="auto">
            <a:xfrm flipH="1">
              <a:off x="3168" y="507"/>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3" name="Line 34"/>
            <p:cNvSpPr>
              <a:spLocks noChangeShapeType="1"/>
            </p:cNvSpPr>
            <p:nvPr/>
          </p:nvSpPr>
          <p:spPr bwMode="auto">
            <a:xfrm flipV="1">
              <a:off x="3176" y="1675"/>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4" name="Line 35"/>
            <p:cNvSpPr>
              <a:spLocks noChangeShapeType="1"/>
            </p:cNvSpPr>
            <p:nvPr/>
          </p:nvSpPr>
          <p:spPr bwMode="auto">
            <a:xfrm>
              <a:off x="4588" y="491"/>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5" name="Line 36"/>
            <p:cNvSpPr>
              <a:spLocks noChangeShapeType="1"/>
            </p:cNvSpPr>
            <p:nvPr/>
          </p:nvSpPr>
          <p:spPr bwMode="auto">
            <a:xfrm>
              <a:off x="4627" y="2614"/>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6" name="Line 37"/>
            <p:cNvSpPr>
              <a:spLocks noChangeShapeType="1"/>
            </p:cNvSpPr>
            <p:nvPr/>
          </p:nvSpPr>
          <p:spPr bwMode="auto">
            <a:xfrm>
              <a:off x="3925" y="2827"/>
              <a:ext cx="93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7" name="Line 39"/>
            <p:cNvSpPr>
              <a:spLocks noChangeShapeType="1"/>
            </p:cNvSpPr>
            <p:nvPr/>
          </p:nvSpPr>
          <p:spPr bwMode="auto">
            <a:xfrm flipH="1">
              <a:off x="4974" y="1754"/>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pic>
          <p:nvPicPr>
            <p:cNvPr id="106528" name="Picture 40"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 y="1625"/>
              <a:ext cx="354" cy="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654328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D14E197-DAE0-9F49-9F84-EFC117B0E127}" type="slidenum">
              <a:rPr lang="en-US" sz="1400">
                <a:latin typeface="Times New Roman" charset="0"/>
              </a:rPr>
              <a:pPr/>
              <a:t>83</a:t>
            </a:fld>
            <a:endParaRPr lang="en-US" sz="1400">
              <a:latin typeface="Times New Roman" charset="0"/>
            </a:endParaRPr>
          </a:p>
        </p:txBody>
      </p:sp>
      <p:sp>
        <p:nvSpPr>
          <p:cNvPr id="107524" name="Rectangle 2"/>
          <p:cNvSpPr>
            <a:spLocks noGrp="1" noChangeArrowheads="1"/>
          </p:cNvSpPr>
          <p:nvPr>
            <p:ph type="title"/>
          </p:nvPr>
        </p:nvSpPr>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(2)</a:t>
            </a:r>
          </a:p>
        </p:txBody>
      </p:sp>
      <p:sp>
        <p:nvSpPr>
          <p:cNvPr id="107525" name="Rectangle 4"/>
          <p:cNvSpPr>
            <a:spLocks noGrp="1" noChangeArrowheads="1"/>
          </p:cNvSpPr>
          <p:nvPr>
            <p:ph type="body" sz="half" idx="2"/>
          </p:nvPr>
        </p:nvSpPr>
        <p:spPr>
          <a:xfrm>
            <a:off x="600075" y="1443038"/>
            <a:ext cx="3989388" cy="4965700"/>
          </a:xfrm>
        </p:spPr>
        <p:txBody>
          <a:bodyPr/>
          <a:lstStyle/>
          <a:p>
            <a:pPr>
              <a:buFont typeface="ZapfDingbats" charset="0"/>
              <a:buNone/>
            </a:pPr>
            <a:r>
              <a:rPr lang="en-US" sz="2400" u="sng" dirty="0">
                <a:solidFill>
                  <a:srgbClr val="FF0000"/>
                </a:solidFill>
                <a:ea typeface="ＭＳ Ｐゴシック" charset="0"/>
                <a:cs typeface="ＭＳ Ｐゴシック" charset="0"/>
              </a:rPr>
              <a:t>Pulling Chunks</a:t>
            </a:r>
          </a:p>
          <a:p>
            <a:r>
              <a:rPr lang="en-US" sz="2400" dirty="0">
                <a:ea typeface="ＭＳ Ｐゴシック" charset="0"/>
                <a:cs typeface="ＭＳ Ｐゴシック" charset="0"/>
              </a:rPr>
              <a:t>at any given time, different peers have different subsets of file chunks</a:t>
            </a:r>
          </a:p>
          <a:p>
            <a:r>
              <a:rPr lang="en-US" sz="2400" dirty="0">
                <a:ea typeface="ＭＳ Ｐゴシック" charset="0"/>
                <a:cs typeface="ＭＳ Ｐゴシック" charset="0"/>
              </a:rPr>
              <a:t>periodically, a peer (Alice) asks each neighbor for list of chunks that they have.</a:t>
            </a:r>
          </a:p>
          <a:p>
            <a:r>
              <a:rPr lang="en-US" sz="2400" dirty="0">
                <a:ea typeface="ＭＳ Ｐゴシック" charset="0"/>
                <a:cs typeface="ＭＳ Ｐゴシック" charset="0"/>
              </a:rPr>
              <a:t>Alice sends requests for her missing chunks</a:t>
            </a:r>
          </a:p>
          <a:p>
            <a:pPr lvl="1"/>
            <a:r>
              <a:rPr lang="en-US" dirty="0">
                <a:ea typeface="ＭＳ Ｐゴシック" charset="0"/>
              </a:rPr>
              <a:t>rarest first</a:t>
            </a:r>
          </a:p>
        </p:txBody>
      </p:sp>
      <p:sp>
        <p:nvSpPr>
          <p:cNvPr id="107526" name="Rectangle 6"/>
          <p:cNvSpPr>
            <a:spLocks noChangeArrowheads="1"/>
          </p:cNvSpPr>
          <p:nvPr/>
        </p:nvSpPr>
        <p:spPr bwMode="auto">
          <a:xfrm>
            <a:off x="4564063" y="1443038"/>
            <a:ext cx="433705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u="sng" dirty="0">
                <a:solidFill>
                  <a:srgbClr val="FF0000"/>
                </a:solidFill>
                <a:latin typeface="Calibri"/>
              </a:rPr>
              <a:t>Sending Chunks: tit-for-tat</a:t>
            </a:r>
          </a:p>
          <a:p>
            <a:pPr marL="342900" indent="-342900">
              <a:buFont typeface="ZapfDingbats" charset="0"/>
              <a:buChar char="r"/>
            </a:pPr>
            <a:r>
              <a:rPr lang="en-US" dirty="0">
                <a:latin typeface="Calibri"/>
              </a:rPr>
              <a:t>Alice sends chunks to four neighbors currently sending her chunks </a:t>
            </a:r>
            <a:r>
              <a:rPr lang="en-US" i="1" dirty="0">
                <a:latin typeface="Calibri"/>
              </a:rPr>
              <a:t>at the highest rate</a:t>
            </a:r>
            <a:r>
              <a:rPr lang="en-US" dirty="0">
                <a:latin typeface="Calibri"/>
              </a:rPr>
              <a:t> </a:t>
            </a:r>
          </a:p>
          <a:p>
            <a:pPr marL="742950" lvl="1" indent="-285750">
              <a:buSzPct val="75000"/>
              <a:buFont typeface="Wingdings" charset="0"/>
              <a:buChar char="v"/>
            </a:pPr>
            <a:r>
              <a:rPr lang="en-US" dirty="0">
                <a:latin typeface="Calibri"/>
              </a:rPr>
              <a:t>re-evaluate top 4 every 10 </a:t>
            </a:r>
            <a:r>
              <a:rPr lang="en-US" dirty="0" err="1">
                <a:latin typeface="Calibri"/>
              </a:rPr>
              <a:t>secs</a:t>
            </a:r>
            <a:endParaRPr lang="en-US" dirty="0">
              <a:latin typeface="Calibri"/>
            </a:endParaRPr>
          </a:p>
          <a:p>
            <a:pPr marL="342900" indent="-342900">
              <a:buFont typeface="ZapfDingbats" charset="0"/>
              <a:buChar char="r"/>
            </a:pPr>
            <a:r>
              <a:rPr lang="en-US" dirty="0">
                <a:latin typeface="Calibri"/>
              </a:rPr>
              <a:t>every 30 </a:t>
            </a:r>
            <a:r>
              <a:rPr lang="en-US" dirty="0" err="1">
                <a:latin typeface="Calibri"/>
              </a:rPr>
              <a:t>secs</a:t>
            </a:r>
            <a:r>
              <a:rPr lang="en-US" dirty="0">
                <a:latin typeface="Calibri"/>
              </a:rPr>
              <a:t>: randomly select another peer, starts sending chunks</a:t>
            </a:r>
          </a:p>
          <a:p>
            <a:pPr marL="742950" lvl="1" indent="-285750">
              <a:buSzPct val="75000"/>
              <a:buFont typeface="Wingdings" charset="0"/>
              <a:buChar char="v"/>
            </a:pPr>
            <a:r>
              <a:rPr lang="en-US" dirty="0">
                <a:latin typeface="Calibri"/>
              </a:rPr>
              <a:t>newly chosen peer may join top 4</a:t>
            </a:r>
          </a:p>
          <a:p>
            <a:pPr marL="742950" lvl="1" indent="-285750">
              <a:buSzPct val="75000"/>
              <a:buFont typeface="Wingdings" charset="0"/>
              <a:buChar char="v"/>
            </a:pPr>
            <a:r>
              <a:rPr lang="ja-JP" altLang="en-US" dirty="0">
                <a:latin typeface="Calibri"/>
              </a:rPr>
              <a:t>“</a:t>
            </a:r>
            <a:r>
              <a:rPr lang="en-US" dirty="0">
                <a:latin typeface="Calibri"/>
              </a:rPr>
              <a:t>optimistically </a:t>
            </a:r>
            <a:r>
              <a:rPr lang="en-US" dirty="0" err="1">
                <a:latin typeface="Calibri"/>
              </a:rPr>
              <a:t>unchoke</a:t>
            </a:r>
            <a:r>
              <a:rPr lang="ja-JP" altLang="en-US" dirty="0">
                <a:latin typeface="Calibri"/>
              </a:rPr>
              <a:t>”</a:t>
            </a:r>
            <a:endParaRPr lang="en-US" dirty="0">
              <a:latin typeface="Calibri"/>
            </a:endParaRPr>
          </a:p>
          <a:p>
            <a:pPr marL="342900" indent="-342900">
              <a:buFont typeface="ZapfDingbats" charset="0"/>
              <a:buChar char="r"/>
            </a:pPr>
            <a:endParaRPr lang="en-US" dirty="0">
              <a:latin typeface="Calibri"/>
            </a:endParaRPr>
          </a:p>
        </p:txBody>
      </p:sp>
    </p:spTree>
    <p:extLst>
      <p:ext uri="{BB962C8B-B14F-4D97-AF65-F5344CB8AC3E}">
        <p14:creationId xmlns:p14="http://schemas.microsoft.com/office/powerpoint/2010/main" val="282252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A82A3A0-E9C4-0F43-AD7D-B77C6A2BA551}" type="slidenum">
              <a:rPr lang="en-US" sz="1400">
                <a:latin typeface="Times New Roman" charset="0"/>
              </a:rPr>
              <a:pPr/>
              <a:t>84</a:t>
            </a:fld>
            <a:endParaRPr lang="en-US" sz="1400">
              <a:latin typeface="Times New Roman" charset="0"/>
            </a:endParaRPr>
          </a:p>
        </p:txBody>
      </p:sp>
      <p:sp>
        <p:nvSpPr>
          <p:cNvPr id="108558" name="Rectangle 2"/>
          <p:cNvSpPr>
            <a:spLocks noGrp="1" noChangeArrowheads="1"/>
          </p:cNvSpPr>
          <p:nvPr>
            <p:ph type="title"/>
          </p:nvPr>
        </p:nvSpPr>
        <p:spPr>
          <a:xfrm>
            <a:off x="482600" y="254000"/>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Tit-for-tat</a:t>
            </a:r>
          </a:p>
        </p:txBody>
      </p:sp>
      <p:graphicFrame>
        <p:nvGraphicFramePr>
          <p:cNvPr id="108546" name="Object 3"/>
          <p:cNvGraphicFramePr>
            <a:graphicFrameLocks noChangeAspect="1"/>
          </p:cNvGraphicFramePr>
          <p:nvPr/>
        </p:nvGraphicFramePr>
        <p:xfrm>
          <a:off x="2909888" y="4518025"/>
          <a:ext cx="617537" cy="473075"/>
        </p:xfrm>
        <a:graphic>
          <a:graphicData uri="http://schemas.openxmlformats.org/presentationml/2006/ole">
            <mc:AlternateContent xmlns:mc="http://schemas.openxmlformats.org/markup-compatibility/2006">
              <mc:Choice xmlns:v="urn:schemas-microsoft-com:vml" Requires="v">
                <p:oleObj spid="_x0000_s9522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45180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7" name="Object 4"/>
          <p:cNvGraphicFramePr>
            <a:graphicFrameLocks noChangeAspect="1"/>
          </p:cNvGraphicFramePr>
          <p:nvPr/>
        </p:nvGraphicFramePr>
        <p:xfrm>
          <a:off x="827088" y="3641725"/>
          <a:ext cx="617537" cy="473075"/>
        </p:xfrm>
        <a:graphic>
          <a:graphicData uri="http://schemas.openxmlformats.org/presentationml/2006/ole">
            <mc:AlternateContent xmlns:mc="http://schemas.openxmlformats.org/markup-compatibility/2006">
              <mc:Choice xmlns:v="urn:schemas-microsoft-com:vml" Requires="v">
                <p:oleObj spid="_x0000_s9522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6417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5" name="Object 5"/>
          <p:cNvGraphicFramePr>
            <a:graphicFrameLocks noChangeAspect="1"/>
          </p:cNvGraphicFramePr>
          <p:nvPr/>
        </p:nvGraphicFramePr>
        <p:xfrm>
          <a:off x="2160588" y="3438525"/>
          <a:ext cx="617537" cy="473075"/>
        </p:xfrm>
        <a:graphic>
          <a:graphicData uri="http://schemas.openxmlformats.org/presentationml/2006/ole">
            <mc:AlternateContent xmlns:mc="http://schemas.openxmlformats.org/markup-compatibility/2006">
              <mc:Choice xmlns:v="urn:schemas-microsoft-com:vml" Requires="v">
                <p:oleObj spid="_x0000_s9522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3438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9" name="Object 6"/>
          <p:cNvGraphicFramePr>
            <a:graphicFrameLocks noChangeAspect="1"/>
          </p:cNvGraphicFramePr>
          <p:nvPr/>
        </p:nvGraphicFramePr>
        <p:xfrm>
          <a:off x="1538288" y="5241925"/>
          <a:ext cx="617537" cy="473075"/>
        </p:xfrm>
        <a:graphic>
          <a:graphicData uri="http://schemas.openxmlformats.org/presentationml/2006/ole">
            <mc:AlternateContent xmlns:mc="http://schemas.openxmlformats.org/markup-compatibility/2006">
              <mc:Choice xmlns:v="urn:schemas-microsoft-com:vml" Requires="v">
                <p:oleObj spid="_x0000_s9522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52419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0" name="Object 7"/>
          <p:cNvGraphicFramePr>
            <a:graphicFrameLocks noChangeAspect="1"/>
          </p:cNvGraphicFramePr>
          <p:nvPr/>
        </p:nvGraphicFramePr>
        <p:xfrm>
          <a:off x="2262188" y="6118225"/>
          <a:ext cx="617537" cy="473075"/>
        </p:xfrm>
        <a:graphic>
          <a:graphicData uri="http://schemas.openxmlformats.org/presentationml/2006/ole">
            <mc:AlternateContent xmlns:mc="http://schemas.openxmlformats.org/markup-compatibility/2006">
              <mc:Choice xmlns:v="urn:schemas-microsoft-com:vml" Requires="v">
                <p:oleObj spid="_x0000_s95226"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188" y="61182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1" name="Object 8"/>
          <p:cNvGraphicFramePr>
            <a:graphicFrameLocks noChangeAspect="1"/>
          </p:cNvGraphicFramePr>
          <p:nvPr/>
        </p:nvGraphicFramePr>
        <p:xfrm>
          <a:off x="4967288" y="3895725"/>
          <a:ext cx="617537" cy="473075"/>
        </p:xfrm>
        <a:graphic>
          <a:graphicData uri="http://schemas.openxmlformats.org/presentationml/2006/ole">
            <mc:AlternateContent xmlns:mc="http://schemas.openxmlformats.org/markup-compatibility/2006">
              <mc:Choice xmlns:v="urn:schemas-microsoft-com:vml" Requires="v">
                <p:oleObj spid="_x0000_s95227"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38957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9" name="Object 9"/>
          <p:cNvGraphicFramePr>
            <a:graphicFrameLocks noChangeAspect="1"/>
          </p:cNvGraphicFramePr>
          <p:nvPr/>
        </p:nvGraphicFramePr>
        <p:xfrm>
          <a:off x="4662488" y="3057525"/>
          <a:ext cx="617537" cy="473075"/>
        </p:xfrm>
        <a:graphic>
          <a:graphicData uri="http://schemas.openxmlformats.org/presentationml/2006/ole">
            <mc:AlternateContent xmlns:mc="http://schemas.openxmlformats.org/markup-compatibility/2006">
              <mc:Choice xmlns:v="urn:schemas-microsoft-com:vml" Requires="v">
                <p:oleObj spid="_x0000_s95228"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488" y="3057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3" name="Object 10"/>
          <p:cNvGraphicFramePr>
            <a:graphicFrameLocks noChangeAspect="1"/>
          </p:cNvGraphicFramePr>
          <p:nvPr/>
        </p:nvGraphicFramePr>
        <p:xfrm>
          <a:off x="5729288" y="2714625"/>
          <a:ext cx="617537" cy="473075"/>
        </p:xfrm>
        <a:graphic>
          <a:graphicData uri="http://schemas.openxmlformats.org/presentationml/2006/ole">
            <mc:AlternateContent xmlns:mc="http://schemas.openxmlformats.org/markup-compatibility/2006">
              <mc:Choice xmlns:v="urn:schemas-microsoft-com:vml" Requires="v">
                <p:oleObj spid="_x0000_s95229"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288" y="27146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4" name="Object 11"/>
          <p:cNvGraphicFramePr>
            <a:graphicFrameLocks noChangeAspect="1"/>
          </p:cNvGraphicFramePr>
          <p:nvPr/>
        </p:nvGraphicFramePr>
        <p:xfrm>
          <a:off x="6351588" y="3565525"/>
          <a:ext cx="617537" cy="473075"/>
        </p:xfrm>
        <a:graphic>
          <a:graphicData uri="http://schemas.openxmlformats.org/presentationml/2006/ole">
            <mc:AlternateContent xmlns:mc="http://schemas.openxmlformats.org/markup-compatibility/2006">
              <mc:Choice xmlns:v="urn:schemas-microsoft-com:vml" Requires="v">
                <p:oleObj spid="_x0000_s95230"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588" y="3565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5" name="Object 12"/>
          <p:cNvGraphicFramePr>
            <a:graphicFrameLocks noChangeAspect="1"/>
          </p:cNvGraphicFramePr>
          <p:nvPr/>
        </p:nvGraphicFramePr>
        <p:xfrm>
          <a:off x="6173788" y="4454525"/>
          <a:ext cx="617537" cy="473075"/>
        </p:xfrm>
        <a:graphic>
          <a:graphicData uri="http://schemas.openxmlformats.org/presentationml/2006/ole">
            <mc:AlternateContent xmlns:mc="http://schemas.openxmlformats.org/markup-compatibility/2006">
              <mc:Choice xmlns:v="urn:schemas-microsoft-com:vml" Requires="v">
                <p:oleObj spid="_x0000_s95231"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4454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08559" name="Picture 13" descr="Ali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9313" y="5095875"/>
            <a:ext cx="561975" cy="69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54" name="Line 14"/>
          <p:cNvSpPr>
            <a:spLocks noChangeShapeType="1"/>
          </p:cNvSpPr>
          <p:nvPr/>
        </p:nvSpPr>
        <p:spPr bwMode="auto">
          <a:xfrm flipH="1" flipV="1">
            <a:off x="2654300" y="3937000"/>
            <a:ext cx="457200" cy="5461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108561" name="Line 15"/>
          <p:cNvSpPr>
            <a:spLocks noChangeShapeType="1"/>
          </p:cNvSpPr>
          <p:nvPr/>
        </p:nvSpPr>
        <p:spPr bwMode="auto">
          <a:xfrm flipH="1" flipV="1">
            <a:off x="1473200" y="4102100"/>
            <a:ext cx="1473200" cy="5969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2" name="Line 16"/>
          <p:cNvSpPr>
            <a:spLocks noChangeShapeType="1"/>
          </p:cNvSpPr>
          <p:nvPr/>
        </p:nvSpPr>
        <p:spPr bwMode="auto">
          <a:xfrm flipH="1">
            <a:off x="2159000" y="4991100"/>
            <a:ext cx="965200" cy="3810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3" name="Line 17"/>
          <p:cNvSpPr>
            <a:spLocks noChangeShapeType="1"/>
          </p:cNvSpPr>
          <p:nvPr/>
        </p:nvSpPr>
        <p:spPr bwMode="auto">
          <a:xfrm flipH="1">
            <a:off x="2628900" y="5041900"/>
            <a:ext cx="596900" cy="104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4" name="Line 18"/>
          <p:cNvSpPr>
            <a:spLocks noChangeShapeType="1"/>
          </p:cNvSpPr>
          <p:nvPr/>
        </p:nvSpPr>
        <p:spPr bwMode="auto">
          <a:xfrm flipV="1">
            <a:off x="5511800" y="3225800"/>
            <a:ext cx="419100" cy="6477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266259" name="Line 19"/>
          <p:cNvSpPr>
            <a:spLocks noChangeShapeType="1"/>
          </p:cNvSpPr>
          <p:nvPr/>
        </p:nvSpPr>
        <p:spPr bwMode="auto">
          <a:xfrm flipH="1" flipV="1">
            <a:off x="5168900" y="3492500"/>
            <a:ext cx="76200" cy="3556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6" name="Line 20"/>
          <p:cNvSpPr>
            <a:spLocks noChangeShapeType="1"/>
          </p:cNvSpPr>
          <p:nvPr/>
        </p:nvSpPr>
        <p:spPr bwMode="auto">
          <a:xfrm flipV="1">
            <a:off x="5613400" y="3810000"/>
            <a:ext cx="787400" cy="304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7" name="Line 21"/>
          <p:cNvSpPr>
            <a:spLocks noChangeShapeType="1"/>
          </p:cNvSpPr>
          <p:nvPr/>
        </p:nvSpPr>
        <p:spPr bwMode="auto">
          <a:xfrm>
            <a:off x="5613400" y="4279900"/>
            <a:ext cx="596900" cy="3175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pic>
        <p:nvPicPr>
          <p:cNvPr id="108568" name="Picture 22" descr="Bo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9988" y="4524375"/>
            <a:ext cx="676275"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63" name="Line 23"/>
          <p:cNvSpPr>
            <a:spLocks noChangeShapeType="1"/>
          </p:cNvSpPr>
          <p:nvPr/>
        </p:nvSpPr>
        <p:spPr bwMode="auto">
          <a:xfrm flipV="1">
            <a:off x="3530600" y="4076700"/>
            <a:ext cx="1435100" cy="48260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266264" name="Line 24"/>
          <p:cNvSpPr>
            <a:spLocks noChangeShapeType="1"/>
          </p:cNvSpPr>
          <p:nvPr/>
        </p:nvSpPr>
        <p:spPr bwMode="auto">
          <a:xfrm flipH="1">
            <a:off x="3543300" y="4165600"/>
            <a:ext cx="1397000" cy="4699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266265" name="Line 25"/>
          <p:cNvSpPr>
            <a:spLocks noChangeShapeType="1"/>
          </p:cNvSpPr>
          <p:nvPr/>
        </p:nvSpPr>
        <p:spPr bwMode="auto">
          <a:xfrm flipV="1">
            <a:off x="3581400" y="4267200"/>
            <a:ext cx="1371600" cy="4826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266266" name="Text Box 26"/>
          <p:cNvSpPr txBox="1">
            <a:spLocks noChangeArrowheads="1"/>
          </p:cNvSpPr>
          <p:nvPr/>
        </p:nvSpPr>
        <p:spPr bwMode="auto">
          <a:xfrm>
            <a:off x="841375" y="1320800"/>
            <a:ext cx="4120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(1) Alice </a:t>
            </a:r>
            <a:r>
              <a:rPr lang="ja-JP" altLang="en-US" sz="2000" dirty="0">
                <a:solidFill>
                  <a:schemeClr val="accent2"/>
                </a:solidFill>
                <a:latin typeface="Calibri"/>
              </a:rPr>
              <a:t>“</a:t>
            </a:r>
            <a:r>
              <a:rPr lang="en-US" sz="2000" dirty="0">
                <a:solidFill>
                  <a:schemeClr val="accent2"/>
                </a:solidFill>
                <a:latin typeface="Calibri"/>
              </a:rPr>
              <a:t>optimistically </a:t>
            </a:r>
            <a:r>
              <a:rPr lang="en-US" sz="2000" dirty="0" err="1">
                <a:solidFill>
                  <a:schemeClr val="accent2"/>
                </a:solidFill>
                <a:latin typeface="Calibri"/>
              </a:rPr>
              <a:t>unchokes</a:t>
            </a:r>
            <a:r>
              <a:rPr lang="ja-JP" altLang="en-US" sz="2000" dirty="0">
                <a:solidFill>
                  <a:schemeClr val="accent2"/>
                </a:solidFill>
                <a:latin typeface="Calibri"/>
              </a:rPr>
              <a:t>”</a:t>
            </a:r>
            <a:r>
              <a:rPr lang="en-US" sz="2000" dirty="0">
                <a:solidFill>
                  <a:schemeClr val="accent2"/>
                </a:solidFill>
                <a:latin typeface="Calibri"/>
              </a:rPr>
              <a:t> Bob</a:t>
            </a:r>
          </a:p>
        </p:txBody>
      </p:sp>
      <p:sp>
        <p:nvSpPr>
          <p:cNvPr id="266267" name="Text Box 27"/>
          <p:cNvSpPr txBox="1">
            <a:spLocks noChangeArrowheads="1"/>
          </p:cNvSpPr>
          <p:nvPr/>
        </p:nvSpPr>
        <p:spPr bwMode="auto">
          <a:xfrm>
            <a:off x="808038" y="1663700"/>
            <a:ext cx="71230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(2) Alice becomes one of Bob</a:t>
            </a:r>
            <a:r>
              <a:rPr lang="ja-JP" altLang="en-US" sz="2000" dirty="0">
                <a:solidFill>
                  <a:schemeClr val="accent2"/>
                </a:solidFill>
                <a:latin typeface="Calibri"/>
              </a:rPr>
              <a:t>’</a:t>
            </a:r>
            <a:r>
              <a:rPr lang="en-US" sz="2000" dirty="0">
                <a:solidFill>
                  <a:schemeClr val="accent2"/>
                </a:solidFill>
                <a:latin typeface="Calibri"/>
              </a:rPr>
              <a:t>s top-four providers; Bob reciprocates</a:t>
            </a:r>
          </a:p>
        </p:txBody>
      </p:sp>
      <p:sp>
        <p:nvSpPr>
          <p:cNvPr id="266268" name="Text Box 28"/>
          <p:cNvSpPr txBox="1">
            <a:spLocks noChangeArrowheads="1"/>
          </p:cNvSpPr>
          <p:nvPr/>
        </p:nvSpPr>
        <p:spPr bwMode="auto">
          <a:xfrm>
            <a:off x="800100" y="2019300"/>
            <a:ext cx="524006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(3) Bob becomes one of Alice</a:t>
            </a:r>
            <a:r>
              <a:rPr lang="ja-JP" altLang="en-US" sz="2000" dirty="0">
                <a:solidFill>
                  <a:schemeClr val="accent2"/>
                </a:solidFill>
                <a:latin typeface="Calibri"/>
              </a:rPr>
              <a:t>’</a:t>
            </a:r>
            <a:r>
              <a:rPr lang="en-US" sz="2000" dirty="0">
                <a:solidFill>
                  <a:schemeClr val="accent2"/>
                </a:solidFill>
                <a:latin typeface="Calibri"/>
              </a:rPr>
              <a:t>s top-four providers</a:t>
            </a:r>
          </a:p>
        </p:txBody>
      </p:sp>
      <p:sp>
        <p:nvSpPr>
          <p:cNvPr id="266269" name="Text Box 29"/>
          <p:cNvSpPr txBox="1">
            <a:spLocks noChangeArrowheads="1"/>
          </p:cNvSpPr>
          <p:nvPr/>
        </p:nvSpPr>
        <p:spPr bwMode="auto">
          <a:xfrm>
            <a:off x="4724400" y="5457825"/>
            <a:ext cx="3657600" cy="10160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rgbClr val="FF0000"/>
                </a:solidFill>
                <a:latin typeface="Calibri"/>
              </a:rPr>
              <a:t>With higher upload rate, </a:t>
            </a:r>
            <a:br>
              <a:rPr lang="en-US" sz="2000" dirty="0">
                <a:solidFill>
                  <a:srgbClr val="FF0000"/>
                </a:solidFill>
                <a:latin typeface="Calibri"/>
              </a:rPr>
            </a:br>
            <a:r>
              <a:rPr lang="en-US" sz="2000" dirty="0">
                <a:solidFill>
                  <a:srgbClr val="FF0000"/>
                </a:solidFill>
                <a:latin typeface="Calibri"/>
              </a:rPr>
              <a:t>can find better trading </a:t>
            </a:r>
          </a:p>
          <a:p>
            <a:pPr eaLnBrk="1" hangingPunct="1">
              <a:spcBef>
                <a:spcPct val="0"/>
              </a:spcBef>
              <a:buClrTx/>
              <a:buSzTx/>
              <a:buFontTx/>
              <a:buNone/>
            </a:pPr>
            <a:r>
              <a:rPr lang="en-US" sz="2000" dirty="0">
                <a:solidFill>
                  <a:srgbClr val="FF0000"/>
                </a:solidFill>
                <a:latin typeface="Calibri"/>
              </a:rPr>
              <a:t>partners &amp; get file faster!</a:t>
            </a:r>
            <a:endParaRPr lang="en-US" sz="2000" dirty="0">
              <a:latin typeface="Calibri"/>
            </a:endParaRPr>
          </a:p>
        </p:txBody>
      </p:sp>
    </p:spTree>
    <p:extLst>
      <p:ext uri="{BB962C8B-B14F-4D97-AF65-F5344CB8AC3E}">
        <p14:creationId xmlns:p14="http://schemas.microsoft.com/office/powerpoint/2010/main" val="181230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6"/>
                                        </p:tgtEl>
                                        <p:attrNameLst>
                                          <p:attrName>style.visibility</p:attrName>
                                        </p:attrNameLst>
                                      </p:cBhvr>
                                      <p:to>
                                        <p:strVal val="visible"/>
                                      </p:to>
                                    </p:set>
                                    <p:animEffect transition="in" filter="blinds(horizontal)">
                                      <p:cBhvr>
                                        <p:cTn id="7" dur="500"/>
                                        <p:tgtEl>
                                          <p:spTgt spid="26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63"/>
                                        </p:tgtEl>
                                        <p:attrNameLst>
                                          <p:attrName>style.visibility</p:attrName>
                                        </p:attrNameLst>
                                      </p:cBhvr>
                                      <p:to>
                                        <p:strVal val="visible"/>
                                      </p:to>
                                    </p:set>
                                    <p:animEffect transition="in" filter="blinds(horizontal)">
                                      <p:cBhvr>
                                        <p:cTn id="10" dur="500"/>
                                        <p:tgtEl>
                                          <p:spTgt spid="2662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67"/>
                                        </p:tgtEl>
                                        <p:attrNameLst>
                                          <p:attrName>style.visibility</p:attrName>
                                        </p:attrNameLst>
                                      </p:cBhvr>
                                      <p:to>
                                        <p:strVal val="visible"/>
                                      </p:to>
                                    </p:set>
                                    <p:animEffect transition="in" filter="blinds(horizontal)">
                                      <p:cBhvr>
                                        <p:cTn id="15" dur="500"/>
                                        <p:tgtEl>
                                          <p:spTgt spid="2662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264"/>
                                        </p:tgtEl>
                                        <p:attrNameLst>
                                          <p:attrName>style.visibility</p:attrName>
                                        </p:attrNameLst>
                                      </p:cBhvr>
                                      <p:to>
                                        <p:strVal val="visible"/>
                                      </p:to>
                                    </p:set>
                                    <p:animEffect transition="in" filter="blinds(horizontal)">
                                      <p:cBhvr>
                                        <p:cTn id="18" dur="500"/>
                                        <p:tgtEl>
                                          <p:spTgt spid="266264"/>
                                        </p:tgtEl>
                                      </p:cBhvr>
                                    </p:animEffect>
                                  </p:childTnLst>
                                </p:cTn>
                              </p:par>
                              <p:par>
                                <p:cTn id="19" presetID="3" presetClass="exit" presetSubtype="10" fill="hold" nodeType="withEffect">
                                  <p:stCondLst>
                                    <p:cond delay="0"/>
                                  </p:stCondLst>
                                  <p:childTnLst>
                                    <p:animEffect transition="out" filter="blinds(horizontal)">
                                      <p:cBhvr>
                                        <p:cTn id="20" dur="500"/>
                                        <p:tgtEl>
                                          <p:spTgt spid="266249"/>
                                        </p:tgtEl>
                                      </p:cBhvr>
                                    </p:animEffect>
                                    <p:set>
                                      <p:cBhvr>
                                        <p:cTn id="21" dur="1" fill="hold">
                                          <p:stCondLst>
                                            <p:cond delay="499"/>
                                          </p:stCondLst>
                                        </p:cTn>
                                        <p:tgtEl>
                                          <p:spTgt spid="266249"/>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6259"/>
                                        </p:tgtEl>
                                      </p:cBhvr>
                                    </p:animEffect>
                                    <p:set>
                                      <p:cBhvr>
                                        <p:cTn id="24" dur="1" fill="hold">
                                          <p:stCondLst>
                                            <p:cond delay="499"/>
                                          </p:stCondLst>
                                        </p:cTn>
                                        <p:tgtEl>
                                          <p:spTgt spid="26625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268"/>
                                        </p:tgtEl>
                                        <p:attrNameLst>
                                          <p:attrName>style.visibility</p:attrName>
                                        </p:attrNameLst>
                                      </p:cBhvr>
                                      <p:to>
                                        <p:strVal val="visible"/>
                                      </p:to>
                                    </p:set>
                                    <p:animEffect transition="in" filter="blinds(horizontal)">
                                      <p:cBhvr>
                                        <p:cTn id="29" dur="500"/>
                                        <p:tgtEl>
                                          <p:spTgt spid="266268"/>
                                        </p:tgtEl>
                                      </p:cBhvr>
                                    </p:animEffect>
                                  </p:childTnLst>
                                </p:cTn>
                              </p:par>
                              <p:par>
                                <p:cTn id="30" presetID="3" presetClass="exit" presetSubtype="10" fill="hold" nodeType="withEffect">
                                  <p:stCondLst>
                                    <p:cond delay="0"/>
                                  </p:stCondLst>
                                  <p:childTnLst>
                                    <p:animEffect transition="out" filter="blinds(horizontal)">
                                      <p:cBhvr>
                                        <p:cTn id="31" dur="500"/>
                                        <p:tgtEl>
                                          <p:spTgt spid="266245"/>
                                        </p:tgtEl>
                                      </p:cBhvr>
                                    </p:animEffect>
                                    <p:set>
                                      <p:cBhvr>
                                        <p:cTn id="32" dur="1" fill="hold">
                                          <p:stCondLst>
                                            <p:cond delay="499"/>
                                          </p:stCondLst>
                                        </p:cTn>
                                        <p:tgtEl>
                                          <p:spTgt spid="266245"/>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66254"/>
                                        </p:tgtEl>
                                      </p:cBhvr>
                                    </p:animEffect>
                                    <p:set>
                                      <p:cBhvr>
                                        <p:cTn id="35" dur="1" fill="hold">
                                          <p:stCondLst>
                                            <p:cond delay="499"/>
                                          </p:stCondLst>
                                        </p:cTn>
                                        <p:tgtEl>
                                          <p:spTgt spid="26625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66265"/>
                                        </p:tgtEl>
                                        <p:attrNameLst>
                                          <p:attrName>style.visibility</p:attrName>
                                        </p:attrNameLst>
                                      </p:cBhvr>
                                      <p:to>
                                        <p:strVal val="visible"/>
                                      </p:to>
                                    </p:set>
                                    <p:animEffect transition="in" filter="blinds(horizontal)">
                                      <p:cBhvr>
                                        <p:cTn id="38" dur="500"/>
                                        <p:tgtEl>
                                          <p:spTgt spid="266265"/>
                                        </p:tgtEl>
                                      </p:cBhvr>
                                    </p:animEffect>
                                  </p:childTnLst>
                                </p:cTn>
                              </p:par>
                              <p:par>
                                <p:cTn id="39" presetID="3" presetClass="exit" presetSubtype="10" fill="hold" grpId="1" nodeType="withEffect">
                                  <p:stCondLst>
                                    <p:cond delay="0"/>
                                  </p:stCondLst>
                                  <p:childTnLst>
                                    <p:animEffect transition="out" filter="blinds(horizontal)">
                                      <p:cBhvr>
                                        <p:cTn id="40" dur="500"/>
                                        <p:tgtEl>
                                          <p:spTgt spid="266263"/>
                                        </p:tgtEl>
                                      </p:cBhvr>
                                    </p:animEffect>
                                    <p:set>
                                      <p:cBhvr>
                                        <p:cTn id="41" dur="1" fill="hold">
                                          <p:stCondLst>
                                            <p:cond delay="499"/>
                                          </p:stCondLst>
                                        </p:cTn>
                                        <p:tgtEl>
                                          <p:spTgt spid="26626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6269"/>
                                        </p:tgtEl>
                                        <p:attrNameLst>
                                          <p:attrName>style.visibility</p:attrName>
                                        </p:attrNameLst>
                                      </p:cBhvr>
                                      <p:to>
                                        <p:strVal val="visible"/>
                                      </p:to>
                                    </p:set>
                                    <p:animEffect transition="in" filter="blinds(horizontal)">
                                      <p:cBhvr>
                                        <p:cTn id="46" dur="500"/>
                                        <p:tgtEl>
                                          <p:spTgt spid="266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animBg="1"/>
      <p:bldP spid="266259" grpId="0" animBg="1"/>
      <p:bldP spid="266263" grpId="0" animBg="1"/>
      <p:bldP spid="266263" grpId="1" animBg="1"/>
      <p:bldP spid="266264" grpId="0" animBg="1"/>
      <p:bldP spid="266265" grpId="0" animBg="1"/>
      <p:bldP spid="266266" grpId="0"/>
      <p:bldP spid="266267" grpId="0"/>
      <p:bldP spid="266268" grpId="0"/>
      <p:bldP spid="26626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85</a:t>
            </a:fld>
            <a:endParaRPr lang="en-US"/>
          </a:p>
        </p:txBody>
      </p:sp>
    </p:spTree>
    <p:extLst>
      <p:ext uri="{BB962C8B-B14F-4D97-AF65-F5344CB8AC3E}">
        <p14:creationId xmlns:p14="http://schemas.microsoft.com/office/powerpoint/2010/main" val="179089859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86</a:t>
            </a:fld>
            <a:endParaRPr lang="en-US"/>
          </a:p>
        </p:txBody>
      </p:sp>
    </p:spTree>
    <p:extLst>
      <p:ext uri="{BB962C8B-B14F-4D97-AF65-F5344CB8AC3E}">
        <p14:creationId xmlns:p14="http://schemas.microsoft.com/office/powerpoint/2010/main" val="208842999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ea typeface="ＭＳ Ｐゴシック" charset="0"/>
                <a:cs typeface="ＭＳ Ｐゴシック" charset="0"/>
              </a:rPr>
              <a:t>DHT Identifiers</a:t>
            </a:r>
          </a:p>
        </p:txBody>
      </p:sp>
      <p:sp>
        <p:nvSpPr>
          <p:cNvPr id="111618" name="Content Placeholder 2"/>
          <p:cNvSpPr>
            <a:spLocks noGrp="1"/>
          </p:cNvSpPr>
          <p:nvPr>
            <p:ph idx="1"/>
          </p:nvPr>
        </p:nvSpPr>
        <p:spPr>
          <a:xfrm>
            <a:off x="457200" y="1600200"/>
            <a:ext cx="8686800" cy="4525963"/>
          </a:xfrm>
        </p:spPr>
        <p:txBody>
          <a:bodyPr/>
          <a:lstStyle/>
          <a:p>
            <a:r>
              <a:rPr lang="en-US" dirty="0">
                <a:latin typeface="Calibri" charset="0"/>
                <a:ea typeface="ＭＳ Ｐゴシック" charset="0"/>
                <a:cs typeface="ＭＳ Ｐゴシック" charset="0"/>
              </a:rPr>
              <a:t>Assign integer identifier to each peer in range [0,2</a:t>
            </a:r>
            <a:r>
              <a:rPr lang="en-US" baseline="30000" dirty="0">
                <a:latin typeface="Calibri" charset="0"/>
                <a:ea typeface="ＭＳ Ｐゴシック" charset="0"/>
                <a:cs typeface="ＭＳ Ｐゴシック" charset="0"/>
              </a:rPr>
              <a:t>n</a:t>
            </a:r>
            <a:r>
              <a:rPr lang="en-US" dirty="0">
                <a:latin typeface="Calibri" charset="0"/>
                <a:ea typeface="ＭＳ Ｐゴシック" charset="0"/>
                <a:cs typeface="ＭＳ Ｐゴシック" charset="0"/>
              </a:rPr>
              <a:t>-1].</a:t>
            </a:r>
          </a:p>
          <a:p>
            <a:pPr lvl="1"/>
            <a:r>
              <a:rPr lang="en-US" dirty="0">
                <a:latin typeface="Calibri" charset="0"/>
                <a:ea typeface="ＭＳ Ｐゴシック" charset="0"/>
              </a:rPr>
              <a:t>Each identifier can be represented by n bits.</a:t>
            </a:r>
          </a:p>
          <a:p>
            <a:r>
              <a:rPr lang="en-US" dirty="0">
                <a:latin typeface="Calibri" charset="0"/>
                <a:ea typeface="ＭＳ Ｐゴシック" charset="0"/>
                <a:cs typeface="ＭＳ Ｐゴシック" charset="0"/>
              </a:rPr>
              <a:t>Require each key to be an integer in </a:t>
            </a:r>
            <a:r>
              <a:rPr lang="en-US" dirty="0">
                <a:solidFill>
                  <a:srgbClr val="FF0000"/>
                </a:solidFill>
                <a:latin typeface="Calibri" charset="0"/>
                <a:ea typeface="ＭＳ Ｐゴシック" charset="0"/>
                <a:cs typeface="ＭＳ Ｐゴシック" charset="0"/>
              </a:rPr>
              <a:t>same range</a:t>
            </a:r>
            <a:r>
              <a:rPr lang="en-US" dirty="0">
                <a:latin typeface="Calibri" charset="0"/>
                <a:ea typeface="ＭＳ Ｐゴシック" charset="0"/>
                <a:cs typeface="ＭＳ Ｐゴシック" charset="0"/>
              </a:rPr>
              <a:t>.</a:t>
            </a:r>
          </a:p>
          <a:p>
            <a:r>
              <a:rPr lang="en-US" dirty="0">
                <a:latin typeface="Calibri" charset="0"/>
                <a:ea typeface="ＭＳ Ｐゴシック" charset="0"/>
                <a:cs typeface="ＭＳ Ｐゴシック" charset="0"/>
              </a:rPr>
              <a:t>To get integer keys, hash original key.</a:t>
            </a:r>
          </a:p>
          <a:p>
            <a:pPr lvl="1"/>
            <a:r>
              <a:rPr lang="en-US" dirty="0" err="1">
                <a:latin typeface="Calibri" charset="0"/>
                <a:ea typeface="ＭＳ Ｐゴシック" charset="0"/>
              </a:rPr>
              <a:t>eg</a:t>
            </a:r>
            <a:r>
              <a:rPr lang="en-US" dirty="0">
                <a:latin typeface="Calibri" charset="0"/>
                <a:ea typeface="ＭＳ Ｐゴシック" charset="0"/>
              </a:rPr>
              <a:t>, key = h(</a:t>
            </a:r>
            <a:r>
              <a:rPr lang="ja-JP" altLang="en-US" dirty="0" smtClean="0">
                <a:latin typeface="Calibri" charset="0"/>
                <a:ea typeface="ＭＳ Ｐゴシック" charset="0"/>
              </a:rPr>
              <a:t>“</a:t>
            </a:r>
            <a:r>
              <a:rPr lang="en-US" altLang="ja-JP" dirty="0" smtClean="0">
                <a:latin typeface="Calibri" charset="0"/>
                <a:ea typeface="ＭＳ Ｐゴシック" charset="0"/>
              </a:rPr>
              <a:t>Game of Thrones season 4</a:t>
            </a:r>
            <a:r>
              <a:rPr lang="ja-JP" altLang="en-US" dirty="0" smtClean="0">
                <a:latin typeface="Calibri" charset="0"/>
                <a:ea typeface="ＭＳ Ｐゴシック" charset="0"/>
              </a:rPr>
              <a:t>”</a:t>
            </a:r>
            <a:r>
              <a:rPr lang="en-US" altLang="ja-JP" dirty="0">
                <a:latin typeface="Calibri" charset="0"/>
                <a:ea typeface="ＭＳ Ｐゴシック" charset="0"/>
              </a:rPr>
              <a:t>)</a:t>
            </a:r>
          </a:p>
          <a:p>
            <a:pPr lvl="1"/>
            <a:r>
              <a:rPr lang="en-US" dirty="0">
                <a:latin typeface="Calibri" charset="0"/>
                <a:ea typeface="ＭＳ Ｐゴシック" charset="0"/>
              </a:rPr>
              <a:t>This is why they call it a distributed </a:t>
            </a:r>
            <a:r>
              <a:rPr lang="ja-JP" altLang="en-US" dirty="0">
                <a:latin typeface="Calibri" charset="0"/>
                <a:ea typeface="ＭＳ Ｐゴシック" charset="0"/>
              </a:rPr>
              <a:t>“</a:t>
            </a:r>
            <a:r>
              <a:rPr lang="en-US" altLang="ja-JP" dirty="0">
                <a:latin typeface="Calibri" charset="0"/>
                <a:ea typeface="ＭＳ Ｐゴシック" charset="0"/>
              </a:rPr>
              <a:t>hash</a:t>
            </a:r>
            <a:r>
              <a:rPr lang="ja-JP" altLang="en-US" dirty="0">
                <a:latin typeface="Calibri" charset="0"/>
                <a:ea typeface="ＭＳ Ｐゴシック" charset="0"/>
              </a:rPr>
              <a:t>”</a:t>
            </a:r>
            <a:r>
              <a:rPr lang="en-US" altLang="ja-JP" dirty="0">
                <a:latin typeface="Calibri" charset="0"/>
                <a:ea typeface="ＭＳ Ｐゴシック" charset="0"/>
              </a:rPr>
              <a:t> table</a:t>
            </a:r>
            <a:endParaRPr lang="en-US" dirty="0">
              <a:latin typeface="Calibri" charset="0"/>
              <a:ea typeface="ＭＳ Ｐゴシック" charset="0"/>
            </a:endParaRPr>
          </a:p>
        </p:txBody>
      </p:sp>
    </p:spTree>
    <p:extLst>
      <p:ext uri="{BB962C8B-B14F-4D97-AF65-F5344CB8AC3E}">
        <p14:creationId xmlns:p14="http://schemas.microsoft.com/office/powerpoint/2010/main" val="3690854126"/>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ea typeface="ＭＳ Ｐゴシック" charset="0"/>
                <a:cs typeface="ＭＳ Ｐゴシック" charset="0"/>
              </a:rPr>
              <a:t>How to assign keys to peers?</a:t>
            </a:r>
          </a:p>
        </p:txBody>
      </p:sp>
      <p:sp>
        <p:nvSpPr>
          <p:cNvPr id="112642" name="Content Placeholder 2"/>
          <p:cNvSpPr>
            <a:spLocks noGrp="1"/>
          </p:cNvSpPr>
          <p:nvPr>
            <p:ph idx="1"/>
          </p:nvPr>
        </p:nvSpPr>
        <p:spPr/>
        <p:txBody>
          <a:bodyPr>
            <a:normAutofit lnSpcReduction="10000"/>
          </a:bodyPr>
          <a:lstStyle/>
          <a:p>
            <a:r>
              <a:rPr lang="en-US">
                <a:latin typeface="Calibri" charset="0"/>
                <a:ea typeface="ＭＳ Ｐゴシック" charset="0"/>
                <a:cs typeface="ＭＳ Ｐゴシック" charset="0"/>
              </a:rPr>
              <a:t>Central issue:</a:t>
            </a:r>
          </a:p>
          <a:p>
            <a:pPr lvl="1"/>
            <a:r>
              <a:rPr lang="en-US">
                <a:latin typeface="Calibri" charset="0"/>
                <a:ea typeface="ＭＳ Ｐゴシック" charset="0"/>
              </a:rPr>
              <a:t>Assigning (key, value) pairs to peers.</a:t>
            </a:r>
          </a:p>
          <a:p>
            <a:r>
              <a:rPr lang="en-US">
                <a:latin typeface="Calibri" charset="0"/>
                <a:ea typeface="ＭＳ Ｐゴシック" charset="0"/>
                <a:cs typeface="ＭＳ Ｐゴシック" charset="0"/>
              </a:rPr>
              <a:t>Rule: assign key to the peer that has the </a:t>
            </a:r>
            <a:r>
              <a:rPr lang="en-US">
                <a:solidFill>
                  <a:srgbClr val="FF0000"/>
                </a:solidFill>
                <a:latin typeface="Calibri" charset="0"/>
                <a:ea typeface="ＭＳ Ｐゴシック" charset="0"/>
                <a:cs typeface="ＭＳ Ｐゴシック" charset="0"/>
              </a:rPr>
              <a:t>closest</a:t>
            </a:r>
            <a:r>
              <a:rPr lang="en-US">
                <a:latin typeface="Calibri" charset="0"/>
                <a:ea typeface="ＭＳ Ｐゴシック" charset="0"/>
                <a:cs typeface="ＭＳ Ｐゴシック" charset="0"/>
              </a:rPr>
              <a:t> ID.</a:t>
            </a:r>
          </a:p>
          <a:p>
            <a:r>
              <a:rPr lang="en-US">
                <a:latin typeface="Calibri" charset="0"/>
                <a:ea typeface="ＭＳ Ｐゴシック" charset="0"/>
                <a:cs typeface="ＭＳ Ｐゴシック" charset="0"/>
              </a:rPr>
              <a:t>Convention in lecture: closest is the </a:t>
            </a:r>
            <a:r>
              <a:rPr lang="en-US">
                <a:solidFill>
                  <a:srgbClr val="FF0000"/>
                </a:solidFill>
                <a:latin typeface="Calibri" charset="0"/>
                <a:ea typeface="ＭＳ Ｐゴシック" charset="0"/>
                <a:cs typeface="ＭＳ Ｐゴシック" charset="0"/>
              </a:rPr>
              <a:t>immediate successor </a:t>
            </a:r>
            <a:r>
              <a:rPr lang="en-US">
                <a:latin typeface="Calibri" charset="0"/>
                <a:ea typeface="ＭＳ Ｐゴシック" charset="0"/>
                <a:cs typeface="ＭＳ Ｐゴシック" charset="0"/>
              </a:rPr>
              <a:t>of the key.</a:t>
            </a:r>
          </a:p>
          <a:p>
            <a:r>
              <a:rPr lang="en-US">
                <a:latin typeface="Calibri" charset="0"/>
                <a:ea typeface="ＭＳ Ｐゴシック" charset="0"/>
                <a:cs typeface="ＭＳ Ｐゴシック" charset="0"/>
              </a:rPr>
              <a:t>Ex: n=4; peers: 1,3,4,5,8,10,12,14; </a:t>
            </a:r>
          </a:p>
          <a:p>
            <a:pPr lvl="1"/>
            <a:r>
              <a:rPr lang="en-US">
                <a:latin typeface="Calibri" charset="0"/>
                <a:ea typeface="ＭＳ Ｐゴシック" charset="0"/>
              </a:rPr>
              <a:t>key = 13, then successor  peer = 14</a:t>
            </a:r>
          </a:p>
          <a:p>
            <a:pPr lvl="1"/>
            <a:r>
              <a:rPr lang="en-US">
                <a:latin typeface="Calibri" charset="0"/>
                <a:ea typeface="ＭＳ Ｐゴシック" charset="0"/>
              </a:rPr>
              <a:t>key = 15, then successor peer = 1</a:t>
            </a:r>
          </a:p>
        </p:txBody>
      </p:sp>
    </p:spTree>
    <p:extLst>
      <p:ext uri="{BB962C8B-B14F-4D97-AF65-F5344CB8AC3E}">
        <p14:creationId xmlns:p14="http://schemas.microsoft.com/office/powerpoint/2010/main" val="328311595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42"/>
          <p:cNvGrpSpPr>
            <a:grpSpLocks/>
          </p:cNvGrpSpPr>
          <p:nvPr/>
        </p:nvGrpSpPr>
        <p:grpSpPr bwMode="auto">
          <a:xfrm>
            <a:off x="2438400" y="1219200"/>
            <a:ext cx="3616325" cy="3662363"/>
            <a:chOff x="1066800" y="1676400"/>
            <a:chExt cx="3617286" cy="3661993"/>
          </a:xfrm>
        </p:grpSpPr>
        <p:sp>
          <p:nvSpPr>
            <p:cNvPr id="11367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367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3679"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368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368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368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368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368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368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368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4114800" y="15240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191000" y="1600200"/>
            <a:ext cx="169863"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668" name="Title 67"/>
          <p:cNvSpPr>
            <a:spLocks noGrp="1"/>
          </p:cNvSpPr>
          <p:nvPr>
            <p:ph type="title"/>
          </p:nvPr>
        </p:nvSpPr>
        <p:spPr/>
        <p:txBody>
          <a:bodyPr/>
          <a:lstStyle/>
          <a:p>
            <a:r>
              <a:rPr lang="en-US">
                <a:latin typeface="Calibri" charset="0"/>
                <a:ea typeface="ＭＳ Ｐゴシック" charset="0"/>
                <a:cs typeface="ＭＳ Ｐゴシック" charset="0"/>
              </a:rPr>
              <a:t>Circular DHT (1)</a:t>
            </a:r>
          </a:p>
        </p:txBody>
      </p:sp>
      <p:sp>
        <p:nvSpPr>
          <p:cNvPr id="113669" name="Content Placeholder 68"/>
          <p:cNvSpPr>
            <a:spLocks noGrp="1"/>
          </p:cNvSpPr>
          <p:nvPr>
            <p:ph idx="1"/>
          </p:nvPr>
        </p:nvSpPr>
        <p:spPr>
          <a:xfrm>
            <a:off x="457200" y="4953000"/>
            <a:ext cx="8229600" cy="1524000"/>
          </a:xfrm>
        </p:spPr>
        <p:txBody>
          <a:bodyPr>
            <a:normAutofit lnSpcReduction="10000"/>
          </a:bodyPr>
          <a:lstStyle/>
          <a:p>
            <a:r>
              <a:rPr lang="en-US">
                <a:latin typeface="Calibri" charset="0"/>
                <a:ea typeface="ＭＳ Ｐゴシック" charset="0"/>
                <a:cs typeface="ＭＳ Ｐゴシック" charset="0"/>
              </a:rPr>
              <a:t>Each peer </a:t>
            </a:r>
            <a:r>
              <a:rPr lang="en-US" i="1">
                <a:latin typeface="Calibri" charset="0"/>
                <a:ea typeface="ＭＳ Ｐゴシック" charset="0"/>
                <a:cs typeface="ＭＳ Ｐゴシック" charset="0"/>
              </a:rPr>
              <a:t>only</a:t>
            </a:r>
            <a:r>
              <a:rPr lang="en-US">
                <a:latin typeface="Calibri" charset="0"/>
                <a:ea typeface="ＭＳ Ｐゴシック" charset="0"/>
                <a:cs typeface="ＭＳ Ｐゴシック" charset="0"/>
              </a:rPr>
              <a:t> aware of immediate successor and predecessor.</a:t>
            </a:r>
          </a:p>
          <a:p>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Overlay network</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273417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7328ABB-9D01-2E4E-A448-3692DBFFFCF4}" type="slidenum">
              <a:rPr lang="en-US" sz="1400">
                <a:latin typeface="Times New Roman" charset="0"/>
              </a:rPr>
              <a:pPr/>
              <a:t>9</a:t>
            </a:fld>
            <a:endParaRPr lang="en-US" sz="1400">
              <a:latin typeface="Times New Roman" charset="0"/>
            </a:endParaRPr>
          </a:p>
        </p:txBody>
      </p:sp>
      <p:sp>
        <p:nvSpPr>
          <p:cNvPr id="35844" name="Rectangle 2"/>
          <p:cNvSpPr>
            <a:spLocks noGrp="1" noChangeArrowheads="1"/>
          </p:cNvSpPr>
          <p:nvPr>
            <p:ph type="title"/>
          </p:nvPr>
        </p:nvSpPr>
        <p:spPr>
          <a:xfrm>
            <a:off x="533400" y="0"/>
            <a:ext cx="8305800" cy="1143000"/>
          </a:xfrm>
        </p:spPr>
        <p:txBody>
          <a:bodyPr/>
          <a:lstStyle/>
          <a:p>
            <a:r>
              <a:rPr lang="en-US" sz="3200" dirty="0">
                <a:ea typeface="ＭＳ Ｐゴシック" charset="0"/>
                <a:cs typeface="ＭＳ Ｐゴシック" charset="0"/>
              </a:rPr>
              <a:t>What transport service does an app need?</a:t>
            </a:r>
            <a:endParaRPr lang="en-US" dirty="0">
              <a:ea typeface="ＭＳ Ｐゴシック" charset="0"/>
              <a:cs typeface="ＭＳ Ｐゴシック" charset="0"/>
            </a:endParaRPr>
          </a:p>
        </p:txBody>
      </p:sp>
      <p:sp>
        <p:nvSpPr>
          <p:cNvPr id="35845" name="Rectangle 3"/>
          <p:cNvSpPr>
            <a:spLocks noGrp="1" noChangeArrowheads="1"/>
          </p:cNvSpPr>
          <p:nvPr>
            <p:ph type="body" sz="half" idx="1"/>
          </p:nvPr>
        </p:nvSpPr>
        <p:spPr>
          <a:xfrm>
            <a:off x="379413" y="1141413"/>
            <a:ext cx="4316412" cy="2797175"/>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Data loss</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audio) can tolerate some loss</a:t>
            </a:r>
          </a:p>
          <a:p>
            <a:pPr>
              <a:lnSpc>
                <a:spcPct val="90000"/>
              </a:lnSpc>
            </a:pPr>
            <a:r>
              <a:rPr lang="en-US" sz="2400" dirty="0">
                <a:ea typeface="ＭＳ Ｐゴシック" charset="0"/>
                <a:cs typeface="ＭＳ Ｐゴシック" charset="0"/>
              </a:rPr>
              <a:t>other apps (e.g., file transfer, telnet) require 100% reliable data transfer</a:t>
            </a:r>
            <a:r>
              <a:rPr lang="en-US" dirty="0">
                <a:ea typeface="ＭＳ Ｐゴシック" charset="0"/>
                <a:cs typeface="ＭＳ Ｐゴシック" charset="0"/>
              </a:rPr>
              <a:t> </a:t>
            </a:r>
          </a:p>
        </p:txBody>
      </p:sp>
      <p:sp>
        <p:nvSpPr>
          <p:cNvPr id="35846" name="Rectangle 4"/>
          <p:cNvSpPr>
            <a:spLocks noGrp="1" noChangeArrowheads="1"/>
          </p:cNvSpPr>
          <p:nvPr>
            <p:ph type="body" sz="half" idx="2"/>
          </p:nvPr>
        </p:nvSpPr>
        <p:spPr>
          <a:xfrm>
            <a:off x="404813" y="3724275"/>
            <a:ext cx="3810000" cy="2443163"/>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Timing</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Internet telephony, interactive games) require low delay to be </a:t>
            </a:r>
            <a:r>
              <a:rPr lang="ja-JP" altLang="en-US" sz="2400" dirty="0">
                <a:ea typeface="ＭＳ Ｐゴシック" charset="0"/>
                <a:cs typeface="ＭＳ Ｐゴシック" charset="0"/>
              </a:rPr>
              <a:t>“</a:t>
            </a:r>
            <a:r>
              <a:rPr lang="en-US" sz="2400" dirty="0">
                <a:ea typeface="ＭＳ Ｐゴシック" charset="0"/>
                <a:cs typeface="ＭＳ Ｐゴシック" charset="0"/>
              </a:rPr>
              <a:t>effective</a:t>
            </a:r>
            <a:r>
              <a:rPr lang="ja-JP" altLang="en-US" sz="2400" dirty="0">
                <a:ea typeface="ＭＳ Ｐゴシック" charset="0"/>
                <a:cs typeface="ＭＳ Ｐゴシック" charset="0"/>
              </a:rPr>
              <a:t>”</a:t>
            </a:r>
            <a:endParaRPr lang="en-US" sz="2400" dirty="0">
              <a:ea typeface="ＭＳ Ｐゴシック" charset="0"/>
              <a:cs typeface="ＭＳ Ｐゴシック" charset="0"/>
            </a:endParaRPr>
          </a:p>
        </p:txBody>
      </p:sp>
      <p:sp>
        <p:nvSpPr>
          <p:cNvPr id="35847" name="Rectangle 5"/>
          <p:cNvSpPr>
            <a:spLocks noChangeArrowheads="1"/>
          </p:cNvSpPr>
          <p:nvPr/>
        </p:nvSpPr>
        <p:spPr bwMode="auto">
          <a:xfrm>
            <a:off x="4860925" y="1090613"/>
            <a:ext cx="4283075" cy="365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dirty="0">
                <a:solidFill>
                  <a:srgbClr val="FF0000"/>
                </a:solidFill>
                <a:latin typeface="Calibri"/>
              </a:rPr>
              <a:t>Throughput</a:t>
            </a:r>
          </a:p>
          <a:p>
            <a:pPr marL="342900" indent="-342900">
              <a:buFont typeface="ZapfDingbats" charset="0"/>
              <a:buChar char="r"/>
            </a:pPr>
            <a:r>
              <a:rPr lang="en-US" dirty="0">
                <a:latin typeface="Calibri"/>
              </a:rPr>
              <a:t>some apps (e.g., multimedia) require minimum amount of throughput to be </a:t>
            </a:r>
            <a:r>
              <a:rPr lang="ja-JP" altLang="en-US" dirty="0">
                <a:latin typeface="Calibri"/>
              </a:rPr>
              <a:t>“</a:t>
            </a:r>
            <a:r>
              <a:rPr lang="en-US" dirty="0">
                <a:latin typeface="Calibri"/>
              </a:rPr>
              <a:t>effective</a:t>
            </a:r>
            <a:r>
              <a:rPr lang="ja-JP" altLang="en-US" dirty="0">
                <a:latin typeface="Calibri"/>
              </a:rPr>
              <a:t>”</a:t>
            </a:r>
            <a:endParaRPr lang="en-US" dirty="0">
              <a:latin typeface="Calibri"/>
            </a:endParaRPr>
          </a:p>
          <a:p>
            <a:pPr marL="342900" indent="-342900">
              <a:buFont typeface="ZapfDingbats" charset="0"/>
              <a:buChar char="r"/>
            </a:pPr>
            <a:r>
              <a:rPr lang="en-US" dirty="0">
                <a:latin typeface="Calibri"/>
              </a:rPr>
              <a:t>other apps (</a:t>
            </a:r>
            <a:r>
              <a:rPr lang="ja-JP" altLang="en-US" dirty="0">
                <a:latin typeface="Calibri"/>
              </a:rPr>
              <a:t>“</a:t>
            </a:r>
            <a:r>
              <a:rPr lang="en-US" dirty="0">
                <a:latin typeface="Calibri"/>
              </a:rPr>
              <a:t>elastic apps</a:t>
            </a:r>
            <a:r>
              <a:rPr lang="ja-JP" altLang="en-US" dirty="0">
                <a:latin typeface="Calibri"/>
              </a:rPr>
              <a:t>”</a:t>
            </a:r>
            <a:r>
              <a:rPr lang="en-US" dirty="0">
                <a:latin typeface="Calibri"/>
              </a:rPr>
              <a:t>) make use of whatever throughput they get </a:t>
            </a:r>
          </a:p>
          <a:p>
            <a:pPr marL="342900" indent="-342900"/>
            <a:r>
              <a:rPr lang="en-US" dirty="0">
                <a:solidFill>
                  <a:srgbClr val="FF0000"/>
                </a:solidFill>
                <a:latin typeface="Calibri"/>
              </a:rPr>
              <a:t>Security</a:t>
            </a:r>
          </a:p>
          <a:p>
            <a:pPr marL="342900" indent="-342900">
              <a:buFont typeface="ZapfDingbats" charset="0"/>
              <a:buChar char="r"/>
            </a:pPr>
            <a:r>
              <a:rPr lang="en-US" dirty="0">
                <a:latin typeface="Calibri"/>
              </a:rPr>
              <a:t>Encryption, data integrity, …</a:t>
            </a:r>
          </a:p>
        </p:txBody>
      </p:sp>
      <p:sp>
        <p:nvSpPr>
          <p:cNvPr id="2" name="TextBox 1"/>
          <p:cNvSpPr txBox="1"/>
          <p:nvPr/>
        </p:nvSpPr>
        <p:spPr>
          <a:xfrm>
            <a:off x="4695825" y="3724275"/>
            <a:ext cx="4336116" cy="2031325"/>
          </a:xfrm>
          <a:prstGeom prst="rect">
            <a:avLst/>
          </a:prstGeom>
          <a:noFill/>
        </p:spPr>
        <p:txBody>
          <a:bodyPr wrap="square" rtlCol="0">
            <a:spAutoFit/>
          </a:bodyPr>
          <a:lstStyle/>
          <a:p>
            <a:r>
              <a:rPr lang="en-US" dirty="0" smtClean="0"/>
              <a:t>Mysterious secret of </a:t>
            </a:r>
            <a:r>
              <a:rPr lang="en-US" i="1" dirty="0" smtClean="0"/>
              <a:t>Transport</a:t>
            </a:r>
          </a:p>
          <a:p>
            <a:pPr marL="285750" indent="-285750">
              <a:buFont typeface="Arial"/>
              <a:buChar char="•"/>
            </a:pPr>
            <a:r>
              <a:rPr lang="en-US" dirty="0" smtClean="0"/>
              <a:t>There is more than sort of </a:t>
            </a:r>
            <a:r>
              <a:rPr lang="en-US" i="1" dirty="0" smtClean="0"/>
              <a:t>transport</a:t>
            </a:r>
            <a:r>
              <a:rPr lang="en-US" dirty="0" smtClean="0"/>
              <a:t> layer</a:t>
            </a:r>
          </a:p>
          <a:p>
            <a:pPr marL="285750" indent="-285750">
              <a:buFont typeface="Arial"/>
              <a:buChar char="•"/>
            </a:pPr>
            <a:endParaRPr lang="en-US" dirty="0"/>
          </a:p>
          <a:p>
            <a:r>
              <a:rPr lang="en-US" dirty="0" smtClean="0"/>
              <a:t>Shocked?</a:t>
            </a:r>
          </a:p>
          <a:p>
            <a:r>
              <a:rPr lang="en-US" dirty="0"/>
              <a:t>	</a:t>
            </a:r>
            <a:r>
              <a:rPr lang="en-US" dirty="0" smtClean="0"/>
              <a:t>I seriously doubt it…</a:t>
            </a:r>
          </a:p>
          <a:p>
            <a:endParaRPr lang="en-US" dirty="0"/>
          </a:p>
          <a:p>
            <a:r>
              <a:rPr lang="en-US" dirty="0" smtClean="0"/>
              <a:t>Recall the two most common TCP and UDP</a:t>
            </a:r>
            <a:endParaRPr lang="en-US" dirty="0"/>
          </a:p>
        </p:txBody>
      </p:sp>
    </p:spTree>
    <p:extLst>
      <p:ext uri="{BB962C8B-B14F-4D97-AF65-F5344CB8AC3E}">
        <p14:creationId xmlns:p14="http://schemas.microsoft.com/office/powerpoint/2010/main" val="374402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76275" y="377825"/>
            <a:ext cx="7772400" cy="1143000"/>
          </a:xfrm>
        </p:spPr>
        <p:txBody>
          <a:bodyPr>
            <a:normAutofit fontScale="90000"/>
          </a:bodyPr>
          <a:lstStyle/>
          <a:p>
            <a:pPr eaLnBrk="1" hangingPunct="1">
              <a:defRPr/>
            </a:pPr>
            <a:r>
              <a:rPr lang="en-US" dirty="0" smtClean="0">
                <a:ea typeface="+mj-ea"/>
                <a:cs typeface="+mj-cs"/>
              </a:rPr>
              <a:t>Circle DHT  (2)</a:t>
            </a:r>
            <a:br>
              <a:rPr lang="en-US" dirty="0" smtClean="0">
                <a:ea typeface="+mj-ea"/>
                <a:cs typeface="+mj-cs"/>
              </a:rPr>
            </a:br>
            <a:endParaRPr lang="en-US" dirty="0" smtClean="0">
              <a:ea typeface="+mj-ea"/>
              <a:cs typeface="+mj-cs"/>
            </a:endParaRPr>
          </a:p>
        </p:txBody>
      </p:sp>
      <p:sp>
        <p:nvSpPr>
          <p:cNvPr id="114690" name="Oval 3"/>
          <p:cNvSpPr>
            <a:spLocks noChangeArrowheads="1"/>
          </p:cNvSpPr>
          <p:nvPr/>
        </p:nvSpPr>
        <p:spPr bwMode="auto">
          <a:xfrm>
            <a:off x="4691063" y="57991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1" name="Oval 4"/>
          <p:cNvSpPr>
            <a:spLocks noChangeArrowheads="1"/>
          </p:cNvSpPr>
          <p:nvPr/>
        </p:nvSpPr>
        <p:spPr bwMode="auto">
          <a:xfrm>
            <a:off x="2925763" y="3205163"/>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2" name="Oval 5"/>
          <p:cNvSpPr>
            <a:spLocks noChangeArrowheads="1"/>
          </p:cNvSpPr>
          <p:nvPr/>
        </p:nvSpPr>
        <p:spPr bwMode="auto">
          <a:xfrm>
            <a:off x="2957513" y="46894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3" name="Oval 6"/>
          <p:cNvSpPr>
            <a:spLocks noChangeArrowheads="1"/>
          </p:cNvSpPr>
          <p:nvPr/>
        </p:nvSpPr>
        <p:spPr bwMode="auto">
          <a:xfrm>
            <a:off x="6243638" y="27892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4" name="Oval 7"/>
          <p:cNvSpPr>
            <a:spLocks noChangeArrowheads="1"/>
          </p:cNvSpPr>
          <p:nvPr/>
        </p:nvSpPr>
        <p:spPr bwMode="auto">
          <a:xfrm>
            <a:off x="6624638" y="39782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5" name="Oval 8"/>
          <p:cNvSpPr>
            <a:spLocks noChangeArrowheads="1"/>
          </p:cNvSpPr>
          <p:nvPr/>
        </p:nvSpPr>
        <p:spPr bwMode="auto">
          <a:xfrm>
            <a:off x="6262688" y="49815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6" name="Oval 9"/>
          <p:cNvSpPr>
            <a:spLocks noChangeArrowheads="1"/>
          </p:cNvSpPr>
          <p:nvPr/>
        </p:nvSpPr>
        <p:spPr bwMode="auto">
          <a:xfrm>
            <a:off x="3648075" y="5467350"/>
            <a:ext cx="125413"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7" name="Oval 10"/>
          <p:cNvSpPr>
            <a:spLocks noChangeArrowheads="1"/>
          </p:cNvSpPr>
          <p:nvPr/>
        </p:nvSpPr>
        <p:spPr bwMode="auto">
          <a:xfrm>
            <a:off x="2849563" y="2058988"/>
            <a:ext cx="3802062" cy="381158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4698" name="Text Box 11"/>
          <p:cNvSpPr txBox="1">
            <a:spLocks noChangeArrowheads="1"/>
          </p:cNvSpPr>
          <p:nvPr/>
        </p:nvSpPr>
        <p:spPr bwMode="auto">
          <a:xfrm>
            <a:off x="4605338" y="1652588"/>
            <a:ext cx="8080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0001</a:t>
            </a:r>
          </a:p>
        </p:txBody>
      </p:sp>
      <p:sp>
        <p:nvSpPr>
          <p:cNvPr id="114699" name="Rectangle 12"/>
          <p:cNvSpPr>
            <a:spLocks noChangeArrowheads="1"/>
          </p:cNvSpPr>
          <p:nvPr/>
        </p:nvSpPr>
        <p:spPr bwMode="auto">
          <a:xfrm>
            <a:off x="5562600" y="2514600"/>
            <a:ext cx="8080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0011</a:t>
            </a:r>
          </a:p>
        </p:txBody>
      </p:sp>
      <p:sp>
        <p:nvSpPr>
          <p:cNvPr id="114700" name="Rectangle 13"/>
          <p:cNvSpPr>
            <a:spLocks noChangeArrowheads="1"/>
          </p:cNvSpPr>
          <p:nvPr/>
        </p:nvSpPr>
        <p:spPr bwMode="auto">
          <a:xfrm>
            <a:off x="6788150" y="3890963"/>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0100</a:t>
            </a:r>
          </a:p>
        </p:txBody>
      </p:sp>
      <p:sp>
        <p:nvSpPr>
          <p:cNvPr id="114701" name="Rectangle 14"/>
          <p:cNvSpPr>
            <a:spLocks noChangeArrowheads="1"/>
          </p:cNvSpPr>
          <p:nvPr/>
        </p:nvSpPr>
        <p:spPr bwMode="auto">
          <a:xfrm>
            <a:off x="6494463" y="4895850"/>
            <a:ext cx="8080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0101</a:t>
            </a:r>
          </a:p>
        </p:txBody>
      </p:sp>
      <p:sp>
        <p:nvSpPr>
          <p:cNvPr id="114702" name="Rectangle 15"/>
          <p:cNvSpPr>
            <a:spLocks noChangeArrowheads="1"/>
          </p:cNvSpPr>
          <p:nvPr/>
        </p:nvSpPr>
        <p:spPr bwMode="auto">
          <a:xfrm>
            <a:off x="4867275" y="5849938"/>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1000</a:t>
            </a:r>
          </a:p>
        </p:txBody>
      </p:sp>
      <p:sp>
        <p:nvSpPr>
          <p:cNvPr id="114703" name="Rectangle 16"/>
          <p:cNvSpPr>
            <a:spLocks noChangeArrowheads="1"/>
          </p:cNvSpPr>
          <p:nvPr/>
        </p:nvSpPr>
        <p:spPr bwMode="auto">
          <a:xfrm>
            <a:off x="3068638" y="5610225"/>
            <a:ext cx="8080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1010</a:t>
            </a:r>
          </a:p>
        </p:txBody>
      </p:sp>
      <p:sp>
        <p:nvSpPr>
          <p:cNvPr id="114704" name="Rectangle 17"/>
          <p:cNvSpPr>
            <a:spLocks noChangeArrowheads="1"/>
          </p:cNvSpPr>
          <p:nvPr/>
        </p:nvSpPr>
        <p:spPr bwMode="auto">
          <a:xfrm>
            <a:off x="2249488" y="4510088"/>
            <a:ext cx="8080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1100</a:t>
            </a:r>
          </a:p>
        </p:txBody>
      </p:sp>
      <p:sp>
        <p:nvSpPr>
          <p:cNvPr id="114705" name="Rectangle 18"/>
          <p:cNvSpPr>
            <a:spLocks noChangeArrowheads="1"/>
          </p:cNvSpPr>
          <p:nvPr/>
        </p:nvSpPr>
        <p:spPr bwMode="auto">
          <a:xfrm>
            <a:off x="2374900" y="2960688"/>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1111</a:t>
            </a:r>
          </a:p>
        </p:txBody>
      </p:sp>
      <p:grpSp>
        <p:nvGrpSpPr>
          <p:cNvPr id="2" name="Group 19"/>
          <p:cNvGrpSpPr>
            <a:grpSpLocks/>
          </p:cNvGrpSpPr>
          <p:nvPr/>
        </p:nvGrpSpPr>
        <p:grpSpPr bwMode="auto">
          <a:xfrm>
            <a:off x="6545263" y="1676400"/>
            <a:ext cx="1885950" cy="993775"/>
            <a:chOff x="4289" y="1273"/>
            <a:chExt cx="731" cy="609"/>
          </a:xfrm>
        </p:grpSpPr>
        <p:sp>
          <p:nvSpPr>
            <p:cNvPr id="114727"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sz="1600">
                <a:latin typeface="Times New Roman" charset="0"/>
              </a:endParaRPr>
            </a:p>
          </p:txBody>
        </p:sp>
        <p:sp>
          <p:nvSpPr>
            <p:cNvPr id="114728" name="Text Box 21"/>
            <p:cNvSpPr txBox="1">
              <a:spLocks noChangeArrowheads="1"/>
            </p:cNvSpPr>
            <p:nvPr/>
          </p:nvSpPr>
          <p:spPr bwMode="auto">
            <a:xfrm>
              <a:off x="4289" y="1315"/>
              <a:ext cx="660"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Who</a:t>
              </a:r>
              <a:r>
                <a:rPr lang="ja-JP" altLang="en-US" sz="2000">
                  <a:solidFill>
                    <a:srgbClr val="FF0000"/>
                  </a:solidFill>
                  <a:latin typeface="Calibri" charset="0"/>
                </a:rPr>
                <a:t>’</a:t>
              </a:r>
              <a:r>
                <a:rPr lang="en-US" altLang="ja-JP" sz="2000">
                  <a:solidFill>
                    <a:srgbClr val="FF0000"/>
                  </a:solidFill>
                  <a:latin typeface="Calibri" charset="0"/>
                </a:rPr>
                <a:t>s resp </a:t>
              </a:r>
            </a:p>
            <a:p>
              <a:r>
                <a:rPr lang="en-US" sz="2000">
                  <a:solidFill>
                    <a:srgbClr val="FF0000"/>
                  </a:solidFill>
                  <a:latin typeface="Calibri" charset="0"/>
                </a:rPr>
                <a:t>for key 1110 </a:t>
              </a:r>
              <a:r>
                <a:rPr lang="en-US">
                  <a:solidFill>
                    <a:srgbClr val="FF0000"/>
                  </a:solidFill>
                  <a:latin typeface="Calibri" charset="0"/>
                </a:rPr>
                <a:t>?</a:t>
              </a:r>
            </a:p>
          </p:txBody>
        </p:sp>
      </p:grpSp>
      <p:sp>
        <p:nvSpPr>
          <p:cNvPr id="226326" name="Line 22"/>
          <p:cNvSpPr>
            <a:spLocks noChangeShapeType="1"/>
          </p:cNvSpPr>
          <p:nvPr/>
        </p:nvSpPr>
        <p:spPr bwMode="auto">
          <a:xfrm>
            <a:off x="6323013" y="3003550"/>
            <a:ext cx="288925" cy="95250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7" name="Line 23"/>
          <p:cNvSpPr>
            <a:spLocks noChangeShapeType="1"/>
          </p:cNvSpPr>
          <p:nvPr/>
        </p:nvSpPr>
        <p:spPr bwMode="auto">
          <a:xfrm flipH="1">
            <a:off x="6303963" y="4164013"/>
            <a:ext cx="301625" cy="795337"/>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8" name="Line 24"/>
          <p:cNvSpPr>
            <a:spLocks noChangeShapeType="1"/>
          </p:cNvSpPr>
          <p:nvPr/>
        </p:nvSpPr>
        <p:spPr bwMode="auto">
          <a:xfrm flipH="1">
            <a:off x="4864100" y="5100638"/>
            <a:ext cx="1282700" cy="669925"/>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9" name="Line 25"/>
          <p:cNvSpPr>
            <a:spLocks noChangeShapeType="1"/>
          </p:cNvSpPr>
          <p:nvPr/>
        </p:nvSpPr>
        <p:spPr bwMode="auto">
          <a:xfrm flipH="1" flipV="1">
            <a:off x="3856038" y="5521325"/>
            <a:ext cx="812800" cy="26511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30" name="Line 26"/>
          <p:cNvSpPr>
            <a:spLocks noChangeShapeType="1"/>
          </p:cNvSpPr>
          <p:nvPr/>
        </p:nvSpPr>
        <p:spPr bwMode="auto">
          <a:xfrm flipH="1" flipV="1">
            <a:off x="3109913" y="4794250"/>
            <a:ext cx="552450" cy="62071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31" name="Line 27"/>
          <p:cNvSpPr>
            <a:spLocks noChangeShapeType="1"/>
          </p:cNvSpPr>
          <p:nvPr/>
        </p:nvSpPr>
        <p:spPr bwMode="auto">
          <a:xfrm flipH="1" flipV="1">
            <a:off x="2960688" y="3422650"/>
            <a:ext cx="52387" cy="119856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4713" name="Oval 28"/>
          <p:cNvSpPr>
            <a:spLocks noChangeArrowheads="1"/>
          </p:cNvSpPr>
          <p:nvPr/>
        </p:nvSpPr>
        <p:spPr bwMode="auto">
          <a:xfrm>
            <a:off x="4845050" y="2005013"/>
            <a:ext cx="125413"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nvGrpSpPr>
          <p:cNvPr id="3" name="Group 29"/>
          <p:cNvGrpSpPr>
            <a:grpSpLocks/>
          </p:cNvGrpSpPr>
          <p:nvPr/>
        </p:nvGrpSpPr>
        <p:grpSpPr bwMode="auto">
          <a:xfrm>
            <a:off x="2968625" y="2252663"/>
            <a:ext cx="3049588" cy="933450"/>
            <a:chOff x="1870" y="1419"/>
            <a:chExt cx="1921" cy="588"/>
          </a:xfrm>
        </p:grpSpPr>
        <p:grpSp>
          <p:nvGrpSpPr>
            <p:cNvPr id="114723" name="Group 30"/>
            <p:cNvGrpSpPr>
              <a:grpSpLocks/>
            </p:cNvGrpSpPr>
            <p:nvPr/>
          </p:nvGrpSpPr>
          <p:grpSpPr bwMode="auto">
            <a:xfrm>
              <a:off x="1870" y="1419"/>
              <a:ext cx="1921" cy="588"/>
              <a:chOff x="1870" y="1419"/>
              <a:chExt cx="1921" cy="588"/>
            </a:xfrm>
          </p:grpSpPr>
          <p:sp>
            <p:nvSpPr>
              <p:cNvPr id="114725" name="Line 31"/>
              <p:cNvSpPr>
                <a:spLocks noChangeShapeType="1"/>
              </p:cNvSpPr>
              <p:nvPr/>
            </p:nvSpPr>
            <p:spPr bwMode="auto">
              <a:xfrm flipV="1">
                <a:off x="1941" y="1813"/>
                <a:ext cx="1850" cy="194"/>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4726" name="AutoShape 32"/>
              <p:cNvSpPr>
                <a:spLocks noChangeArrowheads="1"/>
              </p:cNvSpPr>
              <p:nvPr/>
            </p:nvSpPr>
            <p:spPr bwMode="auto">
              <a:xfrm>
                <a:off x="1870" y="1419"/>
                <a:ext cx="691" cy="384"/>
              </a:xfrm>
              <a:prstGeom prst="wedgeRoundRectCallout">
                <a:avLst>
                  <a:gd name="adj1" fmla="val 17440"/>
                  <a:gd name="adj2" fmla="val 87759"/>
                  <a:gd name="adj3" fmla="val 16667"/>
                </a:avLst>
              </a:prstGeom>
              <a:solidFill>
                <a:schemeClr val="bg1"/>
              </a:solidFill>
              <a:ln w="9525">
                <a:solidFill>
                  <a:schemeClr val="tx1"/>
                </a:solidFill>
                <a:miter lim="800000"/>
                <a:headEnd/>
                <a:tailEnd/>
              </a:ln>
            </p:spPr>
            <p:txBody>
              <a:bodyPr/>
              <a:lstStyle/>
              <a:p>
                <a:pPr algn="ctr"/>
                <a:endParaRPr lang="en-US">
                  <a:latin typeface="Times New Roman" charset="0"/>
                </a:endParaRPr>
              </a:p>
            </p:txBody>
          </p:sp>
        </p:grpSp>
        <p:sp>
          <p:nvSpPr>
            <p:cNvPr id="114724" name="Text Box 33"/>
            <p:cNvSpPr txBox="1">
              <a:spLocks noChangeArrowheads="1"/>
            </p:cNvSpPr>
            <p:nvPr/>
          </p:nvSpPr>
          <p:spPr bwMode="auto">
            <a:xfrm>
              <a:off x="1908" y="1511"/>
              <a:ext cx="81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600">
                  <a:solidFill>
                    <a:srgbClr val="FF0000"/>
                  </a:solidFill>
                  <a:latin typeface="Calibri" charset="0"/>
                </a:rPr>
                <a:t>I am</a:t>
              </a:r>
            </a:p>
          </p:txBody>
        </p:sp>
      </p:grpSp>
      <p:sp>
        <p:nvSpPr>
          <p:cNvPr id="226338" name="Text Box 34"/>
          <p:cNvSpPr txBox="1">
            <a:spLocks noChangeArrowheads="1"/>
          </p:cNvSpPr>
          <p:nvPr/>
        </p:nvSpPr>
        <p:spPr bwMode="auto">
          <a:xfrm>
            <a:off x="265113" y="1728788"/>
            <a:ext cx="2112962"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O(N) messages</a:t>
            </a:r>
          </a:p>
          <a:p>
            <a:r>
              <a:rPr lang="en-US" sz="2000">
                <a:solidFill>
                  <a:srgbClr val="FF0000"/>
                </a:solidFill>
                <a:latin typeface="Calibri" charset="0"/>
              </a:rPr>
              <a:t>on avg to resolve</a:t>
            </a:r>
          </a:p>
          <a:p>
            <a:r>
              <a:rPr lang="en-US" sz="2000">
                <a:solidFill>
                  <a:srgbClr val="FF0000"/>
                </a:solidFill>
                <a:latin typeface="Calibri" charset="0"/>
              </a:rPr>
              <a:t>query, when there</a:t>
            </a:r>
          </a:p>
          <a:p>
            <a:r>
              <a:rPr lang="en-US" sz="2000">
                <a:solidFill>
                  <a:srgbClr val="FF0000"/>
                </a:solidFill>
                <a:latin typeface="Calibri" charset="0"/>
              </a:rPr>
              <a:t>are N peers</a:t>
            </a:r>
          </a:p>
        </p:txBody>
      </p:sp>
      <p:sp>
        <p:nvSpPr>
          <p:cNvPr id="226340" name="Text Box 36"/>
          <p:cNvSpPr txBox="1">
            <a:spLocks noChangeArrowheads="1"/>
          </p:cNvSpPr>
          <p:nvPr/>
        </p:nvSpPr>
        <p:spPr bwMode="auto">
          <a:xfrm>
            <a:off x="5943600" y="34290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1" name="Text Box 37"/>
          <p:cNvSpPr txBox="1">
            <a:spLocks noChangeArrowheads="1"/>
          </p:cNvSpPr>
          <p:nvPr/>
        </p:nvSpPr>
        <p:spPr bwMode="auto">
          <a:xfrm>
            <a:off x="5943600" y="4343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2" name="Text Box 38"/>
          <p:cNvSpPr txBox="1">
            <a:spLocks noChangeArrowheads="1"/>
          </p:cNvSpPr>
          <p:nvPr/>
        </p:nvSpPr>
        <p:spPr bwMode="auto">
          <a:xfrm>
            <a:off x="5181600" y="5105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3" name="Text Box 39"/>
          <p:cNvSpPr txBox="1">
            <a:spLocks noChangeArrowheads="1"/>
          </p:cNvSpPr>
          <p:nvPr/>
        </p:nvSpPr>
        <p:spPr bwMode="auto">
          <a:xfrm>
            <a:off x="4114800" y="54102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4" name="Text Box 40"/>
          <p:cNvSpPr txBox="1">
            <a:spLocks noChangeArrowheads="1"/>
          </p:cNvSpPr>
          <p:nvPr/>
        </p:nvSpPr>
        <p:spPr bwMode="auto">
          <a:xfrm>
            <a:off x="3352800" y="49530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5" name="Text Box 41"/>
          <p:cNvSpPr txBox="1">
            <a:spLocks noChangeArrowheads="1"/>
          </p:cNvSpPr>
          <p:nvPr/>
        </p:nvSpPr>
        <p:spPr bwMode="auto">
          <a:xfrm>
            <a:off x="2971800" y="3962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114722" name="Text Box 42"/>
          <p:cNvSpPr txBox="1">
            <a:spLocks noChangeArrowheads="1"/>
          </p:cNvSpPr>
          <p:nvPr/>
        </p:nvSpPr>
        <p:spPr bwMode="auto">
          <a:xfrm>
            <a:off x="365125" y="5375275"/>
            <a:ext cx="1643063" cy="10160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3300"/>
                </a:solidFill>
                <a:latin typeface="Calibri" charset="0"/>
              </a:rPr>
              <a:t>Define </a:t>
            </a:r>
            <a:r>
              <a:rPr lang="en-US" sz="2000" u="sng">
                <a:solidFill>
                  <a:srgbClr val="FF3300"/>
                </a:solidFill>
                <a:latin typeface="Calibri" charset="0"/>
              </a:rPr>
              <a:t>closest</a:t>
            </a:r>
            <a:r>
              <a:rPr lang="en-US" sz="2000">
                <a:solidFill>
                  <a:srgbClr val="FF3300"/>
                </a:solidFill>
                <a:latin typeface="Calibri" charset="0"/>
              </a:rPr>
              <a:t/>
            </a:r>
            <a:br>
              <a:rPr lang="en-US" sz="2000">
                <a:solidFill>
                  <a:srgbClr val="FF3300"/>
                </a:solidFill>
                <a:latin typeface="Calibri" charset="0"/>
              </a:rPr>
            </a:br>
            <a:r>
              <a:rPr lang="en-US" sz="2000">
                <a:solidFill>
                  <a:srgbClr val="FF3300"/>
                </a:solidFill>
                <a:latin typeface="Calibri" charset="0"/>
              </a:rPr>
              <a:t>as closest</a:t>
            </a:r>
            <a:br>
              <a:rPr lang="en-US" sz="2000">
                <a:solidFill>
                  <a:srgbClr val="FF3300"/>
                </a:solidFill>
                <a:latin typeface="Calibri" charset="0"/>
              </a:rPr>
            </a:br>
            <a:r>
              <a:rPr lang="en-US" sz="2000">
                <a:solidFill>
                  <a:srgbClr val="FF3300"/>
                </a:solidFill>
                <a:latin typeface="Calibri" charset="0"/>
              </a:rPr>
              <a:t>successor</a:t>
            </a:r>
          </a:p>
        </p:txBody>
      </p:sp>
    </p:spTree>
    <p:extLst>
      <p:ext uri="{BB962C8B-B14F-4D97-AF65-F5344CB8AC3E}">
        <p14:creationId xmlns:p14="http://schemas.microsoft.com/office/powerpoint/2010/main" val="798537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26"/>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226340"/>
                                        </p:tgtEl>
                                        <p:attrNameLst>
                                          <p:attrName>style.visibility</p:attrName>
                                        </p:attrNameLst>
                                      </p:cBhvr>
                                      <p:to>
                                        <p:strVal val="visible"/>
                                      </p:to>
                                    </p:set>
                                    <p:animEffect transition="in" filter="blinds(horizontal)">
                                      <p:cBhvr>
                                        <p:cTn id="13" dur="500"/>
                                        <p:tgtEl>
                                          <p:spTgt spid="2263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6327"/>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26341"/>
                                        </p:tgtEl>
                                        <p:attrNameLst>
                                          <p:attrName>style.visibility</p:attrName>
                                        </p:attrNameLst>
                                      </p:cBhvr>
                                      <p:to>
                                        <p:strVal val="visible"/>
                                      </p:to>
                                    </p:set>
                                    <p:animEffect transition="in" filter="blinds(horizontal)">
                                      <p:cBhvr>
                                        <p:cTn id="20" dur="500"/>
                                        <p:tgtEl>
                                          <p:spTgt spid="2263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6328"/>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226342"/>
                                        </p:tgtEl>
                                        <p:attrNameLst>
                                          <p:attrName>style.visibility</p:attrName>
                                        </p:attrNameLst>
                                      </p:cBhvr>
                                      <p:to>
                                        <p:strVal val="visible"/>
                                      </p:to>
                                    </p:set>
                                    <p:animEffect transition="in" filter="blinds(horizontal)">
                                      <p:cBhvr>
                                        <p:cTn id="27" dur="500"/>
                                        <p:tgtEl>
                                          <p:spTgt spid="2263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6329"/>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226343"/>
                                        </p:tgtEl>
                                        <p:attrNameLst>
                                          <p:attrName>style.visibility</p:attrName>
                                        </p:attrNameLst>
                                      </p:cBhvr>
                                      <p:to>
                                        <p:strVal val="visible"/>
                                      </p:to>
                                    </p:set>
                                    <p:animEffect transition="in" filter="blinds(horizontal)">
                                      <p:cBhvr>
                                        <p:cTn id="34" dur="500"/>
                                        <p:tgtEl>
                                          <p:spTgt spid="2263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30"/>
                                        </p:tgtEl>
                                        <p:attrNameLst>
                                          <p:attrName>style.visibility</p:attrName>
                                        </p:attrNameLst>
                                      </p:cBhvr>
                                      <p:to>
                                        <p:strVal val="visible"/>
                                      </p:to>
                                    </p:set>
                                  </p:childTnLst>
                                </p:cTn>
                              </p:par>
                              <p:par>
                                <p:cTn id="39" presetID="3" presetClass="entr" presetSubtype="10" fill="hold" grpId="0" nodeType="withEffect">
                                  <p:stCondLst>
                                    <p:cond delay="0"/>
                                  </p:stCondLst>
                                  <p:childTnLst>
                                    <p:set>
                                      <p:cBhvr>
                                        <p:cTn id="40" dur="1" fill="hold">
                                          <p:stCondLst>
                                            <p:cond delay="0"/>
                                          </p:stCondLst>
                                        </p:cTn>
                                        <p:tgtEl>
                                          <p:spTgt spid="226344"/>
                                        </p:tgtEl>
                                        <p:attrNameLst>
                                          <p:attrName>style.visibility</p:attrName>
                                        </p:attrNameLst>
                                      </p:cBhvr>
                                      <p:to>
                                        <p:strVal val="visible"/>
                                      </p:to>
                                    </p:set>
                                    <p:animEffect transition="in" filter="blinds(horizontal)">
                                      <p:cBhvr>
                                        <p:cTn id="41" dur="500"/>
                                        <p:tgtEl>
                                          <p:spTgt spid="22634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6331"/>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226345"/>
                                        </p:tgtEl>
                                        <p:attrNameLst>
                                          <p:attrName>style.visibility</p:attrName>
                                        </p:attrNameLst>
                                      </p:cBhvr>
                                      <p:to>
                                        <p:strVal val="visible"/>
                                      </p:to>
                                    </p:set>
                                    <p:animEffect transition="in" filter="blinds(horizontal)">
                                      <p:cBhvr>
                                        <p:cTn id="48" dur="500"/>
                                        <p:tgtEl>
                                          <p:spTgt spid="22634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6" grpId="0" animBg="1"/>
      <p:bldP spid="226327" grpId="0" animBg="1"/>
      <p:bldP spid="226328" grpId="0" animBg="1"/>
      <p:bldP spid="226329" grpId="0" animBg="1"/>
      <p:bldP spid="226330" grpId="0" animBg="1"/>
      <p:bldP spid="226331" grpId="0" animBg="1"/>
      <p:bldP spid="226338" grpId="0"/>
      <p:bldP spid="226340" grpId="0"/>
      <p:bldP spid="226341" grpId="0"/>
      <p:bldP spid="226342" grpId="0"/>
      <p:bldP spid="226343" grpId="0"/>
      <p:bldP spid="226344" grpId="0"/>
      <p:bldP spid="22634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67"/>
          <p:cNvSpPr>
            <a:spLocks noGrp="1"/>
          </p:cNvSpPr>
          <p:nvPr>
            <p:ph type="title"/>
          </p:nvPr>
        </p:nvSpPr>
        <p:spPr>
          <a:xfrm>
            <a:off x="254000" y="0"/>
            <a:ext cx="8229600" cy="1143000"/>
          </a:xfrm>
        </p:spPr>
        <p:txBody>
          <a:bodyPr/>
          <a:lstStyle/>
          <a:p>
            <a:r>
              <a:rPr lang="en-US">
                <a:latin typeface="Calibri" charset="0"/>
                <a:ea typeface="ＭＳ Ｐゴシック" charset="0"/>
                <a:cs typeface="ＭＳ Ｐゴシック" charset="0"/>
              </a:rPr>
              <a:t>Circular DHT with Shortcuts</a:t>
            </a:r>
          </a:p>
        </p:txBody>
      </p:sp>
      <p:sp>
        <p:nvSpPr>
          <p:cNvPr id="115714" name="Content Placeholder 37"/>
          <p:cNvSpPr>
            <a:spLocks noGrp="1"/>
          </p:cNvSpPr>
          <p:nvPr>
            <p:ph idx="1"/>
          </p:nvPr>
        </p:nvSpPr>
        <p:spPr>
          <a:xfrm>
            <a:off x="228600" y="4572000"/>
            <a:ext cx="8229600" cy="1676400"/>
          </a:xfrm>
        </p:spPr>
        <p:txBody>
          <a:bodyPr/>
          <a:lstStyle/>
          <a:p>
            <a:pPr>
              <a:lnSpc>
                <a:spcPct val="80000"/>
              </a:lnSpc>
            </a:pPr>
            <a:r>
              <a:rPr lang="en-US" sz="2200">
                <a:latin typeface="Calibri" charset="0"/>
                <a:ea typeface="ＭＳ Ｐゴシック" charset="0"/>
                <a:cs typeface="ＭＳ Ｐゴシック" charset="0"/>
              </a:rPr>
              <a:t>Each peer keeps track of IP addresses of predecessor, successor, short cuts.</a:t>
            </a:r>
          </a:p>
          <a:p>
            <a:pPr>
              <a:lnSpc>
                <a:spcPct val="80000"/>
              </a:lnSpc>
            </a:pPr>
            <a:r>
              <a:rPr lang="en-US" sz="2200">
                <a:latin typeface="Calibri" charset="0"/>
                <a:ea typeface="ＭＳ Ｐゴシック" charset="0"/>
                <a:cs typeface="ＭＳ Ｐゴシック" charset="0"/>
              </a:rPr>
              <a:t>Reduced from 6 to 2 messages.</a:t>
            </a:r>
          </a:p>
          <a:p>
            <a:pPr>
              <a:lnSpc>
                <a:spcPct val="80000"/>
              </a:lnSpc>
            </a:pPr>
            <a:r>
              <a:rPr lang="en-US" sz="2200">
                <a:latin typeface="Calibri" charset="0"/>
                <a:ea typeface="ＭＳ Ｐゴシック" charset="0"/>
                <a:cs typeface="ＭＳ Ｐゴシック" charset="0"/>
              </a:rPr>
              <a:t>Possible to design shortcuts so O(log N) neighbors, O(log N) messages in query</a:t>
            </a:r>
          </a:p>
        </p:txBody>
      </p:sp>
      <p:grpSp>
        <p:nvGrpSpPr>
          <p:cNvPr id="115715" name="Group 66"/>
          <p:cNvGrpSpPr>
            <a:grpSpLocks/>
          </p:cNvGrpSpPr>
          <p:nvPr/>
        </p:nvGrpSpPr>
        <p:grpSpPr bwMode="auto">
          <a:xfrm>
            <a:off x="2362200" y="914400"/>
            <a:ext cx="3616325" cy="3662363"/>
            <a:chOff x="4953000" y="1676400"/>
            <a:chExt cx="3617286" cy="3661993"/>
          </a:xfrm>
        </p:grpSpPr>
        <p:grpSp>
          <p:nvGrpSpPr>
            <p:cNvPr id="115721" name="Group 43"/>
            <p:cNvGrpSpPr>
              <a:grpSpLocks/>
            </p:cNvGrpSpPr>
            <p:nvPr/>
          </p:nvGrpSpPr>
          <p:grpSpPr bwMode="auto">
            <a:xfrm>
              <a:off x="4953000" y="1676400"/>
              <a:ext cx="3617286" cy="3661993"/>
              <a:chOff x="1066800" y="1676400"/>
              <a:chExt cx="3617286" cy="3661993"/>
            </a:xfrm>
          </p:grpSpPr>
          <p:sp>
            <p:nvSpPr>
              <p:cNvPr id="11573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573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5739" name="Rectangle 12"/>
              <p:cNvSpPr>
                <a:spLocks noChangeArrowheads="1"/>
              </p:cNvSpPr>
              <p:nvPr/>
            </p:nvSpPr>
            <p:spPr bwMode="auto">
              <a:xfrm>
                <a:off x="3962400" y="22860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574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574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574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574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574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574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574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80" name="Straight Arrow Connector 79"/>
            <p:cNvCxnSpPr>
              <a:endCxn id="115736" idx="7"/>
            </p:cNvCxnSpPr>
            <p:nvPr/>
          </p:nvCxnSpPr>
          <p:spPr>
            <a:xfrm rot="10800000" flipV="1">
              <a:off x="5959742" y="3505015"/>
              <a:ext cx="2254849" cy="1057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15735" idx="1"/>
              <a:endCxn id="115732" idx="6"/>
            </p:cNvCxnSpPr>
            <p:nvPr/>
          </p:nvCxnSpPr>
          <p:spPr>
            <a:xfrm rot="16200000" flipV="1">
              <a:off x="6583829" y="2885501"/>
              <a:ext cx="179369" cy="2462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15730" idx="0"/>
            </p:cNvCxnSpPr>
            <p:nvPr/>
          </p:nvCxnSpPr>
          <p:spPr>
            <a:xfrm rot="16200000" flipV="1">
              <a:off x="5159764" y="3222227"/>
              <a:ext cx="1820679" cy="1319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5161468" y="2839757"/>
              <a:ext cx="2452440" cy="8876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15732" idx="7"/>
            </p:cNvCxnSpPr>
            <p:nvPr/>
          </p:nvCxnSpPr>
          <p:spPr>
            <a:xfrm rot="5400000" flipH="1" flipV="1">
              <a:off x="6013975" y="2080714"/>
              <a:ext cx="1325429" cy="249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115737" idx="6"/>
            </p:cNvCxnSpPr>
            <p:nvPr/>
          </p:nvCxnSpPr>
          <p:spPr>
            <a:xfrm>
              <a:off x="5410321" y="2939922"/>
              <a:ext cx="2780452" cy="5079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15746" idx="5"/>
            </p:cNvCxnSpPr>
            <p:nvPr/>
          </p:nvCxnSpPr>
          <p:spPr>
            <a:xfrm rot="16200000" flipH="1">
              <a:off x="6356314" y="2621469"/>
              <a:ext cx="2095288" cy="1043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292812" y="3156374"/>
              <a:ext cx="2177830" cy="11988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a:off x="3848100" y="2476500"/>
            <a:ext cx="2133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438400" y="2590800"/>
            <a:ext cx="1828800" cy="1219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5694363" y="1030288"/>
            <a:ext cx="1725612" cy="860425"/>
            <a:chOff x="4311" y="1273"/>
            <a:chExt cx="737" cy="609"/>
          </a:xfrm>
        </p:grpSpPr>
        <p:sp>
          <p:nvSpPr>
            <p:cNvPr id="115719"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sz="1600">
                <a:latin typeface="Times New Roman" charset="0"/>
              </a:endParaRPr>
            </a:p>
          </p:txBody>
        </p:sp>
        <p:sp>
          <p:nvSpPr>
            <p:cNvPr id="115720" name="Text Box 21"/>
            <p:cNvSpPr txBox="1">
              <a:spLocks noChangeArrowheads="1"/>
            </p:cNvSpPr>
            <p:nvPr/>
          </p:nvSpPr>
          <p:spPr bwMode="auto">
            <a:xfrm>
              <a:off x="4344" y="1326"/>
              <a:ext cx="704" cy="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800">
                  <a:solidFill>
                    <a:srgbClr val="FF0000"/>
                  </a:solidFill>
                  <a:latin typeface="Calibri" charset="0"/>
                </a:rPr>
                <a:t>Who</a:t>
              </a:r>
              <a:r>
                <a:rPr lang="ja-JP" altLang="en-US" sz="1800">
                  <a:solidFill>
                    <a:srgbClr val="FF0000"/>
                  </a:solidFill>
                  <a:latin typeface="Calibri" charset="0"/>
                </a:rPr>
                <a:t>’</a:t>
              </a:r>
              <a:r>
                <a:rPr lang="en-US" altLang="ja-JP" sz="1800">
                  <a:solidFill>
                    <a:srgbClr val="FF0000"/>
                  </a:solidFill>
                  <a:latin typeface="Calibri" charset="0"/>
                </a:rPr>
                <a:t>s resp </a:t>
              </a:r>
            </a:p>
            <a:p>
              <a:r>
                <a:rPr lang="en-US" sz="1800">
                  <a:solidFill>
                    <a:srgbClr val="FF0000"/>
                  </a:solidFill>
                  <a:latin typeface="Calibri" charset="0"/>
                </a:rPr>
                <a:t>for key 1110? </a:t>
              </a:r>
            </a:p>
          </p:txBody>
        </p:sp>
      </p:grpSp>
    </p:spTree>
    <p:extLst>
      <p:ext uri="{BB962C8B-B14F-4D97-AF65-F5344CB8AC3E}">
        <p14:creationId xmlns:p14="http://schemas.microsoft.com/office/powerpoint/2010/main" val="836930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67"/>
          <p:cNvSpPr>
            <a:spLocks noGrp="1"/>
          </p:cNvSpPr>
          <p:nvPr>
            <p:ph type="title"/>
          </p:nvPr>
        </p:nvSpPr>
        <p:spPr>
          <a:xfrm>
            <a:off x="381000" y="0"/>
            <a:ext cx="8229600" cy="1143000"/>
          </a:xfrm>
        </p:spPr>
        <p:txBody>
          <a:bodyPr/>
          <a:lstStyle/>
          <a:p>
            <a:r>
              <a:rPr lang="en-US">
                <a:latin typeface="Calibri" charset="0"/>
                <a:ea typeface="ＭＳ Ｐゴシック" charset="0"/>
                <a:cs typeface="ＭＳ Ｐゴシック" charset="0"/>
              </a:rPr>
              <a:t>Peer Churn</a:t>
            </a:r>
          </a:p>
        </p:txBody>
      </p:sp>
      <p:sp>
        <p:nvSpPr>
          <p:cNvPr id="69" name="Content Placeholder 68"/>
          <p:cNvSpPr>
            <a:spLocks noGrp="1"/>
          </p:cNvSpPr>
          <p:nvPr>
            <p:ph idx="1"/>
          </p:nvPr>
        </p:nvSpPr>
        <p:spPr>
          <a:xfrm>
            <a:off x="457200" y="4370388"/>
            <a:ext cx="8229600" cy="2133600"/>
          </a:xfrm>
        </p:spPr>
        <p:txBody>
          <a:bodyPr/>
          <a:lstStyle/>
          <a:p>
            <a:pPr>
              <a:lnSpc>
                <a:spcPct val="90000"/>
              </a:lnSpc>
            </a:pPr>
            <a:r>
              <a:rPr lang="en-US" sz="2600">
                <a:latin typeface="Calibri" charset="0"/>
                <a:ea typeface="ＭＳ Ｐゴシック" charset="0"/>
                <a:cs typeface="ＭＳ Ｐゴシック" charset="0"/>
              </a:rPr>
              <a:t>Peer 5 abruptly leaves</a:t>
            </a:r>
          </a:p>
          <a:p>
            <a:pPr>
              <a:lnSpc>
                <a:spcPct val="90000"/>
              </a:lnSpc>
            </a:pPr>
            <a:r>
              <a:rPr lang="en-US" sz="2600">
                <a:latin typeface="Calibri" charset="0"/>
                <a:ea typeface="ＭＳ Ｐゴシック" charset="0"/>
                <a:cs typeface="ＭＳ Ｐゴシック" charset="0"/>
              </a:rPr>
              <a:t>Peer 4 detects; makes 8 its immediate successor; asks 8 who its immediate successor is; makes 8</a:t>
            </a:r>
            <a:r>
              <a:rPr lang="ja-JP" altLang="en-US" sz="2600">
                <a:latin typeface="Calibri" charset="0"/>
                <a:ea typeface="ＭＳ Ｐゴシック" charset="0"/>
                <a:cs typeface="ＭＳ Ｐゴシック" charset="0"/>
              </a:rPr>
              <a:t>’</a:t>
            </a:r>
            <a:r>
              <a:rPr lang="en-US" altLang="ja-JP" sz="2600">
                <a:latin typeface="Calibri" charset="0"/>
                <a:ea typeface="ＭＳ Ｐゴシック" charset="0"/>
                <a:cs typeface="ＭＳ Ｐゴシック" charset="0"/>
              </a:rPr>
              <a:t>s immediate successor its second successor.</a:t>
            </a:r>
          </a:p>
          <a:p>
            <a:pPr>
              <a:lnSpc>
                <a:spcPct val="90000"/>
              </a:lnSpc>
            </a:pPr>
            <a:r>
              <a:rPr lang="en-US" sz="2600">
                <a:latin typeface="Calibri" charset="0"/>
                <a:ea typeface="ＭＳ Ｐゴシック" charset="0"/>
                <a:cs typeface="ＭＳ Ｐゴシック" charset="0"/>
              </a:rPr>
              <a:t>What if peer 13 wants to join?</a:t>
            </a:r>
          </a:p>
        </p:txBody>
      </p:sp>
      <p:grpSp>
        <p:nvGrpSpPr>
          <p:cNvPr id="116739" name="Group 42"/>
          <p:cNvGrpSpPr>
            <a:grpSpLocks/>
          </p:cNvGrpSpPr>
          <p:nvPr/>
        </p:nvGrpSpPr>
        <p:grpSpPr bwMode="auto">
          <a:xfrm>
            <a:off x="377825" y="814388"/>
            <a:ext cx="3616325" cy="3662362"/>
            <a:chOff x="1066800" y="1676400"/>
            <a:chExt cx="3617286" cy="3661993"/>
          </a:xfrm>
        </p:grpSpPr>
        <p:sp>
          <p:nvSpPr>
            <p:cNvPr id="116746"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7"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8"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9"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0"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1"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2"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3"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6754"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6755"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6756"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6757"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6758"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6759"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6760"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6761"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6762"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2054225" y="11191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130425" y="1195388"/>
            <a:ext cx="169863"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3425" y="3252788"/>
            <a:ext cx="228600" cy="184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6757" idx="0"/>
          </p:cNvCxnSpPr>
          <p:nvPr/>
        </p:nvCxnSpPr>
        <p:spPr>
          <a:xfrm flipH="1">
            <a:off x="3197225" y="3252788"/>
            <a:ext cx="398463"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6744" name="TextBox 28"/>
          <p:cNvSpPr txBox="1">
            <a:spLocks noChangeArrowheads="1"/>
          </p:cNvSpPr>
          <p:nvPr/>
        </p:nvSpPr>
        <p:spPr bwMode="auto">
          <a:xfrm>
            <a:off x="4454525" y="1287463"/>
            <a:ext cx="3652838" cy="264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buFont typeface="Arial" charset="0"/>
              <a:buChar char="•"/>
            </a:pPr>
            <a:r>
              <a:rPr lang="en-US" sz="2000">
                <a:latin typeface="Calibri" charset="0"/>
              </a:rPr>
              <a:t>To handle peer churn, require </a:t>
            </a:r>
          </a:p>
          <a:p>
            <a:r>
              <a:rPr lang="en-US" sz="2000">
                <a:latin typeface="Calibri" charset="0"/>
              </a:rPr>
              <a:t>each peer to know the IP address </a:t>
            </a:r>
          </a:p>
          <a:p>
            <a:r>
              <a:rPr lang="en-US" sz="2000">
                <a:latin typeface="Calibri" charset="0"/>
              </a:rPr>
              <a:t>of its two successors. </a:t>
            </a:r>
          </a:p>
          <a:p>
            <a:pPr>
              <a:buFont typeface="Arial" charset="0"/>
              <a:buChar char="•"/>
            </a:pPr>
            <a:r>
              <a:rPr lang="en-US" sz="2000">
                <a:latin typeface="Calibri" charset="0"/>
              </a:rPr>
              <a:t> Each peer periodically pings its </a:t>
            </a:r>
            <a:br>
              <a:rPr lang="en-US" sz="2000">
                <a:latin typeface="Calibri" charset="0"/>
              </a:rPr>
            </a:br>
            <a:r>
              <a:rPr lang="en-US" sz="2000">
                <a:latin typeface="Calibri" charset="0"/>
              </a:rPr>
              <a:t>two successors to see if they </a:t>
            </a:r>
            <a:br>
              <a:rPr lang="en-US" sz="2000">
                <a:latin typeface="Calibri" charset="0"/>
              </a:rPr>
            </a:br>
            <a:r>
              <a:rPr lang="en-US" sz="2000">
                <a:latin typeface="Calibri" charset="0"/>
              </a:rPr>
              <a:t>are still alive</a:t>
            </a:r>
            <a:r>
              <a:rPr lang="en-US">
                <a:latin typeface="Calibri" charset="0"/>
              </a:rPr>
              <a:t>. </a:t>
            </a:r>
          </a:p>
          <a:p>
            <a:endParaRPr lang="en-US">
              <a:latin typeface="Calibri" charset="0"/>
            </a:endParaRPr>
          </a:p>
        </p:txBody>
      </p:sp>
      <p:cxnSp>
        <p:nvCxnSpPr>
          <p:cNvPr id="116745" name="Straight Arrow Connector 30"/>
          <p:cNvCxnSpPr>
            <a:cxnSpLocks noChangeShapeType="1"/>
            <a:stCxn id="116756" idx="1"/>
          </p:cNvCxnSpPr>
          <p:nvPr/>
        </p:nvCxnSpPr>
        <p:spPr bwMode="auto">
          <a:xfrm flipH="1">
            <a:off x="3206750" y="2722563"/>
            <a:ext cx="447675" cy="265112"/>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Tree>
    <p:extLst>
      <p:ext uri="{BB962C8B-B14F-4D97-AF65-F5344CB8AC3E}">
        <p14:creationId xmlns:p14="http://schemas.microsoft.com/office/powerpoint/2010/main" val="11053055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linds(horizontal)">
                                      <p:cBhvr>
                                        <p:cTn id="7" dur="500"/>
                                        <p:tgtEl>
                                          <p:spTgt spid="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9">
                                            <p:txEl>
                                              <p:pRg st="1" end="1"/>
                                            </p:txEl>
                                          </p:spTgt>
                                        </p:tgtEl>
                                        <p:attrNameLst>
                                          <p:attrName>style.visibility</p:attrName>
                                        </p:attrNameLst>
                                      </p:cBhvr>
                                      <p:to>
                                        <p:strVal val="visible"/>
                                      </p:to>
                                    </p:set>
                                    <p:animEffect transition="in" filter="blinds(horizontal)">
                                      <p:cBhvr>
                                        <p:cTn id="18" dur="500"/>
                                        <p:tgtEl>
                                          <p:spTgt spid="6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xEl>
                                              <p:pRg st="2" end="2"/>
                                            </p:txEl>
                                          </p:spTgt>
                                        </p:tgtEl>
                                        <p:attrNameLst>
                                          <p:attrName>style.visibility</p:attrName>
                                        </p:attrNameLst>
                                      </p:cBhvr>
                                      <p:to>
                                        <p:strVal val="visible"/>
                                      </p:to>
                                    </p:set>
                                    <p:animEffect transition="in" filter="blinds(horizontal)">
                                      <p:cBhvr>
                                        <p:cTn id="23"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8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A29FF377-B842-3E44-B990-CF4FAF27D9C3}" type="slidenum">
              <a:rPr lang="en-US" sz="1400">
                <a:latin typeface="Times New Roman" charset="0"/>
              </a:rPr>
              <a:pPr/>
              <a:t>93</a:t>
            </a:fld>
            <a:endParaRPr lang="en-US" sz="1400">
              <a:latin typeface="Times New Roman" charset="0"/>
            </a:endParaRPr>
          </a:p>
        </p:txBody>
      </p:sp>
      <p:sp>
        <p:nvSpPr>
          <p:cNvPr id="117782" name="Rectangle 2"/>
          <p:cNvSpPr>
            <a:spLocks noGrp="1" noChangeArrowheads="1"/>
          </p:cNvSpPr>
          <p:nvPr>
            <p:ph type="title"/>
          </p:nvPr>
        </p:nvSpPr>
        <p:spPr/>
        <p:txBody>
          <a:bodyPr>
            <a:normAutofit fontScale="90000"/>
          </a:bodyPr>
          <a:lstStyle/>
          <a:p>
            <a:r>
              <a:rPr lang="en-US" dirty="0">
                <a:ea typeface="ＭＳ Ｐゴシック" charset="0"/>
                <a:cs typeface="ＭＳ Ｐゴシック" charset="0"/>
              </a:rPr>
              <a:t>P2P Case study: </a:t>
            </a:r>
            <a:r>
              <a:rPr lang="en-US" dirty="0" smtClean="0">
                <a:ea typeface="ＭＳ Ｐゴシック" charset="0"/>
                <a:cs typeface="ＭＳ Ｐゴシック" charset="0"/>
              </a:rPr>
              <a:t>Skype (pre-Microsoft)</a:t>
            </a:r>
            <a:endParaRPr lang="en-US" dirty="0">
              <a:ea typeface="ＭＳ Ｐゴシック" charset="0"/>
              <a:cs typeface="ＭＳ Ｐゴシック" charset="0"/>
            </a:endParaRPr>
          </a:p>
        </p:txBody>
      </p:sp>
      <p:sp>
        <p:nvSpPr>
          <p:cNvPr id="117783" name="Rectangle 3"/>
          <p:cNvSpPr>
            <a:spLocks noGrp="1" noChangeArrowheads="1"/>
          </p:cNvSpPr>
          <p:nvPr>
            <p:ph type="body" idx="1"/>
          </p:nvPr>
        </p:nvSpPr>
        <p:spPr>
          <a:xfrm>
            <a:off x="533400" y="1600200"/>
            <a:ext cx="3781425" cy="4648200"/>
          </a:xfrm>
        </p:spPr>
        <p:txBody>
          <a:bodyPr/>
          <a:lstStyle/>
          <a:p>
            <a:r>
              <a:rPr lang="en-US" sz="2400" dirty="0">
                <a:ea typeface="ＭＳ Ｐゴシック" charset="0"/>
                <a:cs typeface="ＭＳ Ｐゴシック" charset="0"/>
              </a:rPr>
              <a:t>inherently P2P: pairs of users communicate.</a:t>
            </a:r>
          </a:p>
          <a:p>
            <a:r>
              <a:rPr lang="en-US" sz="2400" dirty="0">
                <a:ea typeface="ＭＳ Ｐゴシック" charset="0"/>
                <a:cs typeface="ＭＳ Ｐゴシック" charset="0"/>
              </a:rPr>
              <a:t>proprietary application-layer protocol (inferred via reverse engineering) </a:t>
            </a:r>
          </a:p>
          <a:p>
            <a:r>
              <a:rPr lang="en-US" sz="2400" dirty="0">
                <a:ea typeface="ＭＳ Ｐゴシック" charset="0"/>
                <a:cs typeface="ＭＳ Ｐゴシック" charset="0"/>
              </a:rPr>
              <a:t>hierarchical overlay with SNs</a:t>
            </a:r>
          </a:p>
          <a:p>
            <a:r>
              <a:rPr lang="en-US" sz="2400" dirty="0">
                <a:ea typeface="ＭＳ Ｐゴシック" charset="0"/>
                <a:cs typeface="ＭＳ Ｐゴシック" charset="0"/>
              </a:rPr>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117849" name="Line 63"/>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0" name="Line 64"/>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1" name="Line 65"/>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2" name="Line 66"/>
            <p:cNvSpPr>
              <a:spLocks noChangeShapeType="1"/>
            </p:cNvSpPr>
            <p:nvPr/>
          </p:nvSpPr>
          <p:spPr bwMode="auto">
            <a:xfrm flipH="1">
              <a:off x="4352" y="1231"/>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3" name="Line 67"/>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54" name="Group 60"/>
            <p:cNvGrpSpPr>
              <a:grpSpLocks/>
            </p:cNvGrpSpPr>
            <p:nvPr/>
          </p:nvGrpSpPr>
          <p:grpSpPr bwMode="auto">
            <a:xfrm>
              <a:off x="4098" y="1653"/>
              <a:ext cx="535" cy="443"/>
              <a:chOff x="3464" y="1275"/>
              <a:chExt cx="395" cy="329"/>
            </a:xfrm>
          </p:grpSpPr>
          <p:pic>
            <p:nvPicPr>
              <p:cNvPr id="117855" name="Picture 6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9" name="Object 6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8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117832" name="Line 68"/>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3" name="Line 69"/>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4" name="Line 70"/>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5" name="Line 71"/>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6" name="Line 72"/>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37" name="Group 73"/>
            <p:cNvGrpSpPr>
              <a:grpSpLocks/>
            </p:cNvGrpSpPr>
            <p:nvPr/>
          </p:nvGrpSpPr>
          <p:grpSpPr bwMode="auto">
            <a:xfrm>
              <a:off x="3125" y="3091"/>
              <a:ext cx="316" cy="303"/>
              <a:chOff x="3464" y="1275"/>
              <a:chExt cx="395" cy="329"/>
            </a:xfrm>
          </p:grpSpPr>
          <p:pic>
            <p:nvPicPr>
              <p:cNvPr id="117848" name="Picture 7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8" name="Object 7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8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8" name="Group 76"/>
            <p:cNvGrpSpPr>
              <a:grpSpLocks/>
            </p:cNvGrpSpPr>
            <p:nvPr/>
          </p:nvGrpSpPr>
          <p:grpSpPr bwMode="auto">
            <a:xfrm>
              <a:off x="2993" y="2768"/>
              <a:ext cx="316" cy="303"/>
              <a:chOff x="3464" y="1275"/>
              <a:chExt cx="395" cy="329"/>
            </a:xfrm>
          </p:grpSpPr>
          <p:pic>
            <p:nvPicPr>
              <p:cNvPr id="117847" name="Picture 7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7" name="Object 7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8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9" name="Group 79"/>
            <p:cNvGrpSpPr>
              <a:grpSpLocks/>
            </p:cNvGrpSpPr>
            <p:nvPr/>
          </p:nvGrpSpPr>
          <p:grpSpPr bwMode="auto">
            <a:xfrm>
              <a:off x="3509" y="3185"/>
              <a:ext cx="316" cy="303"/>
              <a:chOff x="3464" y="1275"/>
              <a:chExt cx="395" cy="329"/>
            </a:xfrm>
          </p:grpSpPr>
          <p:pic>
            <p:nvPicPr>
              <p:cNvPr id="117846" name="Picture 8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6" name="Object 8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8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0" name="Group 82"/>
            <p:cNvGrpSpPr>
              <a:grpSpLocks/>
            </p:cNvGrpSpPr>
            <p:nvPr/>
          </p:nvGrpSpPr>
          <p:grpSpPr bwMode="auto">
            <a:xfrm>
              <a:off x="3264" y="2174"/>
              <a:ext cx="316" cy="303"/>
              <a:chOff x="3464" y="1275"/>
              <a:chExt cx="395" cy="329"/>
            </a:xfrm>
          </p:grpSpPr>
          <p:pic>
            <p:nvPicPr>
              <p:cNvPr id="117845" name="Picture 8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5" name="Object 8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9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1" name="Group 85"/>
            <p:cNvGrpSpPr>
              <a:grpSpLocks/>
            </p:cNvGrpSpPr>
            <p:nvPr/>
          </p:nvGrpSpPr>
          <p:grpSpPr bwMode="auto">
            <a:xfrm>
              <a:off x="3019" y="2408"/>
              <a:ext cx="316" cy="303"/>
              <a:chOff x="3464" y="1275"/>
              <a:chExt cx="395" cy="329"/>
            </a:xfrm>
          </p:grpSpPr>
          <p:pic>
            <p:nvPicPr>
              <p:cNvPr id="117844" name="Picture 8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4" name="Object 8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91"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2" name="Group 88"/>
            <p:cNvGrpSpPr>
              <a:grpSpLocks/>
            </p:cNvGrpSpPr>
            <p:nvPr/>
          </p:nvGrpSpPr>
          <p:grpSpPr bwMode="auto">
            <a:xfrm>
              <a:off x="3439" y="2610"/>
              <a:ext cx="535" cy="443"/>
              <a:chOff x="3464" y="1275"/>
              <a:chExt cx="395" cy="329"/>
            </a:xfrm>
          </p:grpSpPr>
          <p:pic>
            <p:nvPicPr>
              <p:cNvPr id="117843" name="Picture 8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3" name="Object 9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92"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 name="Group 125"/>
          <p:cNvGrpSpPr>
            <a:grpSpLocks/>
          </p:cNvGrpSpPr>
          <p:nvPr/>
        </p:nvGrpSpPr>
        <p:grpSpPr bwMode="auto">
          <a:xfrm>
            <a:off x="7259638" y="3381375"/>
            <a:ext cx="1620837" cy="2074863"/>
            <a:chOff x="4564" y="2130"/>
            <a:chExt cx="1021" cy="1307"/>
          </a:xfrm>
        </p:grpSpPr>
        <p:sp>
          <p:nvSpPr>
            <p:cNvPr id="117815" name="Line 92"/>
            <p:cNvSpPr>
              <a:spLocks noChangeShapeType="1"/>
            </p:cNvSpPr>
            <p:nvPr/>
          </p:nvSpPr>
          <p:spPr bwMode="auto">
            <a:xfrm flipH="1" flipV="1">
              <a:off x="4808" y="2828"/>
              <a:ext cx="53" cy="39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6" name="Line 93"/>
            <p:cNvSpPr>
              <a:spLocks noChangeShapeType="1"/>
            </p:cNvSpPr>
            <p:nvPr/>
          </p:nvSpPr>
          <p:spPr bwMode="auto">
            <a:xfrm flipH="1" flipV="1">
              <a:off x="4843" y="2846"/>
              <a:ext cx="490" cy="2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7" name="Line 94"/>
            <p:cNvSpPr>
              <a:spLocks noChangeShapeType="1"/>
            </p:cNvSpPr>
            <p:nvPr/>
          </p:nvSpPr>
          <p:spPr bwMode="auto">
            <a:xfrm flipH="1" flipV="1">
              <a:off x="4818" y="2828"/>
              <a:ext cx="638" cy="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8" name="Line 95"/>
            <p:cNvSpPr>
              <a:spLocks noChangeShapeType="1"/>
            </p:cNvSpPr>
            <p:nvPr/>
          </p:nvSpPr>
          <p:spPr bwMode="auto">
            <a:xfrm flipH="1">
              <a:off x="4818" y="2233"/>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9" name="Line 96"/>
            <p:cNvSpPr>
              <a:spLocks noChangeShapeType="1"/>
            </p:cNvSpPr>
            <p:nvPr/>
          </p:nvSpPr>
          <p:spPr bwMode="auto">
            <a:xfrm flipH="1">
              <a:off x="4835" y="2459"/>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20" name="Group 100"/>
            <p:cNvGrpSpPr>
              <a:grpSpLocks/>
            </p:cNvGrpSpPr>
            <p:nvPr/>
          </p:nvGrpSpPr>
          <p:grpSpPr bwMode="auto">
            <a:xfrm>
              <a:off x="5269" y="2759"/>
              <a:ext cx="316" cy="303"/>
              <a:chOff x="3464" y="1275"/>
              <a:chExt cx="395" cy="329"/>
            </a:xfrm>
          </p:grpSpPr>
          <p:pic>
            <p:nvPicPr>
              <p:cNvPr id="117831" name="Picture 10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2" name="Object 10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93"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1" name="Group 103"/>
            <p:cNvGrpSpPr>
              <a:grpSpLocks/>
            </p:cNvGrpSpPr>
            <p:nvPr/>
          </p:nvGrpSpPr>
          <p:grpSpPr bwMode="auto">
            <a:xfrm>
              <a:off x="5166" y="3081"/>
              <a:ext cx="316" cy="303"/>
              <a:chOff x="3464" y="1275"/>
              <a:chExt cx="395" cy="329"/>
            </a:xfrm>
          </p:grpSpPr>
          <p:pic>
            <p:nvPicPr>
              <p:cNvPr id="117830" name="Picture 10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1" name="Object 10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94"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2" name="Group 106"/>
            <p:cNvGrpSpPr>
              <a:grpSpLocks/>
            </p:cNvGrpSpPr>
            <p:nvPr/>
          </p:nvGrpSpPr>
          <p:grpSpPr bwMode="auto">
            <a:xfrm>
              <a:off x="5262" y="2375"/>
              <a:ext cx="316" cy="303"/>
              <a:chOff x="3464" y="1275"/>
              <a:chExt cx="395" cy="329"/>
            </a:xfrm>
          </p:grpSpPr>
          <p:pic>
            <p:nvPicPr>
              <p:cNvPr id="117829" name="Picture 10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0" name="Object 10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95"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3" name="Group 109"/>
            <p:cNvGrpSpPr>
              <a:grpSpLocks/>
            </p:cNvGrpSpPr>
            <p:nvPr/>
          </p:nvGrpSpPr>
          <p:grpSpPr bwMode="auto">
            <a:xfrm>
              <a:off x="5026" y="2130"/>
              <a:ext cx="316" cy="303"/>
              <a:chOff x="3464" y="1275"/>
              <a:chExt cx="395" cy="329"/>
            </a:xfrm>
          </p:grpSpPr>
          <p:pic>
            <p:nvPicPr>
              <p:cNvPr id="117828" name="Picture 1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9" name="Object 1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96"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4" name="Group 97"/>
            <p:cNvGrpSpPr>
              <a:grpSpLocks/>
            </p:cNvGrpSpPr>
            <p:nvPr/>
          </p:nvGrpSpPr>
          <p:grpSpPr bwMode="auto">
            <a:xfrm>
              <a:off x="4720" y="3134"/>
              <a:ext cx="316" cy="303"/>
              <a:chOff x="3464" y="1275"/>
              <a:chExt cx="395" cy="329"/>
            </a:xfrm>
          </p:grpSpPr>
          <p:pic>
            <p:nvPicPr>
              <p:cNvPr id="117827" name="Picture 9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8" name="Object 9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97"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5" name="Group 112"/>
            <p:cNvGrpSpPr>
              <a:grpSpLocks/>
            </p:cNvGrpSpPr>
            <p:nvPr/>
          </p:nvGrpSpPr>
          <p:grpSpPr bwMode="auto">
            <a:xfrm>
              <a:off x="4564" y="2655"/>
              <a:ext cx="535" cy="443"/>
              <a:chOff x="3464" y="1275"/>
              <a:chExt cx="395" cy="329"/>
            </a:xfrm>
          </p:grpSpPr>
          <p:pic>
            <p:nvPicPr>
              <p:cNvPr id="117826" name="Picture 11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7" name="Object 11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98"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18" name="Group 123"/>
          <p:cNvGrpSpPr>
            <a:grpSpLocks/>
          </p:cNvGrpSpPr>
          <p:nvPr/>
        </p:nvGrpSpPr>
        <p:grpSpPr bwMode="auto">
          <a:xfrm>
            <a:off x="5867400" y="1235075"/>
            <a:ext cx="2663825" cy="1425575"/>
            <a:chOff x="3696" y="778"/>
            <a:chExt cx="1678" cy="898"/>
          </a:xfrm>
        </p:grpSpPr>
        <p:grpSp>
          <p:nvGrpSpPr>
            <p:cNvPr id="117803" name="Group 121"/>
            <p:cNvGrpSpPr>
              <a:grpSpLocks/>
            </p:cNvGrpSpPr>
            <p:nvPr/>
          </p:nvGrpSpPr>
          <p:grpSpPr bwMode="auto">
            <a:xfrm>
              <a:off x="3696" y="1085"/>
              <a:ext cx="1416" cy="591"/>
              <a:chOff x="3696" y="1085"/>
              <a:chExt cx="1416" cy="591"/>
            </a:xfrm>
          </p:grpSpPr>
          <p:grpSp>
            <p:nvGrpSpPr>
              <p:cNvPr id="117805" name="Group 44"/>
              <p:cNvGrpSpPr>
                <a:grpSpLocks/>
              </p:cNvGrpSpPr>
              <p:nvPr/>
            </p:nvGrpSpPr>
            <p:grpSpPr bwMode="auto">
              <a:xfrm>
                <a:off x="3696" y="1373"/>
                <a:ext cx="316" cy="303"/>
                <a:chOff x="3464" y="1275"/>
                <a:chExt cx="395" cy="329"/>
              </a:xfrm>
            </p:grpSpPr>
            <p:pic>
              <p:nvPicPr>
                <p:cNvPr id="117814" name="Picture 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6" name="Object 2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699"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6" name="Group 48"/>
              <p:cNvGrpSpPr>
                <a:grpSpLocks/>
              </p:cNvGrpSpPr>
              <p:nvPr/>
            </p:nvGrpSpPr>
            <p:grpSpPr bwMode="auto">
              <a:xfrm>
                <a:off x="4219" y="1085"/>
                <a:ext cx="316" cy="303"/>
                <a:chOff x="3464" y="1275"/>
                <a:chExt cx="395" cy="329"/>
              </a:xfrm>
            </p:grpSpPr>
            <p:pic>
              <p:nvPicPr>
                <p:cNvPr id="117813" name="Picture 4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5" name="Object 5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00"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7" name="Group 51"/>
              <p:cNvGrpSpPr>
                <a:grpSpLocks/>
              </p:cNvGrpSpPr>
              <p:nvPr/>
            </p:nvGrpSpPr>
            <p:grpSpPr bwMode="auto">
              <a:xfrm>
                <a:off x="3888" y="1146"/>
                <a:ext cx="316" cy="303"/>
                <a:chOff x="3464" y="1275"/>
                <a:chExt cx="395" cy="329"/>
              </a:xfrm>
            </p:grpSpPr>
            <p:pic>
              <p:nvPicPr>
                <p:cNvPr id="117812" name="Picture 5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4" name="Object 5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01"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8" name="Group 54"/>
              <p:cNvGrpSpPr>
                <a:grpSpLocks/>
              </p:cNvGrpSpPr>
              <p:nvPr/>
            </p:nvGrpSpPr>
            <p:grpSpPr bwMode="auto">
              <a:xfrm>
                <a:off x="4796" y="1373"/>
                <a:ext cx="316" cy="303"/>
                <a:chOff x="3464" y="1275"/>
                <a:chExt cx="395" cy="329"/>
              </a:xfrm>
            </p:grpSpPr>
            <p:pic>
              <p:nvPicPr>
                <p:cNvPr id="117811"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3" name="Object 5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02"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9" name="Group 57"/>
              <p:cNvGrpSpPr>
                <a:grpSpLocks/>
              </p:cNvGrpSpPr>
              <p:nvPr/>
            </p:nvGrpSpPr>
            <p:grpSpPr bwMode="auto">
              <a:xfrm>
                <a:off x="4560" y="1128"/>
                <a:ext cx="316" cy="303"/>
                <a:chOff x="3464" y="1275"/>
                <a:chExt cx="395" cy="329"/>
              </a:xfrm>
            </p:grpSpPr>
            <p:pic>
              <p:nvPicPr>
                <p:cNvPr id="117810" name="Picture 5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2" name="Object 5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0703" name="Clip" r:id="rId22" imgW="1305000" imgH="1085760" progId="MS_ClipArt_Gallery.2">
                        <p:embed/>
                      </p:oleObj>
                    </mc:Choice>
                    <mc:Fallback>
                      <p:oleObj name="Clip" r:id="rId2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117804" name="Text Box 118"/>
            <p:cNvSpPr txBox="1">
              <a:spLocks noChangeArrowheads="1"/>
            </p:cNvSpPr>
            <p:nvPr/>
          </p:nvSpPr>
          <p:spPr bwMode="auto">
            <a:xfrm>
              <a:off x="4115" y="778"/>
              <a:ext cx="1259"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a:latin typeface="Calibri"/>
                </a:rPr>
                <a:t>Skype clients (SC)</a:t>
              </a:r>
            </a:p>
          </p:txBody>
        </p:sp>
      </p:grpSp>
      <p:sp>
        <p:nvSpPr>
          <p:cNvPr id="254071" name="Text Box 119"/>
          <p:cNvSpPr txBox="1">
            <a:spLocks noChangeArrowheads="1"/>
          </p:cNvSpPr>
          <p:nvPr/>
        </p:nvSpPr>
        <p:spPr bwMode="auto">
          <a:xfrm>
            <a:off x="7242175" y="2746375"/>
            <a:ext cx="132142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err="1">
                <a:latin typeface="Calibri"/>
              </a:rPr>
              <a:t>Supernode</a:t>
            </a:r>
            <a:r>
              <a:rPr lang="en-US" sz="2000" dirty="0">
                <a:latin typeface="Calibri"/>
              </a:rPr>
              <a:t> </a:t>
            </a:r>
          </a:p>
          <a:p>
            <a:r>
              <a:rPr lang="en-US" sz="2000" dirty="0">
                <a:latin typeface="Calibri"/>
              </a:rPr>
              <a:t>(SN)</a:t>
            </a:r>
          </a:p>
        </p:txBody>
      </p:sp>
      <p:grpSp>
        <p:nvGrpSpPr>
          <p:cNvPr id="25" name="Group 127"/>
          <p:cNvGrpSpPr>
            <a:grpSpLocks/>
          </p:cNvGrpSpPr>
          <p:nvPr/>
        </p:nvGrpSpPr>
        <p:grpSpPr bwMode="auto">
          <a:xfrm>
            <a:off x="4276726" y="1677988"/>
            <a:ext cx="1403350" cy="1495425"/>
            <a:chOff x="2694" y="1057"/>
            <a:chExt cx="884" cy="942"/>
          </a:xfrm>
        </p:grpSpPr>
        <p:grpSp>
          <p:nvGrpSpPr>
            <p:cNvPr id="117793" name="Group 6"/>
            <p:cNvGrpSpPr>
              <a:grpSpLocks/>
            </p:cNvGrpSpPr>
            <p:nvPr/>
          </p:nvGrpSpPr>
          <p:grpSpPr bwMode="auto">
            <a:xfrm>
              <a:off x="2974" y="1057"/>
              <a:ext cx="269" cy="547"/>
              <a:chOff x="4180" y="783"/>
              <a:chExt cx="150" cy="307"/>
            </a:xfrm>
          </p:grpSpPr>
          <p:sp>
            <p:nvSpPr>
              <p:cNvPr id="117795"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17796"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17797"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8"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9"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17800"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17801"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17802"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17794" name="Text Box 120"/>
            <p:cNvSpPr txBox="1">
              <a:spLocks noChangeArrowheads="1"/>
            </p:cNvSpPr>
            <p:nvPr/>
          </p:nvSpPr>
          <p:spPr bwMode="auto">
            <a:xfrm>
              <a:off x="2694" y="1603"/>
              <a:ext cx="884" cy="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lnSpc>
                  <a:spcPct val="75000"/>
                </a:lnSpc>
              </a:pPr>
              <a:r>
                <a:rPr lang="en-US" sz="2000" dirty="0">
                  <a:latin typeface="Calibri"/>
                </a:rPr>
                <a:t>Skype </a:t>
              </a:r>
            </a:p>
            <a:p>
              <a:pPr algn="ctr">
                <a:lnSpc>
                  <a:spcPct val="75000"/>
                </a:lnSpc>
              </a:pPr>
              <a:r>
                <a:rPr lang="en-US" sz="2000" dirty="0">
                  <a:latin typeface="Calibri"/>
                </a:rPr>
                <a:t>login server</a:t>
              </a:r>
            </a:p>
          </p:txBody>
        </p:sp>
      </p:grpSp>
    </p:spTree>
    <p:extLst>
      <p:ext uri="{BB962C8B-B14F-4D97-AF65-F5344CB8AC3E}">
        <p14:creationId xmlns:p14="http://schemas.microsoft.com/office/powerpoint/2010/main" val="192509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7DB9F11-FB2A-5241-A08A-495DC1A2622A}" type="slidenum">
              <a:rPr lang="en-US" sz="1400">
                <a:latin typeface="Times New Roman" charset="0"/>
              </a:rPr>
              <a:pPr/>
              <a:t>94</a:t>
            </a:fld>
            <a:endParaRPr lang="en-US" sz="1400">
              <a:latin typeface="Times New Roman" charset="0"/>
            </a:endParaRPr>
          </a:p>
        </p:txBody>
      </p:sp>
      <p:sp>
        <p:nvSpPr>
          <p:cNvPr id="118805" name="Rectangle 2"/>
          <p:cNvSpPr>
            <a:spLocks noGrp="1" noChangeArrowheads="1"/>
          </p:cNvSpPr>
          <p:nvPr>
            <p:ph type="title"/>
          </p:nvPr>
        </p:nvSpPr>
        <p:spPr/>
        <p:txBody>
          <a:bodyPr/>
          <a:lstStyle/>
          <a:p>
            <a:r>
              <a:rPr lang="en-US" dirty="0">
                <a:ea typeface="ＭＳ Ｐゴシック" charset="0"/>
                <a:cs typeface="ＭＳ Ｐゴシック" charset="0"/>
              </a:rPr>
              <a:t>Peers as relays</a:t>
            </a:r>
          </a:p>
        </p:txBody>
      </p:sp>
      <p:sp>
        <p:nvSpPr>
          <p:cNvPr id="118806" name="Rectangle 3"/>
          <p:cNvSpPr>
            <a:spLocks noGrp="1" noChangeArrowheads="1"/>
          </p:cNvSpPr>
          <p:nvPr>
            <p:ph type="body" idx="1"/>
          </p:nvPr>
        </p:nvSpPr>
        <p:spPr>
          <a:xfrm>
            <a:off x="533400" y="1600200"/>
            <a:ext cx="3997325" cy="4648200"/>
          </a:xfrm>
        </p:spPr>
        <p:txBody>
          <a:bodyPr/>
          <a:lstStyle/>
          <a:p>
            <a:pPr>
              <a:lnSpc>
                <a:spcPct val="90000"/>
              </a:lnSpc>
            </a:pPr>
            <a:r>
              <a:rPr lang="en-US" sz="2400" dirty="0">
                <a:ea typeface="ＭＳ Ｐゴシック" charset="0"/>
                <a:cs typeface="ＭＳ Ｐゴシック" charset="0"/>
              </a:rPr>
              <a:t>Problem when both Alice and Bob are behind  </a:t>
            </a:r>
            <a:r>
              <a:rPr lang="ja-JP" altLang="en-US" sz="2400" dirty="0">
                <a:ea typeface="ＭＳ Ｐゴシック" charset="0"/>
                <a:cs typeface="ＭＳ Ｐゴシック" charset="0"/>
              </a:rPr>
              <a:t>“</a:t>
            </a:r>
            <a:r>
              <a:rPr lang="en-US" sz="2400" dirty="0">
                <a:ea typeface="ＭＳ Ｐゴシック" charset="0"/>
                <a:cs typeface="ＭＳ Ｐゴシック" charset="0"/>
              </a:rPr>
              <a:t>NATs</a:t>
            </a:r>
            <a:r>
              <a:rPr lang="ja-JP" altLang="en-US" sz="2400" dirty="0">
                <a:ea typeface="ＭＳ Ｐゴシック" charset="0"/>
                <a:cs typeface="ＭＳ Ｐゴシック" charset="0"/>
              </a:rPr>
              <a:t>”</a:t>
            </a:r>
            <a:r>
              <a:rPr lang="en-US" sz="2400" dirty="0">
                <a:ea typeface="ＭＳ Ｐゴシック" charset="0"/>
                <a:cs typeface="ＭＳ Ｐゴシック" charset="0"/>
              </a:rPr>
              <a:t>. </a:t>
            </a:r>
          </a:p>
          <a:p>
            <a:pPr lvl="1">
              <a:lnSpc>
                <a:spcPct val="90000"/>
              </a:lnSpc>
            </a:pPr>
            <a:r>
              <a:rPr lang="en-US" sz="2000" dirty="0">
                <a:ea typeface="ＭＳ Ｐゴシック" charset="0"/>
              </a:rPr>
              <a:t>NAT prevents an outside peer from initiating a call to insider peer</a:t>
            </a:r>
          </a:p>
          <a:p>
            <a:pPr>
              <a:lnSpc>
                <a:spcPct val="90000"/>
              </a:lnSpc>
            </a:pPr>
            <a:r>
              <a:rPr lang="en-US" sz="2400" dirty="0">
                <a:ea typeface="ＭＳ Ｐゴシック" charset="0"/>
                <a:cs typeface="ＭＳ Ｐゴシック" charset="0"/>
              </a:rPr>
              <a:t>Solution:</a:t>
            </a:r>
          </a:p>
          <a:p>
            <a:pPr lvl="1">
              <a:lnSpc>
                <a:spcPct val="90000"/>
              </a:lnSpc>
            </a:pPr>
            <a:r>
              <a:rPr lang="en-US" sz="2000" dirty="0">
                <a:ea typeface="ＭＳ Ｐゴシック" charset="0"/>
              </a:rPr>
              <a:t>Using Alice</a:t>
            </a:r>
            <a:r>
              <a:rPr lang="ja-JP" altLang="en-US" sz="2000" dirty="0">
                <a:ea typeface="ＭＳ Ｐゴシック" charset="0"/>
              </a:rPr>
              <a:t>’</a:t>
            </a:r>
            <a:r>
              <a:rPr lang="en-US" sz="2000" dirty="0">
                <a:ea typeface="ＭＳ Ｐゴシック" charset="0"/>
              </a:rPr>
              <a:t>s and Bob</a:t>
            </a:r>
            <a:r>
              <a:rPr lang="ja-JP" altLang="en-US" sz="2000" dirty="0">
                <a:ea typeface="ＭＳ Ｐゴシック" charset="0"/>
              </a:rPr>
              <a:t>’</a:t>
            </a:r>
            <a:r>
              <a:rPr lang="en-US" sz="2000" dirty="0">
                <a:ea typeface="ＭＳ Ｐゴシック" charset="0"/>
              </a:rPr>
              <a:t>s SNs, Relay is chosen</a:t>
            </a:r>
          </a:p>
          <a:p>
            <a:pPr lvl="1">
              <a:lnSpc>
                <a:spcPct val="90000"/>
              </a:lnSpc>
            </a:pPr>
            <a:r>
              <a:rPr lang="en-US" sz="2000" dirty="0">
                <a:ea typeface="ＭＳ Ｐゴシック" charset="0"/>
              </a:rPr>
              <a:t>Each peer initiates session with relay. </a:t>
            </a:r>
          </a:p>
          <a:p>
            <a:pPr lvl="1">
              <a:lnSpc>
                <a:spcPct val="90000"/>
              </a:lnSpc>
            </a:pPr>
            <a:r>
              <a:rPr lang="en-US" sz="2000" dirty="0">
                <a:ea typeface="ＭＳ Ｐゴシック" charset="0"/>
              </a:rPr>
              <a:t>Peers can now communicate through NATs via relay</a:t>
            </a:r>
          </a:p>
        </p:txBody>
      </p:sp>
      <p:grpSp>
        <p:nvGrpSpPr>
          <p:cNvPr id="118807" name="Group 4"/>
          <p:cNvGrpSpPr>
            <a:grpSpLocks/>
          </p:cNvGrpSpPr>
          <p:nvPr/>
        </p:nvGrpSpPr>
        <p:grpSpPr bwMode="auto">
          <a:xfrm>
            <a:off x="4751388" y="1722438"/>
            <a:ext cx="4129087" cy="3814762"/>
            <a:chOff x="2993" y="1085"/>
            <a:chExt cx="2601" cy="2403"/>
          </a:xfrm>
        </p:grpSpPr>
        <p:sp>
          <p:nvSpPr>
            <p:cNvPr id="118808" name="Line 5"/>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09" name="Line 6"/>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0" name="Line 7"/>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1" name="Line 8"/>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12" name="Group 9"/>
            <p:cNvGrpSpPr>
              <a:grpSpLocks/>
            </p:cNvGrpSpPr>
            <p:nvPr/>
          </p:nvGrpSpPr>
          <p:grpSpPr bwMode="auto">
            <a:xfrm>
              <a:off x="4098" y="1653"/>
              <a:ext cx="535" cy="443"/>
              <a:chOff x="3464" y="1275"/>
              <a:chExt cx="395" cy="329"/>
            </a:xfrm>
          </p:grpSpPr>
          <p:pic>
            <p:nvPicPr>
              <p:cNvPr id="118863" name="Picture 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2" name="Object 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79"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13" name="Line 12"/>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4" name="Line 13"/>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5" name="Line 14"/>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6" name="Line 15"/>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7" name="Line 16"/>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18" name="Group 17"/>
            <p:cNvGrpSpPr>
              <a:grpSpLocks/>
            </p:cNvGrpSpPr>
            <p:nvPr/>
          </p:nvGrpSpPr>
          <p:grpSpPr bwMode="auto">
            <a:xfrm>
              <a:off x="3125" y="3091"/>
              <a:ext cx="316" cy="303"/>
              <a:chOff x="3464" y="1275"/>
              <a:chExt cx="395" cy="329"/>
            </a:xfrm>
          </p:grpSpPr>
          <p:pic>
            <p:nvPicPr>
              <p:cNvPr id="118862" name="Picture 1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1" name="Object 1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80"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19" name="Group 20"/>
            <p:cNvGrpSpPr>
              <a:grpSpLocks/>
            </p:cNvGrpSpPr>
            <p:nvPr/>
          </p:nvGrpSpPr>
          <p:grpSpPr bwMode="auto">
            <a:xfrm>
              <a:off x="2993" y="2768"/>
              <a:ext cx="316" cy="303"/>
              <a:chOff x="3464" y="1275"/>
              <a:chExt cx="395" cy="329"/>
            </a:xfrm>
          </p:grpSpPr>
          <p:pic>
            <p:nvPicPr>
              <p:cNvPr id="118861" name="Picture 2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0" name="Object 2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81"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0" name="Group 23"/>
            <p:cNvGrpSpPr>
              <a:grpSpLocks/>
            </p:cNvGrpSpPr>
            <p:nvPr/>
          </p:nvGrpSpPr>
          <p:grpSpPr bwMode="auto">
            <a:xfrm>
              <a:off x="3509" y="3185"/>
              <a:ext cx="316" cy="303"/>
              <a:chOff x="3464" y="1275"/>
              <a:chExt cx="395" cy="329"/>
            </a:xfrm>
          </p:grpSpPr>
          <p:pic>
            <p:nvPicPr>
              <p:cNvPr id="118860" name="Picture 2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9" name="Object 2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82"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1" name="Group 26"/>
            <p:cNvGrpSpPr>
              <a:grpSpLocks/>
            </p:cNvGrpSpPr>
            <p:nvPr/>
          </p:nvGrpSpPr>
          <p:grpSpPr bwMode="auto">
            <a:xfrm>
              <a:off x="3264" y="2174"/>
              <a:ext cx="316" cy="303"/>
              <a:chOff x="3464" y="1275"/>
              <a:chExt cx="395" cy="329"/>
            </a:xfrm>
          </p:grpSpPr>
          <p:pic>
            <p:nvPicPr>
              <p:cNvPr id="118859" name="Picture 2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8" name="Object 2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83"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2" name="Group 29"/>
            <p:cNvGrpSpPr>
              <a:grpSpLocks/>
            </p:cNvGrpSpPr>
            <p:nvPr/>
          </p:nvGrpSpPr>
          <p:grpSpPr bwMode="auto">
            <a:xfrm>
              <a:off x="3019" y="2408"/>
              <a:ext cx="316" cy="303"/>
              <a:chOff x="3464" y="1275"/>
              <a:chExt cx="395" cy="329"/>
            </a:xfrm>
          </p:grpSpPr>
          <p:pic>
            <p:nvPicPr>
              <p:cNvPr id="118858" name="Picture 3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7" name="Object 3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84"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3" name="Group 32"/>
            <p:cNvGrpSpPr>
              <a:grpSpLocks/>
            </p:cNvGrpSpPr>
            <p:nvPr/>
          </p:nvGrpSpPr>
          <p:grpSpPr bwMode="auto">
            <a:xfrm>
              <a:off x="3439" y="2610"/>
              <a:ext cx="535" cy="443"/>
              <a:chOff x="3464" y="1275"/>
              <a:chExt cx="395" cy="329"/>
            </a:xfrm>
          </p:grpSpPr>
          <p:pic>
            <p:nvPicPr>
              <p:cNvPr id="118857" name="Picture 3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6" name="Object 3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85"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24" name="Line 35"/>
            <p:cNvSpPr>
              <a:spLocks noChangeShapeType="1"/>
            </p:cNvSpPr>
            <p:nvPr/>
          </p:nvSpPr>
          <p:spPr bwMode="auto">
            <a:xfrm flipH="1">
              <a:off x="3736" y="1903"/>
              <a:ext cx="637" cy="84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5" name="Line 36"/>
            <p:cNvSpPr>
              <a:spLocks noChangeShapeType="1"/>
            </p:cNvSpPr>
            <p:nvPr/>
          </p:nvSpPr>
          <p:spPr bwMode="auto">
            <a:xfrm>
              <a:off x="4399" y="1807"/>
              <a:ext cx="436" cy="95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6" name="Line 37"/>
            <p:cNvSpPr>
              <a:spLocks noChangeShapeType="1"/>
            </p:cNvSpPr>
            <p:nvPr/>
          </p:nvSpPr>
          <p:spPr bwMode="auto">
            <a:xfrm flipV="1">
              <a:off x="3788" y="2731"/>
              <a:ext cx="1073"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7" name="Line 38"/>
            <p:cNvSpPr>
              <a:spLocks noChangeShapeType="1"/>
            </p:cNvSpPr>
            <p:nvPr/>
          </p:nvSpPr>
          <p:spPr bwMode="auto">
            <a:xfrm flipH="1" flipV="1">
              <a:off x="4817" y="2828"/>
              <a:ext cx="53" cy="39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8" name="Line 39"/>
            <p:cNvSpPr>
              <a:spLocks noChangeShapeType="1"/>
            </p:cNvSpPr>
            <p:nvPr/>
          </p:nvSpPr>
          <p:spPr bwMode="auto">
            <a:xfrm flipH="1" flipV="1">
              <a:off x="4852" y="2846"/>
              <a:ext cx="490" cy="2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9" name="Line 40"/>
            <p:cNvSpPr>
              <a:spLocks noChangeShapeType="1"/>
            </p:cNvSpPr>
            <p:nvPr/>
          </p:nvSpPr>
          <p:spPr bwMode="auto">
            <a:xfrm flipH="1" flipV="1">
              <a:off x="4827" y="2828"/>
              <a:ext cx="638" cy="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30" name="Line 41"/>
            <p:cNvSpPr>
              <a:spLocks noChangeShapeType="1"/>
            </p:cNvSpPr>
            <p:nvPr/>
          </p:nvSpPr>
          <p:spPr bwMode="auto">
            <a:xfrm flipH="1">
              <a:off x="4827" y="2233"/>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31" name="Line 42"/>
            <p:cNvSpPr>
              <a:spLocks noChangeShapeType="1"/>
            </p:cNvSpPr>
            <p:nvPr/>
          </p:nvSpPr>
          <p:spPr bwMode="auto">
            <a:xfrm flipH="1">
              <a:off x="4844" y="2459"/>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32" name="Group 43"/>
            <p:cNvGrpSpPr>
              <a:grpSpLocks/>
            </p:cNvGrpSpPr>
            <p:nvPr/>
          </p:nvGrpSpPr>
          <p:grpSpPr bwMode="auto">
            <a:xfrm>
              <a:off x="5278" y="2759"/>
              <a:ext cx="316" cy="303"/>
              <a:chOff x="3464" y="1275"/>
              <a:chExt cx="395" cy="329"/>
            </a:xfrm>
          </p:grpSpPr>
          <p:pic>
            <p:nvPicPr>
              <p:cNvPr id="118856" name="Picture 4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5" name="Object 4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86"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3" name="Group 46"/>
            <p:cNvGrpSpPr>
              <a:grpSpLocks/>
            </p:cNvGrpSpPr>
            <p:nvPr/>
          </p:nvGrpSpPr>
          <p:grpSpPr bwMode="auto">
            <a:xfrm>
              <a:off x="5175" y="3081"/>
              <a:ext cx="316" cy="303"/>
              <a:chOff x="3464" y="1275"/>
              <a:chExt cx="395" cy="329"/>
            </a:xfrm>
          </p:grpSpPr>
          <p:pic>
            <p:nvPicPr>
              <p:cNvPr id="118855" name="Picture 4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4" name="Object 4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87"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4" name="Group 49"/>
            <p:cNvGrpSpPr>
              <a:grpSpLocks/>
            </p:cNvGrpSpPr>
            <p:nvPr/>
          </p:nvGrpSpPr>
          <p:grpSpPr bwMode="auto">
            <a:xfrm>
              <a:off x="5271" y="2375"/>
              <a:ext cx="316" cy="303"/>
              <a:chOff x="3464" y="1275"/>
              <a:chExt cx="395" cy="329"/>
            </a:xfrm>
          </p:grpSpPr>
          <p:pic>
            <p:nvPicPr>
              <p:cNvPr id="118854" name="Picture 5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3" name="Object 5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88"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5" name="Group 52"/>
            <p:cNvGrpSpPr>
              <a:grpSpLocks/>
            </p:cNvGrpSpPr>
            <p:nvPr/>
          </p:nvGrpSpPr>
          <p:grpSpPr bwMode="auto">
            <a:xfrm>
              <a:off x="5035" y="2130"/>
              <a:ext cx="316" cy="303"/>
              <a:chOff x="3464" y="1275"/>
              <a:chExt cx="395" cy="329"/>
            </a:xfrm>
          </p:grpSpPr>
          <p:pic>
            <p:nvPicPr>
              <p:cNvPr id="118853" name="Picture 5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2" name="Object 5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89"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6" name="Group 55"/>
            <p:cNvGrpSpPr>
              <a:grpSpLocks/>
            </p:cNvGrpSpPr>
            <p:nvPr/>
          </p:nvGrpSpPr>
          <p:grpSpPr bwMode="auto">
            <a:xfrm>
              <a:off x="4729" y="3134"/>
              <a:ext cx="316" cy="303"/>
              <a:chOff x="3464" y="1275"/>
              <a:chExt cx="395" cy="329"/>
            </a:xfrm>
          </p:grpSpPr>
          <p:pic>
            <p:nvPicPr>
              <p:cNvPr id="118852" name="Picture 5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1" name="Object 5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90"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7" name="Group 58"/>
            <p:cNvGrpSpPr>
              <a:grpSpLocks/>
            </p:cNvGrpSpPr>
            <p:nvPr/>
          </p:nvGrpSpPr>
          <p:grpSpPr bwMode="auto">
            <a:xfrm>
              <a:off x="4573" y="2655"/>
              <a:ext cx="535" cy="443"/>
              <a:chOff x="3464" y="1275"/>
              <a:chExt cx="395" cy="329"/>
            </a:xfrm>
          </p:grpSpPr>
          <p:pic>
            <p:nvPicPr>
              <p:cNvPr id="118851" name="Picture 5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0" name="Object 6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91"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8" name="Group 61"/>
            <p:cNvGrpSpPr>
              <a:grpSpLocks/>
            </p:cNvGrpSpPr>
            <p:nvPr/>
          </p:nvGrpSpPr>
          <p:grpSpPr bwMode="auto">
            <a:xfrm>
              <a:off x="3696" y="1373"/>
              <a:ext cx="316" cy="303"/>
              <a:chOff x="3464" y="1275"/>
              <a:chExt cx="395" cy="329"/>
            </a:xfrm>
          </p:grpSpPr>
          <p:pic>
            <p:nvPicPr>
              <p:cNvPr id="118850" name="Picture 6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9" name="Object 6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92"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9" name="Group 64"/>
            <p:cNvGrpSpPr>
              <a:grpSpLocks/>
            </p:cNvGrpSpPr>
            <p:nvPr/>
          </p:nvGrpSpPr>
          <p:grpSpPr bwMode="auto">
            <a:xfrm>
              <a:off x="4219" y="1085"/>
              <a:ext cx="316" cy="303"/>
              <a:chOff x="3464" y="1275"/>
              <a:chExt cx="395" cy="329"/>
            </a:xfrm>
          </p:grpSpPr>
          <p:pic>
            <p:nvPicPr>
              <p:cNvPr id="118849" name="Picture 6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8" name="Object 6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93"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0" name="Group 67"/>
            <p:cNvGrpSpPr>
              <a:grpSpLocks/>
            </p:cNvGrpSpPr>
            <p:nvPr/>
          </p:nvGrpSpPr>
          <p:grpSpPr bwMode="auto">
            <a:xfrm>
              <a:off x="3888" y="1146"/>
              <a:ext cx="316" cy="303"/>
              <a:chOff x="3464" y="1275"/>
              <a:chExt cx="395" cy="329"/>
            </a:xfrm>
          </p:grpSpPr>
          <p:pic>
            <p:nvPicPr>
              <p:cNvPr id="118848" name="Picture 6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7" name="Object 6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94"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1" name="Group 70"/>
            <p:cNvGrpSpPr>
              <a:grpSpLocks/>
            </p:cNvGrpSpPr>
            <p:nvPr/>
          </p:nvGrpSpPr>
          <p:grpSpPr bwMode="auto">
            <a:xfrm>
              <a:off x="4796" y="1373"/>
              <a:ext cx="316" cy="303"/>
              <a:chOff x="3464" y="1275"/>
              <a:chExt cx="395" cy="329"/>
            </a:xfrm>
          </p:grpSpPr>
          <p:pic>
            <p:nvPicPr>
              <p:cNvPr id="118847" name="Picture 7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6" name="Object 7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8795"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42"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3"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4"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5" name="Line 76"/>
            <p:cNvSpPr>
              <a:spLocks noChangeShapeType="1"/>
            </p:cNvSpPr>
            <p:nvPr/>
          </p:nvSpPr>
          <p:spPr bwMode="auto">
            <a:xfrm flipH="1">
              <a:off x="3736" y="1516"/>
              <a:ext cx="127" cy="1169"/>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6"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grpSp>
    </p:spTree>
    <p:extLst>
      <p:ext uri="{BB962C8B-B14F-4D97-AF65-F5344CB8AC3E}">
        <p14:creationId xmlns:p14="http://schemas.microsoft.com/office/powerpoint/2010/main" val="181615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457200" y="1600200"/>
            <a:ext cx="8229600" cy="4928480"/>
          </a:xfrm>
        </p:spPr>
        <p:txBody>
          <a:bodyPr>
            <a:normAutofit fontScale="77500" lnSpcReduction="20000"/>
          </a:bodyPr>
          <a:lstStyle/>
          <a:p>
            <a:r>
              <a:rPr lang="en-US" dirty="0" smtClean="0">
                <a:latin typeface="Calibri"/>
              </a:rPr>
              <a:t>Apps need protocols too</a:t>
            </a:r>
          </a:p>
          <a:p>
            <a:endParaRPr lang="en-US" dirty="0" smtClean="0">
              <a:latin typeface="Calibri"/>
            </a:endParaRPr>
          </a:p>
          <a:p>
            <a:r>
              <a:rPr lang="en-US" dirty="0" smtClean="0">
                <a:latin typeface="Calibri"/>
              </a:rPr>
              <a:t>We covered examples from</a:t>
            </a:r>
            <a:endParaRPr lang="en-US" dirty="0">
              <a:latin typeface="Calibri"/>
            </a:endParaRPr>
          </a:p>
          <a:p>
            <a:pPr lvl="1"/>
            <a:r>
              <a:rPr lang="en-US" dirty="0" smtClean="0">
                <a:latin typeface="Calibri"/>
              </a:rPr>
              <a:t>Traditional Applications (web)</a:t>
            </a:r>
          </a:p>
          <a:p>
            <a:pPr lvl="1"/>
            <a:r>
              <a:rPr lang="en-US" dirty="0" smtClean="0">
                <a:latin typeface="Calibri"/>
              </a:rPr>
              <a:t>Scaling and Speeding the web (CDN/Cache tricks)</a:t>
            </a:r>
          </a:p>
          <a:p>
            <a:endParaRPr lang="en-US" dirty="0" smtClean="0">
              <a:latin typeface="Calibri"/>
            </a:endParaRPr>
          </a:p>
          <a:p>
            <a:r>
              <a:rPr lang="en-US" dirty="0" smtClean="0">
                <a:latin typeface="Calibri"/>
              </a:rPr>
              <a:t>Infrastructure Services (DNS)</a:t>
            </a:r>
          </a:p>
          <a:p>
            <a:pPr lvl="1"/>
            <a:r>
              <a:rPr lang="en-US" dirty="0" smtClean="0">
                <a:latin typeface="Calibri"/>
              </a:rPr>
              <a:t>Cache and Hierarchy</a:t>
            </a:r>
          </a:p>
          <a:p>
            <a:endParaRPr lang="en-US" dirty="0" smtClean="0"/>
          </a:p>
          <a:p>
            <a:r>
              <a:rPr lang="en-US" dirty="0" smtClean="0"/>
              <a:t>Multimedia </a:t>
            </a:r>
            <a:r>
              <a:rPr lang="en-US" dirty="0"/>
              <a:t>Applications (SIP</a:t>
            </a:r>
            <a:r>
              <a:rPr lang="en-US" dirty="0" smtClean="0"/>
              <a:t>)</a:t>
            </a:r>
          </a:p>
          <a:p>
            <a:pPr lvl="1"/>
            <a:r>
              <a:rPr lang="en-US" dirty="0" smtClean="0">
                <a:latin typeface="Calibri"/>
              </a:rPr>
              <a:t>Extremely hard to do better than worst-effort</a:t>
            </a:r>
          </a:p>
          <a:p>
            <a:endParaRPr lang="en-US" dirty="0" smtClean="0">
              <a:latin typeface="Calibri"/>
            </a:endParaRPr>
          </a:p>
          <a:p>
            <a:r>
              <a:rPr lang="en-US" dirty="0" smtClean="0">
                <a:latin typeface="Calibri"/>
              </a:rPr>
              <a:t>P2P Network examples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95</a:t>
            </a:fld>
            <a:endParaRPr lang="en-US"/>
          </a:p>
        </p:txBody>
      </p:sp>
    </p:spTree>
    <p:extLst>
      <p:ext uri="{BB962C8B-B14F-4D97-AF65-F5344CB8AC3E}">
        <p14:creationId xmlns:p14="http://schemas.microsoft.com/office/powerpoint/2010/main" val="227254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26041</TotalTime>
  <Words>5512</Words>
  <Application>Microsoft Macintosh PowerPoint</Application>
  <PresentationFormat>On-screen Show (4:3)</PresentationFormat>
  <Paragraphs>1395</Paragraphs>
  <Slides>95</Slides>
  <Notes>62</Notes>
  <HiddenSlides>12</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95</vt:i4>
      </vt:variant>
    </vt:vector>
  </HeadingPairs>
  <TitlesOfParts>
    <vt:vector size="110" baseType="lpstr">
      <vt:lpstr>Calibri</vt:lpstr>
      <vt:lpstr>Courier</vt:lpstr>
      <vt:lpstr>Courier New</vt:lpstr>
      <vt:lpstr>Helvetica</vt:lpstr>
      <vt:lpstr>Math B</vt:lpstr>
      <vt:lpstr>ＭＳ Ｐゴシック</vt:lpstr>
      <vt:lpstr>Symbol</vt:lpstr>
      <vt:lpstr>Times</vt:lpstr>
      <vt:lpstr>ZapfDingbats</vt:lpstr>
      <vt:lpstr>Arial</vt:lpstr>
      <vt:lpstr>Times New Roman</vt:lpstr>
      <vt:lpstr>Wingdings</vt:lpstr>
      <vt:lpstr>Office Theme</vt:lpstr>
      <vt:lpstr>Clip</vt:lpstr>
      <vt:lpstr>Chart</vt:lpstr>
      <vt:lpstr>PowerPoint Presentation</vt:lpstr>
      <vt:lpstr>Topic 6 – Applications</vt:lpstr>
      <vt:lpstr>Client-server architecture</vt:lpstr>
      <vt:lpstr>Pure P2P architecture</vt:lpstr>
      <vt:lpstr>Hybrid of client-server and P2P</vt:lpstr>
      <vt:lpstr>Addressing processes</vt:lpstr>
      <vt:lpstr>Recall: Multiplexing is a service provided by (each) layer too!</vt:lpstr>
      <vt:lpstr>App-layer protocol defines</vt:lpstr>
      <vt:lpstr>What transport service does an app need?</vt:lpstr>
      <vt:lpstr>Naming</vt:lpstr>
      <vt:lpstr>Logical Steps in Using Internet</vt:lpstr>
      <vt:lpstr>Addresses vs Names</vt:lpstr>
      <vt:lpstr>Relationship Between Names&amp;Addresses</vt:lpstr>
      <vt:lpstr>Mapping from Names to Addresses</vt:lpstr>
      <vt:lpstr>Domain Name System (DNS)</vt:lpstr>
      <vt:lpstr>Distributed Hierarchical Database</vt:lpstr>
      <vt:lpstr>DNS Root</vt:lpstr>
      <vt:lpstr>DNS Root Servers</vt:lpstr>
      <vt:lpstr>DNS Root Servers</vt:lpstr>
      <vt:lpstr>Using DNS</vt:lpstr>
      <vt:lpstr>How Does Resolution Happen? (Iterative example)</vt:lpstr>
      <vt:lpstr>DNS name resolution recursive example</vt:lpstr>
      <vt:lpstr>Recursive and Iterative Queries - Hybrid case</vt:lpstr>
      <vt:lpstr>DNS Caching</vt:lpstr>
      <vt:lpstr>Negative Caching</vt:lpstr>
      <vt:lpstr>Reliability</vt:lpstr>
      <vt:lpstr>DNS Measurements (MIT data from 2000)</vt:lpstr>
      <vt:lpstr>DNS Measurements (MIT data from 2000)</vt:lpstr>
      <vt:lpstr>DNS Measurements (MIT data from 2000)</vt:lpstr>
      <vt:lpstr>A Common Pattern…..</vt:lpstr>
      <vt:lpstr>Moral of the Story</vt:lpstr>
      <vt:lpstr>Cache Poisoning, an old badness example</vt:lpstr>
      <vt:lpstr>DNS and Security</vt:lpstr>
      <vt:lpstr>Why is the web so successful?</vt:lpstr>
      <vt:lpstr>Web Components</vt:lpstr>
      <vt:lpstr>HTML: HyperText Markup Language </vt:lpstr>
      <vt:lpstr>URL Syntax</vt:lpstr>
      <vt:lpstr>HyperText Transfer Protocol (HTTP)</vt:lpstr>
      <vt:lpstr>Steps in HTTP Request</vt:lpstr>
      <vt:lpstr>Client-Server Communication</vt:lpstr>
      <vt:lpstr>Different Forms of Server Response</vt:lpstr>
      <vt:lpstr>HTTP Resource Meta-Data</vt:lpstr>
      <vt:lpstr>HTTP is Stateless </vt:lpstr>
      <vt:lpstr>State in a Stateless Protocol: Cookies</vt:lpstr>
      <vt:lpstr>HTTP Performance</vt:lpstr>
      <vt:lpstr>Fetch HTTP Items:  Stop &amp; Wait</vt:lpstr>
      <vt:lpstr>Improving HTTP Performance: Concurrent Requests &amp; Responses</vt:lpstr>
      <vt:lpstr>Improving HTTP Performance: Pipelined Requests &amp; Responses</vt:lpstr>
      <vt:lpstr>Improving HTTP Performance: Persistent Connections</vt:lpstr>
      <vt:lpstr>HTTP evolution</vt:lpstr>
      <vt:lpstr>Scorecard: Getting n Small Objects</vt:lpstr>
      <vt:lpstr>Scorecard: Getting n Large Objects</vt:lpstr>
      <vt:lpstr>Improving HTTP Performance: Caching</vt:lpstr>
      <vt:lpstr>Improving HTTP Performance: Caching: How</vt:lpstr>
      <vt:lpstr>Improving HTTP Performance: Caching: Why</vt:lpstr>
      <vt:lpstr>Improving HTTP Performance: Caching on the Client</vt:lpstr>
      <vt:lpstr>Improving HTTP Performance: Caching with Reverse Proxies</vt:lpstr>
      <vt:lpstr>Improving HTTP Performance: Caching with Forward Proxies</vt:lpstr>
      <vt:lpstr>Improving HTTP Performance: Caching w/ Content Distribution Networks</vt:lpstr>
      <vt:lpstr>Improving HTTP Performance: Caching with CDNs (cont.)</vt:lpstr>
      <vt:lpstr>Improving HTTP Performance: CDN Example – Akamai</vt:lpstr>
      <vt:lpstr>Hosting:  Multiple Sites Per Machine</vt:lpstr>
      <vt:lpstr>Hosting: Multiple Machines Per Site</vt:lpstr>
      <vt:lpstr>Multi-Hosting at Single Location</vt:lpstr>
      <vt:lpstr>Multi-Hosting at Several Locations</vt:lpstr>
      <vt:lpstr>CDN examples round-up </vt:lpstr>
      <vt:lpstr>SIP – Session Initiation Protocol</vt:lpstr>
      <vt:lpstr>SIP - VoIP</vt:lpstr>
      <vt:lpstr>SIP?</vt:lpstr>
      <vt:lpstr>H.323 – ITU</vt:lpstr>
      <vt:lpstr>Multimedia Applications</vt:lpstr>
      <vt:lpstr>The (still?) missing piece: Resource Allocation for Multimedia Applications </vt:lpstr>
      <vt:lpstr>Multimedia Applications</vt:lpstr>
      <vt:lpstr>Resource Allocation for Multimedia Applications </vt:lpstr>
      <vt:lpstr>P2P – efficient network use that annoys the ISP</vt:lpstr>
      <vt:lpstr>Pure P2P architecture</vt:lpstr>
      <vt:lpstr>File Distribution: Server-Client vs P2P</vt:lpstr>
      <vt:lpstr>File distribution time: server-client</vt:lpstr>
      <vt:lpstr>File distribution time: P2P</vt:lpstr>
      <vt:lpstr>PowerPoint Presentation</vt:lpstr>
      <vt:lpstr>File distribution: BitTorrent* *rather old BitTorrent </vt:lpstr>
      <vt:lpstr>BitTorrent (1)</vt:lpstr>
      <vt:lpstr>BitTorrent (2)</vt:lpstr>
      <vt:lpstr>BitTorrent:  Tit-for-tat</vt:lpstr>
      <vt:lpstr>Distributed Hash Table (DHT)</vt:lpstr>
      <vt:lpstr>Distributed Hash Table (DHT)</vt:lpstr>
      <vt:lpstr>DHT Identifiers</vt:lpstr>
      <vt:lpstr>How to assign keys to peers?</vt:lpstr>
      <vt:lpstr>Circular DHT (1)</vt:lpstr>
      <vt:lpstr>Circle DHT  (2) </vt:lpstr>
      <vt:lpstr>Circular DHT with Shortcuts</vt:lpstr>
      <vt:lpstr>Peer Churn</vt:lpstr>
      <vt:lpstr>P2P Case study: Skype (pre-Microsoft)</vt:lpstr>
      <vt:lpstr>Peers as relays</vt:lpstr>
      <vt:lpstr>Summary.</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Andrew</cp:lastModifiedBy>
  <cp:revision>99</cp:revision>
  <cp:lastPrinted>2015-02-06T13:38:50Z</cp:lastPrinted>
  <dcterms:created xsi:type="dcterms:W3CDTF">2012-01-24T12:19:10Z</dcterms:created>
  <dcterms:modified xsi:type="dcterms:W3CDTF">2015-10-27T20:29:37Z</dcterms:modified>
</cp:coreProperties>
</file>