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handoutMasterIdLst>
    <p:handoutMasterId r:id="rId109"/>
  </p:handoutMasterIdLst>
  <p:sldIdLst>
    <p:sldId id="256" r:id="rId2"/>
    <p:sldId id="269" r:id="rId3"/>
    <p:sldId id="271" r:id="rId4"/>
    <p:sldId id="273" r:id="rId5"/>
    <p:sldId id="274" r:id="rId6"/>
    <p:sldId id="275" r:id="rId7"/>
    <p:sldId id="276" r:id="rId8"/>
    <p:sldId id="573" r:id="rId9"/>
    <p:sldId id="574" r:id="rId10"/>
    <p:sldId id="575" r:id="rId11"/>
    <p:sldId id="576" r:id="rId12"/>
    <p:sldId id="577" r:id="rId13"/>
    <p:sldId id="578" r:id="rId14"/>
    <p:sldId id="579" r:id="rId15"/>
    <p:sldId id="580" r:id="rId16"/>
    <p:sldId id="586" r:id="rId17"/>
    <p:sldId id="589" r:id="rId18"/>
    <p:sldId id="590" r:id="rId19"/>
    <p:sldId id="591" r:id="rId20"/>
    <p:sldId id="592" r:id="rId21"/>
    <p:sldId id="593" r:id="rId22"/>
    <p:sldId id="594" r:id="rId23"/>
    <p:sldId id="595" r:id="rId24"/>
    <p:sldId id="587" r:id="rId25"/>
    <p:sldId id="413" r:id="rId26"/>
    <p:sldId id="415" r:id="rId27"/>
    <p:sldId id="278" r:id="rId28"/>
    <p:sldId id="419" r:id="rId29"/>
    <p:sldId id="424" r:id="rId30"/>
    <p:sldId id="434" r:id="rId31"/>
    <p:sldId id="435" r:id="rId32"/>
    <p:sldId id="425" r:id="rId33"/>
    <p:sldId id="432" r:id="rId34"/>
    <p:sldId id="433" r:id="rId35"/>
    <p:sldId id="281" r:id="rId36"/>
    <p:sldId id="282" r:id="rId37"/>
    <p:sldId id="443" r:id="rId38"/>
    <p:sldId id="436" r:id="rId39"/>
    <p:sldId id="437" r:id="rId40"/>
    <p:sldId id="440" r:id="rId41"/>
    <p:sldId id="442" r:id="rId42"/>
    <p:sldId id="284" r:id="rId43"/>
    <p:sldId id="285" r:id="rId44"/>
    <p:sldId id="286" r:id="rId45"/>
    <p:sldId id="287" r:id="rId46"/>
    <p:sldId id="288" r:id="rId47"/>
    <p:sldId id="289" r:id="rId48"/>
    <p:sldId id="444" r:id="rId49"/>
    <p:sldId id="445" r:id="rId50"/>
    <p:sldId id="446" r:id="rId51"/>
    <p:sldId id="448" r:id="rId52"/>
    <p:sldId id="451" r:id="rId53"/>
    <p:sldId id="452" r:id="rId54"/>
    <p:sldId id="460" r:id="rId55"/>
    <p:sldId id="461" r:id="rId56"/>
    <p:sldId id="462" r:id="rId57"/>
    <p:sldId id="463" r:id="rId58"/>
    <p:sldId id="465" r:id="rId59"/>
    <p:sldId id="467" r:id="rId60"/>
    <p:sldId id="469" r:id="rId61"/>
    <p:sldId id="470" r:id="rId62"/>
    <p:sldId id="471" r:id="rId63"/>
    <p:sldId id="600" r:id="rId64"/>
    <p:sldId id="601" r:id="rId65"/>
    <p:sldId id="602" r:id="rId66"/>
    <p:sldId id="603" r:id="rId67"/>
    <p:sldId id="604" r:id="rId68"/>
    <p:sldId id="605" r:id="rId69"/>
    <p:sldId id="606" r:id="rId70"/>
    <p:sldId id="607" r:id="rId71"/>
    <p:sldId id="608" r:id="rId72"/>
    <p:sldId id="609" r:id="rId73"/>
    <p:sldId id="610" r:id="rId74"/>
    <p:sldId id="611" r:id="rId75"/>
    <p:sldId id="612" r:id="rId76"/>
    <p:sldId id="613" r:id="rId77"/>
    <p:sldId id="614" r:id="rId78"/>
    <p:sldId id="615" r:id="rId79"/>
    <p:sldId id="616" r:id="rId80"/>
    <p:sldId id="617" r:id="rId81"/>
    <p:sldId id="618" r:id="rId82"/>
    <p:sldId id="619" r:id="rId83"/>
    <p:sldId id="620" r:id="rId84"/>
    <p:sldId id="621" r:id="rId85"/>
    <p:sldId id="622" r:id="rId86"/>
    <p:sldId id="303" r:id="rId87"/>
    <p:sldId id="599" r:id="rId88"/>
    <p:sldId id="307" r:id="rId89"/>
    <p:sldId id="324" r:id="rId90"/>
    <p:sldId id="596" r:id="rId91"/>
    <p:sldId id="325" r:id="rId92"/>
    <p:sldId id="326" r:id="rId93"/>
    <p:sldId id="327" r:id="rId94"/>
    <p:sldId id="328" r:id="rId95"/>
    <p:sldId id="329" r:id="rId96"/>
    <p:sldId id="330" r:id="rId97"/>
    <p:sldId id="331" r:id="rId98"/>
    <p:sldId id="547" r:id="rId99"/>
    <p:sldId id="548" r:id="rId100"/>
    <p:sldId id="550" r:id="rId101"/>
    <p:sldId id="551" r:id="rId102"/>
    <p:sldId id="552" r:id="rId103"/>
    <p:sldId id="553" r:id="rId104"/>
    <p:sldId id="554" r:id="rId105"/>
    <p:sldId id="555" r:id="rId106"/>
    <p:sldId id="623"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6666"/>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4674"/>
  </p:normalViewPr>
  <p:slideViewPr>
    <p:cSldViewPr snapToGrid="0" snapToObjects="1">
      <p:cViewPr varScale="1">
        <p:scale>
          <a:sx n="124" d="100"/>
          <a:sy n="124" d="100"/>
        </p:scale>
        <p:origin x="1864" y="168"/>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3032"/>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notesMaster" Target="notesMasters/notesMaster1.xml"/><Relationship Id="rId109"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esProps" Target="pres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22.wmf"/><Relationship Id="rId3"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FC2A83-1C48-3C4D-94D5-130F7112DE79}" type="datetime1">
              <a:rPr lang="en-GB" smtClean="0"/>
              <a:t>27/10/2015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Topic 3</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7F2EC3-477F-6B48-88FD-2505ADF12138}" type="slidenum">
              <a:rPr lang="en-US" smtClean="0"/>
              <a:t>‹#›</a:t>
            </a:fld>
            <a:endParaRPr lang="en-US"/>
          </a:p>
        </p:txBody>
      </p:sp>
    </p:spTree>
    <p:extLst>
      <p:ext uri="{BB962C8B-B14F-4D97-AF65-F5344CB8AC3E}">
        <p14:creationId xmlns:p14="http://schemas.microsoft.com/office/powerpoint/2010/main" val="9791611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3B72A05E-7FA1-294F-91B8-76EE07B10CC3}" type="datetime1">
              <a:rPr lang="en-GB" smtClean="0"/>
              <a:t>27/10/2015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r>
              <a:rPr lang="en-US" smtClean="0"/>
              <a:t>Topic 3</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85661043-EA29-374C-A67A-491E0307AB19}" type="slidenum">
              <a:rPr lang="en-US" smtClean="0"/>
              <a:pPr/>
              <a:t>‹#›</a:t>
            </a:fld>
            <a:endParaRPr lang="en-US" dirty="0"/>
          </a:p>
        </p:txBody>
      </p:sp>
    </p:spTree>
    <p:extLst>
      <p:ext uri="{BB962C8B-B14F-4D97-AF65-F5344CB8AC3E}">
        <p14:creationId xmlns:p14="http://schemas.microsoft.com/office/powerpoint/2010/main" val="187341382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1" Type="http://schemas.openxmlformats.org/officeDocument/2006/relationships/hyperlink" Target="http://en.wikipedia.org/wiki/Coupling_loss" TargetMode="External"/><Relationship Id="rId12" Type="http://schemas.openxmlformats.org/officeDocument/2006/relationships/hyperlink" Target="http://en.wikipedia.org/wiki/Absorption_(optics)" TargetMode="External"/><Relationship Id="rId1" Type="http://schemas.openxmlformats.org/officeDocument/2006/relationships/notesMaster" Target="../notesMasters/notesMaster1.xml"/><Relationship Id="rId2" Type="http://schemas.openxmlformats.org/officeDocument/2006/relationships/slide" Target="../slides/slide67.xml"/><Relationship Id="rId3" Type="http://schemas.openxmlformats.org/officeDocument/2006/relationships/hyperlink" Target="http://en.wikipedia.org/wiki/Attenuation_(electromagnetic_radiation)" TargetMode="External"/><Relationship Id="rId4" Type="http://schemas.openxmlformats.org/officeDocument/2006/relationships/hyperlink" Target="http://en.wikipedia.org/wiki/Electromagnetic_wave" TargetMode="External"/><Relationship Id="rId5" Type="http://schemas.openxmlformats.org/officeDocument/2006/relationships/hyperlink" Target="http://en.wikipedia.org/wiki/Free-space_loss" TargetMode="External"/><Relationship Id="rId6" Type="http://schemas.openxmlformats.org/officeDocument/2006/relationships/hyperlink" Target="http://en.wikipedia.org/wiki/Refraction" TargetMode="External"/><Relationship Id="rId7" Type="http://schemas.openxmlformats.org/officeDocument/2006/relationships/hyperlink" Target="http://en.wikipedia.org/wiki/Diffraction" TargetMode="External"/><Relationship Id="rId8" Type="http://schemas.openxmlformats.org/officeDocument/2006/relationships/hyperlink" Target="http://en.wikipedia.org/wiki/Reflection_(physics)" TargetMode="External"/><Relationship Id="rId9" Type="http://schemas.openxmlformats.org/officeDocument/2006/relationships/hyperlink" Target="http://en.wikipedia.org/wiki/Aperture_(antenna)" TargetMode="External"/><Relationship Id="rId10" Type="http://schemas.openxmlformats.org/officeDocument/2006/relationships/hyperlink" Target="http://en.wikipedia.org/wiki/Transmission_medium"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10017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CF42B6B1-E272-1043-BBBC-60A24BE17514}" type="slidenum">
              <a:rPr lang="en-US" sz="1200">
                <a:solidFill>
                  <a:schemeClr val="tx1"/>
                </a:solidFill>
                <a:latin typeface="Calibri"/>
              </a:rPr>
              <a:pPr/>
              <a:t>10</a:t>
            </a:fld>
            <a:endParaRPr lang="en-US" sz="1200" dirty="0">
              <a:solidFill>
                <a:schemeClr val="tx1"/>
              </a:solidFill>
              <a:latin typeface="Calibri"/>
            </a:endParaRPr>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4792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(28/11/2014 11:55) -----</a:t>
            </a:r>
          </a:p>
          <a:p>
            <a:r>
              <a:rPr lang="en-US"/>
              <a:t>28-nov-2014</a:t>
            </a:r>
          </a:p>
        </p:txBody>
      </p:sp>
      <p:sp>
        <p:nvSpPr>
          <p:cNvPr id="4" name="Footer Placeholder 3"/>
          <p:cNvSpPr>
            <a:spLocks noGrp="1"/>
          </p:cNvSpPr>
          <p:nvPr>
            <p:ph type="ftr" sz="quarter" idx="10"/>
          </p:nvPr>
        </p:nvSpPr>
        <p:spPr/>
        <p:txBody>
          <a:bodyPr/>
          <a:lstStyle/>
          <a:p>
            <a:r>
              <a:rPr lang="en-US" smtClean="0"/>
              <a:t>Topic 3</a:t>
            </a:r>
            <a:endParaRPr lang="en-US" dirty="0"/>
          </a:p>
        </p:txBody>
      </p:sp>
      <p:sp>
        <p:nvSpPr>
          <p:cNvPr id="5" name="Slide Number Placeholder 4"/>
          <p:cNvSpPr>
            <a:spLocks noGrp="1"/>
          </p:cNvSpPr>
          <p:nvPr>
            <p:ph type="sldNum" sz="quarter" idx="11"/>
          </p:nvPr>
        </p:nvSpPr>
        <p:spPr/>
        <p:txBody>
          <a:bodyPr/>
          <a:lstStyle/>
          <a:p>
            <a:fld id="{85661043-EA29-374C-A67A-491E0307AB19}" type="slidenum">
              <a:rPr lang="en-US" smtClean="0"/>
              <a:pPr/>
              <a:t>12</a:t>
            </a:fld>
            <a:endParaRPr lang="en-US" dirty="0"/>
          </a:p>
        </p:txBody>
      </p:sp>
    </p:spTree>
    <p:extLst>
      <p:ext uri="{BB962C8B-B14F-4D97-AF65-F5344CB8AC3E}">
        <p14:creationId xmlns:p14="http://schemas.microsoft.com/office/powerpoint/2010/main" val="61022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a:t>
            </a:r>
            <a:r>
              <a:rPr lang="en-US" baseline="0" dirty="0" smtClean="0"/>
              <a:t> here 25/Jan/2013</a:t>
            </a:r>
            <a:endParaRPr lang="en-US" dirty="0"/>
          </a:p>
        </p:txBody>
      </p:sp>
      <p:sp>
        <p:nvSpPr>
          <p:cNvPr id="4" name="Footer Placeholder 3"/>
          <p:cNvSpPr>
            <a:spLocks noGrp="1"/>
          </p:cNvSpPr>
          <p:nvPr>
            <p:ph type="ftr" sz="quarter" idx="10"/>
          </p:nvPr>
        </p:nvSpPr>
        <p:spPr/>
        <p:txBody>
          <a:bodyPr/>
          <a:lstStyle/>
          <a:p>
            <a:r>
              <a:rPr lang="en-US" smtClean="0"/>
              <a:t>Topic 3</a:t>
            </a:r>
            <a:endParaRPr lang="en-US" dirty="0"/>
          </a:p>
        </p:txBody>
      </p:sp>
      <p:sp>
        <p:nvSpPr>
          <p:cNvPr id="5" name="Slide Number Placeholder 4"/>
          <p:cNvSpPr>
            <a:spLocks noGrp="1"/>
          </p:cNvSpPr>
          <p:nvPr>
            <p:ph type="sldNum" sz="quarter" idx="11"/>
          </p:nvPr>
        </p:nvSpPr>
        <p:spPr/>
        <p:txBody>
          <a:bodyPr/>
          <a:lstStyle/>
          <a:p>
            <a:fld id="{85661043-EA29-374C-A67A-491E0307AB19}" type="slidenum">
              <a:rPr lang="en-US" smtClean="0"/>
              <a:pPr/>
              <a:t>15</a:t>
            </a:fld>
            <a:endParaRPr lang="en-US" dirty="0"/>
          </a:p>
        </p:txBody>
      </p:sp>
    </p:spTree>
    <p:extLst>
      <p:ext uri="{BB962C8B-B14F-4D97-AF65-F5344CB8AC3E}">
        <p14:creationId xmlns:p14="http://schemas.microsoft.com/office/powerpoint/2010/main" val="327502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a:ea typeface="ＭＳ Ｐゴシック" charset="0"/>
              <a:cs typeface="ＭＳ Ｐゴシック"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01E315-6D16-C746-8F45-189B1A3682CB}" type="slidenum">
              <a:rPr lang="en-US" sz="1200">
                <a:latin typeface="Calibri"/>
              </a:rPr>
              <a:pPr eaLnBrk="1" hangingPunct="1"/>
              <a:t>16</a:t>
            </a:fld>
            <a:endParaRPr lang="en-US" sz="1200" dirty="0">
              <a:latin typeface="Calibri"/>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05013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polarization (Phase)</a:t>
            </a:r>
          </a:p>
          <a:p>
            <a:r>
              <a:rPr lang="en-US" dirty="0" smtClean="0"/>
              <a:t>weird (electron</a:t>
            </a:r>
            <a:r>
              <a:rPr lang="en-US" baseline="0" dirty="0" smtClean="0"/>
              <a:t> spin)</a:t>
            </a:r>
          </a:p>
          <a:p>
            <a:endParaRPr lang="en-US" dirty="0"/>
          </a:p>
        </p:txBody>
      </p:sp>
      <p:sp>
        <p:nvSpPr>
          <p:cNvPr id="4" name="Slide Number Placeholder 3"/>
          <p:cNvSpPr>
            <a:spLocks noGrp="1"/>
          </p:cNvSpPr>
          <p:nvPr>
            <p:ph type="sldNum" sz="quarter" idx="10"/>
          </p:nvPr>
        </p:nvSpPr>
        <p:spPr/>
        <p:txBody>
          <a:bodyPr/>
          <a:lstStyle/>
          <a:p>
            <a:fld id="{85661043-EA29-374C-A67A-491E0307AB19}"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96645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CB3F2BB4-F287-8546-8F5D-C1D7C46BB7BE}" type="slidenum">
              <a:rPr lang="en-US" sz="1100">
                <a:latin typeface="Times New Roman" charset="0"/>
              </a:rPr>
              <a:pPr/>
              <a:t>21</a:t>
            </a:fld>
            <a:endParaRPr lang="en-US" sz="1100">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394528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7418E5C7-3A0A-5A4F-AD2C-714931CBC770}" type="slidenum">
              <a:rPr lang="en-US" sz="1100">
                <a:latin typeface="Times New Roman" charset="0"/>
              </a:rPr>
              <a:pPr/>
              <a:t>22</a:t>
            </a:fld>
            <a:endParaRPr lang="en-US" sz="110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925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EE5D5C4A-E619-8A40-8581-2AE9A70D580E}" type="slidenum">
              <a:rPr lang="en-US" sz="1100">
                <a:latin typeface="Times New Roman" charset="0"/>
              </a:rPr>
              <a:pPr/>
              <a:t>23</a:t>
            </a:fld>
            <a:endParaRPr lang="en-US" sz="110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24467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41445328-197C-FA40-8D65-40CC4D8DD91C}" type="slidenum">
              <a:rPr lang="en-US" sz="1200">
                <a:solidFill>
                  <a:schemeClr val="tx1"/>
                </a:solidFill>
                <a:latin typeface="Calibri"/>
              </a:rPr>
              <a:pPr/>
              <a:t>25</a:t>
            </a:fld>
            <a:endParaRPr lang="en-US" sz="1200" dirty="0">
              <a:solidFill>
                <a:schemeClr val="tx1"/>
              </a:solidFill>
              <a:latin typeface="Calibri"/>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8868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66EF19A-AF0B-B548-ABD5-7B0BD95A46C6}" type="slidenum">
              <a:rPr lang="en-US" sz="1200">
                <a:solidFill>
                  <a:schemeClr val="tx1"/>
                </a:solidFill>
                <a:latin typeface="Calibri"/>
              </a:rPr>
              <a:pPr/>
              <a:t>26</a:t>
            </a:fld>
            <a:endParaRPr lang="en-US" sz="1200" dirty="0">
              <a:solidFill>
                <a:schemeClr val="tx1"/>
              </a:solidFill>
              <a:latin typeface="Calibri"/>
            </a:endParaRPr>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32139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EA9E382-1304-0F43-A721-029A2D88D249}" type="slidenum">
              <a:rPr lang="en-US" sz="1100" i="0">
                <a:latin typeface="Times New Roman" charset="0"/>
              </a:rPr>
              <a:pPr/>
              <a:t>2</a:t>
            </a:fld>
            <a:endParaRPr lang="en-US" sz="1100" i="0">
              <a:latin typeface="Times New Roman"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679449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63D28B1-E70B-4F40-92A5-68177F078F71}" type="slidenum">
              <a:rPr lang="en-US" sz="1100" i="0">
                <a:latin typeface="Times New Roman" charset="0"/>
              </a:rPr>
              <a:pPr/>
              <a:t>27</a:t>
            </a:fld>
            <a:endParaRPr lang="en-US" sz="1100" i="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67539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8C09E4F-FFA6-DA4B-9499-CDD46E114049}" type="slidenum">
              <a:rPr lang="en-US" sz="1200">
                <a:solidFill>
                  <a:schemeClr val="tx1"/>
                </a:solidFill>
                <a:latin typeface="Calibri"/>
              </a:rPr>
              <a:pPr/>
              <a:t>28</a:t>
            </a:fld>
            <a:endParaRPr lang="en-US" sz="1200" dirty="0">
              <a:solidFill>
                <a:schemeClr val="tx1"/>
              </a:solidFill>
              <a:latin typeface="Calibri"/>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08810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7D9BE42-2BA8-3244-9993-5097C9360E20}" type="slidenum">
              <a:rPr lang="en-US" sz="1200">
                <a:solidFill>
                  <a:schemeClr val="tx1"/>
                </a:solidFill>
                <a:latin typeface="Calibri"/>
              </a:rPr>
              <a:pPr/>
              <a:t>29</a:t>
            </a:fld>
            <a:endParaRPr lang="en-US" sz="1200" dirty="0">
              <a:solidFill>
                <a:schemeClr val="tx1"/>
              </a:solidFill>
              <a:latin typeface="Calibri"/>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53548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315A024-FB31-384D-B01E-A0D323F6FBA8}" type="slidenum">
              <a:rPr lang="en-US" sz="1100" i="0">
                <a:latin typeface="Times New Roman" charset="0"/>
              </a:rPr>
              <a:pPr/>
              <a:t>30</a:t>
            </a:fld>
            <a:endParaRPr lang="en-US" sz="1100" i="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94679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13D7A8-DB24-9D47-A30C-634978DB6E3F}" type="slidenum">
              <a:rPr lang="en-US" sz="1100" i="0">
                <a:latin typeface="Times New Roman" charset="0"/>
              </a:rPr>
              <a:pPr/>
              <a:t>31</a:t>
            </a:fld>
            <a:endParaRPr lang="en-US" sz="1100" i="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ea typeface="ＭＳ Ｐゴシック" charset="0"/>
                <a:cs typeface="ＭＳ Ｐゴシック" charset="0"/>
              </a:rPr>
              <a:t>Start here March 2</a:t>
            </a:r>
            <a:r>
              <a:rPr lang="en-US" baseline="30000" smtClean="0">
                <a:ea typeface="ＭＳ Ｐゴシック" charset="0"/>
                <a:cs typeface="ＭＳ Ｐゴシック" charset="0"/>
              </a:rPr>
              <a:t>nd</a:t>
            </a:r>
            <a:r>
              <a:rPr lang="en-US" smtClean="0">
                <a:ea typeface="ＭＳ Ｐゴシック" charset="0"/>
                <a:cs typeface="ＭＳ Ｐゴシック" charset="0"/>
              </a:rPr>
              <a:t> 2012</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517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3A25B78-0E43-7947-B431-89537B1A88AB}" type="slidenum">
              <a:rPr lang="en-US" sz="1200">
                <a:solidFill>
                  <a:schemeClr val="tx1"/>
                </a:solidFill>
                <a:latin typeface="Calibri"/>
              </a:rPr>
              <a:pPr/>
              <a:t>32</a:t>
            </a:fld>
            <a:endParaRPr lang="en-US" sz="1200" dirty="0">
              <a:solidFill>
                <a:schemeClr val="tx1"/>
              </a:solidFill>
              <a:latin typeface="Calibri"/>
            </a:endParaRPr>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048647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D0EF0A7C-7944-BC43-91A6-C5E94D4EB7D2}" type="slidenum">
              <a:rPr lang="en-US" sz="1200">
                <a:solidFill>
                  <a:schemeClr val="tx1"/>
                </a:solidFill>
                <a:latin typeface="Calibri"/>
              </a:rPr>
              <a:pPr/>
              <a:t>33</a:t>
            </a:fld>
            <a:endParaRPr lang="en-US" sz="1200" dirty="0">
              <a:solidFill>
                <a:schemeClr val="tx1"/>
              </a:solidFill>
              <a:latin typeface="Calibri"/>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24913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AC8E8ED7-5A88-824D-94C7-12956BB85333}" type="slidenum">
              <a:rPr lang="en-US" sz="1200">
                <a:solidFill>
                  <a:schemeClr val="tx1"/>
                </a:solidFill>
                <a:latin typeface="Calibri"/>
              </a:rPr>
              <a:pPr/>
              <a:t>34</a:t>
            </a:fld>
            <a:endParaRPr lang="en-US" sz="1200" dirty="0">
              <a:solidFill>
                <a:schemeClr val="tx1"/>
              </a:solidFill>
              <a:latin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56984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1F60C4-F9BB-5345-B21C-0591A9455023}" type="slidenum">
              <a:rPr lang="en-US" sz="1100" i="0">
                <a:latin typeface="Times New Roman" charset="0"/>
              </a:rPr>
              <a:pPr/>
              <a:t>35</a:t>
            </a:fld>
            <a:endParaRPr lang="en-US" sz="1100" i="0">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53896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6B4B6BFF-9F1F-4540-8A8E-C0240B9CE400}" type="slidenum">
              <a:rPr lang="en-US" sz="1100" i="0">
                <a:latin typeface="Times New Roman" charset="0"/>
              </a:rPr>
              <a:pPr/>
              <a:t>36</a:t>
            </a:fld>
            <a:endParaRPr lang="en-US" sz="1100" i="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4818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84A001A-FEEA-FF40-84C1-F318B79EFC84}" type="slidenum">
              <a:rPr lang="en-US" sz="1100" i="0">
                <a:latin typeface="Times New Roman" charset="0"/>
              </a:rPr>
              <a:pPr/>
              <a:t>3</a:t>
            </a:fld>
            <a:endParaRPr lang="en-US" sz="1100" i="0">
              <a:latin typeface="Times New Roman"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131804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FBF34114-E26D-9448-BAA5-84A59CA1CBE3}" type="slidenum">
              <a:rPr lang="en-US" sz="1200">
                <a:solidFill>
                  <a:schemeClr val="tx1"/>
                </a:solidFill>
                <a:latin typeface="Calibri"/>
              </a:rPr>
              <a:pPr/>
              <a:t>37</a:t>
            </a:fld>
            <a:endParaRPr lang="en-US" sz="1200" dirty="0">
              <a:solidFill>
                <a:schemeClr val="tx1"/>
              </a:solidFill>
              <a:latin typeface="Calibri"/>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63083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5BD1C78-7482-0844-8805-804126904827}" type="slidenum">
              <a:rPr lang="en-US" sz="1200">
                <a:solidFill>
                  <a:schemeClr val="tx1"/>
                </a:solidFill>
                <a:latin typeface="Calibri"/>
              </a:rPr>
              <a:pPr/>
              <a:t>38</a:t>
            </a:fld>
            <a:endParaRPr lang="en-US" sz="1200" dirty="0">
              <a:solidFill>
                <a:schemeClr val="tx1"/>
              </a:solidFill>
              <a:latin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58740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7BD686E-E014-814C-A3D0-83B973644608}" type="slidenum">
              <a:rPr lang="en-US" sz="1200">
                <a:solidFill>
                  <a:schemeClr val="tx1"/>
                </a:solidFill>
                <a:latin typeface="Calibri"/>
              </a:rPr>
              <a:pPr/>
              <a:t>39</a:t>
            </a:fld>
            <a:endParaRPr lang="en-US" sz="1200" dirty="0">
              <a:solidFill>
                <a:schemeClr val="tx1"/>
              </a:solidFill>
              <a:latin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46826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CC07154-CA24-AD4E-A09D-A59955A9F125}" type="slidenum">
              <a:rPr lang="en-US" sz="1200">
                <a:solidFill>
                  <a:schemeClr val="tx1"/>
                </a:solidFill>
                <a:latin typeface="Calibri"/>
              </a:rPr>
              <a:pPr/>
              <a:t>40</a:t>
            </a:fld>
            <a:endParaRPr lang="en-US" sz="1200" dirty="0">
              <a:solidFill>
                <a:schemeClr val="tx1"/>
              </a:solidFill>
              <a:latin typeface="Calibri"/>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254022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0CA4BD16-035B-CC42-A2B1-004C063D3ED1}" type="slidenum">
              <a:rPr lang="en-US" sz="1200">
                <a:solidFill>
                  <a:schemeClr val="tx1"/>
                </a:solidFill>
                <a:latin typeface="Calibri"/>
              </a:rPr>
              <a:pPr/>
              <a:t>41</a:t>
            </a:fld>
            <a:endParaRPr lang="en-US" sz="1200" dirty="0">
              <a:solidFill>
                <a:schemeClr val="tx1"/>
              </a:solidFill>
              <a:latin typeface="Calibri"/>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46469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65303D-CBC0-0248-8A72-57448F2DE67C}" type="slidenum">
              <a:rPr lang="en-US" sz="1100" i="0">
                <a:latin typeface="Times New Roman" charset="0"/>
              </a:rPr>
              <a:pPr/>
              <a:t>42</a:t>
            </a:fld>
            <a:endParaRPr lang="en-US" sz="1100" i="0">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897916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00F56F8-99EA-1840-A6F2-29977252FD8E}" type="slidenum">
              <a:rPr lang="en-US" sz="1100" i="0">
                <a:latin typeface="Times New Roman" charset="0"/>
              </a:rPr>
              <a:pPr/>
              <a:t>43</a:t>
            </a:fld>
            <a:endParaRPr lang="en-US" sz="1100" i="0">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14574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B27EF06-2CDB-1A4B-BA19-441FB1973407}" type="slidenum">
              <a:rPr lang="en-US" sz="1100" i="0">
                <a:latin typeface="Times New Roman" charset="0"/>
              </a:rPr>
              <a:pPr/>
              <a:t>44</a:t>
            </a:fld>
            <a:endParaRPr lang="en-US" sz="1100" i="0">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08823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11934A3E-4A14-A249-A414-5ED9DF8B6E81}" type="slidenum">
              <a:rPr lang="en-US" sz="1100" i="0">
                <a:latin typeface="Times New Roman" charset="0"/>
              </a:rPr>
              <a:pPr/>
              <a:t>45</a:t>
            </a:fld>
            <a:endParaRPr lang="en-US" sz="1100" i="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01366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11317E5-98B4-3245-AC28-AA4C06E24A8A}" type="slidenum">
              <a:rPr lang="en-US" sz="1100" i="0">
                <a:latin typeface="Times New Roman" charset="0"/>
              </a:rPr>
              <a:pPr/>
              <a:t>46</a:t>
            </a:fld>
            <a:endParaRPr lang="en-US" sz="1100" i="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1302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A722859-1500-1541-8A93-F54A231D0D0A}" type="slidenum">
              <a:rPr lang="en-US" sz="1100" i="0">
                <a:latin typeface="Times New Roman" charset="0"/>
              </a:rPr>
              <a:pPr/>
              <a:t>4</a:t>
            </a:fld>
            <a:endParaRPr lang="en-US" sz="1100" i="0">
              <a:latin typeface="Times New Roman"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16997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0BAB11F-43CB-5540-AB80-D97968DD0BB1}" type="slidenum">
              <a:rPr lang="en-US" sz="1100" i="0">
                <a:latin typeface="Times New Roman" charset="0"/>
              </a:rPr>
              <a:pPr/>
              <a:t>47</a:t>
            </a:fld>
            <a:endParaRPr lang="en-US" sz="1100" i="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604360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CD2237EE-9B2F-9D49-8B69-AE5CB97A7F6D}" type="slidenum">
              <a:rPr lang="en-US" sz="1100" i="0">
                <a:latin typeface="Times New Roman" charset="0"/>
              </a:rPr>
              <a:pPr/>
              <a:t>48</a:t>
            </a:fld>
            <a:endParaRPr lang="en-US" sz="1100" i="0">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26193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8CEA9A2-7839-9A45-85ED-2D12F6F9B9C2}" type="slidenum">
              <a:rPr lang="en-US" sz="1100" i="0">
                <a:latin typeface="Times New Roman" charset="0"/>
              </a:rPr>
              <a:pPr/>
              <a:t>49</a:t>
            </a:fld>
            <a:endParaRPr lang="en-US" sz="1100" i="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90728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57C47A8-D6CD-0942-B089-62FA9606FBFE}" type="slidenum">
              <a:rPr lang="en-US" sz="1100" i="0">
                <a:latin typeface="Times New Roman" charset="0"/>
              </a:rPr>
              <a:pPr/>
              <a:t>50</a:t>
            </a:fld>
            <a:endParaRPr lang="en-US" sz="1100" i="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34881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4CD15E-08C5-BE42-912D-322759A8C347}" type="slidenum">
              <a:rPr lang="en-US" sz="1200" b="0">
                <a:latin typeface="Times New Roman" charset="0"/>
                <a:cs typeface="Calibri"/>
              </a:rPr>
              <a:pPr eaLnBrk="1" hangingPunct="1"/>
              <a:t>52</a:t>
            </a:fld>
            <a:endParaRPr lang="en-US" sz="12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73206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08173F60-04DA-AF4F-972C-DA3BA148616A}" type="slidenum">
              <a:rPr lang="en-US" sz="1200" b="0">
                <a:latin typeface="Times New Roman" charset="0"/>
                <a:cs typeface="Calibri"/>
              </a:rPr>
              <a:pPr eaLnBrk="1" hangingPunct="1"/>
              <a:t>53</a:t>
            </a:fld>
            <a:endParaRPr lang="en-US" sz="12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645916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81ECA61-3AE7-2C4E-AD4F-E208908BE981}" type="slidenum">
              <a:rPr lang="en-US" sz="1200" b="0">
                <a:latin typeface="Times New Roman" charset="0"/>
                <a:cs typeface="Calibri"/>
              </a:rPr>
              <a:pPr eaLnBrk="1" hangingPunct="1"/>
              <a:t>54</a:t>
            </a:fld>
            <a:endParaRPr lang="en-US" sz="1200" b="0" dirty="0">
              <a:latin typeface="Times New Roman" charset="0"/>
              <a:cs typeface="Calibri"/>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78934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2B2A4E8-85A7-134F-9466-8B9A4A9D7339}" type="slidenum">
              <a:rPr lang="en-US" sz="1200" b="0">
                <a:latin typeface="Times New Roman" charset="0"/>
                <a:cs typeface="Calibri"/>
              </a:rPr>
              <a:pPr eaLnBrk="1" hangingPunct="1"/>
              <a:t>55</a:t>
            </a:fld>
            <a:endParaRPr lang="en-US" sz="1200" b="0" dirty="0">
              <a:latin typeface="Times New Roman" charset="0"/>
              <a:cs typeface="Calibri"/>
            </a:endParaRPr>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000" dirty="0" smtClean="0">
                <a:ea typeface="ＭＳ Ｐゴシック" charset="0"/>
                <a:cs typeface="ＭＳ Ｐゴシック" charset="0"/>
              </a:rPr>
              <a:t>Ask:</a:t>
            </a:r>
            <a:r>
              <a:rPr lang="en-US" sz="2000" baseline="0" dirty="0" smtClean="0">
                <a:ea typeface="ＭＳ Ｐゴシック" charset="0"/>
                <a:cs typeface="ＭＳ Ｐゴシック" charset="0"/>
              </a:rPr>
              <a:t> who knows? (from knowing </a:t>
            </a:r>
            <a:r>
              <a:rPr lang="en-US" sz="2000" baseline="0" dirty="0" err="1" smtClean="0">
                <a:ea typeface="ＭＳ Ｐゴシック" charset="0"/>
                <a:cs typeface="ＭＳ Ｐゴシック" charset="0"/>
              </a:rPr>
              <a:t>ethernet</a:t>
            </a:r>
            <a:r>
              <a:rPr lang="en-US" sz="2000" baseline="0" dirty="0" smtClean="0">
                <a:ea typeface="ＭＳ Ｐゴシック" charset="0"/>
                <a:cs typeface="ＭＳ Ｐゴシック" charset="0"/>
              </a:rPr>
              <a:t>)?</a:t>
            </a:r>
          </a:p>
          <a:p>
            <a:endParaRPr lang="en-US" sz="2000" baseline="0" dirty="0" smtClean="0">
              <a:ea typeface="ＭＳ Ｐゴシック" charset="0"/>
              <a:cs typeface="ＭＳ Ｐゴシック" charset="0"/>
            </a:endParaRPr>
          </a:p>
          <a:p>
            <a:r>
              <a:rPr lang="en-US" sz="2000" baseline="0" dirty="0" smtClean="0">
                <a:ea typeface="ＭＳ Ｐゴシック" charset="0"/>
                <a:cs typeface="ＭＳ Ｐゴシック" charset="0"/>
              </a:rPr>
              <a:t>Someone who doesn’t, how to do this?</a:t>
            </a:r>
            <a:endParaRPr lang="en-US" sz="2000" baseline="0" dirty="0">
              <a:ea typeface="ＭＳ Ｐゴシック" charset="0"/>
              <a:cs typeface="ＭＳ Ｐゴシック" charset="0"/>
            </a:endParaRPr>
          </a:p>
          <a:p>
            <a:r>
              <a:rPr lang="en-US" sz="2000" baseline="0" dirty="0" smtClean="0">
                <a:ea typeface="ＭＳ Ｐゴシック" charset="0"/>
                <a:cs typeface="ＭＳ Ｐゴシック" charset="0"/>
              </a:rPr>
              <a:t>Listen before sending to detect possible collision</a:t>
            </a:r>
          </a:p>
          <a:p>
            <a:r>
              <a:rPr lang="en-US" sz="2000" baseline="0" dirty="0" smtClean="0">
                <a:ea typeface="ＭＳ Ｐゴシック" charset="0"/>
                <a:cs typeface="ＭＳ Ｐゴシック" charset="0"/>
              </a:rPr>
              <a:t>Why not listen to detect current collision!</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675022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A2B8162-AD91-4E41-87FA-46E55C0794C5}" type="slidenum">
              <a:rPr lang="en-US" sz="1200" b="0">
                <a:latin typeface="Times New Roman" charset="0"/>
                <a:cs typeface="Calibri"/>
              </a:rPr>
              <a:pPr eaLnBrk="1" hangingPunct="1"/>
              <a:t>56</a:t>
            </a:fld>
            <a:endParaRPr lang="en-US" sz="1200" b="0" dirty="0">
              <a:latin typeface="Times New Roman" charset="0"/>
              <a:cs typeface="Calibri"/>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30/Jan/2013	</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7450206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4FEFFECC-891E-BA44-BE9C-D67DB6E1AC28}" type="slidenum">
              <a:rPr lang="en-US" sz="1200" b="0">
                <a:latin typeface="Times New Roman" charset="0"/>
                <a:cs typeface="Calibri"/>
              </a:rPr>
              <a:pPr eaLnBrk="1" hangingPunct="1"/>
              <a:t>57</a:t>
            </a:fld>
            <a:endParaRPr lang="en-US" sz="1200" b="0" dirty="0">
              <a:latin typeface="Times New Roman" charset="0"/>
              <a:cs typeface="Calibri"/>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Draw failed collision detection….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3250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E644C2-5431-D540-8D3B-FBB8DE8E7486}" type="slidenum">
              <a:rPr lang="en-US" sz="1100" i="0">
                <a:latin typeface="Times New Roman" charset="0"/>
              </a:rPr>
              <a:pPr/>
              <a:t>5</a:t>
            </a:fld>
            <a:endParaRPr lang="en-US" sz="1100" i="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28590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C130659-87AF-CE4D-B5EA-54D55326E82A}" type="slidenum">
              <a:rPr lang="en-US" sz="1200" b="0">
                <a:latin typeface="Times New Roman" charset="0"/>
                <a:cs typeface="Calibri"/>
              </a:rPr>
              <a:pPr eaLnBrk="1" hangingPunct="1"/>
              <a:t>58</a:t>
            </a:fld>
            <a:endParaRPr lang="en-US" sz="1200" b="0" dirty="0">
              <a:latin typeface="Times New Roman" charset="0"/>
              <a:cs typeface="Calibri"/>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53571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A096FD06-A9BA-354F-8BA4-2858187EFB58}" type="slidenum">
              <a:rPr lang="en-US" sz="1200" b="0">
                <a:latin typeface="Times New Roman" charset="0"/>
                <a:cs typeface="Calibri"/>
              </a:rPr>
              <a:pPr eaLnBrk="1" hangingPunct="1"/>
              <a:t>59</a:t>
            </a:fld>
            <a:endParaRPr lang="en-US" sz="1200" b="0" dirty="0">
              <a:latin typeface="Times New Roman" charset="0"/>
              <a:cs typeface="Calibri"/>
            </a:endParaRPr>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K represents number of collisions per transmission….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58434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91EE88D-5C5A-8E48-875B-FF1C51492C19}" type="slidenum">
              <a:rPr lang="en-US" sz="1200" b="0">
                <a:latin typeface="Times New Roman" charset="0"/>
                <a:cs typeface="Calibri"/>
              </a:rPr>
              <a:pPr eaLnBrk="1" hangingPunct="1"/>
              <a:t>60</a:t>
            </a:fld>
            <a:endParaRPr lang="en-US" sz="1200" b="0" dirty="0">
              <a:latin typeface="Times New Roman" charset="0"/>
              <a:cs typeface="Calibri"/>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43800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D5449E5-25AA-1A47-9C3B-1506A307C190}" type="slidenum">
              <a:rPr lang="en-US" sz="1200" b="0">
                <a:latin typeface="Times New Roman" charset="0"/>
                <a:cs typeface="Calibri"/>
              </a:rPr>
              <a:pPr eaLnBrk="1" hangingPunct="1"/>
              <a:t>62</a:t>
            </a:fld>
            <a:endParaRPr lang="en-US" sz="1200" b="0" dirty="0">
              <a:latin typeface="Times New Roman" charset="0"/>
              <a:cs typeface="Calibri"/>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29270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Times New Roman" pitchFamily="18" charset="0"/>
              </a:rPr>
              <a:t>FCC allocates spectrum to users – who are these?</a:t>
            </a:r>
          </a:p>
          <a:p>
            <a:r>
              <a:rPr lang="en-US" smtClean="0">
                <a:latin typeface="Times New Roman" pitchFamily="18" charset="0"/>
              </a:rPr>
              <a:t>Govt. itself (various agencies), military.</a:t>
            </a:r>
          </a:p>
          <a:p>
            <a:r>
              <a:rPr lang="en-US" smtClean="0">
                <a:latin typeface="Times New Roman" pitchFamily="18" charset="0"/>
              </a:rPr>
              <a:t>Public-safety.</a:t>
            </a:r>
          </a:p>
          <a:p>
            <a:r>
              <a:rPr lang="en-US" smtClean="0">
                <a:latin typeface="Times New Roman" pitchFamily="18" charset="0"/>
              </a:rPr>
              <a:t>Broadcasters</a:t>
            </a:r>
          </a:p>
          <a:p>
            <a:r>
              <a:rPr lang="en-US" smtClean="0">
                <a:latin typeface="Times New Roman" pitchFamily="18" charset="0"/>
              </a:rPr>
              <a:t>Telecommunications providers (aka operators) – license holders.</a:t>
            </a:r>
          </a:p>
          <a:p>
            <a:endParaRPr lang="en-US" smtClean="0">
              <a:latin typeface="Times New Roman" pitchFamily="18" charset="0"/>
            </a:endParaRPr>
          </a:p>
          <a:p>
            <a:r>
              <a:rPr lang="en-US" smtClean="0">
                <a:latin typeface="Times New Roman" pitchFamily="18" charset="0"/>
              </a:rPr>
              <a:t>Different bands behave differently …</a:t>
            </a:r>
          </a:p>
          <a:p>
            <a:r>
              <a:rPr lang="en-US" smtClean="0">
                <a:latin typeface="Times New Roman" pitchFamily="18" charset="0"/>
              </a:rPr>
              <a:t>Most wave propagation properties are frequency/wave-length dependent:</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FE259B6-5DAB-4264-9BCE-BE2EA6B73953}" type="slidenum">
              <a:rPr lang="en-US" sz="1200" b="0">
                <a:latin typeface="Times New Roman" pitchFamily="18" charset="0"/>
              </a:rPr>
              <a:pPr eaLnBrk="1" hangingPunct="1"/>
              <a:t>63</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364468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24349" indent="-324349">
              <a:buFont typeface="Arial" pitchFamily="34" charset="0"/>
              <a:buChar char="•"/>
              <a:defRPr/>
            </a:pPr>
            <a:r>
              <a:rPr lang="en-US" dirty="0" smtClean="0"/>
              <a:t>Bitrate or Bandwidth</a:t>
            </a:r>
          </a:p>
          <a:p>
            <a:pPr marL="324349" indent="-324349">
              <a:buFont typeface="Arial" pitchFamily="34" charset="0"/>
              <a:buChar char="•"/>
              <a:defRPr/>
            </a:pPr>
            <a:r>
              <a:rPr lang="en-US" dirty="0" smtClean="0"/>
              <a:t>Range - PAN, LAN, MAN, WAN  </a:t>
            </a:r>
          </a:p>
          <a:p>
            <a:pPr marL="324349" indent="-324349">
              <a:buFont typeface="Arial" pitchFamily="34" charset="0"/>
              <a:buChar char="•"/>
              <a:defRPr/>
            </a:pPr>
            <a:r>
              <a:rPr lang="en-US" dirty="0" smtClean="0"/>
              <a:t>Two-way / One-way </a:t>
            </a:r>
          </a:p>
          <a:p>
            <a:pPr marL="324349" indent="-324349">
              <a:buFont typeface="Arial" pitchFamily="34" charset="0"/>
              <a:buChar char="•"/>
              <a:defRPr/>
            </a:pPr>
            <a:r>
              <a:rPr lang="en-US" dirty="0" smtClean="0"/>
              <a:t>Multi-Access / Point-to-Point</a:t>
            </a:r>
          </a:p>
          <a:p>
            <a:pPr marL="324349" indent="-324349">
              <a:buFont typeface="Arial" pitchFamily="34" charset="0"/>
              <a:buChar char="•"/>
              <a:defRPr/>
            </a:pPr>
            <a:r>
              <a:rPr lang="en-US" dirty="0" smtClean="0"/>
              <a:t>Digital / Analog</a:t>
            </a:r>
          </a:p>
          <a:p>
            <a:pPr marL="324349" indent="-324349">
              <a:buFont typeface="Arial" pitchFamily="34" charset="0"/>
              <a:buChar char="•"/>
              <a:defRPr/>
            </a:pPr>
            <a:r>
              <a:rPr lang="en-US" dirty="0" smtClean="0"/>
              <a:t>Applications and industries</a:t>
            </a:r>
          </a:p>
          <a:p>
            <a:pPr marL="324349" indent="-324349">
              <a:buFont typeface="Arial" pitchFamily="34" charset="0"/>
              <a:buChar char="•"/>
              <a:defRPr/>
            </a:pPr>
            <a:r>
              <a:rPr lang="en-US" dirty="0" smtClean="0"/>
              <a:t>Frequency – Affects most physical properties:</a:t>
            </a:r>
            <a:br>
              <a:rPr lang="en-US" dirty="0" smtClean="0"/>
            </a:br>
            <a:r>
              <a:rPr lang="en-US" dirty="0" smtClean="0"/>
              <a:t>	Distance (free-space loss)</a:t>
            </a:r>
            <a:br>
              <a:rPr lang="en-US" dirty="0" smtClean="0"/>
            </a:br>
            <a:r>
              <a:rPr lang="en-US" dirty="0" smtClean="0"/>
              <a:t>	Penetration, Reflection, Absorption</a:t>
            </a:r>
            <a:br>
              <a:rPr lang="en-US" dirty="0" smtClean="0"/>
            </a:br>
            <a:r>
              <a:rPr lang="en-US" dirty="0" smtClean="0"/>
              <a:t>	Energy proportionality </a:t>
            </a:r>
            <a:br>
              <a:rPr lang="en-US" dirty="0" smtClean="0"/>
            </a:br>
            <a:r>
              <a:rPr lang="en-US" dirty="0" smtClean="0"/>
              <a:t>	Policy: Licensed / Deregulated</a:t>
            </a:r>
          </a:p>
          <a:p>
            <a:pPr>
              <a:defRPr/>
            </a:pPr>
            <a:r>
              <a:rPr lang="en-US" dirty="0" smtClean="0"/>
              <a:t>	Line of Sight (Fresnel zone)</a:t>
            </a:r>
          </a:p>
          <a:p>
            <a:pPr>
              <a:defRPr/>
            </a:pPr>
            <a:r>
              <a:rPr lang="en-US" dirty="0" smtClean="0"/>
              <a:t>	Size of antenna </a:t>
            </a:r>
          </a:p>
          <a:p>
            <a:pPr>
              <a:defRPr/>
            </a:pPr>
            <a:r>
              <a:rPr lang="en-US" dirty="0" smtClean="0"/>
              <a:t>  		(determined by wavelength –      )</a:t>
            </a:r>
          </a:p>
          <a:p>
            <a:pPr>
              <a:defRPr/>
            </a:pPr>
            <a:endParaRPr lang="en-US" dirty="0" smtClean="0"/>
          </a:p>
          <a:p>
            <a:pPr>
              <a:defRPr/>
            </a:pPr>
            <a:endParaRPr 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58EBF40-A7EC-490D-8A3E-5D0CA170C4F3}" type="slidenum">
              <a:rPr lang="en-US" sz="1200" b="0">
                <a:latin typeface="Times New Roman" pitchFamily="18" charset="0"/>
              </a:rPr>
              <a:pPr eaLnBrk="1" hangingPunct="1"/>
              <a:t>64</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896799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176E706-86CB-4345-A6D4-D00D6AA5CBC7}" type="slidenum">
              <a:rPr lang="en-US" sz="1200" b="0">
                <a:latin typeface="Times New Roman" pitchFamily="18" charset="0"/>
              </a:rPr>
              <a:pPr eaLnBrk="1" hangingPunct="1"/>
              <a:t>65</a:t>
            </a:fld>
            <a:endParaRPr lang="en-US" sz="1200" b="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Times New Roman" pitchFamily="18" charset="0"/>
              </a:rPr>
              <a:t>got</a:t>
            </a:r>
            <a:r>
              <a:rPr lang="en-US" baseline="0" dirty="0" smtClean="0">
                <a:latin typeface="Times New Roman" pitchFamily="18" charset="0"/>
              </a:rPr>
              <a:t> to here 4/Feb/2013</a:t>
            </a:r>
            <a:endParaRPr lang="en-US" dirty="0"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4956992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Times New Roman" pitchFamily="18" charset="0"/>
              </a:rPr>
              <a:t>reduction in power density (</a:t>
            </a:r>
            <a:r>
              <a:rPr lang="en-US" smtClean="0">
                <a:latin typeface="Times New Roman" pitchFamily="18" charset="0"/>
                <a:hlinkClick r:id="rId3" tooltip="Attenuation (electromagnetic radiation)"/>
              </a:rPr>
              <a:t>attenuation</a:t>
            </a:r>
            <a:r>
              <a:rPr lang="en-US" smtClean="0">
                <a:latin typeface="Times New Roman" pitchFamily="18" charset="0"/>
              </a:rPr>
              <a:t>) of an </a:t>
            </a:r>
            <a:r>
              <a:rPr lang="en-US" smtClean="0">
                <a:latin typeface="Times New Roman" pitchFamily="18" charset="0"/>
                <a:hlinkClick r:id="rId4" tooltip="Electromagnetic wave"/>
              </a:rPr>
              <a:t>electromagnetic wave</a:t>
            </a:r>
            <a:r>
              <a:rPr lang="en-US" smtClean="0">
                <a:latin typeface="Times New Roman" pitchFamily="18" charset="0"/>
              </a:rPr>
              <a:t> as it propagates through space.</a:t>
            </a:r>
          </a:p>
          <a:p>
            <a:endParaRPr lang="en-US" smtClean="0">
              <a:latin typeface="Times New Roman" pitchFamily="18" charset="0"/>
            </a:endParaRPr>
          </a:p>
          <a:p>
            <a:r>
              <a:rPr lang="en-US" smtClean="0">
                <a:latin typeface="Times New Roman" pitchFamily="18" charset="0"/>
              </a:rPr>
              <a:t>Path loss may be due to many effects, such as </a:t>
            </a:r>
            <a:r>
              <a:rPr lang="en-US" smtClean="0">
                <a:latin typeface="Times New Roman" pitchFamily="18" charset="0"/>
                <a:hlinkClick r:id="rId5" tooltip="Free-space loss"/>
              </a:rPr>
              <a:t>free-space loss</a:t>
            </a:r>
            <a:r>
              <a:rPr lang="en-US" smtClean="0">
                <a:latin typeface="Times New Roman" pitchFamily="18" charset="0"/>
              </a:rPr>
              <a:t>,</a:t>
            </a:r>
            <a:r>
              <a:rPr lang="en-US" smtClean="0">
                <a:latin typeface="Times New Roman" pitchFamily="18" charset="0"/>
                <a:hlinkClick r:id="rId6" tooltip="Refraction"/>
              </a:rPr>
              <a:t>refraction</a:t>
            </a:r>
            <a:r>
              <a:rPr lang="en-US" smtClean="0">
                <a:latin typeface="Times New Roman" pitchFamily="18" charset="0"/>
              </a:rPr>
              <a:t>, </a:t>
            </a:r>
            <a:r>
              <a:rPr lang="en-US" smtClean="0">
                <a:latin typeface="Times New Roman" pitchFamily="18" charset="0"/>
                <a:hlinkClick r:id="rId7" tooltip="Diffraction"/>
              </a:rPr>
              <a:t>diffraction</a:t>
            </a:r>
            <a:r>
              <a:rPr lang="en-US" smtClean="0">
                <a:latin typeface="Times New Roman" pitchFamily="18" charset="0"/>
              </a:rPr>
              <a:t>, </a:t>
            </a:r>
            <a:r>
              <a:rPr lang="en-US" smtClean="0">
                <a:latin typeface="Times New Roman" pitchFamily="18" charset="0"/>
                <a:hlinkClick r:id="rId8" tooltip="Reflection (physics)"/>
              </a:rPr>
              <a:t>reflection</a:t>
            </a:r>
            <a:r>
              <a:rPr lang="en-US" smtClean="0">
                <a:latin typeface="Times New Roman" pitchFamily="18" charset="0"/>
              </a:rPr>
              <a:t>, </a:t>
            </a:r>
            <a:r>
              <a:rPr lang="en-US" smtClean="0">
                <a:latin typeface="Times New Roman" pitchFamily="18" charset="0"/>
                <a:hlinkClick r:id="rId9" tooltip="Aperture (antenna)"/>
              </a:rPr>
              <a:t>aperture</a:t>
            </a:r>
            <a:r>
              <a:rPr lang="en-US" smtClean="0">
                <a:latin typeface="Times New Roman" pitchFamily="18" charset="0"/>
              </a:rPr>
              <a:t>-</a:t>
            </a:r>
            <a:r>
              <a:rPr lang="en-US" smtClean="0">
                <a:latin typeface="Times New Roman" pitchFamily="18" charset="0"/>
                <a:hlinkClick r:id="rId10" tooltip="Transmission medium"/>
              </a:rPr>
              <a:t>medium</a:t>
            </a:r>
            <a:r>
              <a:rPr lang="en-US" smtClean="0">
                <a:latin typeface="Times New Roman" pitchFamily="18" charset="0"/>
              </a:rPr>
              <a:t> </a:t>
            </a:r>
            <a:r>
              <a:rPr lang="en-US" smtClean="0">
                <a:latin typeface="Times New Roman" pitchFamily="18" charset="0"/>
                <a:hlinkClick r:id="rId11" tooltip="Coupling loss"/>
              </a:rPr>
              <a:t>coupling loss</a:t>
            </a:r>
            <a:r>
              <a:rPr lang="en-US" smtClean="0">
                <a:latin typeface="Times New Roman" pitchFamily="18" charset="0"/>
              </a:rPr>
              <a:t>, and </a:t>
            </a:r>
            <a:r>
              <a:rPr lang="en-US" smtClean="0">
                <a:latin typeface="Times New Roman" pitchFamily="18" charset="0"/>
                <a:hlinkClick r:id="rId12" tooltip="Absorption (optics)"/>
              </a:rPr>
              <a:t>absorption</a:t>
            </a:r>
            <a:r>
              <a:rPr lang="en-US" smtClean="0">
                <a:latin typeface="Times New Roman" pitchFamily="18" charset="0"/>
              </a:rPr>
              <a:t>. Path loss is also influenced by terrain contours, environment (urban or rural, vegetation and foliage), propagation medium (dry or moist air), the distance between the transmitter and the receiver, and the height and location of antennas.</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0154547-31EC-4352-9F8D-CC16E2D088EF}" type="slidenum">
              <a:rPr lang="en-US" sz="1200" b="0">
                <a:latin typeface="Times New Roman" pitchFamily="18" charset="0"/>
              </a:rPr>
              <a:pPr eaLnBrk="1" hangingPunct="1"/>
              <a:t>67</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216435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62B279A8-2BB2-4B52-976F-D43D2310DEDA}" type="slidenum">
              <a:rPr lang="en-US" sz="1200" b="0">
                <a:latin typeface="Times New Roman" pitchFamily="18" charset="0"/>
              </a:rPr>
              <a:pPr eaLnBrk="1" hangingPunct="1"/>
              <a:t>68</a:t>
            </a:fld>
            <a:endParaRPr lang="en-US" sz="1200" b="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Times New Roman" pitchFamily="18" charset="0"/>
              </a:rPr>
              <a:t>3-dec-2014</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0573675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Topic 3</a:t>
            </a:r>
            <a:endParaRPr lang="en-US" dirty="0"/>
          </a:p>
        </p:txBody>
      </p:sp>
      <p:sp>
        <p:nvSpPr>
          <p:cNvPr id="5" name="Slide Number Placeholder 4"/>
          <p:cNvSpPr>
            <a:spLocks noGrp="1"/>
          </p:cNvSpPr>
          <p:nvPr>
            <p:ph type="sldNum" sz="quarter" idx="11"/>
          </p:nvPr>
        </p:nvSpPr>
        <p:spPr/>
        <p:txBody>
          <a:bodyPr/>
          <a:lstStyle/>
          <a:p>
            <a:fld id="{85661043-EA29-374C-A67A-491E0307AB19}" type="slidenum">
              <a:rPr lang="en-US" smtClean="0"/>
              <a:pPr/>
              <a:t>69</a:t>
            </a:fld>
            <a:endParaRPr lang="en-US" dirty="0"/>
          </a:p>
        </p:txBody>
      </p:sp>
    </p:spTree>
    <p:extLst>
      <p:ext uri="{BB962C8B-B14F-4D97-AF65-F5344CB8AC3E}">
        <p14:creationId xmlns:p14="http://schemas.microsoft.com/office/powerpoint/2010/main" val="4094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0F3BDF4-74C3-E442-A3DE-2E935666060A}" type="slidenum">
              <a:rPr lang="en-US" sz="1100" i="0">
                <a:latin typeface="Times New Roman" charset="0"/>
              </a:rPr>
              <a:pPr/>
              <a:t>6</a:t>
            </a:fld>
            <a:endParaRPr lang="en-US" sz="1100" i="0">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785318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0E3802D4-2E35-48B9-955E-0ADC37CB6477}" type="slidenum">
              <a:rPr lang="en-US" sz="1200" b="0">
                <a:latin typeface="Times New Roman" pitchFamily="18" charset="0"/>
              </a:rPr>
              <a:pPr eaLnBrk="1" hangingPunct="1"/>
              <a:t>70</a:t>
            </a:fld>
            <a:endParaRPr lang="en-US" sz="1200" b="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3842384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F3D2AEB-B995-4232-8DE6-EFF5EE280CD2}" type="slidenum">
              <a:rPr lang="en-US" sz="1200" b="0">
                <a:latin typeface="Times New Roman" pitchFamily="18" charset="0"/>
              </a:rPr>
              <a:pPr eaLnBrk="1" hangingPunct="1"/>
              <a:t>71</a:t>
            </a:fld>
            <a:endParaRPr lang="en-US" sz="1200" b="0">
              <a:latin typeface="Times New Roman" pitchFamily="18" charset="0"/>
            </a:endParaRPr>
          </a:p>
        </p:txBody>
      </p:sp>
      <p:sp>
        <p:nvSpPr>
          <p:cNvPr id="126979"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D199303-DC1A-486E-9F80-6FC1E0C8A31E}" type="slidenum">
              <a:rPr lang="en-US" sz="1200" b="0">
                <a:latin typeface="Times New Roman" pitchFamily="18" charset="0"/>
              </a:rPr>
              <a:pPr eaLnBrk="1" hangingPunct="1"/>
              <a:t>71</a:t>
            </a:fld>
            <a:endParaRPr lang="en-US" sz="1200" b="0">
              <a:latin typeface="Times New Roman" pitchFamily="18"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8" charset="0"/>
              </a:rPr>
              <a:t>JUST LIKE ETHERNET – not lovely but sufficient</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2054996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3E3D2F5-77A0-4E13-93CC-A7909AE18B99}" type="slidenum">
              <a:rPr lang="en-US" sz="1200" b="0">
                <a:latin typeface="Times New Roman" pitchFamily="18" charset="0"/>
              </a:rPr>
              <a:pPr eaLnBrk="1" hangingPunct="1"/>
              <a:t>72</a:t>
            </a:fld>
            <a:endParaRPr lang="en-US" sz="1200" b="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472564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61043-EA29-374C-A67A-491E0307AB19}" type="slidenum">
              <a:rPr lang="en-US" smtClean="0"/>
              <a:pPr/>
              <a:t>73</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018294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077D944-B804-49EC-95C7-35C1653DF461}" type="slidenum">
              <a:rPr lang="en-US" sz="1200" b="0">
                <a:latin typeface="Times New Roman" pitchFamily="18" charset="0"/>
              </a:rPr>
              <a:pPr eaLnBrk="1" hangingPunct="1"/>
              <a:t>74</a:t>
            </a:fld>
            <a:endParaRPr lang="en-US" sz="1200" b="0">
              <a:latin typeface="Times New Roman" pitchFamily="18" charset="0"/>
            </a:endParaRPr>
          </a:p>
        </p:txBody>
      </p:sp>
      <p:sp>
        <p:nvSpPr>
          <p:cNvPr id="129027"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946634E-42B8-4BE2-B243-4879045972D2}" type="slidenum">
              <a:rPr lang="en-US" sz="1200" b="0">
                <a:latin typeface="Times New Roman" pitchFamily="18" charset="0"/>
              </a:rPr>
              <a:pPr eaLnBrk="1" hangingPunct="1"/>
              <a:t>74</a:t>
            </a:fld>
            <a:endParaRPr lang="en-US" sz="1200" b="0">
              <a:latin typeface="Times New Roman" pitchFamily="18"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435512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A133BEC0-50EE-453C-83EB-0B9DD5B5A822}" type="slidenum">
              <a:rPr lang="en-US" sz="1200" b="0">
                <a:latin typeface="Times New Roman" pitchFamily="18" charset="0"/>
              </a:rPr>
              <a:pPr eaLnBrk="1" hangingPunct="1"/>
              <a:t>75</a:t>
            </a:fld>
            <a:endParaRPr lang="en-US" sz="1200" b="0">
              <a:latin typeface="Times New Roman" pitchFamily="18" charset="0"/>
            </a:endParaRPr>
          </a:p>
        </p:txBody>
      </p:sp>
      <p:sp>
        <p:nvSpPr>
          <p:cNvPr id="130051"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4F6400D-1E6F-4812-9F2B-F6F7C9D159C2}" type="slidenum">
              <a:rPr lang="en-US" sz="1200" b="0">
                <a:latin typeface="Times New Roman" pitchFamily="18" charset="0"/>
              </a:rPr>
              <a:pPr eaLnBrk="1" hangingPunct="1"/>
              <a:t>75</a:t>
            </a:fld>
            <a:endParaRPr lang="en-US" sz="1200" b="0">
              <a:latin typeface="Times New Roman" pitchFamily="18" charset="0"/>
            </a:endParaRPr>
          </a:p>
        </p:txBody>
      </p:sp>
      <p:sp>
        <p:nvSpPr>
          <p:cNvPr id="130052" name="Rectangle 2"/>
          <p:cNvSpPr>
            <a:spLocks noGrp="1" noRot="1" noChangeAspect="1" noChangeArrowheads="1" noTextEdit="1"/>
          </p:cNvSpPr>
          <p:nvPr>
            <p:ph type="sldImg"/>
          </p:nvPr>
        </p:nvSpPr>
        <p:spPr>
          <a:xfrm>
            <a:off x="1144588" y="685800"/>
            <a:ext cx="4570412" cy="3429000"/>
          </a:xfrm>
          <a:ln/>
        </p:spPr>
      </p:sp>
      <p:sp>
        <p:nvSpPr>
          <p:cNvPr id="130053"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300366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Times New Roman" pitchFamily="18" charset="0"/>
              </a:rPr>
              <a:t>Why do we wait?</a:t>
            </a:r>
          </a:p>
          <a:p>
            <a:r>
              <a:rPr lang="en-US" dirty="0" smtClean="0">
                <a:latin typeface="Times New Roman" pitchFamily="18" charset="0"/>
              </a:rPr>
              <a:t> Why not just send right away as medium becomes clear?</a:t>
            </a:r>
          </a:p>
          <a:p>
            <a:endParaRPr lang="en-US" dirty="0" smtClean="0">
              <a:latin typeface="Times New Roman" pitchFamily="18" charset="0"/>
            </a:endParaRPr>
          </a:p>
          <a:p>
            <a:r>
              <a:rPr lang="en-US" smtClean="0">
                <a:latin typeface="Times New Roman" pitchFamily="18" charset="0"/>
              </a:rPr>
              <a:t>6/Feb/2013</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49AA494-5300-4D89-B921-80A5D014678C}" type="slidenum">
              <a:rPr lang="en-US" sz="1200" b="0">
                <a:latin typeface="Times New Roman" pitchFamily="18" charset="0"/>
              </a:rPr>
              <a:pPr eaLnBrk="1" hangingPunct="1"/>
              <a:t>77</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650665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F5F9FEB-C639-43D8-AAF6-551AA21B5011}" type="slidenum">
              <a:rPr lang="en-US" sz="1200" b="0">
                <a:latin typeface="Times New Roman" pitchFamily="18" charset="0"/>
              </a:rPr>
              <a:pPr eaLnBrk="1" hangingPunct="1"/>
              <a:t>78</a:t>
            </a:fld>
            <a:endParaRPr lang="en-US" sz="1200" b="0">
              <a:latin typeface="Times New Roman" pitchFamily="18" charset="0"/>
            </a:endParaRPr>
          </a:p>
        </p:txBody>
      </p:sp>
      <p:sp>
        <p:nvSpPr>
          <p:cNvPr id="132099"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184A844-FD9B-4A4F-9992-FFF9546EE5AF}" type="slidenum">
              <a:rPr lang="en-US" sz="1200" b="0">
                <a:latin typeface="Times New Roman" pitchFamily="18" charset="0"/>
              </a:rPr>
              <a:pPr eaLnBrk="1" hangingPunct="1"/>
              <a:t>78</a:t>
            </a:fld>
            <a:endParaRPr lang="en-US" sz="1200" b="0">
              <a:latin typeface="Times New Roman" pitchFamily="18" charset="0"/>
            </a:endParaRPr>
          </a:p>
        </p:txBody>
      </p:sp>
      <p:sp>
        <p:nvSpPr>
          <p:cNvPr id="132100" name="Rectangle 2"/>
          <p:cNvSpPr>
            <a:spLocks noGrp="1" noRot="1" noChangeAspect="1" noChangeArrowheads="1" noTextEdit="1"/>
          </p:cNvSpPr>
          <p:nvPr>
            <p:ph type="sldImg"/>
          </p:nvPr>
        </p:nvSpPr>
        <p:spPr>
          <a:xfrm>
            <a:off x="1144588" y="685800"/>
            <a:ext cx="4570412" cy="3429000"/>
          </a:xfrm>
          <a:ln/>
        </p:spPr>
      </p:sp>
      <p:sp>
        <p:nvSpPr>
          <p:cNvPr id="132101"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178982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C268D82-23E5-47F1-8A72-0456B7ED670B}" type="slidenum">
              <a:rPr lang="en-US" sz="1200" b="0">
                <a:latin typeface="Times New Roman" pitchFamily="18" charset="0"/>
              </a:rPr>
              <a:pPr eaLnBrk="1" hangingPunct="1"/>
              <a:t>79</a:t>
            </a:fld>
            <a:endParaRPr lang="en-US" sz="1200" b="0">
              <a:latin typeface="Times New Roman" pitchFamily="18" charset="0"/>
            </a:endParaRPr>
          </a:p>
        </p:txBody>
      </p:sp>
      <p:sp>
        <p:nvSpPr>
          <p:cNvPr id="133123"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CF1CEC9-44DE-4CD6-8910-AB627C649C90}" type="slidenum">
              <a:rPr lang="en-US" sz="1200" b="0">
                <a:latin typeface="Times New Roman" pitchFamily="18" charset="0"/>
              </a:rPr>
              <a:pPr eaLnBrk="1" hangingPunct="1"/>
              <a:t>79</a:t>
            </a:fld>
            <a:endParaRPr lang="en-US" sz="1200" b="0">
              <a:latin typeface="Times New Roman" pitchFamily="18" charset="0"/>
            </a:endParaRPr>
          </a:p>
        </p:txBody>
      </p:sp>
      <p:sp>
        <p:nvSpPr>
          <p:cNvPr id="133124" name="Rectangle 2"/>
          <p:cNvSpPr>
            <a:spLocks noGrp="1" noRot="1" noChangeAspect="1" noChangeArrowheads="1" noTextEdit="1"/>
          </p:cNvSpPr>
          <p:nvPr>
            <p:ph type="sldImg"/>
          </p:nvPr>
        </p:nvSpPr>
        <p:spPr>
          <a:xfrm>
            <a:off x="1144588" y="685800"/>
            <a:ext cx="4570412" cy="3429000"/>
          </a:xfrm>
          <a:ln/>
        </p:spPr>
      </p:sp>
      <p:sp>
        <p:nvSpPr>
          <p:cNvPr id="133125"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642126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E96C951-0C32-4B23-AB0F-B053FBEFCA0B}" type="slidenum">
              <a:rPr lang="en-US" sz="1200" b="0">
                <a:latin typeface="Times New Roman" pitchFamily="18" charset="0"/>
              </a:rPr>
              <a:pPr eaLnBrk="1" hangingPunct="1"/>
              <a:t>80</a:t>
            </a:fld>
            <a:endParaRPr lang="en-US" sz="1200" b="0">
              <a:latin typeface="Times New Roman" pitchFamily="18" charset="0"/>
            </a:endParaRPr>
          </a:p>
        </p:txBody>
      </p:sp>
      <p:sp>
        <p:nvSpPr>
          <p:cNvPr id="134147"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35271FB-ADFC-4E29-BEE7-D833A812A71D}" type="slidenum">
              <a:rPr lang="en-US" sz="1200" b="0">
                <a:latin typeface="Times New Roman" pitchFamily="18" charset="0"/>
              </a:rPr>
              <a:pPr eaLnBrk="1" hangingPunct="1"/>
              <a:t>80</a:t>
            </a:fld>
            <a:endParaRPr lang="en-US" sz="1200" b="0">
              <a:latin typeface="Times New Roman" pitchFamily="18" charset="0"/>
            </a:endParaRPr>
          </a:p>
        </p:txBody>
      </p:sp>
      <p:sp>
        <p:nvSpPr>
          <p:cNvPr id="134148" name="Rectangle 2"/>
          <p:cNvSpPr>
            <a:spLocks noGrp="1" noRot="1" noChangeAspect="1" noChangeArrowheads="1" noTextEdit="1"/>
          </p:cNvSpPr>
          <p:nvPr>
            <p:ph type="sldImg"/>
          </p:nvPr>
        </p:nvSpPr>
        <p:spPr>
          <a:xfrm>
            <a:off x="1144588" y="685800"/>
            <a:ext cx="4570412" cy="3429000"/>
          </a:xfrm>
          <a:ln/>
        </p:spPr>
      </p:sp>
      <p:sp>
        <p:nvSpPr>
          <p:cNvPr id="134149"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8204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EF41762-AF49-1145-88EA-4F5296329B33}" type="slidenum">
              <a:rPr lang="en-US" sz="1100" i="0">
                <a:latin typeface="Times New Roman" charset="0"/>
              </a:rPr>
              <a:pPr/>
              <a:t>7</a:t>
            </a:fld>
            <a:endParaRPr lang="en-US" sz="1100" i="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57923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58195C22-9F30-4885-88F4-736E378C2E1C}" type="slidenum">
              <a:rPr lang="en-US" sz="1200" b="0">
                <a:latin typeface="Times New Roman" pitchFamily="18" charset="0"/>
              </a:rPr>
              <a:pPr eaLnBrk="1" hangingPunct="1"/>
              <a:t>81</a:t>
            </a:fld>
            <a:endParaRPr lang="en-US" sz="1200" b="0">
              <a:latin typeface="Times New Roman" pitchFamily="18" charset="0"/>
            </a:endParaRPr>
          </a:p>
        </p:txBody>
      </p:sp>
      <p:sp>
        <p:nvSpPr>
          <p:cNvPr id="135171"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36B78CC-EB9B-4390-BB87-506E232E5316}" type="slidenum">
              <a:rPr lang="en-US" sz="1200" b="0">
                <a:latin typeface="Times New Roman" pitchFamily="18" charset="0"/>
              </a:rPr>
              <a:pPr eaLnBrk="1" hangingPunct="1"/>
              <a:t>81</a:t>
            </a:fld>
            <a:endParaRPr lang="en-US" sz="1200" b="0">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marL="162175" indent="-162175">
              <a:buFont typeface="Arial" pitchFamily="34" charset="0"/>
              <a:buChar char="•"/>
              <a:defRPr/>
            </a:pPr>
            <a:r>
              <a:rPr lang="en-US" dirty="0" smtClean="0">
                <a:latin typeface="Times New Roman" pitchFamily="18" charset="0"/>
              </a:rPr>
              <a:t>Does not solve the exposed terminal problem.</a:t>
            </a:r>
          </a:p>
          <a:p>
            <a:pPr marL="162175" indent="-162175">
              <a:buFont typeface="Arial" pitchFamily="34" charset="0"/>
              <a:buChar char="•"/>
              <a:defRPr/>
            </a:pPr>
            <a:r>
              <a:rPr lang="en-US" dirty="0" smtClean="0">
                <a:latin typeface="Times New Roman" pitchFamily="18" charset="0"/>
              </a:rPr>
              <a:t>High overhead and especially increase latency.</a:t>
            </a:r>
          </a:p>
          <a:p>
            <a:pPr marL="162175" indent="-162175">
              <a:buFont typeface="Arial" pitchFamily="34" charset="0"/>
              <a:buChar char="•"/>
              <a:defRPr/>
            </a:pPr>
            <a:r>
              <a:rPr lang="en-US" dirty="0" smtClean="0">
                <a:latin typeface="Times New Roman" pitchFamily="18" charset="0"/>
              </a:rPr>
              <a:t>assumes symmetric signal qualities - if node A hears node B - than also node B hears node A.  - not always the case. (Especially local interference at receiver).</a:t>
            </a:r>
          </a:p>
          <a:p>
            <a:pPr>
              <a:defRPr/>
            </a:pPr>
            <a:endParaRPr lang="en-US" dirty="0"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4047767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2E08A7F-7C21-467F-B965-81373AC1FF41}" type="slidenum">
              <a:rPr lang="en-US" sz="1200" b="0">
                <a:latin typeface="Times New Roman" pitchFamily="18" charset="0"/>
              </a:rPr>
              <a:pPr eaLnBrk="1" hangingPunct="1"/>
              <a:t>82</a:t>
            </a:fld>
            <a:endParaRPr lang="en-US" sz="1200" b="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482607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F5F9FEB-C639-43D8-AAF6-551AA21B5011}" type="slidenum">
              <a:rPr lang="en-US" sz="1200" b="0">
                <a:latin typeface="Times New Roman" pitchFamily="18" charset="0"/>
              </a:rPr>
              <a:pPr eaLnBrk="1" hangingPunct="1"/>
              <a:t>83</a:t>
            </a:fld>
            <a:endParaRPr lang="en-US" sz="1200" b="0">
              <a:latin typeface="Times New Roman" pitchFamily="18" charset="0"/>
            </a:endParaRPr>
          </a:p>
        </p:txBody>
      </p:sp>
      <p:sp>
        <p:nvSpPr>
          <p:cNvPr id="132099" name="Rectangle 7"/>
          <p:cNvSpPr txBox="1">
            <a:spLocks noGrp="1" noChangeArrowheads="1"/>
          </p:cNvSpPr>
          <p:nvPr/>
        </p:nvSpPr>
        <p:spPr bwMode="auto">
          <a:xfrm>
            <a:off x="3884415" y="8685896"/>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184A844-FD9B-4A4F-9992-FFF9546EE5AF}" type="slidenum">
              <a:rPr lang="en-US" sz="1200" b="0">
                <a:latin typeface="Times New Roman" pitchFamily="18" charset="0"/>
              </a:rPr>
              <a:pPr eaLnBrk="1" hangingPunct="1"/>
              <a:t>83</a:t>
            </a:fld>
            <a:endParaRPr lang="en-US" sz="1200" b="0">
              <a:latin typeface="Times New Roman" pitchFamily="18" charset="0"/>
            </a:endParaRPr>
          </a:p>
        </p:txBody>
      </p:sp>
      <p:sp>
        <p:nvSpPr>
          <p:cNvPr id="132100" name="Rectangle 2"/>
          <p:cNvSpPr>
            <a:spLocks noGrp="1" noRot="1" noChangeAspect="1" noChangeArrowheads="1" noTextEdit="1"/>
          </p:cNvSpPr>
          <p:nvPr>
            <p:ph type="sldImg"/>
          </p:nvPr>
        </p:nvSpPr>
        <p:spPr>
          <a:xfrm>
            <a:off x="1144588" y="685800"/>
            <a:ext cx="4570412" cy="3429000"/>
          </a:xfrm>
          <a:ln/>
        </p:spPr>
      </p:sp>
      <p:sp>
        <p:nvSpPr>
          <p:cNvPr id="132101"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346907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9A9B4D48-61FE-0E4C-B3DD-400A2A787EC9}" type="slidenum">
              <a:rPr lang="en-US" sz="1100">
                <a:latin typeface="Times New Roman" charset="0"/>
              </a:rPr>
              <a:pPr/>
              <a:t>85</a:t>
            </a:fld>
            <a:endParaRPr lang="en-US" sz="1100">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0927339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F28B022-5D14-274F-9723-CE5D364C42DF}" type="slidenum">
              <a:rPr lang="en-US" sz="1100" i="0">
                <a:latin typeface="Times New Roman" charset="0"/>
              </a:rPr>
              <a:pPr/>
              <a:t>86</a:t>
            </a:fld>
            <a:endParaRPr lang="en-US" sz="1100" i="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275883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7F5835FB-E78B-7F48-B8FC-E0C7D57AFE34}" type="slidenum">
              <a:rPr lang="en-US" sz="1100" i="0">
                <a:latin typeface="Times New Roman" charset="0"/>
              </a:rPr>
              <a:pPr/>
              <a:t>87</a:t>
            </a:fld>
            <a:endParaRPr lang="en-US" sz="1100" i="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8185096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4B39DC6-04CC-5845-BA10-DB3CB313E9E5}" type="slidenum">
              <a:rPr lang="en-US" sz="1100" i="0">
                <a:latin typeface="Times New Roman" charset="0"/>
              </a:rPr>
              <a:pPr/>
              <a:t>88</a:t>
            </a:fld>
            <a:endParaRPr lang="en-US" sz="1100" i="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ea typeface="ＭＳ Ｐゴシック" charset="0"/>
                <a:cs typeface="ＭＳ Ｐゴシック" charset="0"/>
              </a:rPr>
              <a:t>16-Jan-2014</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0596007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AD0AA07-85F3-9042-AA25-CCC5AD227B49}" type="slidenum">
              <a:rPr lang="en-US" sz="1100" i="0">
                <a:latin typeface="Times New Roman" charset="0"/>
              </a:rPr>
              <a:pPr/>
              <a:t>89</a:t>
            </a:fld>
            <a:endParaRPr lang="en-US" sz="1100" i="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216555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7E249A4-C61A-CA45-AB0A-19ABF5B73ED4}" type="slidenum">
              <a:rPr lang="en-US" sz="1100" i="0">
                <a:latin typeface="Times New Roman" charset="0"/>
              </a:rPr>
              <a:pPr/>
              <a:t>91</a:t>
            </a:fld>
            <a:endParaRPr lang="en-US" sz="1100" i="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91635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38B6673-7092-AF41-99CE-63A304D39DFA}" type="slidenum">
              <a:rPr lang="en-US" sz="1100" i="0">
                <a:latin typeface="Times New Roman" charset="0"/>
              </a:rPr>
              <a:pPr/>
              <a:t>92</a:t>
            </a:fld>
            <a:endParaRPr lang="en-US" sz="1100" i="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4235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6E9AC92-E0AF-0946-865A-E561EBF986EE}" type="slidenum">
              <a:rPr lang="en-US" sz="1200">
                <a:solidFill>
                  <a:schemeClr val="tx1"/>
                </a:solidFill>
                <a:latin typeface="Calibri"/>
              </a:rPr>
              <a:pPr/>
              <a:t>8</a:t>
            </a:fld>
            <a:endParaRPr lang="en-US" sz="1200" dirty="0">
              <a:solidFill>
                <a:schemeClr val="tx1"/>
              </a:solidFill>
              <a:latin typeface="Calibri"/>
            </a:endParaRPr>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114430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329C20F-CD97-5D46-8E0A-F054A1A02BC7}" type="slidenum">
              <a:rPr lang="en-US" sz="1100" i="0">
                <a:latin typeface="Times New Roman" charset="0"/>
              </a:rPr>
              <a:pPr/>
              <a:t>93</a:t>
            </a:fld>
            <a:endParaRPr lang="en-US" sz="1100" i="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7223942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F4DF887-3B8B-5845-A8D9-52BCE250F554}" type="slidenum">
              <a:rPr lang="en-US" sz="1100" i="0">
                <a:latin typeface="Times New Roman" charset="0"/>
              </a:rPr>
              <a:pPr/>
              <a:t>94</a:t>
            </a:fld>
            <a:endParaRPr lang="en-US" sz="1100" i="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549015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D852A83-98EB-9140-A4CD-D8D95806F6FD}" type="slidenum">
              <a:rPr lang="en-US" sz="1100" i="0">
                <a:latin typeface="Times New Roman" charset="0"/>
              </a:rPr>
              <a:pPr/>
              <a:t>95</a:t>
            </a:fld>
            <a:endParaRPr lang="en-US" sz="1100" i="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022706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B8E41789-F4A2-734E-A0A0-278E5F1E479D}" type="slidenum">
              <a:rPr lang="en-US" sz="1100" i="0">
                <a:latin typeface="Times New Roman" charset="0"/>
              </a:rPr>
              <a:pPr/>
              <a:t>96</a:t>
            </a:fld>
            <a:endParaRPr lang="en-US" sz="1100" i="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0526196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EC3F8FA-8CB6-5344-85D0-44FF3F46DAE2}" type="slidenum">
              <a:rPr lang="en-US" sz="1100" i="0">
                <a:latin typeface="Times New Roman" charset="0"/>
              </a:rPr>
              <a:pPr/>
              <a:t>97</a:t>
            </a:fld>
            <a:endParaRPr lang="en-US" sz="1100" i="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544553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B43D954-7F83-9A49-8C72-16BE1160BDE2}" type="slidenum">
              <a:rPr lang="en-US" sz="1200" b="0">
                <a:latin typeface="Times New Roman" charset="0"/>
              </a:rPr>
              <a:pPr eaLnBrk="1" hangingPunct="1"/>
              <a:t>98</a:t>
            </a:fld>
            <a:endParaRPr lang="en-US" sz="1200" b="0">
              <a:latin typeface="Times New Roman" charset="0"/>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8611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9DDD75B-54BF-3B48-993F-BE71735F83AA}" type="slidenum">
              <a:rPr lang="en-US" sz="1200" b="0">
                <a:latin typeface="Times New Roman" charset="0"/>
              </a:rPr>
              <a:pPr eaLnBrk="1" hangingPunct="1"/>
              <a:t>99</a:t>
            </a:fld>
            <a:endParaRPr lang="en-US" sz="1200" b="0" dirty="0">
              <a:latin typeface="Times New Roman" charset="0"/>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460466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3BC8FFD-D38F-AC47-B180-09B869FEE60D}" type="slidenum">
              <a:rPr lang="en-US" sz="1200" b="0">
                <a:latin typeface="Times New Roman" charset="0"/>
              </a:rPr>
              <a:pPr eaLnBrk="1" hangingPunct="1"/>
              <a:t>101</a:t>
            </a:fld>
            <a:endParaRPr lang="en-US" sz="1200" b="0">
              <a:latin typeface="Times New Roman" charset="0"/>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367039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CBFCEF-9C19-FA49-B811-D578BC83171D}" type="slidenum">
              <a:rPr lang="en-US" sz="1200" b="0">
                <a:latin typeface="Times New Roman" charset="0"/>
              </a:rPr>
              <a:pPr eaLnBrk="1" hangingPunct="1"/>
              <a:t>102</a:t>
            </a:fld>
            <a:endParaRPr lang="en-US" sz="1200" b="0" dirty="0">
              <a:latin typeface="Times New Roman" charset="0"/>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441952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9905CB60-7359-2D48-BE02-D7BB3AA27C29}" type="slidenum">
              <a:rPr lang="en-US" sz="1200" b="0">
                <a:latin typeface="Times New Roman" charset="0"/>
              </a:rPr>
              <a:pPr eaLnBrk="1" hangingPunct="1"/>
              <a:t>103</a:t>
            </a:fld>
            <a:endParaRPr lang="en-US" sz="1200" b="0" dirty="0">
              <a:latin typeface="Times New Roman" charset="0"/>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2124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24A1274E-9692-5A49-A584-951A117DFD7D}" type="slidenum">
              <a:rPr lang="en-US" sz="1200">
                <a:solidFill>
                  <a:schemeClr val="tx1"/>
                </a:solidFill>
                <a:latin typeface="Calibri"/>
              </a:rPr>
              <a:pPr/>
              <a:t>9</a:t>
            </a:fld>
            <a:endParaRPr lang="en-US" sz="1200" dirty="0">
              <a:solidFill>
                <a:schemeClr val="tx1"/>
              </a:solidFill>
              <a:latin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943743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DEABF82-41E6-5443-9936-01A727913079}" type="slidenum">
              <a:rPr lang="en-US" sz="1200" b="0">
                <a:latin typeface="Times New Roman" charset="0"/>
              </a:rPr>
              <a:pPr eaLnBrk="1" hangingPunct="1"/>
              <a:t>104</a:t>
            </a:fld>
            <a:endParaRPr lang="en-US" sz="1200" b="0">
              <a:latin typeface="Times New Roman"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7773546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F5C0205-C21B-1C42-8F88-17E2D5BF1AFE}" type="slidenum">
              <a:rPr lang="en-US" sz="1200" b="0">
                <a:latin typeface="Times New Roman" charset="0"/>
              </a:rPr>
              <a:pPr eaLnBrk="1" hangingPunct="1"/>
              <a:t>105</a:t>
            </a:fld>
            <a:endParaRPr lang="en-US" sz="1200" b="0">
              <a:latin typeface="Times New Roman" charset="0"/>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561912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2E6119-5C7F-4D44-97AE-46AB9B43EF88}" type="slidenum">
              <a:rPr lang="en-US" sz="1100" i="0">
                <a:latin typeface="Times New Roman" charset="0"/>
              </a:rPr>
              <a:pPr/>
              <a:t>106</a:t>
            </a:fld>
            <a:endParaRPr lang="en-US" sz="1100" i="0">
              <a:latin typeface="Times New Roman"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51203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4CA7523-968E-134F-8F81-B0AE3875C1F6}"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46565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69C0C7-ABDC-1649-8EB8-FFDCBEAFFBF2}"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4164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2FC927-75B8-FF47-81D7-3D8EAEF8BCFE}"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68535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A159004-C94D-F542-ABB9-2CEB26B03A09}"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84250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E31925-1F73-AA4D-A700-F4B4D585975A}"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18637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D10A98B-FCA8-1140-8B84-5C7096EFF738}" type="datetime1">
              <a:rPr lang="en-GB" smtClean="0"/>
              <a:t>27/10/2015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7386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ED609E7-D8FB-7D4B-8DAA-61D9989CB2D4}" type="datetime1">
              <a:rPr lang="en-GB" smtClean="0"/>
              <a:t>27/10/2015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18893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8D47BE1-A1AF-1746-B759-C3236D4C8DC6}" type="datetime1">
              <a:rPr lang="en-GB" smtClean="0"/>
              <a:t>27/10/2015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72950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4BB21-35B9-3448-9256-76B6FB4F95E3}" type="datetime1">
              <a:rPr lang="en-GB" smtClean="0"/>
              <a:t>27/10/2015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61752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48A04BE-2AF9-B649-A100-6B27279C4B9D}" type="datetime1">
              <a:rPr lang="en-GB" smtClean="0"/>
              <a:t>27/10/2015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28512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31A033-43DA-004F-B3AB-86EC003E9F9B}" type="datetime1">
              <a:rPr lang="en-GB" smtClean="0"/>
              <a:t>27/10/2015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742860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C83F3DD6-EFC8-1948-B459-4E3F8CABEA59}" type="datetime1">
              <a:rPr lang="en-GB" smtClean="0"/>
              <a:t>27/10/2015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915173E1-F880-A64A-B74C-29872619673F}" type="slidenum">
              <a:rPr lang="en-US" smtClean="0"/>
              <a:pPr/>
              <a:t>‹#›</a:t>
            </a:fld>
            <a:endParaRPr lang="en-US" dirty="0"/>
          </a:p>
        </p:txBody>
      </p:sp>
    </p:spTree>
    <p:extLst>
      <p:ext uri="{BB962C8B-B14F-4D97-AF65-F5344CB8AC3E}">
        <p14:creationId xmlns:p14="http://schemas.microsoft.com/office/powerpoint/2010/main" val="281579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oleObject" Target="../embeddings/oleObject14.bin"/><Relationship Id="rId21" Type="http://schemas.openxmlformats.org/officeDocument/2006/relationships/oleObject" Target="../embeddings/oleObject15.bin"/><Relationship Id="rId22" Type="http://schemas.openxmlformats.org/officeDocument/2006/relationships/image" Target="../media/image24.gif"/><Relationship Id="rId23" Type="http://schemas.openxmlformats.org/officeDocument/2006/relationships/image" Target="../media/image25.jpeg"/><Relationship Id="rId24" Type="http://schemas.openxmlformats.org/officeDocument/2006/relationships/oleObject" Target="../embeddings/oleObject16.bin"/><Relationship Id="rId10" Type="http://schemas.openxmlformats.org/officeDocument/2006/relationships/image" Target="../media/image22.wmf"/><Relationship Id="rId11" Type="http://schemas.openxmlformats.org/officeDocument/2006/relationships/oleObject" Target="../embeddings/oleObject7.bin"/><Relationship Id="rId12" Type="http://schemas.openxmlformats.org/officeDocument/2006/relationships/image" Target="../media/image23.wmf"/><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image" Target="../media/image2.png"/><Relationship Id="rId16" Type="http://schemas.openxmlformats.org/officeDocument/2006/relationships/oleObject" Target="../embeddings/oleObject10.bin"/><Relationship Id="rId17" Type="http://schemas.openxmlformats.org/officeDocument/2006/relationships/oleObject" Target="../embeddings/oleObject11.bin"/><Relationship Id="rId18" Type="http://schemas.openxmlformats.org/officeDocument/2006/relationships/oleObject" Target="../embeddings/oleObject12.bin"/><Relationship Id="rId19" Type="http://schemas.openxmlformats.org/officeDocument/2006/relationships/oleObject" Target="../embeddings/oleObject1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5.xml"/><Relationship Id="rId4" Type="http://schemas.openxmlformats.org/officeDocument/2006/relationships/oleObject" Target="../embeddings/oleObject2.bin"/><Relationship Id="rId5" Type="http://schemas.openxmlformats.org/officeDocument/2006/relationships/image" Target="../media/image3.wmf"/><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17.bin"/><Relationship Id="rId5" Type="http://schemas.openxmlformats.org/officeDocument/2006/relationships/image" Target="../media/image3.w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22.bin"/><Relationship Id="rId5" Type="http://schemas.openxmlformats.org/officeDocument/2006/relationships/image" Target="../media/image3.wmf"/><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package" Target="../embeddings/Microsoft_Word_Document1.docx"/><Relationship Id="rId5" Type="http://schemas.openxmlformats.org/officeDocument/2006/relationships/image" Target="../media/image31.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3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oleObject26.bin"/><Relationship Id="rId5" Type="http://schemas.openxmlformats.org/officeDocument/2006/relationships/image" Target="../media/image3.wmf"/><Relationship Id="rId6" Type="http://schemas.openxmlformats.org/officeDocument/2006/relationships/oleObject" Target="../embeddings/oleObject27.bin"/><Relationship Id="rId7" Type="http://schemas.openxmlformats.org/officeDocument/2006/relationships/oleObject" Target="../embeddings/oleObject28.bin"/><Relationship Id="rId8" Type="http://schemas.openxmlformats.org/officeDocument/2006/relationships/oleObject" Target="../embeddings/oleObject29.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30.bin"/><Relationship Id="rId5" Type="http://schemas.openxmlformats.org/officeDocument/2006/relationships/image" Target="../media/image3.wmf"/><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oleObject33.bin"/><Relationship Id="rId9" Type="http://schemas.openxmlformats.org/officeDocument/2006/relationships/oleObject" Target="../embeddings/oleObject34.bin"/><Relationship Id="rId10" Type="http://schemas.openxmlformats.org/officeDocument/2006/relationships/oleObject" Target="../embeddings/oleObject35.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oleObject" Target="../embeddings/oleObject36.bin"/><Relationship Id="rId5" Type="http://schemas.openxmlformats.org/officeDocument/2006/relationships/image" Target="../media/image3.wmf"/><Relationship Id="rId6" Type="http://schemas.openxmlformats.org/officeDocument/2006/relationships/oleObject" Target="../embeddings/oleObject37.bin"/><Relationship Id="rId7" Type="http://schemas.openxmlformats.org/officeDocument/2006/relationships/oleObject" Target="../embeddings/oleObject38.bin"/><Relationship Id="rId8" Type="http://schemas.openxmlformats.org/officeDocument/2006/relationships/oleObject" Target="../embeddings/oleObject39.bin"/><Relationship Id="rId9" Type="http://schemas.openxmlformats.org/officeDocument/2006/relationships/oleObject" Target="../embeddings/oleObject40.bin"/><Relationship Id="rId10" Type="http://schemas.openxmlformats.org/officeDocument/2006/relationships/oleObject" Target="../embeddings/oleObject41.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42.bin"/><Relationship Id="rId5" Type="http://schemas.openxmlformats.org/officeDocument/2006/relationships/image" Target="../media/image3.wmf"/><Relationship Id="rId6" Type="http://schemas.openxmlformats.org/officeDocument/2006/relationships/oleObject" Target="../embeddings/oleObject43.bin"/><Relationship Id="rId7" Type="http://schemas.openxmlformats.org/officeDocument/2006/relationships/oleObject" Target="../embeddings/oleObject44.bin"/><Relationship Id="rId8" Type="http://schemas.openxmlformats.org/officeDocument/2006/relationships/oleObject" Target="../embeddings/oleObject45.bin"/><Relationship Id="rId9" Type="http://schemas.openxmlformats.org/officeDocument/2006/relationships/oleObject" Target="../embeddings/oleObject46.bin"/><Relationship Id="rId10" Type="http://schemas.openxmlformats.org/officeDocument/2006/relationships/oleObject" Target="../embeddings/oleObject47.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oleObject" Target="../embeddings/oleObject48.bin"/><Relationship Id="rId5" Type="http://schemas.openxmlformats.org/officeDocument/2006/relationships/image" Target="../media/image3.wmf"/><Relationship Id="rId6" Type="http://schemas.openxmlformats.org/officeDocument/2006/relationships/oleObject" Target="../embeddings/oleObject49.bin"/><Relationship Id="rId7" Type="http://schemas.openxmlformats.org/officeDocument/2006/relationships/oleObject" Target="../embeddings/oleObject50.bin"/><Relationship Id="rId8" Type="http://schemas.openxmlformats.org/officeDocument/2006/relationships/oleObject" Target="../embeddings/oleObject51.bin"/><Relationship Id="rId9" Type="http://schemas.openxmlformats.org/officeDocument/2006/relationships/oleObject" Target="../embeddings/oleObject52.bin"/><Relationship Id="rId10" Type="http://schemas.openxmlformats.org/officeDocument/2006/relationships/oleObject" Target="../embeddings/oleObject53.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1" Type="http://schemas.openxmlformats.org/officeDocument/2006/relationships/oleObject" Target="../embeddings/oleObject60.bin"/><Relationship Id="rId12" Type="http://schemas.openxmlformats.org/officeDocument/2006/relationships/oleObject" Target="../embeddings/oleObject61.bin"/><Relationship Id="rId13" Type="http://schemas.openxmlformats.org/officeDocument/2006/relationships/oleObject" Target="../embeddings/oleObject62.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84.xml"/><Relationship Id="rId4" Type="http://schemas.openxmlformats.org/officeDocument/2006/relationships/oleObject" Target="../embeddings/oleObject54.bin"/><Relationship Id="rId5" Type="http://schemas.openxmlformats.org/officeDocument/2006/relationships/image" Target="../media/image3.wmf"/><Relationship Id="rId6" Type="http://schemas.openxmlformats.org/officeDocument/2006/relationships/oleObject" Target="../embeddings/oleObject55.bin"/><Relationship Id="rId7" Type="http://schemas.openxmlformats.org/officeDocument/2006/relationships/oleObject" Target="../embeddings/oleObject56.bin"/><Relationship Id="rId8" Type="http://schemas.openxmlformats.org/officeDocument/2006/relationships/oleObject" Target="../embeddings/oleObject57.bin"/><Relationship Id="rId9" Type="http://schemas.openxmlformats.org/officeDocument/2006/relationships/oleObject" Target="../embeddings/oleObject58.bin"/><Relationship Id="rId10" Type="http://schemas.openxmlformats.org/officeDocument/2006/relationships/oleObject" Target="../embeddings/oleObject59.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t>Michaelmas/Lent Term</a:t>
            </a:r>
          </a:p>
          <a:p>
            <a:pPr algn="ctr" eaLnBrk="0" hangingPunct="0"/>
            <a:r>
              <a:rPr lang="en-US" sz="4000" dirty="0"/>
              <a:t>M/W/F 11:00-12:00</a:t>
            </a:r>
          </a:p>
          <a:p>
            <a:pPr algn="ctr" eaLnBrk="0" hangingPunct="0"/>
            <a:r>
              <a:rPr lang="en-US" sz="4000" dirty="0"/>
              <a:t>LT1 in Gates Building</a:t>
            </a:r>
          </a:p>
          <a:p>
            <a:pPr algn="ctr" eaLnBrk="0" hangingPunct="0"/>
            <a:endParaRPr lang="en-US" sz="4000" dirty="0">
              <a:latin typeface="Calibri"/>
            </a:endParaRPr>
          </a:p>
          <a:p>
            <a:pPr algn="ctr" eaLnBrk="0" hangingPunct="0"/>
            <a:r>
              <a:rPr lang="en-US" sz="4000" dirty="0" smtClean="0">
                <a:latin typeface="Calibri"/>
              </a:rPr>
              <a:t>Slide Set 3</a:t>
            </a: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smtClean="0">
                <a:latin typeface="Calibri"/>
              </a:rPr>
              <a:t>2015-2016</a:t>
            </a:r>
            <a:endParaRPr lang="en-US" dirty="0">
              <a:latin typeface="Calibri"/>
            </a:endParaRPr>
          </a:p>
          <a:p>
            <a:pPr algn="ctr" eaLnBrk="0" hangingPunct="0"/>
            <a:endParaRPr lang="en-US" dirty="0" smtClean="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9C4B6C-94A4-F444-BF8A-8646DB4F746A}" type="slidenum">
              <a:rPr lang="en-US" sz="1200" i="0" smtClean="0">
                <a:latin typeface="Calibri"/>
                <a:cs typeface="Calibri"/>
              </a:rPr>
              <a:pPr/>
              <a:t>1</a:t>
            </a:fld>
            <a:endParaRPr lang="en-US" sz="1200" i="0" dirty="0">
              <a:latin typeface="Calibri"/>
              <a:cs typeface="Calibri"/>
            </a:endParaRPr>
          </a:p>
        </p:txBody>
      </p:sp>
    </p:spTree>
    <p:extLst>
      <p:ext uri="{BB962C8B-B14F-4D97-AF65-F5344CB8AC3E}">
        <p14:creationId xmlns:p14="http://schemas.microsoft.com/office/powerpoint/2010/main" val="750712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Coding</a:t>
            </a:r>
          </a:p>
        </p:txBody>
      </p:sp>
      <p:sp>
        <p:nvSpPr>
          <p:cNvPr id="22531"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2532"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2533" name="Line 5"/>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22534" name="Line 6"/>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22535" name="Rectangle 7"/>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2536" name="Rectangle 8"/>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2537" name="Rectangle 9"/>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2538" name="AutoShape 10"/>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2539" name="Rectangle 12"/>
          <p:cNvSpPr>
            <a:spLocks noChangeArrowheads="1"/>
          </p:cNvSpPr>
          <p:nvPr/>
        </p:nvSpPr>
        <p:spPr bwMode="auto">
          <a:xfrm>
            <a:off x="304800" y="4419600"/>
            <a:ext cx="84582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buFont typeface="Arial" charset="0"/>
              <a:buAutoNum type="arabicPeriod"/>
            </a:pPr>
            <a:r>
              <a:rPr lang="en-US" sz="2800" dirty="0">
                <a:solidFill>
                  <a:srgbClr val="0000FF"/>
                </a:solidFill>
                <a:latin typeface="Calibri"/>
              </a:rPr>
              <a:t>Encryption:</a:t>
            </a:r>
            <a:r>
              <a:rPr lang="en-US" sz="2800" dirty="0">
                <a:solidFill>
                  <a:schemeClr val="tx1"/>
                </a:solidFill>
                <a:latin typeface="Calibri"/>
              </a:rPr>
              <a:t>  </a:t>
            </a:r>
            <a:r>
              <a:rPr lang="en-US" sz="2800" dirty="0" err="1">
                <a:solidFill>
                  <a:schemeClr val="tx1"/>
                </a:solidFill>
                <a:latin typeface="Calibri"/>
              </a:rPr>
              <a:t>MyPasswd</a:t>
            </a:r>
            <a:r>
              <a:rPr lang="en-US" sz="2800" dirty="0">
                <a:solidFill>
                  <a:schemeClr val="tx1"/>
                </a:solidFill>
                <a:latin typeface="Calibri"/>
              </a:rPr>
              <a:t>  &lt;-&gt; AA$$$$</a:t>
            </a:r>
            <a:r>
              <a:rPr lang="en-US" sz="2800" dirty="0" err="1">
                <a:solidFill>
                  <a:schemeClr val="tx1"/>
                </a:solidFill>
                <a:latin typeface="Calibri"/>
              </a:rPr>
              <a:t>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Error Detection:</a:t>
            </a:r>
            <a:r>
              <a:rPr lang="en-US" sz="2800" dirty="0">
                <a:solidFill>
                  <a:schemeClr val="tx1"/>
                </a:solidFill>
                <a:latin typeface="Calibri"/>
              </a:rPr>
              <a:t> AA$$$$</a:t>
            </a:r>
            <a:r>
              <a:rPr lang="en-US" sz="2800" dirty="0" err="1">
                <a:solidFill>
                  <a:schemeClr val="tx1"/>
                </a:solidFill>
                <a:latin typeface="Calibri"/>
              </a:rPr>
              <a:t>ff</a:t>
            </a:r>
            <a:r>
              <a:rPr lang="en-US" sz="2800" dirty="0">
                <a:solidFill>
                  <a:schemeClr val="tx1"/>
                </a:solidFill>
                <a:latin typeface="Calibri"/>
              </a:rPr>
              <a:t> &lt;-&gt; AA$$$$</a:t>
            </a:r>
            <a:r>
              <a:rPr lang="en-US" sz="2800" dirty="0" err="1">
                <a:solidFill>
                  <a:schemeClr val="tx1"/>
                </a:solidFill>
                <a:latin typeface="Calibri"/>
              </a:rPr>
              <a:t>ffff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Compression:</a:t>
            </a:r>
            <a:r>
              <a:rPr lang="en-US" sz="2800" dirty="0">
                <a:solidFill>
                  <a:schemeClr val="tx1"/>
                </a:solidFill>
                <a:latin typeface="Calibri"/>
              </a:rPr>
              <a:t> AA$$$$</a:t>
            </a:r>
            <a:r>
              <a:rPr lang="en-US" sz="2800" dirty="0" err="1">
                <a:solidFill>
                  <a:schemeClr val="tx1"/>
                </a:solidFill>
                <a:latin typeface="Calibri"/>
              </a:rPr>
              <a:t>ffff</a:t>
            </a:r>
            <a:r>
              <a:rPr lang="en-US" sz="2800" dirty="0">
                <a:solidFill>
                  <a:schemeClr val="tx1"/>
                </a:solidFill>
                <a:latin typeface="Calibri"/>
              </a:rPr>
              <a:t> &lt;-&gt; A2$4f4</a:t>
            </a:r>
          </a:p>
          <a:p>
            <a:pPr marL="533400" indent="-533400" eaLnBrk="1" hangingPunct="1">
              <a:spcBef>
                <a:spcPct val="20000"/>
              </a:spcBef>
              <a:buFont typeface="Arial" charset="0"/>
              <a:buAutoNum type="arabicPeriod"/>
            </a:pPr>
            <a:r>
              <a:rPr lang="en-US" sz="2800" dirty="0">
                <a:solidFill>
                  <a:srgbClr val="0000FF"/>
                </a:solidFill>
                <a:latin typeface="Calibri"/>
              </a:rPr>
              <a:t>Analog:</a:t>
            </a:r>
            <a:r>
              <a:rPr lang="en-US" sz="2800" dirty="0">
                <a:solidFill>
                  <a:schemeClr val="tx1"/>
                </a:solidFill>
                <a:latin typeface="Calibri"/>
              </a:rPr>
              <a:t> A2$4f4 &lt;-&gt;</a:t>
            </a:r>
            <a:r>
              <a:rPr lang="en-US" sz="2800" dirty="0">
                <a:solidFill>
                  <a:srgbClr val="FF0000"/>
                </a:solidFill>
                <a:latin typeface="Calibri"/>
              </a:rPr>
              <a:t>   </a:t>
            </a:r>
            <a:endParaRPr lang="en-US" sz="2800" dirty="0">
              <a:solidFill>
                <a:schemeClr val="tx1"/>
              </a:solidFill>
              <a:latin typeface="Calibri"/>
            </a:endParaRPr>
          </a:p>
        </p:txBody>
      </p:sp>
      <p:sp>
        <p:nvSpPr>
          <p:cNvPr id="22540" name="Freeform 17"/>
          <p:cNvSpPr>
            <a:spLocks/>
          </p:cNvSpPr>
          <p:nvPr/>
        </p:nvSpPr>
        <p:spPr bwMode="auto">
          <a:xfrm>
            <a:off x="4191000" y="5943600"/>
            <a:ext cx="2759075" cy="687388"/>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10</a:t>
            </a:fld>
            <a:endParaRPr lang="en-US"/>
          </a:p>
        </p:txBody>
      </p:sp>
    </p:spTree>
    <p:extLst>
      <p:ext uri="{BB962C8B-B14F-4D97-AF65-F5344CB8AC3E}">
        <p14:creationId xmlns:p14="http://schemas.microsoft.com/office/powerpoint/2010/main" val="28196710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lstStyle/>
          <a:p>
            <a:r>
              <a:rPr lang="en-US" dirty="0" smtClean="0"/>
              <a:t>Shortest paths to (or from) a node form a tree</a:t>
            </a:r>
          </a:p>
          <a:p>
            <a:pPr lvl="1"/>
            <a:endParaRPr lang="en-US" dirty="0"/>
          </a:p>
          <a:p>
            <a:r>
              <a:rPr lang="en-US" dirty="0" smtClean="0"/>
              <a:t>So, algorithm has two aspects :</a:t>
            </a:r>
          </a:p>
          <a:p>
            <a:pPr lvl="1"/>
            <a:r>
              <a:rPr lang="en-US" dirty="0" smtClean="0"/>
              <a:t>Pick a root</a:t>
            </a:r>
          </a:p>
          <a:p>
            <a:pPr lvl="1"/>
            <a:r>
              <a:rPr lang="en-US" dirty="0" smtClean="0"/>
              <a:t>Compute shortest paths to it</a:t>
            </a:r>
          </a:p>
          <a:p>
            <a:pPr lvl="1"/>
            <a:endParaRPr lang="en-US" dirty="0"/>
          </a:p>
          <a:p>
            <a:r>
              <a:rPr lang="en-US" dirty="0" smtClean="0"/>
              <a:t>Only keep the links on shortest-path</a:t>
            </a:r>
          </a:p>
          <a:p>
            <a:pPr marL="0" indent="0">
              <a:buNone/>
            </a:pPr>
            <a:endParaRPr lang="en-US" dirty="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100</a:t>
            </a:fld>
            <a:endParaRPr lang="en-US"/>
          </a:p>
        </p:txBody>
      </p:sp>
    </p:spTree>
    <p:extLst>
      <p:ext uri="{BB962C8B-B14F-4D97-AF65-F5344CB8AC3E}">
        <p14:creationId xmlns:p14="http://schemas.microsoft.com/office/powerpoint/2010/main" val="127419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Constructing a Spanning Tree</a:t>
            </a:r>
          </a:p>
        </p:txBody>
      </p:sp>
      <p:sp>
        <p:nvSpPr>
          <p:cNvPr id="992259" name="Rectangle 3"/>
          <p:cNvSpPr>
            <a:spLocks noGrp="1" noChangeArrowheads="1"/>
          </p:cNvSpPr>
          <p:nvPr>
            <p:ph type="body" idx="1"/>
          </p:nvPr>
        </p:nvSpPr>
        <p:spPr/>
        <p:txBody>
          <a:bodyPr>
            <a:normAutofit fontScale="92500" lnSpcReduction="20000"/>
          </a:bodyPr>
          <a:lstStyle/>
          <a:p>
            <a:r>
              <a:rPr lang="en-US" dirty="0" smtClean="0">
                <a:latin typeface="Arial" charset="0"/>
                <a:ea typeface="Arial" charset="0"/>
                <a:cs typeface="Arial" charset="0"/>
              </a:rPr>
              <a:t>Switches </a:t>
            </a:r>
            <a:r>
              <a:rPr lang="en-US" dirty="0">
                <a:latin typeface="Arial" charset="0"/>
                <a:ea typeface="Arial" charset="0"/>
                <a:cs typeface="Arial" charset="0"/>
              </a:rPr>
              <a:t>need to </a:t>
            </a:r>
            <a:r>
              <a:rPr lang="en-US" dirty="0">
                <a:solidFill>
                  <a:srgbClr val="0000FF"/>
                </a:solidFill>
                <a:latin typeface="Arial" charset="0"/>
                <a:ea typeface="Arial" charset="0"/>
                <a:cs typeface="Arial" charset="0"/>
              </a:rPr>
              <a:t>elect</a:t>
            </a:r>
            <a:r>
              <a:rPr lang="en-US" dirty="0">
                <a:latin typeface="Arial" charset="0"/>
                <a:ea typeface="Arial" charset="0"/>
                <a:cs typeface="Arial" charset="0"/>
              </a:rPr>
              <a:t> a </a:t>
            </a:r>
            <a:r>
              <a:rPr lang="en-US" dirty="0">
                <a:solidFill>
                  <a:srgbClr val="0000FF"/>
                </a:solidFill>
                <a:latin typeface="Arial" charset="0"/>
                <a:ea typeface="Arial" charset="0"/>
                <a:cs typeface="Arial" charset="0"/>
              </a:rPr>
              <a:t>root</a:t>
            </a:r>
            <a:endParaRPr lang="en-US" dirty="0">
              <a:latin typeface="Arial" charset="0"/>
              <a:ea typeface="Arial" charset="0"/>
              <a:cs typeface="Arial" charset="0"/>
            </a:endParaRPr>
          </a:p>
          <a:p>
            <a:pPr lvl="1"/>
            <a:r>
              <a:rPr lang="en-US" dirty="0">
                <a:latin typeface="Arial" charset="0"/>
                <a:ea typeface="Arial" charset="0"/>
                <a:cs typeface="Arial" charset="0"/>
              </a:rPr>
              <a:t>The switch w/ smallest identifier (MAC </a:t>
            </a:r>
            <a:r>
              <a:rPr lang="en-US" dirty="0" err="1">
                <a:latin typeface="Arial" charset="0"/>
                <a:ea typeface="Arial" charset="0"/>
                <a:cs typeface="Arial" charset="0"/>
              </a:rPr>
              <a:t>addr</a:t>
            </a:r>
            <a:r>
              <a:rPr lang="en-US" dirty="0">
                <a:latin typeface="Arial" charset="0"/>
                <a:ea typeface="Arial" charset="0"/>
                <a:cs typeface="Arial" charset="0"/>
              </a:rPr>
              <a:t>)</a:t>
            </a:r>
          </a:p>
          <a:p>
            <a:r>
              <a:rPr lang="en-US" dirty="0">
                <a:latin typeface="Arial" charset="0"/>
                <a:ea typeface="Arial" charset="0"/>
                <a:cs typeface="Arial" charset="0"/>
              </a:rPr>
              <a:t>Each switch determines if </a:t>
            </a:r>
            <a:r>
              <a:rPr lang="en-US" dirty="0" smtClean="0">
                <a:latin typeface="Arial" charset="0"/>
                <a:ea typeface="Arial" charset="0"/>
                <a:cs typeface="Arial" charset="0"/>
              </a:rPr>
              <a:t>each </a:t>
            </a:r>
            <a:r>
              <a:rPr lang="en-US" dirty="0">
                <a:latin typeface="Arial" charset="0"/>
                <a:ea typeface="Arial" charset="0"/>
                <a:cs typeface="Arial" charset="0"/>
              </a:rPr>
              <a:t>interface </a:t>
            </a:r>
            <a:br>
              <a:rPr lang="en-US" dirty="0">
                <a:latin typeface="Arial" charset="0"/>
                <a:ea typeface="Arial" charset="0"/>
                <a:cs typeface="Arial" charset="0"/>
              </a:rPr>
            </a:br>
            <a:r>
              <a:rPr lang="en-US" dirty="0">
                <a:latin typeface="Arial" charset="0"/>
                <a:ea typeface="Arial" charset="0"/>
                <a:cs typeface="Arial" charset="0"/>
              </a:rPr>
              <a:t>is on the </a:t>
            </a:r>
            <a:r>
              <a:rPr lang="en-US" dirty="0">
                <a:solidFill>
                  <a:srgbClr val="0000FF"/>
                </a:solidFill>
                <a:latin typeface="Arial" charset="0"/>
                <a:ea typeface="Arial" charset="0"/>
                <a:cs typeface="Arial" charset="0"/>
              </a:rPr>
              <a:t>shortest path</a:t>
            </a:r>
            <a:r>
              <a:rPr lang="en-US" dirty="0">
                <a:latin typeface="Arial" charset="0"/>
                <a:ea typeface="Arial" charset="0"/>
                <a:cs typeface="Arial" charset="0"/>
              </a:rPr>
              <a:t> from the root</a:t>
            </a:r>
          </a:p>
          <a:p>
            <a:pPr lvl="1"/>
            <a:r>
              <a:rPr lang="en-US" dirty="0">
                <a:latin typeface="Arial" charset="0"/>
                <a:ea typeface="Arial" charset="0"/>
                <a:cs typeface="Arial" charset="0"/>
              </a:rPr>
              <a:t>Excludes it from the tree if not</a:t>
            </a:r>
          </a:p>
          <a:p>
            <a:pPr lvl="1"/>
            <a:endParaRPr lang="en-US" dirty="0" smtClean="0">
              <a:latin typeface="Arial" charset="0"/>
              <a:ea typeface="Arial" charset="0"/>
              <a:cs typeface="Arial" charset="0"/>
            </a:endParaRPr>
          </a:p>
          <a:p>
            <a:r>
              <a:rPr lang="en-US" dirty="0" smtClean="0">
                <a:latin typeface="Arial" charset="0"/>
                <a:ea typeface="Arial" charset="0"/>
                <a:cs typeface="Arial" charset="0"/>
              </a:rPr>
              <a:t>Messages </a:t>
            </a:r>
            <a:r>
              <a:rPr lang="en-US" dirty="0">
                <a:latin typeface="Arial" charset="0"/>
                <a:ea typeface="Arial" charset="0"/>
                <a:cs typeface="Arial" charset="0"/>
              </a:rPr>
              <a:t>(Y, d, X)</a:t>
            </a:r>
          </a:p>
          <a:p>
            <a:pPr lvl="1"/>
            <a:r>
              <a:rPr lang="en-US" dirty="0">
                <a:latin typeface="Arial" charset="0"/>
                <a:ea typeface="Arial" charset="0"/>
                <a:cs typeface="Arial" charset="0"/>
              </a:rPr>
              <a:t>From node X</a:t>
            </a:r>
          </a:p>
          <a:p>
            <a:pPr lvl="1"/>
            <a:r>
              <a:rPr lang="en-US" dirty="0">
                <a:latin typeface="Arial" charset="0"/>
                <a:ea typeface="Arial" charset="0"/>
                <a:cs typeface="Arial" charset="0"/>
              </a:rPr>
              <a:t>Proposing Y as the root</a:t>
            </a:r>
          </a:p>
          <a:p>
            <a:pPr lvl="1"/>
            <a:r>
              <a:rPr lang="en-US" dirty="0">
                <a:latin typeface="Arial" charset="0"/>
                <a:ea typeface="Arial" charset="0"/>
                <a:cs typeface="Arial" charset="0"/>
              </a:rPr>
              <a:t>And the distance is d</a:t>
            </a:r>
          </a:p>
        </p:txBody>
      </p:sp>
      <p:grpSp>
        <p:nvGrpSpPr>
          <p:cNvPr id="2" name="Group 4"/>
          <p:cNvGrpSpPr>
            <a:grpSpLocks/>
          </p:cNvGrpSpPr>
          <p:nvPr/>
        </p:nvGrpSpPr>
        <p:grpSpPr bwMode="auto">
          <a:xfrm>
            <a:off x="4457700" y="3275013"/>
            <a:ext cx="4070350" cy="3457575"/>
            <a:chOff x="2808" y="2063"/>
            <a:chExt cx="2564" cy="2178"/>
          </a:xfrm>
        </p:grpSpPr>
        <p:sp>
          <p:nvSpPr>
            <p:cNvPr id="76806" name="Oval 5"/>
            <p:cNvSpPr>
              <a:spLocks noChangeArrowheads="1"/>
            </p:cNvSpPr>
            <p:nvPr/>
          </p:nvSpPr>
          <p:spPr bwMode="auto">
            <a:xfrm>
              <a:off x="4525" y="2329"/>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6807" name="Oval 6"/>
            <p:cNvSpPr>
              <a:spLocks noChangeArrowheads="1"/>
            </p:cNvSpPr>
            <p:nvPr/>
          </p:nvSpPr>
          <p:spPr bwMode="auto">
            <a:xfrm>
              <a:off x="4017" y="2861"/>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6808" name="Oval 7"/>
            <p:cNvSpPr>
              <a:spLocks noChangeArrowheads="1"/>
            </p:cNvSpPr>
            <p:nvPr/>
          </p:nvSpPr>
          <p:spPr bwMode="auto">
            <a:xfrm>
              <a:off x="5033" y="2861"/>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6809" name="Oval 8"/>
            <p:cNvSpPr>
              <a:spLocks noChangeArrowheads="1"/>
            </p:cNvSpPr>
            <p:nvPr/>
          </p:nvSpPr>
          <p:spPr bwMode="auto">
            <a:xfrm>
              <a:off x="4477" y="3224"/>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6810" name="Oval 9"/>
            <p:cNvSpPr>
              <a:spLocks noChangeArrowheads="1"/>
            </p:cNvSpPr>
            <p:nvPr/>
          </p:nvSpPr>
          <p:spPr bwMode="auto">
            <a:xfrm>
              <a:off x="5106" y="3635"/>
              <a:ext cx="266" cy="242"/>
            </a:xfrm>
            <a:prstGeom prst="ellipse">
              <a:avLst/>
            </a:prstGeom>
            <a:solidFill>
              <a:srgbClr val="0000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6811" name="Oval 10"/>
            <p:cNvSpPr>
              <a:spLocks noChangeArrowheads="1"/>
            </p:cNvSpPr>
            <p:nvPr/>
          </p:nvSpPr>
          <p:spPr bwMode="auto">
            <a:xfrm>
              <a:off x="3823" y="3490"/>
              <a:ext cx="266" cy="241"/>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6812" name="Oval 11"/>
            <p:cNvSpPr>
              <a:spLocks noChangeArrowheads="1"/>
            </p:cNvSpPr>
            <p:nvPr/>
          </p:nvSpPr>
          <p:spPr bwMode="auto">
            <a:xfrm>
              <a:off x="4331" y="3756"/>
              <a:ext cx="266" cy="241"/>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6813" name="Line 12"/>
            <p:cNvSpPr>
              <a:spLocks noChangeShapeType="1"/>
            </p:cNvSpPr>
            <p:nvPr/>
          </p:nvSpPr>
          <p:spPr bwMode="auto">
            <a:xfrm flipH="1">
              <a:off x="4235" y="2546"/>
              <a:ext cx="338" cy="339"/>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14" name="Line 13"/>
            <p:cNvSpPr>
              <a:spLocks noChangeShapeType="1"/>
            </p:cNvSpPr>
            <p:nvPr/>
          </p:nvSpPr>
          <p:spPr bwMode="auto">
            <a:xfrm>
              <a:off x="4767" y="2522"/>
              <a:ext cx="314" cy="411"/>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15" name="Line 14"/>
            <p:cNvSpPr>
              <a:spLocks noChangeShapeType="1"/>
            </p:cNvSpPr>
            <p:nvPr/>
          </p:nvSpPr>
          <p:spPr bwMode="auto">
            <a:xfrm>
              <a:off x="4235" y="3054"/>
              <a:ext cx="266" cy="218"/>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16" name="Line 15"/>
            <p:cNvSpPr>
              <a:spLocks noChangeShapeType="1"/>
            </p:cNvSpPr>
            <p:nvPr/>
          </p:nvSpPr>
          <p:spPr bwMode="auto">
            <a:xfrm>
              <a:off x="4694" y="341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17" name="Line 16"/>
            <p:cNvSpPr>
              <a:spLocks noChangeShapeType="1"/>
            </p:cNvSpPr>
            <p:nvPr/>
          </p:nvSpPr>
          <p:spPr bwMode="auto">
            <a:xfrm>
              <a:off x="5178" y="310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18" name="Line 17"/>
            <p:cNvSpPr>
              <a:spLocks noChangeShapeType="1"/>
            </p:cNvSpPr>
            <p:nvPr/>
          </p:nvSpPr>
          <p:spPr bwMode="auto">
            <a:xfrm>
              <a:off x="4670" y="2570"/>
              <a:ext cx="532" cy="1089"/>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19" name="Line 18"/>
            <p:cNvSpPr>
              <a:spLocks noChangeShapeType="1"/>
            </p:cNvSpPr>
            <p:nvPr/>
          </p:nvSpPr>
          <p:spPr bwMode="auto">
            <a:xfrm flipV="1">
              <a:off x="4065" y="3417"/>
              <a:ext cx="436" cy="14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20" name="Line 19"/>
            <p:cNvSpPr>
              <a:spLocks noChangeShapeType="1"/>
            </p:cNvSpPr>
            <p:nvPr/>
          </p:nvSpPr>
          <p:spPr bwMode="auto">
            <a:xfrm flipV="1">
              <a:off x="4477" y="3441"/>
              <a:ext cx="120" cy="31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21" name="Line 20"/>
            <p:cNvSpPr>
              <a:spLocks noChangeShapeType="1"/>
            </p:cNvSpPr>
            <p:nvPr/>
          </p:nvSpPr>
          <p:spPr bwMode="auto">
            <a:xfrm flipH="1" flipV="1">
              <a:off x="4040" y="368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22" name="Text Box 21"/>
            <p:cNvSpPr txBox="1">
              <a:spLocks noChangeArrowheads="1"/>
            </p:cNvSpPr>
            <p:nvPr/>
          </p:nvSpPr>
          <p:spPr bwMode="auto">
            <a:xfrm>
              <a:off x="4405" y="2063"/>
              <a:ext cx="42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root</a:t>
              </a:r>
            </a:p>
          </p:txBody>
        </p:sp>
        <p:sp>
          <p:nvSpPr>
            <p:cNvPr id="76823" name="Freeform 22"/>
            <p:cNvSpPr>
              <a:spLocks/>
            </p:cNvSpPr>
            <p:nvPr/>
          </p:nvSpPr>
          <p:spPr bwMode="auto">
            <a:xfrm>
              <a:off x="3631" y="3006"/>
              <a:ext cx="1185" cy="339"/>
            </a:xfrm>
            <a:custGeom>
              <a:avLst/>
              <a:gdLst>
                <a:gd name="T0" fmla="*/ 0 w 1185"/>
                <a:gd name="T1" fmla="*/ 339 h 339"/>
                <a:gd name="T2" fmla="*/ 1185 w 1185"/>
                <a:gd name="T3" fmla="*/ 0 h 339"/>
                <a:gd name="T4" fmla="*/ 0 60000 65536"/>
                <a:gd name="T5" fmla="*/ 0 60000 65536"/>
                <a:gd name="T6" fmla="*/ 0 w 1185"/>
                <a:gd name="T7" fmla="*/ 0 h 339"/>
                <a:gd name="T8" fmla="*/ 1185 w 1185"/>
                <a:gd name="T9" fmla="*/ 339 h 339"/>
              </a:gdLst>
              <a:ahLst/>
              <a:cxnLst>
                <a:cxn ang="T4">
                  <a:pos x="T0" y="T1"/>
                </a:cxn>
                <a:cxn ang="T5">
                  <a:pos x="T2" y="T3"/>
                </a:cxn>
              </a:cxnLst>
              <a:rect l="T6" t="T7" r="T8" b="T9"/>
              <a:pathLst>
                <a:path w="1185" h="339">
                  <a:moveTo>
                    <a:pt x="0" y="339"/>
                  </a:moveTo>
                  <a:cubicBezTo>
                    <a:pt x="0" y="339"/>
                    <a:pt x="592" y="169"/>
                    <a:pt x="1185" y="0"/>
                  </a:cubicBezTo>
                </a:path>
              </a:pathLst>
            </a:custGeom>
            <a:noFill/>
            <a:ln w="38100">
              <a:solidFill>
                <a:srgbClr val="0000FF"/>
              </a:solidFill>
              <a:round/>
              <a:headEnd/>
              <a:tailEnd type="arrow"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6824" name="Text Box 23"/>
            <p:cNvSpPr txBox="1">
              <a:spLocks noChangeArrowheads="1"/>
            </p:cNvSpPr>
            <p:nvPr/>
          </p:nvSpPr>
          <p:spPr bwMode="auto">
            <a:xfrm>
              <a:off x="2808" y="3224"/>
              <a:ext cx="76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One hop</a:t>
              </a:r>
            </a:p>
          </p:txBody>
        </p:sp>
        <p:sp>
          <p:nvSpPr>
            <p:cNvPr id="76825" name="Line 24"/>
            <p:cNvSpPr>
              <a:spLocks noChangeShapeType="1"/>
            </p:cNvSpPr>
            <p:nvPr/>
          </p:nvSpPr>
          <p:spPr bwMode="auto">
            <a:xfrm flipV="1">
              <a:off x="4864" y="3587"/>
              <a:ext cx="25" cy="412"/>
            </a:xfrm>
            <a:prstGeom prst="line">
              <a:avLst/>
            </a:prstGeom>
            <a:noFill/>
            <a:ln w="38100">
              <a:solidFill>
                <a:srgbClr val="0000FF"/>
              </a:solidFill>
              <a:round/>
              <a:headEnd/>
              <a:tailEnd type="arrow"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76826" name="Text Box 25"/>
            <p:cNvSpPr txBox="1">
              <a:spLocks noChangeArrowheads="1"/>
            </p:cNvSpPr>
            <p:nvPr/>
          </p:nvSpPr>
          <p:spPr bwMode="auto">
            <a:xfrm>
              <a:off x="4394" y="3991"/>
              <a:ext cx="97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Three hops</a:t>
              </a:r>
            </a:p>
          </p:txBody>
        </p:sp>
      </p:grpSp>
      <p:sp>
        <p:nvSpPr>
          <p:cNvPr id="2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101</a:t>
            </a:fld>
            <a:endParaRPr lang="en-US"/>
          </a:p>
        </p:txBody>
      </p:sp>
    </p:spTree>
    <p:extLst>
      <p:ext uri="{BB962C8B-B14F-4D97-AF65-F5344CB8AC3E}">
        <p14:creationId xmlns:p14="http://schemas.microsoft.com/office/powerpoint/2010/main" val="30934443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Steps in Spanning Tree Algorithm</a:t>
            </a:r>
          </a:p>
        </p:txBody>
      </p:sp>
      <p:sp>
        <p:nvSpPr>
          <p:cNvPr id="994307" name="Rectangle 3"/>
          <p:cNvSpPr>
            <a:spLocks noGrp="1" noChangeArrowheads="1"/>
          </p:cNvSpPr>
          <p:nvPr>
            <p:ph type="body" idx="1"/>
          </p:nvPr>
        </p:nvSpPr>
        <p:spPr/>
        <p:txBody>
          <a:bodyPr>
            <a:normAutofit fontScale="85000" lnSpcReduction="20000"/>
          </a:bodyPr>
          <a:lstStyle/>
          <a:p>
            <a:pPr>
              <a:lnSpc>
                <a:spcPct val="90000"/>
              </a:lnSpc>
            </a:pPr>
            <a:r>
              <a:rPr lang="en-US" dirty="0">
                <a:latin typeface="Arial" charset="0"/>
                <a:cs typeface="Arial" charset="0"/>
              </a:rPr>
              <a:t>Initially, each switch proposes itself as the root</a:t>
            </a:r>
          </a:p>
          <a:p>
            <a:pPr lvl="1">
              <a:lnSpc>
                <a:spcPct val="90000"/>
              </a:lnSpc>
            </a:pPr>
            <a:r>
              <a:rPr lang="en-US" dirty="0">
                <a:latin typeface="Arial" charset="0"/>
                <a:ea typeface="Arial" charset="0"/>
                <a:cs typeface="Arial" charset="0"/>
              </a:rPr>
              <a:t>Switch sends a message out every interface</a:t>
            </a:r>
          </a:p>
          <a:p>
            <a:pPr lvl="1">
              <a:lnSpc>
                <a:spcPct val="90000"/>
              </a:lnSpc>
            </a:pPr>
            <a:r>
              <a:rPr lang="en-US" dirty="0">
                <a:latin typeface="Arial" charset="0"/>
                <a:ea typeface="Arial" charset="0"/>
                <a:cs typeface="Arial" charset="0"/>
              </a:rPr>
              <a:t>… proposing itself as the root with distance 0</a:t>
            </a:r>
          </a:p>
          <a:p>
            <a:pPr lvl="1">
              <a:lnSpc>
                <a:spcPct val="90000"/>
              </a:lnSpc>
            </a:pPr>
            <a:r>
              <a:rPr lang="en-US" dirty="0">
                <a:latin typeface="Arial" charset="0"/>
                <a:ea typeface="Arial" charset="0"/>
                <a:cs typeface="Arial" charset="0"/>
              </a:rPr>
              <a:t>Example: switch X announces (X, 0, X)</a:t>
            </a:r>
          </a:p>
          <a:p>
            <a:pPr>
              <a:lnSpc>
                <a:spcPct val="80000"/>
              </a:lnSpc>
            </a:pPr>
            <a:r>
              <a:rPr lang="en-US" dirty="0">
                <a:latin typeface="Arial" charset="0"/>
                <a:cs typeface="Arial" charset="0"/>
              </a:rPr>
              <a:t>Switches update their view of the root</a:t>
            </a:r>
          </a:p>
          <a:p>
            <a:pPr lvl="1">
              <a:lnSpc>
                <a:spcPct val="90000"/>
              </a:lnSpc>
            </a:pPr>
            <a:r>
              <a:rPr lang="en-US" dirty="0">
                <a:latin typeface="Arial" charset="0"/>
                <a:ea typeface="Arial" charset="0"/>
                <a:cs typeface="Arial" charset="0"/>
              </a:rPr>
              <a:t>Upon receiving message (Y, d, Z) from Z, check Y</a:t>
            </a:r>
            <a:r>
              <a:rPr lang="ja-JP" altLang="en-US" dirty="0">
                <a:latin typeface="Arial" charset="0"/>
                <a:ea typeface="Arial" charset="0"/>
                <a:cs typeface="Arial" charset="0"/>
              </a:rPr>
              <a:t>’</a:t>
            </a:r>
            <a:r>
              <a:rPr lang="en-US" dirty="0">
                <a:latin typeface="Arial" charset="0"/>
                <a:ea typeface="Arial" charset="0"/>
                <a:cs typeface="Arial" charset="0"/>
              </a:rPr>
              <a:t>s id</a:t>
            </a:r>
          </a:p>
          <a:p>
            <a:pPr lvl="1">
              <a:lnSpc>
                <a:spcPct val="90000"/>
              </a:lnSpc>
            </a:pPr>
            <a:r>
              <a:rPr lang="en-US" dirty="0">
                <a:latin typeface="Arial" charset="0"/>
                <a:ea typeface="Arial" charset="0"/>
                <a:cs typeface="Arial" charset="0"/>
              </a:rPr>
              <a:t>If new id smaller, start viewing that switch as root</a:t>
            </a:r>
          </a:p>
          <a:p>
            <a:pPr>
              <a:lnSpc>
                <a:spcPct val="80000"/>
              </a:lnSpc>
            </a:pPr>
            <a:r>
              <a:rPr lang="en-US" dirty="0">
                <a:latin typeface="Arial" charset="0"/>
                <a:cs typeface="Arial" charset="0"/>
              </a:rPr>
              <a:t>Switches compute their distance from the root</a:t>
            </a:r>
          </a:p>
          <a:p>
            <a:pPr lvl="1">
              <a:lnSpc>
                <a:spcPct val="90000"/>
              </a:lnSpc>
            </a:pPr>
            <a:r>
              <a:rPr lang="en-US" dirty="0">
                <a:latin typeface="Arial" charset="0"/>
                <a:ea typeface="Arial" charset="0"/>
                <a:cs typeface="Arial" charset="0"/>
              </a:rPr>
              <a:t>Add 1 to the distance received from a neighbor</a:t>
            </a:r>
          </a:p>
          <a:p>
            <a:pPr lvl="1">
              <a:lnSpc>
                <a:spcPct val="90000"/>
              </a:lnSpc>
            </a:pPr>
            <a:r>
              <a:rPr lang="en-US" dirty="0">
                <a:latin typeface="Arial" charset="0"/>
                <a:ea typeface="Arial" charset="0"/>
                <a:cs typeface="Arial" charset="0"/>
              </a:rPr>
              <a:t>Identify interfaces not on shortest path to the root</a:t>
            </a:r>
          </a:p>
          <a:p>
            <a:pPr lvl="1">
              <a:lnSpc>
                <a:spcPct val="80000"/>
              </a:lnSpc>
            </a:pPr>
            <a:r>
              <a:rPr lang="en-US" dirty="0">
                <a:latin typeface="Arial" charset="0"/>
                <a:ea typeface="Arial" charset="0"/>
                <a:cs typeface="Arial" charset="0"/>
              </a:rPr>
              <a:t>… and exclude them from the spanning tree</a:t>
            </a:r>
          </a:p>
          <a:p>
            <a:pPr>
              <a:lnSpc>
                <a:spcPct val="90000"/>
              </a:lnSpc>
            </a:pPr>
            <a:r>
              <a:rPr lang="en-US" dirty="0">
                <a:latin typeface="Arial" charset="0"/>
                <a:cs typeface="Arial" charset="0"/>
              </a:rPr>
              <a:t>If root or shortest distance to it </a:t>
            </a:r>
            <a:r>
              <a:rPr lang="en-US" dirty="0">
                <a:solidFill>
                  <a:srgbClr val="FF3300"/>
                </a:solidFill>
                <a:latin typeface="Arial" charset="0"/>
                <a:cs typeface="Arial" charset="0"/>
              </a:rPr>
              <a:t>changed</a:t>
            </a:r>
            <a:r>
              <a:rPr lang="en-US" dirty="0">
                <a:latin typeface="Arial" charset="0"/>
                <a:cs typeface="Arial" charset="0"/>
              </a:rPr>
              <a:t>, </a:t>
            </a:r>
            <a:r>
              <a:rPr lang="en-US" dirty="0" smtClean="0">
                <a:latin typeface="Arial" charset="0"/>
                <a:cs typeface="Arial" charset="0"/>
              </a:rPr>
              <a:t>“flood” </a:t>
            </a:r>
            <a:r>
              <a:rPr lang="en-US" dirty="0">
                <a:latin typeface="Arial" charset="0"/>
                <a:cs typeface="Arial" charset="0"/>
              </a:rPr>
              <a:t>updated message (Y, d+1, X)</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102</a:t>
            </a:fld>
            <a:endParaRPr lang="en-US"/>
          </a:p>
        </p:txBody>
      </p:sp>
    </p:spTree>
    <p:extLst>
      <p:ext uri="{BB962C8B-B14F-4D97-AF65-F5344CB8AC3E}">
        <p14:creationId xmlns:p14="http://schemas.microsoft.com/office/powerpoint/2010/main" val="2283619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43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4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43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43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43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430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43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11"/>
          <p:cNvSpPr>
            <a:spLocks noChangeShapeType="1"/>
          </p:cNvSpPr>
          <p:nvPr/>
        </p:nvSpPr>
        <p:spPr bwMode="auto">
          <a:xfrm flipH="1">
            <a:off x="6799263" y="2735263"/>
            <a:ext cx="536575" cy="538162"/>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12"/>
          <p:cNvSpPr>
            <a:spLocks noChangeShapeType="1"/>
          </p:cNvSpPr>
          <p:nvPr/>
        </p:nvSpPr>
        <p:spPr bwMode="auto">
          <a:xfrm>
            <a:off x="7643813" y="2697163"/>
            <a:ext cx="498475" cy="652462"/>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13"/>
          <p:cNvSpPr>
            <a:spLocks noChangeShapeType="1"/>
          </p:cNvSpPr>
          <p:nvPr/>
        </p:nvSpPr>
        <p:spPr bwMode="auto">
          <a:xfrm>
            <a:off x="6799263" y="3541713"/>
            <a:ext cx="422275" cy="346075"/>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14"/>
          <p:cNvSpPr>
            <a:spLocks noChangeShapeType="1"/>
          </p:cNvSpPr>
          <p:nvPr/>
        </p:nvSpPr>
        <p:spPr bwMode="auto">
          <a:xfrm>
            <a:off x="7527925" y="4117975"/>
            <a:ext cx="692150" cy="422275"/>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15"/>
          <p:cNvSpPr>
            <a:spLocks noChangeShapeType="1"/>
          </p:cNvSpPr>
          <p:nvPr/>
        </p:nvSpPr>
        <p:spPr bwMode="auto">
          <a:xfrm>
            <a:off x="8296275" y="3619500"/>
            <a:ext cx="115888" cy="844550"/>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16"/>
          <p:cNvSpPr>
            <a:spLocks noChangeShapeType="1"/>
          </p:cNvSpPr>
          <p:nvPr/>
        </p:nvSpPr>
        <p:spPr bwMode="auto">
          <a:xfrm>
            <a:off x="7489825" y="2773363"/>
            <a:ext cx="844550" cy="1728787"/>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17"/>
          <p:cNvSpPr>
            <a:spLocks noChangeShapeType="1"/>
          </p:cNvSpPr>
          <p:nvPr/>
        </p:nvSpPr>
        <p:spPr bwMode="auto">
          <a:xfrm flipV="1">
            <a:off x="6529388" y="4117975"/>
            <a:ext cx="692150" cy="230188"/>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18"/>
          <p:cNvSpPr>
            <a:spLocks noChangeShapeType="1"/>
          </p:cNvSpPr>
          <p:nvPr/>
        </p:nvSpPr>
        <p:spPr bwMode="auto">
          <a:xfrm flipV="1">
            <a:off x="7183438" y="4156075"/>
            <a:ext cx="190500" cy="500063"/>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Line 19"/>
          <p:cNvSpPr>
            <a:spLocks noChangeShapeType="1"/>
          </p:cNvSpPr>
          <p:nvPr/>
        </p:nvSpPr>
        <p:spPr bwMode="auto">
          <a:xfrm flipH="1" flipV="1">
            <a:off x="6489700" y="4531179"/>
            <a:ext cx="501650" cy="269875"/>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899"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6355" name="Rectangle 3"/>
          <p:cNvSpPr>
            <a:spLocks noGrp="1" noChangeArrowheads="1"/>
          </p:cNvSpPr>
          <p:nvPr>
            <p:ph type="body" idx="1"/>
          </p:nvPr>
        </p:nvSpPr>
        <p:spPr>
          <a:xfrm>
            <a:off x="457200" y="1219200"/>
            <a:ext cx="5573713" cy="5486400"/>
          </a:xfrm>
        </p:spPr>
        <p:txBody>
          <a:bodyPr>
            <a:normAutofit/>
          </a:bodyPr>
          <a:lstStyle/>
          <a:p>
            <a:r>
              <a:rPr lang="en-US" sz="2400" dirty="0">
                <a:latin typeface="Arial" charset="0"/>
                <a:cs typeface="Arial" charset="0"/>
              </a:rPr>
              <a:t>Switch #4 thinks it is the root</a:t>
            </a:r>
          </a:p>
          <a:p>
            <a:pPr lvl="1"/>
            <a:r>
              <a:rPr lang="en-US" sz="2000" dirty="0">
                <a:latin typeface="Arial" charset="0"/>
                <a:ea typeface="Arial" charset="0"/>
                <a:cs typeface="Arial" charset="0"/>
              </a:rPr>
              <a:t>Sends (4, 0, 4) message to 2 and 7</a:t>
            </a:r>
          </a:p>
          <a:p>
            <a:r>
              <a:rPr lang="en-US" sz="2400" dirty="0">
                <a:latin typeface="Arial" charset="0"/>
                <a:cs typeface="Arial" charset="0"/>
              </a:rPr>
              <a:t>Then, switch #4 hears from #2</a:t>
            </a:r>
          </a:p>
          <a:p>
            <a:pPr lvl="1"/>
            <a:r>
              <a:rPr lang="en-US" sz="2000" dirty="0">
                <a:latin typeface="Arial" charset="0"/>
                <a:ea typeface="Arial" charset="0"/>
                <a:cs typeface="Arial" charset="0"/>
              </a:rPr>
              <a:t>Receives (2, 0, 2) message from 2</a:t>
            </a:r>
          </a:p>
          <a:p>
            <a:pPr lvl="1"/>
            <a:r>
              <a:rPr lang="en-US" sz="2000" dirty="0">
                <a:latin typeface="Arial" charset="0"/>
                <a:ea typeface="Arial" charset="0"/>
                <a:cs typeface="Arial" charset="0"/>
              </a:rPr>
              <a:t>… and thinks that #2 is the root</a:t>
            </a:r>
          </a:p>
          <a:p>
            <a:pPr lvl="1"/>
            <a:r>
              <a:rPr lang="en-US" sz="2000" dirty="0">
                <a:latin typeface="Arial" charset="0"/>
                <a:ea typeface="Arial" charset="0"/>
                <a:cs typeface="Arial" charset="0"/>
              </a:rPr>
              <a:t>And realizes it is just one hop away</a:t>
            </a:r>
          </a:p>
          <a:p>
            <a:r>
              <a:rPr lang="en-US" sz="2400" dirty="0">
                <a:latin typeface="Arial" charset="0"/>
                <a:cs typeface="Arial" charset="0"/>
              </a:rPr>
              <a:t>Then, switch #4 hears from #7</a:t>
            </a:r>
          </a:p>
          <a:p>
            <a:pPr lvl="1"/>
            <a:r>
              <a:rPr lang="en-US" sz="2000" dirty="0">
                <a:latin typeface="Arial" charset="0"/>
                <a:ea typeface="Arial" charset="0"/>
                <a:cs typeface="Arial" charset="0"/>
              </a:rPr>
              <a:t>Receives (2, 1, 7) from 7</a:t>
            </a:r>
          </a:p>
          <a:p>
            <a:pPr lvl="1"/>
            <a:r>
              <a:rPr lang="en-US" sz="2000" dirty="0">
                <a:latin typeface="Arial" charset="0"/>
                <a:ea typeface="Arial" charset="0"/>
                <a:cs typeface="Arial" charset="0"/>
              </a:rPr>
              <a:t>And realizes this is a longer path</a:t>
            </a:r>
          </a:p>
          <a:p>
            <a:pPr lvl="1"/>
            <a:r>
              <a:rPr lang="en-US" sz="2000" dirty="0">
                <a:latin typeface="Arial" charset="0"/>
                <a:ea typeface="Arial" charset="0"/>
                <a:cs typeface="Arial" charset="0"/>
              </a:rPr>
              <a:t>So, prefers its own one-hop path</a:t>
            </a:r>
          </a:p>
          <a:p>
            <a:pPr lvl="1"/>
            <a:r>
              <a:rPr lang="en-US" sz="2000" dirty="0">
                <a:latin typeface="Arial" charset="0"/>
                <a:ea typeface="Arial" charset="0"/>
                <a:cs typeface="Arial" charset="0"/>
              </a:rPr>
              <a:t>And removes 4-7 link from the tree</a:t>
            </a:r>
          </a:p>
        </p:txBody>
      </p:sp>
      <p:sp>
        <p:nvSpPr>
          <p:cNvPr id="80901"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dirty="0">
                <a:latin typeface="Helvetica" charset="0"/>
              </a:rPr>
              <a:t>1</a:t>
            </a:r>
          </a:p>
        </p:txBody>
      </p:sp>
      <p:sp>
        <p:nvSpPr>
          <p:cNvPr id="80903"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80910"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0911"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0914"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0915"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0916" name="Line 19"/>
          <p:cNvSpPr>
            <a:spLocks noChangeShapeType="1"/>
          </p:cNvSpPr>
          <p:nvPr/>
        </p:nvSpPr>
        <p:spPr bwMode="auto">
          <a:xfrm flipH="1" flipV="1">
            <a:off x="6489700" y="4540250"/>
            <a:ext cx="501650" cy="26987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0920"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5</a:t>
            </a:r>
          </a:p>
        </p:txBody>
      </p:sp>
      <p:sp>
        <p:nvSpPr>
          <p:cNvPr id="2" name="TextBox 1"/>
          <p:cNvSpPr txBox="1"/>
          <p:nvPr/>
        </p:nvSpPr>
        <p:spPr>
          <a:xfrm>
            <a:off x="5825774" y="3951885"/>
            <a:ext cx="741714" cy="369332"/>
          </a:xfrm>
          <a:prstGeom prst="rect">
            <a:avLst/>
          </a:prstGeom>
          <a:noFill/>
        </p:spPr>
        <p:txBody>
          <a:bodyPr wrap="square" rtlCol="0">
            <a:spAutoFit/>
          </a:bodyPr>
          <a:lstStyle/>
          <a:p>
            <a:r>
              <a:rPr lang="en-US" dirty="0" smtClean="0"/>
              <a:t>#root</a:t>
            </a:r>
            <a:endParaRPr lang="en-US" dirty="0"/>
          </a:p>
        </p:txBody>
      </p:sp>
      <p:sp>
        <p:nvSpPr>
          <p:cNvPr id="28"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103</a:t>
            </a:fld>
            <a:endParaRPr lang="en-US"/>
          </a:p>
        </p:txBody>
      </p:sp>
      <p:sp>
        <p:nvSpPr>
          <p:cNvPr id="80907"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80922"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7</a:t>
            </a:r>
          </a:p>
        </p:txBody>
      </p:sp>
      <p:sp>
        <p:nvSpPr>
          <p:cNvPr id="80904"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80917"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2</a:t>
            </a:r>
          </a:p>
        </p:txBody>
      </p:sp>
      <p:sp>
        <p:nvSpPr>
          <p:cNvPr id="80906"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80919"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4</a:t>
            </a:r>
          </a:p>
        </p:txBody>
      </p:sp>
      <p:sp>
        <p:nvSpPr>
          <p:cNvPr id="80902"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80918"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3</a:t>
            </a:r>
          </a:p>
        </p:txBody>
      </p:sp>
      <p:sp>
        <p:nvSpPr>
          <p:cNvPr id="80905"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80921"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6</a:t>
            </a:r>
          </a:p>
        </p:txBody>
      </p:sp>
    </p:spTree>
    <p:extLst>
      <p:ext uri="{BB962C8B-B14F-4D97-AF65-F5344CB8AC3E}">
        <p14:creationId xmlns:p14="http://schemas.microsoft.com/office/powerpoint/2010/main" val="3965713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6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63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635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635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635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6355">
                                            <p:txEl>
                                              <p:pRg st="5" end="5"/>
                                            </p:txEl>
                                          </p:spTgt>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0 0 C 0.0554 -0.03589 0.11079 -0.07178 0.13284 -0.08613 " pathEditMode="relative" ptsTypes="aA">
                                      <p:cBhvr>
                                        <p:cTn id="26" dur="2000" fill="hold"/>
                                        <p:tgtEl>
                                          <p:spTgt spid="2"/>
                                        </p:tgtEl>
                                        <p:attrNameLst>
                                          <p:attrName>ppt_x</p:attrName>
                                          <p:attrName>ppt_y</p:attrName>
                                        </p:attrNameLst>
                                      </p:cBhvr>
                                    </p:animMotion>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809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09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09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80916"/>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996355">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96355">
                                            <p:txEl>
                                              <p:pRg st="7" end="7"/>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96355">
                                            <p:txEl>
                                              <p:pRg st="8" end="8"/>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96355">
                                            <p:txEl>
                                              <p:pRg st="9" end="9"/>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96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0" grpId="0" animBg="1"/>
      <p:bldP spid="80911" grpId="0" animBg="1"/>
      <p:bldP spid="80914" grpId="0" animBg="1"/>
      <p:bldP spid="80915" grpId="0" animBg="1"/>
      <p:bldP spid="80916" grpId="0" animBg="1"/>
      <p:bldP spid="80916" grpId="1" animBg="1"/>
      <p:bldP spid="2" grpId="0"/>
      <p:bldP spid="2" grpId="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8403" name="Rectangle 3"/>
          <p:cNvSpPr>
            <a:spLocks noGrp="1" noChangeArrowheads="1"/>
          </p:cNvSpPr>
          <p:nvPr>
            <p:ph type="body" idx="1"/>
          </p:nvPr>
        </p:nvSpPr>
        <p:spPr>
          <a:xfrm>
            <a:off x="457200" y="1219200"/>
            <a:ext cx="5573713" cy="5486400"/>
          </a:xfrm>
        </p:spPr>
        <p:txBody>
          <a:bodyPr>
            <a:normAutofit/>
          </a:bodyPr>
          <a:lstStyle/>
          <a:p>
            <a:r>
              <a:rPr lang="en-US" sz="2400" dirty="0">
                <a:latin typeface="Arial" charset="0"/>
                <a:cs typeface="Arial" charset="0"/>
              </a:rPr>
              <a:t>Switch #2 hears about switch #1</a:t>
            </a:r>
          </a:p>
          <a:p>
            <a:pPr lvl="1"/>
            <a:r>
              <a:rPr lang="en-US" sz="2000" dirty="0">
                <a:latin typeface="Arial" charset="0"/>
                <a:ea typeface="Arial" charset="0"/>
                <a:cs typeface="Arial" charset="0"/>
              </a:rPr>
              <a:t>Switch 2 hears (1, 1, 3) from 3</a:t>
            </a:r>
          </a:p>
          <a:p>
            <a:pPr lvl="1"/>
            <a:r>
              <a:rPr lang="en-US" sz="2000" dirty="0">
                <a:latin typeface="Arial" charset="0"/>
                <a:ea typeface="Arial" charset="0"/>
                <a:cs typeface="Arial" charset="0"/>
              </a:rPr>
              <a:t>Switch 2 starts treating 1 as root</a:t>
            </a:r>
          </a:p>
          <a:p>
            <a:pPr lvl="1"/>
            <a:r>
              <a:rPr lang="en-US" sz="2000" dirty="0">
                <a:latin typeface="Arial" charset="0"/>
                <a:ea typeface="Arial" charset="0"/>
                <a:cs typeface="Arial" charset="0"/>
              </a:rPr>
              <a:t>And sends (1, 2, 2) to neighbors</a:t>
            </a:r>
          </a:p>
          <a:p>
            <a:r>
              <a:rPr lang="en-US" sz="2400" dirty="0">
                <a:latin typeface="Arial" charset="0"/>
                <a:cs typeface="Arial" charset="0"/>
              </a:rPr>
              <a:t>Switch #4 hears from switch #2</a:t>
            </a:r>
          </a:p>
          <a:p>
            <a:pPr lvl="1"/>
            <a:r>
              <a:rPr lang="en-US" sz="2000" dirty="0">
                <a:latin typeface="Arial" charset="0"/>
                <a:ea typeface="Arial" charset="0"/>
                <a:cs typeface="Arial" charset="0"/>
              </a:rPr>
              <a:t>Switch 4 starts treating 1 as root</a:t>
            </a:r>
          </a:p>
          <a:p>
            <a:pPr lvl="1"/>
            <a:r>
              <a:rPr lang="en-US" sz="2000" dirty="0">
                <a:latin typeface="Arial" charset="0"/>
                <a:ea typeface="Arial" charset="0"/>
                <a:cs typeface="Arial" charset="0"/>
              </a:rPr>
              <a:t>And sends (1, 3, 4) to neighbors</a:t>
            </a:r>
          </a:p>
          <a:p>
            <a:r>
              <a:rPr lang="en-US" sz="2400" dirty="0">
                <a:latin typeface="Arial" charset="0"/>
                <a:cs typeface="Arial" charset="0"/>
              </a:rPr>
              <a:t>Switch #4 hears from switch #7</a:t>
            </a:r>
          </a:p>
          <a:p>
            <a:pPr lvl="1"/>
            <a:r>
              <a:rPr lang="en-US" sz="2000" dirty="0">
                <a:latin typeface="Arial" charset="0"/>
                <a:ea typeface="Arial" charset="0"/>
                <a:cs typeface="Arial" charset="0"/>
              </a:rPr>
              <a:t>Switch 4 receives (1, 3, 7) from 7</a:t>
            </a:r>
          </a:p>
          <a:p>
            <a:pPr lvl="1"/>
            <a:r>
              <a:rPr lang="en-US" sz="2000" dirty="0">
                <a:latin typeface="Arial" charset="0"/>
                <a:ea typeface="Arial" charset="0"/>
                <a:cs typeface="Arial" charset="0"/>
              </a:rPr>
              <a:t>And realizes this is a longer </a:t>
            </a:r>
            <a:r>
              <a:rPr lang="en-US" sz="2000" dirty="0" smtClean="0">
                <a:latin typeface="Arial" charset="0"/>
                <a:ea typeface="Arial" charset="0"/>
                <a:cs typeface="Arial" charset="0"/>
              </a:rPr>
              <a:t>path</a:t>
            </a:r>
            <a:endParaRPr lang="en-US" sz="2000" dirty="0">
              <a:latin typeface="Arial" charset="0"/>
              <a:ea typeface="Arial" charset="0"/>
              <a:cs typeface="Arial" charset="0"/>
            </a:endParaRPr>
          </a:p>
          <a:p>
            <a:pPr lvl="1"/>
            <a:r>
              <a:rPr lang="en-US" sz="2000" dirty="0">
                <a:latin typeface="Arial" charset="0"/>
                <a:ea typeface="Arial" charset="0"/>
                <a:cs typeface="Arial" charset="0"/>
              </a:rPr>
              <a:t>So, prefers its own three-hop path</a:t>
            </a:r>
          </a:p>
          <a:p>
            <a:pPr lvl="1"/>
            <a:r>
              <a:rPr lang="en-US" sz="2000" dirty="0">
                <a:latin typeface="Arial" charset="0"/>
                <a:ea typeface="Arial" charset="0"/>
                <a:cs typeface="Arial" charset="0"/>
              </a:rPr>
              <a:t>And removes 4-7 </a:t>
            </a:r>
            <a:r>
              <a:rPr lang="en-US" sz="2000" dirty="0" err="1">
                <a:latin typeface="Arial" charset="0"/>
                <a:ea typeface="Arial" charset="0"/>
                <a:cs typeface="Arial" charset="0"/>
              </a:rPr>
              <a:t>Iink</a:t>
            </a:r>
            <a:r>
              <a:rPr lang="en-US" sz="2000" dirty="0">
                <a:latin typeface="Arial" charset="0"/>
                <a:ea typeface="Arial" charset="0"/>
                <a:cs typeface="Arial" charset="0"/>
              </a:rPr>
              <a:t> from the tree</a:t>
            </a:r>
          </a:p>
        </p:txBody>
      </p:sp>
      <p:sp>
        <p:nvSpPr>
          <p:cNvPr id="82949"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a:latin typeface="Helvetica" charset="0"/>
              </a:rPr>
              <a:t>1</a:t>
            </a:r>
          </a:p>
        </p:txBody>
      </p:sp>
      <p:sp>
        <p:nvSpPr>
          <p:cNvPr id="82950"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82951"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82952"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82954"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82956" name="Line 11"/>
          <p:cNvSpPr>
            <a:spLocks noChangeShapeType="1"/>
          </p:cNvSpPr>
          <p:nvPr/>
        </p:nvSpPr>
        <p:spPr bwMode="auto">
          <a:xfrm flipH="1">
            <a:off x="6799263" y="2735263"/>
            <a:ext cx="536575" cy="538162"/>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57" name="Line 12"/>
          <p:cNvSpPr>
            <a:spLocks noChangeShapeType="1"/>
          </p:cNvSpPr>
          <p:nvPr/>
        </p:nvSpPr>
        <p:spPr bwMode="auto">
          <a:xfrm>
            <a:off x="7643813" y="2697163"/>
            <a:ext cx="498475" cy="652462"/>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58"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59" name="Line 14"/>
          <p:cNvSpPr>
            <a:spLocks noChangeShapeType="1"/>
          </p:cNvSpPr>
          <p:nvPr/>
        </p:nvSpPr>
        <p:spPr bwMode="auto">
          <a:xfrm>
            <a:off x="7527925" y="4117975"/>
            <a:ext cx="692150" cy="422275"/>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60" name="Line 15"/>
          <p:cNvSpPr>
            <a:spLocks noChangeShapeType="1"/>
          </p:cNvSpPr>
          <p:nvPr/>
        </p:nvSpPr>
        <p:spPr bwMode="auto">
          <a:xfrm>
            <a:off x="8296275" y="3619500"/>
            <a:ext cx="115888" cy="844550"/>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61" name="Line 16"/>
          <p:cNvSpPr>
            <a:spLocks noChangeShapeType="1"/>
          </p:cNvSpPr>
          <p:nvPr/>
        </p:nvSpPr>
        <p:spPr bwMode="auto">
          <a:xfrm>
            <a:off x="7489825" y="2773363"/>
            <a:ext cx="844550" cy="1728787"/>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62"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63"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64" name="Line 19"/>
          <p:cNvSpPr>
            <a:spLocks noChangeShapeType="1"/>
          </p:cNvSpPr>
          <p:nvPr/>
        </p:nvSpPr>
        <p:spPr bwMode="auto">
          <a:xfrm flipH="1" flipV="1">
            <a:off x="6489700" y="4531179"/>
            <a:ext cx="501650" cy="269875"/>
          </a:xfrm>
          <a:prstGeom prst="line">
            <a:avLst/>
          </a:prstGeom>
          <a:noFill/>
          <a:ln w="38100">
            <a:solidFill>
              <a:srgbClr val="800080">
                <a:alpha val="17000"/>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65"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2966"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2967"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2968"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2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104</a:t>
            </a:fld>
            <a:endParaRPr lang="en-US"/>
          </a:p>
        </p:txBody>
      </p:sp>
      <p:sp>
        <p:nvSpPr>
          <p:cNvPr id="28" name="TextBox 27"/>
          <p:cNvSpPr txBox="1"/>
          <p:nvPr/>
        </p:nvSpPr>
        <p:spPr>
          <a:xfrm>
            <a:off x="6994581" y="3377373"/>
            <a:ext cx="741714" cy="369332"/>
          </a:xfrm>
          <a:prstGeom prst="rect">
            <a:avLst/>
          </a:prstGeom>
          <a:noFill/>
        </p:spPr>
        <p:txBody>
          <a:bodyPr wrap="square" rtlCol="0">
            <a:spAutoFit/>
          </a:bodyPr>
          <a:lstStyle/>
          <a:p>
            <a:r>
              <a:rPr lang="en-US" dirty="0" smtClean="0"/>
              <a:t>#root</a:t>
            </a:r>
            <a:endParaRPr lang="en-US" dirty="0"/>
          </a:p>
        </p:txBody>
      </p:sp>
      <p:sp>
        <p:nvSpPr>
          <p:cNvPr id="30" name="Line 14"/>
          <p:cNvSpPr>
            <a:spLocks noChangeShapeType="1"/>
          </p:cNvSpPr>
          <p:nvPr/>
        </p:nvSpPr>
        <p:spPr bwMode="auto">
          <a:xfrm>
            <a:off x="7525724"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53" name="Oval 8"/>
          <p:cNvSpPr>
            <a:spLocks noChangeArrowheads="1"/>
          </p:cNvSpPr>
          <p:nvPr/>
        </p:nvSpPr>
        <p:spPr bwMode="auto">
          <a:xfrm>
            <a:off x="8168535" y="4450612"/>
            <a:ext cx="422275" cy="384175"/>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82969" name="Text Box 24"/>
          <p:cNvSpPr txBox="1">
            <a:spLocks noChangeArrowheads="1"/>
          </p:cNvSpPr>
          <p:nvPr/>
        </p:nvSpPr>
        <p:spPr bwMode="auto">
          <a:xfrm>
            <a:off x="8206635" y="44395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2955"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82970"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
        <p:nvSpPr>
          <p:cNvPr id="31" name="Line 11"/>
          <p:cNvSpPr>
            <a:spLocks noChangeShapeType="1"/>
          </p:cNvSpPr>
          <p:nvPr/>
        </p:nvSpPr>
        <p:spPr bwMode="auto">
          <a:xfrm flipH="1">
            <a:off x="6803763" y="2737477"/>
            <a:ext cx="536575" cy="538162"/>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12"/>
          <p:cNvSpPr>
            <a:spLocks noChangeShapeType="1"/>
          </p:cNvSpPr>
          <p:nvPr/>
        </p:nvSpPr>
        <p:spPr bwMode="auto">
          <a:xfrm>
            <a:off x="7648313" y="2699377"/>
            <a:ext cx="498475" cy="652462"/>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Line 16"/>
          <p:cNvSpPr>
            <a:spLocks noChangeShapeType="1"/>
          </p:cNvSpPr>
          <p:nvPr/>
        </p:nvSpPr>
        <p:spPr bwMode="auto">
          <a:xfrm>
            <a:off x="7494325" y="2775577"/>
            <a:ext cx="844550" cy="1728787"/>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30359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84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84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8403">
                                            <p:txEl>
                                              <p:pRg st="3" end="3"/>
                                            </p:txEl>
                                          </p:spTgt>
                                        </p:tgtEl>
                                        <p:attrNameLst>
                                          <p:attrName>style.visibility</p:attrName>
                                        </p:attrNameLst>
                                      </p:cBhvr>
                                      <p:to>
                                        <p:strVal val="visible"/>
                                      </p:to>
                                    </p:set>
                                  </p:childTnLst>
                                </p:cTn>
                              </p:par>
                              <p:par>
                                <p:cTn id="13" presetID="0" presetClass="path" presetSubtype="0" accel="50000" decel="50000" fill="hold" grpId="0" nodeType="withEffect">
                                  <p:stCondLst>
                                    <p:cond delay="0"/>
                                  </p:stCondLst>
                                  <p:iterate type="lt">
                                    <p:tmPct val="0"/>
                                  </p:iterate>
                                  <p:childTnLst>
                                    <p:animMotion origin="layout" path="M 4.3239E-6 1.94817E-6 C 0.00208 -0.09024 0.00434 -0.18047 0.00521 -0.21657 " pathEditMode="relative" ptsTypes="aA">
                                      <p:cBhvr>
                                        <p:cTn id="14" dur="2000" fill="hold"/>
                                        <p:tgtEl>
                                          <p:spTgt spid="28"/>
                                        </p:tgtEl>
                                        <p:attrNameLst>
                                          <p:attrName>ppt_x</p:attrName>
                                          <p:attrName>ppt_y</p:attrName>
                                        </p:attrNameLst>
                                      </p:cBhvr>
                                    </p:animMotion>
                                  </p:childTnLst>
                                </p:cTn>
                              </p:par>
                              <p:par>
                                <p:cTn id="15" presetID="1" presetClass="exit"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840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840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8403">
                                            <p:txEl>
                                              <p:pRg st="6" end="6"/>
                                            </p:txEl>
                                          </p:spTgt>
                                        </p:tgtEl>
                                        <p:attrNameLst>
                                          <p:attrName>style.visibility</p:attrName>
                                        </p:attrNameLst>
                                      </p:cBhvr>
                                      <p:to>
                                        <p:strVal val="visible"/>
                                      </p:to>
                                    </p:set>
                                  </p:childTnLst>
                                </p:cTn>
                              </p:par>
                              <p:par>
                                <p:cTn id="31" presetID="15" presetClass="emph" presetSubtype="0" grpId="1" nodeType="withEffect">
                                  <p:stCondLst>
                                    <p:cond delay="0"/>
                                  </p:stCondLst>
                                  <p:iterate type="lt">
                                    <p:tmAbs val="25"/>
                                  </p:iterate>
                                  <p:childTnLst>
                                    <p:set>
                                      <p:cBhvr override="childStyle">
                                        <p:cTn id="32" dur="indefinite"/>
                                        <p:tgtEl>
                                          <p:spTgt spid="28"/>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9840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9840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840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9840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984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0" grpId="0" animBg="1"/>
      <p:bldP spid="31" grpId="0" animBg="1"/>
      <p:bldP spid="32" grpId="0" animBg="1"/>
      <p:bldP spid="3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Robust Spanning Tree Algorithm</a:t>
            </a:r>
          </a:p>
        </p:txBody>
      </p:sp>
      <p:sp>
        <p:nvSpPr>
          <p:cNvPr id="1000451" name="Rectangle 3"/>
          <p:cNvSpPr>
            <a:spLocks noGrp="1" noChangeArrowheads="1"/>
          </p:cNvSpPr>
          <p:nvPr>
            <p:ph type="body" idx="1"/>
          </p:nvPr>
        </p:nvSpPr>
        <p:spPr/>
        <p:txBody>
          <a:bodyPr>
            <a:normAutofit fontScale="77500" lnSpcReduction="20000"/>
          </a:bodyPr>
          <a:lstStyle/>
          <a:p>
            <a:r>
              <a:rPr lang="en-US">
                <a:latin typeface="Arial" charset="0"/>
                <a:cs typeface="Arial" charset="0"/>
              </a:rPr>
              <a:t>Algorithm must react to </a:t>
            </a:r>
            <a:r>
              <a:rPr lang="en-US">
                <a:solidFill>
                  <a:srgbClr val="FF3300"/>
                </a:solidFill>
                <a:latin typeface="Arial" charset="0"/>
                <a:cs typeface="Arial" charset="0"/>
              </a:rPr>
              <a:t>failures</a:t>
            </a:r>
            <a:endParaRPr lang="en-US">
              <a:latin typeface="Arial" charset="0"/>
              <a:cs typeface="Arial" charset="0"/>
            </a:endParaRPr>
          </a:p>
          <a:p>
            <a:pPr lvl="1"/>
            <a:r>
              <a:rPr lang="en-US">
                <a:latin typeface="Arial" charset="0"/>
                <a:ea typeface="Arial" charset="0"/>
                <a:cs typeface="Arial" charset="0"/>
              </a:rPr>
              <a:t>Failure of the root node</a:t>
            </a:r>
          </a:p>
          <a:p>
            <a:pPr lvl="2"/>
            <a:r>
              <a:rPr lang="en-US">
                <a:latin typeface="Arial" charset="0"/>
                <a:ea typeface="Arial" charset="0"/>
                <a:cs typeface="Arial" charset="0"/>
              </a:rPr>
              <a:t>Need to elect a new root, with the next lowest identifier</a:t>
            </a:r>
          </a:p>
          <a:p>
            <a:pPr lvl="1"/>
            <a:r>
              <a:rPr lang="en-US">
                <a:latin typeface="Arial" charset="0"/>
                <a:ea typeface="Arial" charset="0"/>
                <a:cs typeface="Arial" charset="0"/>
              </a:rPr>
              <a:t>Failure of other switches and links</a:t>
            </a:r>
          </a:p>
          <a:p>
            <a:pPr lvl="2"/>
            <a:r>
              <a:rPr lang="en-US">
                <a:latin typeface="Arial" charset="0"/>
                <a:ea typeface="Arial" charset="0"/>
                <a:cs typeface="Arial" charset="0"/>
              </a:rPr>
              <a:t>Need to recompute the spanning tree</a:t>
            </a:r>
          </a:p>
          <a:p>
            <a:r>
              <a:rPr lang="en-US">
                <a:latin typeface="Arial" charset="0"/>
                <a:cs typeface="Arial" charset="0"/>
              </a:rPr>
              <a:t>Root switch continues sending messages</a:t>
            </a:r>
          </a:p>
          <a:p>
            <a:pPr lvl="1"/>
            <a:r>
              <a:rPr lang="en-US">
                <a:latin typeface="Arial" charset="0"/>
                <a:ea typeface="Arial" charset="0"/>
                <a:cs typeface="Arial" charset="0"/>
              </a:rPr>
              <a:t>Periodically reannouncing itself as the root (1, 0, 1)</a:t>
            </a:r>
          </a:p>
          <a:p>
            <a:pPr lvl="1"/>
            <a:r>
              <a:rPr lang="en-US">
                <a:latin typeface="Arial" charset="0"/>
                <a:ea typeface="Arial" charset="0"/>
                <a:cs typeface="Arial" charset="0"/>
              </a:rPr>
              <a:t>Other switches continue forwarding messages</a:t>
            </a:r>
          </a:p>
          <a:p>
            <a:r>
              <a:rPr lang="en-US">
                <a:latin typeface="Arial" charset="0"/>
                <a:cs typeface="Arial" charset="0"/>
              </a:rPr>
              <a:t>Detecting failures through timeout (</a:t>
            </a:r>
            <a:r>
              <a:rPr lang="en-US">
                <a:solidFill>
                  <a:srgbClr val="0000FF"/>
                </a:solidFill>
                <a:latin typeface="Arial" charset="0"/>
                <a:cs typeface="Arial" charset="0"/>
              </a:rPr>
              <a:t>soft state</a:t>
            </a:r>
            <a:r>
              <a:rPr lang="en-US">
                <a:latin typeface="Arial" charset="0"/>
                <a:cs typeface="Arial" charset="0"/>
              </a:rPr>
              <a:t>)</a:t>
            </a:r>
          </a:p>
          <a:p>
            <a:pPr lvl="1"/>
            <a:r>
              <a:rPr lang="en-US">
                <a:latin typeface="Arial" charset="0"/>
                <a:ea typeface="Arial" charset="0"/>
                <a:cs typeface="Arial" charset="0"/>
              </a:rPr>
              <a:t>If no word from root, times out and claims to be the root</a:t>
            </a:r>
          </a:p>
          <a:p>
            <a:pPr lvl="1"/>
            <a:r>
              <a:rPr lang="en-US">
                <a:latin typeface="Arial" charset="0"/>
                <a:ea typeface="Arial" charset="0"/>
                <a:cs typeface="Arial" charset="0"/>
              </a:rPr>
              <a:t>Delay in reestablishing spanning tree is </a:t>
            </a:r>
            <a:r>
              <a:rPr lang="en-US" b="1" i="1">
                <a:latin typeface="Arial" charset="0"/>
                <a:ea typeface="Arial" charset="0"/>
                <a:cs typeface="Arial" charset="0"/>
              </a:rPr>
              <a:t>major problem</a:t>
            </a:r>
            <a:endParaRPr lang="en-US">
              <a:latin typeface="Arial" charset="0"/>
              <a:ea typeface="Arial" charset="0"/>
              <a:cs typeface="Arial" charset="0"/>
            </a:endParaRPr>
          </a:p>
          <a:p>
            <a:pPr lvl="1"/>
            <a:r>
              <a:rPr lang="en-US">
                <a:latin typeface="Arial" charset="0"/>
                <a:ea typeface="Arial" charset="0"/>
                <a:cs typeface="Arial" charset="0"/>
              </a:rPr>
              <a:t>Work on rapid spanning tree algorithms…</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105</a:t>
            </a:fld>
            <a:endParaRPr lang="en-US"/>
          </a:p>
        </p:txBody>
      </p:sp>
    </p:spTree>
    <p:extLst>
      <p:ext uri="{BB962C8B-B14F-4D97-AF65-F5344CB8AC3E}">
        <p14:creationId xmlns:p14="http://schemas.microsoft.com/office/powerpoint/2010/main" val="1309461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0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04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04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04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045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045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045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045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04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2"/>
          <p:cNvSpPr>
            <a:spLocks noGrp="1" noChangeArrowheads="1"/>
          </p:cNvSpPr>
          <p:nvPr>
            <p:ph type="title"/>
          </p:nvPr>
        </p:nvSpPr>
        <p:spPr/>
        <p:txBody>
          <a:bodyPr/>
          <a:lstStyle/>
          <a:p>
            <a:r>
              <a:rPr lang="en-US" dirty="0" smtClean="0">
                <a:latin typeface="+mj-lt"/>
                <a:ea typeface="ＭＳ Ｐゴシック" charset="0"/>
                <a:cs typeface="ＭＳ Ｐゴシック" charset="0"/>
              </a:rPr>
              <a:t>Topic 3: </a:t>
            </a:r>
            <a:r>
              <a:rPr lang="en-US" dirty="0">
                <a:latin typeface="+mj-lt"/>
                <a:ea typeface="ＭＳ Ｐゴシック" charset="0"/>
                <a:cs typeface="ＭＳ Ｐゴシック" charset="0"/>
              </a:rPr>
              <a:t>Summary</a:t>
            </a:r>
          </a:p>
        </p:txBody>
      </p:sp>
      <p:sp>
        <p:nvSpPr>
          <p:cNvPr id="220165" name="Rectangle 3"/>
          <p:cNvSpPr>
            <a:spLocks noGrp="1" noChangeArrowheads="1"/>
          </p:cNvSpPr>
          <p:nvPr>
            <p:ph type="body" sz="half" idx="1"/>
          </p:nvPr>
        </p:nvSpPr>
        <p:spPr>
          <a:xfrm>
            <a:off x="533400" y="1371600"/>
            <a:ext cx="7931150" cy="4648200"/>
          </a:xfrm>
        </p:spPr>
        <p:txBody>
          <a:bodyPr>
            <a:normAutofit/>
          </a:bodyPr>
          <a:lstStyle/>
          <a:p>
            <a:r>
              <a:rPr lang="en-US" sz="2400" dirty="0">
                <a:latin typeface="+mn-lt"/>
                <a:ea typeface="ＭＳ Ｐゴシック" charset="0"/>
                <a:cs typeface="ＭＳ Ｐゴシック" charset="0"/>
              </a:rPr>
              <a:t> principles behind data link layer services:</a:t>
            </a:r>
          </a:p>
          <a:p>
            <a:pPr lvl="1"/>
            <a:r>
              <a:rPr lang="en-US" sz="2000" dirty="0">
                <a:latin typeface="+mn-lt"/>
                <a:ea typeface="ＭＳ Ｐゴシック" charset="0"/>
              </a:rPr>
              <a:t>error detection, correction</a:t>
            </a:r>
          </a:p>
          <a:p>
            <a:pPr lvl="1"/>
            <a:r>
              <a:rPr lang="en-US" sz="2000" dirty="0">
                <a:latin typeface="+mn-lt"/>
                <a:ea typeface="ＭＳ Ｐゴシック" charset="0"/>
              </a:rPr>
              <a:t>sharing a broadcast channel: multiple access</a:t>
            </a:r>
          </a:p>
          <a:p>
            <a:pPr lvl="1"/>
            <a:r>
              <a:rPr lang="en-US" sz="2000" dirty="0">
                <a:latin typeface="+mn-lt"/>
                <a:ea typeface="ＭＳ Ｐゴシック" charset="0"/>
              </a:rPr>
              <a:t>link layer addressing</a:t>
            </a:r>
          </a:p>
          <a:p>
            <a:r>
              <a:rPr lang="en-US" sz="2400" dirty="0">
                <a:latin typeface="+mn-lt"/>
                <a:ea typeface="ＭＳ Ｐゴシック" charset="0"/>
                <a:cs typeface="ＭＳ Ｐゴシック" charset="0"/>
              </a:rPr>
              <a:t>instantiation and implementation of various link layer technologies</a:t>
            </a:r>
          </a:p>
          <a:p>
            <a:pPr lvl="1"/>
            <a:r>
              <a:rPr lang="en-US" sz="2000" dirty="0">
                <a:latin typeface="+mn-lt"/>
                <a:ea typeface="ＭＳ Ｐゴシック" charset="0"/>
              </a:rPr>
              <a:t>Ethernet</a:t>
            </a:r>
          </a:p>
          <a:p>
            <a:pPr lvl="1"/>
            <a:r>
              <a:rPr lang="en-US" sz="2000" dirty="0">
                <a:latin typeface="+mn-lt"/>
                <a:ea typeface="ＭＳ Ｐゴシック" charset="0"/>
              </a:rPr>
              <a:t>switched LANS</a:t>
            </a:r>
          </a:p>
          <a:p>
            <a:pPr lvl="1"/>
            <a:r>
              <a:rPr lang="en-US" sz="2000" dirty="0" err="1" smtClean="0">
                <a:latin typeface="+mn-lt"/>
                <a:ea typeface="ＭＳ Ｐゴシック" charset="0"/>
              </a:rPr>
              <a:t>WiFi</a:t>
            </a:r>
            <a:endParaRPr lang="en-US" sz="2000" dirty="0" smtClean="0">
              <a:latin typeface="+mn-lt"/>
              <a:ea typeface="ＭＳ Ｐゴシック" charset="0"/>
            </a:endParaRPr>
          </a:p>
          <a:p>
            <a:r>
              <a:rPr lang="en-US" sz="2400" dirty="0" smtClean="0">
                <a:latin typeface="+mn-lt"/>
                <a:ea typeface="ＭＳ Ｐゴシック" charset="0"/>
              </a:rPr>
              <a:t>algorithms</a:t>
            </a:r>
          </a:p>
          <a:p>
            <a:pPr lvl="1"/>
            <a:r>
              <a:rPr lang="en-US" sz="2000" dirty="0" smtClean="0">
                <a:latin typeface="+mn-lt"/>
                <a:ea typeface="ＭＳ Ｐゴシック" charset="0"/>
              </a:rPr>
              <a:t>Binary Exponential </a:t>
            </a:r>
            <a:r>
              <a:rPr lang="en-US" sz="2000" dirty="0" err="1" smtClean="0">
                <a:latin typeface="+mn-lt"/>
                <a:ea typeface="ＭＳ Ｐゴシック" charset="0"/>
              </a:rPr>
              <a:t>Backoff</a:t>
            </a:r>
            <a:endParaRPr lang="en-US" sz="2000" dirty="0" smtClean="0">
              <a:latin typeface="+mn-lt"/>
              <a:ea typeface="ＭＳ Ｐゴシック" charset="0"/>
            </a:endParaRPr>
          </a:p>
          <a:p>
            <a:pPr lvl="1"/>
            <a:r>
              <a:rPr lang="en-US" sz="2000" dirty="0" smtClean="0">
                <a:latin typeface="+mn-lt"/>
                <a:ea typeface="ＭＳ Ｐゴシック" charset="0"/>
              </a:rPr>
              <a:t>Spanning Tree</a:t>
            </a:r>
          </a:p>
          <a:p>
            <a:pPr lvl="1"/>
            <a:endParaRPr lang="en-US" dirty="0" smtClean="0">
              <a:latin typeface="+mn-lt"/>
              <a:ea typeface="ＭＳ Ｐゴシック" charset="0"/>
            </a:endParaRPr>
          </a:p>
          <a:p>
            <a:pPr lvl="1"/>
            <a:endParaRPr lang="en-US" dirty="0" smtClean="0">
              <a:latin typeface="+mn-lt"/>
              <a:ea typeface="ＭＳ Ｐゴシック" charset="0"/>
            </a:endParaRPr>
          </a:p>
          <a:p>
            <a:pPr lvl="1"/>
            <a:endParaRPr lang="en-US" dirty="0">
              <a:latin typeface="+mn-lt"/>
              <a:ea typeface="ＭＳ Ｐゴシック" charset="0"/>
            </a:endParaRPr>
          </a:p>
          <a:p>
            <a:endParaRPr lang="en-US" sz="2400" dirty="0">
              <a:latin typeface="+mn-lt"/>
              <a:ea typeface="ＭＳ Ｐゴシック" charset="0"/>
              <a:cs typeface="ＭＳ Ｐゴシック" charset="0"/>
            </a:endParaRPr>
          </a:p>
        </p:txBody>
      </p:sp>
      <p:sp>
        <p:nvSpPr>
          <p:cNvPr id="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106</a:t>
            </a:fld>
            <a:endParaRPr lang="en-US"/>
          </a:p>
        </p:txBody>
      </p:sp>
    </p:spTree>
    <p:extLst>
      <p:ext uri="{BB962C8B-B14F-4D97-AF65-F5344CB8AC3E}">
        <p14:creationId xmlns:p14="http://schemas.microsoft.com/office/powerpoint/2010/main" val="24500010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2425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20447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20423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24225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2362201" y="204152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4191001" y="20399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24193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241776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6019801" y="20367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20359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241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20343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6652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8451" name="TextBox 28"/>
          <p:cNvSpPr txBox="1">
            <a:spLocks noChangeArrowheads="1"/>
          </p:cNvSpPr>
          <p:nvPr/>
        </p:nvSpPr>
        <p:spPr bwMode="auto">
          <a:xfrm>
            <a:off x="1524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2" name="TextBox 29"/>
          <p:cNvSpPr txBox="1">
            <a:spLocks noChangeArrowheads="1"/>
          </p:cNvSpPr>
          <p:nvPr/>
        </p:nvSpPr>
        <p:spPr bwMode="auto">
          <a:xfrm>
            <a:off x="11430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3" name="TextBox 30"/>
          <p:cNvSpPr txBox="1">
            <a:spLocks noChangeArrowheads="1"/>
          </p:cNvSpPr>
          <p:nvPr/>
        </p:nvSpPr>
        <p:spPr bwMode="auto">
          <a:xfrm>
            <a:off x="29718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4" name="TextBox 31"/>
          <p:cNvSpPr txBox="1">
            <a:spLocks noChangeArrowheads="1"/>
          </p:cNvSpPr>
          <p:nvPr/>
        </p:nvSpPr>
        <p:spPr bwMode="auto">
          <a:xfrm>
            <a:off x="38100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5" name="TextBox 32"/>
          <p:cNvSpPr txBox="1">
            <a:spLocks noChangeArrowheads="1"/>
          </p:cNvSpPr>
          <p:nvPr/>
        </p:nvSpPr>
        <p:spPr bwMode="auto">
          <a:xfrm>
            <a:off x="66294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6" name="TextBox 33"/>
          <p:cNvSpPr txBox="1">
            <a:spLocks noChangeArrowheads="1"/>
          </p:cNvSpPr>
          <p:nvPr/>
        </p:nvSpPr>
        <p:spPr bwMode="auto">
          <a:xfrm>
            <a:off x="84582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7" name="TextBox 34"/>
          <p:cNvSpPr txBox="1">
            <a:spLocks noChangeArrowheads="1"/>
          </p:cNvSpPr>
          <p:nvPr/>
        </p:nvSpPr>
        <p:spPr bwMode="auto">
          <a:xfrm>
            <a:off x="75438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8" name="TextBox 35"/>
          <p:cNvSpPr txBox="1">
            <a:spLocks noChangeArrowheads="1"/>
          </p:cNvSpPr>
          <p:nvPr/>
        </p:nvSpPr>
        <p:spPr bwMode="auto">
          <a:xfrm>
            <a:off x="56388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9" name="TextBox 36"/>
          <p:cNvSpPr txBox="1">
            <a:spLocks noChangeArrowheads="1"/>
          </p:cNvSpPr>
          <p:nvPr/>
        </p:nvSpPr>
        <p:spPr bwMode="auto">
          <a:xfrm>
            <a:off x="48768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60" name="TextBox 37"/>
          <p:cNvSpPr txBox="1">
            <a:spLocks noChangeArrowheads="1"/>
          </p:cNvSpPr>
          <p:nvPr/>
        </p:nvSpPr>
        <p:spPr bwMode="auto">
          <a:xfrm>
            <a:off x="1981200" y="18161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9" name="Straight Connector 38"/>
          <p:cNvCxnSpPr/>
          <p:nvPr/>
        </p:nvCxnSpPr>
        <p:spPr>
          <a:xfrm flipV="1">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9112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531019" y="335359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3272632" y="33551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18256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2359819" y="33567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7416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6544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4570413"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483225"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6017419" y="33615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3992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313613"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7847807" y="33647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8229600"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476" name="TextBox 55"/>
          <p:cNvSpPr txBox="1">
            <a:spLocks noChangeArrowheads="1"/>
          </p:cNvSpPr>
          <p:nvPr/>
        </p:nvSpPr>
        <p:spPr bwMode="auto">
          <a:xfrm>
            <a:off x="1524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77" name="TextBox 56"/>
          <p:cNvSpPr txBox="1">
            <a:spLocks noChangeArrowheads="1"/>
          </p:cNvSpPr>
          <p:nvPr/>
        </p:nvSpPr>
        <p:spPr bwMode="auto">
          <a:xfrm>
            <a:off x="11430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8" name="TextBox 57"/>
          <p:cNvSpPr txBox="1">
            <a:spLocks noChangeArrowheads="1"/>
          </p:cNvSpPr>
          <p:nvPr/>
        </p:nvSpPr>
        <p:spPr bwMode="auto">
          <a:xfrm>
            <a:off x="29718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9" name="TextBox 58"/>
          <p:cNvSpPr txBox="1">
            <a:spLocks noChangeArrowheads="1"/>
          </p:cNvSpPr>
          <p:nvPr/>
        </p:nvSpPr>
        <p:spPr bwMode="auto">
          <a:xfrm>
            <a:off x="38862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0" name="TextBox 59"/>
          <p:cNvSpPr txBox="1">
            <a:spLocks noChangeArrowheads="1"/>
          </p:cNvSpPr>
          <p:nvPr/>
        </p:nvSpPr>
        <p:spPr bwMode="auto">
          <a:xfrm>
            <a:off x="66294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1" name="TextBox 60"/>
          <p:cNvSpPr txBox="1">
            <a:spLocks noChangeArrowheads="1"/>
          </p:cNvSpPr>
          <p:nvPr/>
        </p:nvSpPr>
        <p:spPr bwMode="auto">
          <a:xfrm>
            <a:off x="84582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2" name="TextBox 61"/>
          <p:cNvSpPr txBox="1">
            <a:spLocks noChangeArrowheads="1"/>
          </p:cNvSpPr>
          <p:nvPr/>
        </p:nvSpPr>
        <p:spPr bwMode="auto">
          <a:xfrm>
            <a:off x="75438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3" name="TextBox 62"/>
          <p:cNvSpPr txBox="1">
            <a:spLocks noChangeArrowheads="1"/>
          </p:cNvSpPr>
          <p:nvPr/>
        </p:nvSpPr>
        <p:spPr bwMode="auto">
          <a:xfrm>
            <a:off x="56388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4" name="TextBox 63"/>
          <p:cNvSpPr txBox="1">
            <a:spLocks noChangeArrowheads="1"/>
          </p:cNvSpPr>
          <p:nvPr/>
        </p:nvSpPr>
        <p:spPr bwMode="auto">
          <a:xfrm>
            <a:off x="48768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5" name="TextBox 64"/>
          <p:cNvSpPr txBox="1">
            <a:spLocks noChangeArrowheads="1"/>
          </p:cNvSpPr>
          <p:nvPr/>
        </p:nvSpPr>
        <p:spPr bwMode="auto">
          <a:xfrm>
            <a:off x="1981200" y="3135313"/>
            <a:ext cx="533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6" name="TextBox 66"/>
          <p:cNvSpPr txBox="1">
            <a:spLocks noChangeArrowheads="1"/>
          </p:cNvSpPr>
          <p:nvPr/>
        </p:nvSpPr>
        <p:spPr bwMode="auto">
          <a:xfrm>
            <a:off x="1524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87" name="TextBox 67"/>
          <p:cNvSpPr txBox="1">
            <a:spLocks noChangeArrowheads="1"/>
          </p:cNvSpPr>
          <p:nvPr/>
        </p:nvSpPr>
        <p:spPr bwMode="auto">
          <a:xfrm>
            <a:off x="11430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8" name="TextBox 68"/>
          <p:cNvSpPr txBox="1">
            <a:spLocks noChangeArrowheads="1"/>
          </p:cNvSpPr>
          <p:nvPr/>
        </p:nvSpPr>
        <p:spPr bwMode="auto">
          <a:xfrm>
            <a:off x="29718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9" name="TextBox 69"/>
          <p:cNvSpPr txBox="1">
            <a:spLocks noChangeArrowheads="1"/>
          </p:cNvSpPr>
          <p:nvPr/>
        </p:nvSpPr>
        <p:spPr bwMode="auto">
          <a:xfrm>
            <a:off x="38862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0" name="TextBox 70"/>
          <p:cNvSpPr txBox="1">
            <a:spLocks noChangeArrowheads="1"/>
          </p:cNvSpPr>
          <p:nvPr/>
        </p:nvSpPr>
        <p:spPr bwMode="auto">
          <a:xfrm>
            <a:off x="66294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1" name="TextBox 71"/>
          <p:cNvSpPr txBox="1">
            <a:spLocks noChangeArrowheads="1"/>
          </p:cNvSpPr>
          <p:nvPr/>
        </p:nvSpPr>
        <p:spPr bwMode="auto">
          <a:xfrm>
            <a:off x="84582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2" name="TextBox 72"/>
          <p:cNvSpPr txBox="1">
            <a:spLocks noChangeArrowheads="1"/>
          </p:cNvSpPr>
          <p:nvPr/>
        </p:nvSpPr>
        <p:spPr bwMode="auto">
          <a:xfrm>
            <a:off x="75438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3" name="TextBox 73"/>
          <p:cNvSpPr txBox="1">
            <a:spLocks noChangeArrowheads="1"/>
          </p:cNvSpPr>
          <p:nvPr/>
        </p:nvSpPr>
        <p:spPr bwMode="auto">
          <a:xfrm>
            <a:off x="56388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4" name="TextBox 74"/>
          <p:cNvSpPr txBox="1">
            <a:spLocks noChangeArrowheads="1"/>
          </p:cNvSpPr>
          <p:nvPr/>
        </p:nvSpPr>
        <p:spPr bwMode="auto">
          <a:xfrm>
            <a:off x="48768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5" name="TextBox 75"/>
          <p:cNvSpPr txBox="1">
            <a:spLocks noChangeArrowheads="1"/>
          </p:cNvSpPr>
          <p:nvPr/>
        </p:nvSpPr>
        <p:spPr bwMode="auto">
          <a:xfrm>
            <a:off x="1981200" y="4338638"/>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cxnSp>
        <p:nvCxnSpPr>
          <p:cNvPr id="77" name="Straight Connector 76"/>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H="1">
            <a:off x="991394" y="46378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3716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2818607" y="463946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22875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32004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flipH="1">
            <a:off x="3733801" y="46402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4116388" y="42735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5029200" y="427513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9451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6477794" y="46458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6859588" y="5027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6200000" flipH="1">
            <a:off x="8305007" y="4647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7772400" y="50149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86868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512" name="TextBox 94"/>
          <p:cNvSpPr txBox="1">
            <a:spLocks noChangeArrowheads="1"/>
          </p:cNvSpPr>
          <p:nvPr/>
        </p:nvSpPr>
        <p:spPr bwMode="auto">
          <a:xfrm>
            <a:off x="0" y="1219200"/>
            <a:ext cx="4573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a:t>
            </a:r>
          </a:p>
        </p:txBody>
      </p:sp>
      <p:sp>
        <p:nvSpPr>
          <p:cNvPr id="18513" name="TextBox 95"/>
          <p:cNvSpPr txBox="1">
            <a:spLocks noChangeArrowheads="1"/>
          </p:cNvSpPr>
          <p:nvPr/>
        </p:nvSpPr>
        <p:spPr bwMode="auto">
          <a:xfrm>
            <a:off x="0" y="2601913"/>
            <a:ext cx="9144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Non-Return-to-Zero-Mark (NRZM) 1 = transition 0 = no transition</a:t>
            </a:r>
          </a:p>
        </p:txBody>
      </p:sp>
      <p:sp>
        <p:nvSpPr>
          <p:cNvPr id="18514" name="TextBox 96"/>
          <p:cNvSpPr txBox="1">
            <a:spLocks noChangeArrowheads="1"/>
          </p:cNvSpPr>
          <p:nvPr/>
        </p:nvSpPr>
        <p:spPr bwMode="auto">
          <a:xfrm>
            <a:off x="0" y="3886200"/>
            <a:ext cx="8991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Inverted (NRZI) (note transitions on the 1)</a:t>
            </a:r>
          </a:p>
        </p:txBody>
      </p:sp>
      <p:sp>
        <p:nvSpPr>
          <p:cNvPr id="18515" name="TextBox 98"/>
          <p:cNvSpPr txBox="1">
            <a:spLocks noChangeArrowheads="1"/>
          </p:cNvSpPr>
          <p:nvPr/>
        </p:nvSpPr>
        <p:spPr bwMode="auto">
          <a:xfrm>
            <a:off x="2286000" y="239713"/>
            <a:ext cx="457358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a:t>
            </a:r>
          </a:p>
          <a:p>
            <a:pPr algn="ctr" eaLnBrk="1" hangingPunct="1"/>
            <a:r>
              <a:rPr lang="en-US" b="1" dirty="0">
                <a:latin typeface="Calibri"/>
              </a:rPr>
              <a:t>where Baud=bit-rate</a:t>
            </a:r>
          </a:p>
        </p:txBody>
      </p:sp>
      <p:sp>
        <p:nvSpPr>
          <p:cNvPr id="2" name="Slide Number Placeholder 1"/>
          <p:cNvSpPr>
            <a:spLocks noGrp="1"/>
          </p:cNvSpPr>
          <p:nvPr>
            <p:ph type="sldNum" sz="quarter" idx="12"/>
          </p:nvPr>
        </p:nvSpPr>
        <p:spPr/>
        <p:txBody>
          <a:bodyPr/>
          <a:lstStyle/>
          <a:p>
            <a:fld id="{915173E1-F880-A64A-B74C-29872619673F}" type="slidenum">
              <a:rPr lang="en-US" smtClean="0"/>
              <a:t>11</a:t>
            </a:fld>
            <a:endParaRPr lang="en-US"/>
          </a:p>
        </p:txBody>
      </p:sp>
    </p:spTree>
    <p:extLst>
      <p:ext uri="{BB962C8B-B14F-4D97-AF65-F5344CB8AC3E}">
        <p14:creationId xmlns:p14="http://schemas.microsoft.com/office/powerpoint/2010/main" val="31046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06"/>
          <p:cNvGrpSpPr>
            <a:grpSpLocks/>
          </p:cNvGrpSpPr>
          <p:nvPr/>
        </p:nvGrpSpPr>
        <p:grpSpPr bwMode="auto">
          <a:xfrm>
            <a:off x="0" y="6019800"/>
            <a:ext cx="9144000" cy="762000"/>
            <a:chOff x="0" y="5715000"/>
            <a:chExt cx="9144000" cy="762000"/>
          </a:xfrm>
        </p:grpSpPr>
        <p:cxnSp>
          <p:nvCxnSpPr>
            <p:cNvPr id="408" name="Straight Connector 407"/>
            <p:cNvCxnSpPr/>
            <p:nvPr/>
          </p:nvCxnSpPr>
          <p:spPr>
            <a:xfrm>
              <a:off x="0" y="5715000"/>
              <a:ext cx="9144000" cy="15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0" y="64754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0" y="59420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0" y="62468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9018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0205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191794" y="15009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9474"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5"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6"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7"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8"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9"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0"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1"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2"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3"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4" name="TextBox 94"/>
          <p:cNvSpPr txBox="1">
            <a:spLocks noChangeArrowheads="1"/>
          </p:cNvSpPr>
          <p:nvPr/>
        </p:nvSpPr>
        <p:spPr bwMode="auto">
          <a:xfrm>
            <a:off x="0" y="685800"/>
            <a:ext cx="45735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 (Baud = bit-rate)</a:t>
            </a:r>
          </a:p>
        </p:txBody>
      </p:sp>
      <p:sp>
        <p:nvSpPr>
          <p:cNvPr id="19485" name="TextBox 95"/>
          <p:cNvSpPr txBox="1">
            <a:spLocks noChangeArrowheads="1"/>
          </p:cNvSpPr>
          <p:nvPr/>
        </p:nvSpPr>
        <p:spPr bwMode="auto">
          <a:xfrm>
            <a:off x="0" y="3200400"/>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Manchester example (Baud = 2 x bit-rate)</a:t>
            </a:r>
          </a:p>
        </p:txBody>
      </p:sp>
      <p:sp>
        <p:nvSpPr>
          <p:cNvPr id="19486" name="TextBox 96"/>
          <p:cNvSpPr txBox="1">
            <a:spLocks noChangeArrowheads="1"/>
          </p:cNvSpPr>
          <p:nvPr/>
        </p:nvSpPr>
        <p:spPr bwMode="auto">
          <a:xfrm>
            <a:off x="0" y="1981200"/>
            <a:ext cx="8991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sp>
        <p:nvSpPr>
          <p:cNvPr id="1948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Examples</a:t>
            </a:r>
            <a:endParaRPr lang="en-US" b="1" dirty="0">
              <a:latin typeface="Calibri"/>
            </a:endParaRPr>
          </a:p>
        </p:txBody>
      </p:sp>
      <p:cxnSp>
        <p:nvCxnSpPr>
          <p:cNvPr id="239" name="Straight Connector 238"/>
          <p:cNvCxnSpPr/>
          <p:nvPr/>
        </p:nvCxnSpPr>
        <p:spPr>
          <a:xfrm rot="5400000" flipH="1" flipV="1">
            <a:off x="533401" y="27289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rot="5400000" flipH="1" flipV="1">
            <a:off x="1448594" y="27281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5400000" flipH="1" flipV="1">
            <a:off x="2362201" y="27257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flipH="1" flipV="1">
            <a:off x="4191001" y="272415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5400000" flipH="1" flipV="1">
            <a:off x="6019801" y="272097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5400000" flipH="1" flipV="1">
            <a:off x="6934994" y="27201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5400000" flipH="1" flipV="1">
            <a:off x="7850982" y="27185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5400000" flipH="1" flipV="1">
            <a:off x="51046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rot="5400000" flipH="1" flipV="1">
            <a:off x="32758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flipH="1" flipV="1">
            <a:off x="76994" y="27424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rot="5400000" flipH="1" flipV="1">
            <a:off x="992982" y="27392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rot="5400000" flipH="1" flipV="1">
            <a:off x="1905794" y="27392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rot="5400000" flipH="1" flipV="1">
            <a:off x="3734594" y="273764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rot="5400000" flipH="1" flipV="1">
            <a:off x="5563394" y="27344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rot="5400000" flipH="1" flipV="1">
            <a:off x="6479382" y="27328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5400000" flipH="1" flipV="1">
            <a:off x="7393782"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5400000" flipH="1" flipV="1">
            <a:off x="4648201" y="27416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flipH="1" flipV="1">
            <a:off x="2818607" y="2742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flipH="1" flipV="1">
            <a:off x="83050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86852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77724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8228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73136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68580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59451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6400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54864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50276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1148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5704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656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2004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22875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27432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1828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13700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4572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9128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1588"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H="1">
            <a:off x="51061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6200000" flipH="1">
            <a:off x="23629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6200000" flipH="1">
            <a:off x="78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16200000" flipH="1">
            <a:off x="994569" y="39711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16200000" flipH="1">
            <a:off x="1907382" y="39711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16200000" flipH="1">
            <a:off x="3736182" y="397271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H="1">
            <a:off x="5564982" y="39758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16200000" flipH="1">
            <a:off x="6480969" y="39774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H="1">
            <a:off x="7395369"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16200000" flipH="1">
            <a:off x="4650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rot="16200000" flipH="1">
            <a:off x="2820194" y="396795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rot="16200000" flipH="1">
            <a:off x="83065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V="1">
            <a:off x="86868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V="1">
            <a:off x="7773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8229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7315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V="1">
            <a:off x="68595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flipV="1">
            <a:off x="59467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flipV="1">
            <a:off x="64023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V="1">
            <a:off x="5487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flipV="1">
            <a:off x="5029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flipV="1">
            <a:off x="4116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flipV="1">
            <a:off x="45720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V="1">
            <a:off x="3657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32019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22891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flipV="1">
            <a:off x="27447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flipV="1">
            <a:off x="1830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13716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V="1">
            <a:off x="4587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9144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flipV="1">
            <a:off x="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59" name="TextBox 326"/>
          <p:cNvSpPr txBox="1">
            <a:spLocks noChangeArrowheads="1"/>
          </p:cNvSpPr>
          <p:nvPr/>
        </p:nvSpPr>
        <p:spPr bwMode="auto">
          <a:xfrm>
            <a:off x="2286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0" name="TextBox 327"/>
          <p:cNvSpPr txBox="1">
            <a:spLocks noChangeArrowheads="1"/>
          </p:cNvSpPr>
          <p:nvPr/>
        </p:nvSpPr>
        <p:spPr bwMode="auto">
          <a:xfrm>
            <a:off x="11430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1" name="TextBox 328"/>
          <p:cNvSpPr txBox="1">
            <a:spLocks noChangeArrowheads="1"/>
          </p:cNvSpPr>
          <p:nvPr/>
        </p:nvSpPr>
        <p:spPr bwMode="auto">
          <a:xfrm>
            <a:off x="29718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2" name="TextBox 329"/>
          <p:cNvSpPr txBox="1">
            <a:spLocks noChangeArrowheads="1"/>
          </p:cNvSpPr>
          <p:nvPr/>
        </p:nvSpPr>
        <p:spPr bwMode="auto">
          <a:xfrm>
            <a:off x="38100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3" name="TextBox 330"/>
          <p:cNvSpPr txBox="1">
            <a:spLocks noChangeArrowheads="1"/>
          </p:cNvSpPr>
          <p:nvPr/>
        </p:nvSpPr>
        <p:spPr bwMode="auto">
          <a:xfrm>
            <a:off x="66294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4" name="TextBox 331"/>
          <p:cNvSpPr txBox="1">
            <a:spLocks noChangeArrowheads="1"/>
          </p:cNvSpPr>
          <p:nvPr/>
        </p:nvSpPr>
        <p:spPr bwMode="auto">
          <a:xfrm>
            <a:off x="84582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5" name="TextBox 332"/>
          <p:cNvSpPr txBox="1">
            <a:spLocks noChangeArrowheads="1"/>
          </p:cNvSpPr>
          <p:nvPr/>
        </p:nvSpPr>
        <p:spPr bwMode="auto">
          <a:xfrm>
            <a:off x="75438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6" name="TextBox 333"/>
          <p:cNvSpPr txBox="1">
            <a:spLocks noChangeArrowheads="1"/>
          </p:cNvSpPr>
          <p:nvPr/>
        </p:nvSpPr>
        <p:spPr bwMode="auto">
          <a:xfrm>
            <a:off x="57150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7" name="TextBox 334"/>
          <p:cNvSpPr txBox="1">
            <a:spLocks noChangeArrowheads="1"/>
          </p:cNvSpPr>
          <p:nvPr/>
        </p:nvSpPr>
        <p:spPr bwMode="auto">
          <a:xfrm>
            <a:off x="48768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8" name="TextBox 335"/>
          <p:cNvSpPr txBox="1">
            <a:spLocks noChangeArrowheads="1"/>
          </p:cNvSpPr>
          <p:nvPr/>
        </p:nvSpPr>
        <p:spPr bwMode="auto">
          <a:xfrm>
            <a:off x="1981200" y="3729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38" name="Straight Connector 337"/>
          <p:cNvCxnSpPr/>
          <p:nvPr/>
        </p:nvCxnSpPr>
        <p:spPr>
          <a:xfrm>
            <a:off x="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914400"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5400000" flipH="1" flipV="1">
            <a:off x="1717676" y="6665912"/>
            <a:ext cx="22225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1828800" y="6780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rot="5400000" flipH="1" flipV="1">
            <a:off x="3394869" y="6511132"/>
            <a:ext cx="527050" cy="4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2744788" y="67786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3657600" y="62468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5400000" flipH="1" flipV="1">
            <a:off x="5329238" y="6400800"/>
            <a:ext cx="30956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4573588" y="62484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548640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6402388"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rot="16200000" flipV="1">
            <a:off x="7043738" y="6281738"/>
            <a:ext cx="5476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7316788"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8229600"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83" name="TextBox 354"/>
          <p:cNvSpPr txBox="1">
            <a:spLocks noChangeArrowheads="1"/>
          </p:cNvSpPr>
          <p:nvPr/>
        </p:nvSpPr>
        <p:spPr bwMode="auto">
          <a:xfrm>
            <a:off x="1524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4" name="TextBox 355"/>
          <p:cNvSpPr txBox="1">
            <a:spLocks noChangeArrowheads="1"/>
          </p:cNvSpPr>
          <p:nvPr/>
        </p:nvSpPr>
        <p:spPr bwMode="auto">
          <a:xfrm>
            <a:off x="11430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5" name="TextBox 356"/>
          <p:cNvSpPr txBox="1">
            <a:spLocks noChangeArrowheads="1"/>
          </p:cNvSpPr>
          <p:nvPr/>
        </p:nvSpPr>
        <p:spPr bwMode="auto">
          <a:xfrm>
            <a:off x="29718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6" name="TextBox 357"/>
          <p:cNvSpPr txBox="1">
            <a:spLocks noChangeArrowheads="1"/>
          </p:cNvSpPr>
          <p:nvPr/>
        </p:nvSpPr>
        <p:spPr bwMode="auto">
          <a:xfrm>
            <a:off x="38100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7" name="TextBox 358"/>
          <p:cNvSpPr txBox="1">
            <a:spLocks noChangeArrowheads="1"/>
          </p:cNvSpPr>
          <p:nvPr/>
        </p:nvSpPr>
        <p:spPr bwMode="auto">
          <a:xfrm>
            <a:off x="66294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8" name="TextBox 359"/>
          <p:cNvSpPr txBox="1">
            <a:spLocks noChangeArrowheads="1"/>
          </p:cNvSpPr>
          <p:nvPr/>
        </p:nvSpPr>
        <p:spPr bwMode="auto">
          <a:xfrm>
            <a:off x="84582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9" name="TextBox 360"/>
          <p:cNvSpPr txBox="1">
            <a:spLocks noChangeArrowheads="1"/>
          </p:cNvSpPr>
          <p:nvPr/>
        </p:nvSpPr>
        <p:spPr bwMode="auto">
          <a:xfrm>
            <a:off x="75438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90" name="TextBox 361"/>
          <p:cNvSpPr txBox="1">
            <a:spLocks noChangeArrowheads="1"/>
          </p:cNvSpPr>
          <p:nvPr/>
        </p:nvSpPr>
        <p:spPr bwMode="auto">
          <a:xfrm>
            <a:off x="57150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1" name="TextBox 362"/>
          <p:cNvSpPr txBox="1">
            <a:spLocks noChangeArrowheads="1"/>
          </p:cNvSpPr>
          <p:nvPr/>
        </p:nvSpPr>
        <p:spPr bwMode="auto">
          <a:xfrm>
            <a:off x="48768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2" name="TextBox 363"/>
          <p:cNvSpPr txBox="1">
            <a:spLocks noChangeArrowheads="1"/>
          </p:cNvSpPr>
          <p:nvPr/>
        </p:nvSpPr>
        <p:spPr bwMode="auto">
          <a:xfrm>
            <a:off x="1981200" y="6170613"/>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3" name="TextBox 364"/>
          <p:cNvSpPr txBox="1">
            <a:spLocks noChangeArrowheads="1"/>
          </p:cNvSpPr>
          <p:nvPr/>
        </p:nvSpPr>
        <p:spPr bwMode="auto">
          <a:xfrm>
            <a:off x="0" y="5549900"/>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Quad-level code (2 x Baud = bit-rate)</a:t>
            </a:r>
          </a:p>
        </p:txBody>
      </p:sp>
      <p:sp>
        <p:nvSpPr>
          <p:cNvPr id="19594" name="TextBox 365"/>
          <p:cNvSpPr txBox="1">
            <a:spLocks noChangeArrowheads="1"/>
          </p:cNvSpPr>
          <p:nvPr/>
        </p:nvSpPr>
        <p:spPr bwMode="auto">
          <a:xfrm>
            <a:off x="0" y="4419600"/>
            <a:ext cx="8991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cxnSp>
        <p:nvCxnSpPr>
          <p:cNvPr id="368" name="Straight Connector 367"/>
          <p:cNvCxnSpPr/>
          <p:nvPr/>
        </p:nvCxnSpPr>
        <p:spPr>
          <a:xfrm rot="5400000" flipH="1" flipV="1">
            <a:off x="1448594" y="51649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rot="5400000" flipH="1" flipV="1">
            <a:off x="6934994" y="51585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5400000" flipH="1" flipV="1">
            <a:off x="51046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rot="5400000" flipH="1" flipV="1">
            <a:off x="32758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86852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77724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8228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7313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68580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59451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a:off x="6400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5486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a:off x="5027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41148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45704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3656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3200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22875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27432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1828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1370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4572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9128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1588"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rot="16200000" flipH="1">
            <a:off x="78493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rot="16200000" flipH="1">
            <a:off x="69349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20" name="Rectangle 419"/>
          <p:cNvSpPr/>
          <p:nvPr/>
        </p:nvSpPr>
        <p:spPr>
          <a:xfrm>
            <a:off x="-230188" y="4419600"/>
            <a:ext cx="9601201" cy="2532063"/>
          </a:xfrm>
          <a:prstGeom prst="rect">
            <a:avLst/>
          </a:prstGeom>
          <a:solidFill>
            <a:schemeClr val="accent3">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421" name="Rectangle 420"/>
          <p:cNvSpPr/>
          <p:nvPr/>
        </p:nvSpPr>
        <p:spPr>
          <a:xfrm>
            <a:off x="-230188" y="1870075"/>
            <a:ext cx="9601201" cy="2549525"/>
          </a:xfrm>
          <a:prstGeom prst="rect">
            <a:avLst/>
          </a:prstGeom>
          <a:solidFill>
            <a:schemeClr val="accent4">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12</a:t>
            </a:fld>
            <a:endParaRPr lang="en-US"/>
          </a:p>
        </p:txBody>
      </p:sp>
    </p:spTree>
    <p:extLst>
      <p:ext uri="{BB962C8B-B14F-4D97-AF65-F5344CB8AC3E}">
        <p14:creationId xmlns:p14="http://schemas.microsoft.com/office/powerpoint/2010/main" val="138134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14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8811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15009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497"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498"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499"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0"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1"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2"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3"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4"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5"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6"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 Block Code example</a:t>
            </a:r>
            <a:endParaRPr lang="en-US" b="1" dirty="0">
              <a:latin typeface="Calibri"/>
            </a:endParaRPr>
          </a:p>
        </p:txBody>
      </p: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grpSp>
        <p:nvGrpSpPr>
          <p:cNvPr id="20509" name="Group 172"/>
          <p:cNvGrpSpPr>
            <a:grpSpLocks/>
          </p:cNvGrpSpPr>
          <p:nvPr/>
        </p:nvGrpSpPr>
        <p:grpSpPr bwMode="auto">
          <a:xfrm>
            <a:off x="76200" y="4148138"/>
            <a:ext cx="5029200" cy="2862322"/>
            <a:chOff x="76200" y="2996148"/>
            <a:chExt cx="5029200" cy="2862382"/>
          </a:xfrm>
        </p:grpSpPr>
        <p:sp>
          <p:nvSpPr>
            <p:cNvPr id="171" name="Rectangle 170"/>
            <p:cNvSpPr/>
            <p:nvPr/>
          </p:nvSpPr>
          <p:spPr>
            <a:xfrm>
              <a:off x="76200" y="2996148"/>
              <a:ext cx="2590800" cy="2862382"/>
            </a:xfrm>
            <a:prstGeom prst="rect">
              <a:avLst/>
            </a:prstGeom>
          </p:spPr>
          <p:txBody>
            <a:bodyPr>
              <a:spAutoFit/>
            </a:bodyPr>
            <a:lstStyle/>
            <a:p>
              <a:r>
                <a:rPr lang="en-US" sz="1000" dirty="0">
                  <a:latin typeface="Calibri"/>
                </a:rPr>
                <a:t>Name 	4b 	5b 	Description</a:t>
              </a:r>
            </a:p>
            <a:p>
              <a:r>
                <a:rPr lang="en-US" sz="1000" dirty="0">
                  <a:latin typeface="Calibri"/>
                </a:rPr>
                <a:t>0 	0000 	11110 	hex data 0</a:t>
              </a:r>
            </a:p>
            <a:p>
              <a:r>
                <a:rPr lang="en-US" sz="1000" dirty="0">
                  <a:latin typeface="Calibri"/>
                </a:rPr>
                <a:t>1 	0001 	01001 	hex data 1</a:t>
              </a:r>
            </a:p>
            <a:p>
              <a:r>
                <a:rPr lang="en-US" sz="1000" dirty="0">
                  <a:latin typeface="Calibri"/>
                </a:rPr>
                <a:t>2 	0010 	10100 	hex data 2</a:t>
              </a:r>
            </a:p>
            <a:p>
              <a:r>
                <a:rPr lang="en-US" sz="1000" dirty="0">
                  <a:latin typeface="Calibri"/>
                </a:rPr>
                <a:t>3 	0011 	10101 	hex data 3</a:t>
              </a:r>
            </a:p>
            <a:p>
              <a:r>
                <a:rPr lang="en-US" sz="1000" dirty="0">
                  <a:latin typeface="Calibri"/>
                </a:rPr>
                <a:t>4 	0100 	01010 	hex data 4</a:t>
              </a:r>
            </a:p>
            <a:p>
              <a:r>
                <a:rPr lang="en-US" sz="1000" dirty="0">
                  <a:latin typeface="Calibri"/>
                </a:rPr>
                <a:t>5 	0101 	01011 	hex data 5</a:t>
              </a:r>
            </a:p>
            <a:p>
              <a:r>
                <a:rPr lang="en-US" sz="1000" dirty="0">
                  <a:latin typeface="Calibri"/>
                </a:rPr>
                <a:t>6 	0110 	01110 	hex data 6</a:t>
              </a:r>
            </a:p>
            <a:p>
              <a:r>
                <a:rPr lang="en-US" sz="1000" dirty="0">
                  <a:latin typeface="Calibri"/>
                </a:rPr>
                <a:t>7 	0111 	01111 	hex data 7</a:t>
              </a:r>
            </a:p>
            <a:p>
              <a:r>
                <a:rPr lang="en-US" sz="1000" dirty="0">
                  <a:latin typeface="Calibri"/>
                </a:rPr>
                <a:t>8  		1000 	10010 	hex data 8</a:t>
              </a:r>
            </a:p>
            <a:p>
              <a:r>
                <a:rPr lang="en-US" sz="1000" dirty="0">
                  <a:latin typeface="Calibri"/>
                </a:rPr>
                <a:t>9  		1001 	10011 	hex data 9</a:t>
              </a:r>
            </a:p>
            <a:p>
              <a:r>
                <a:rPr lang="en-US" sz="1000" dirty="0">
                  <a:latin typeface="Calibri"/>
                </a:rPr>
                <a:t>A 	1010 	10110 	hex data A</a:t>
              </a:r>
            </a:p>
            <a:p>
              <a:r>
                <a:rPr lang="en-US" sz="1000" dirty="0">
                  <a:latin typeface="Calibri"/>
                </a:rPr>
                <a:t>B 	1011 	10111 	hex data B</a:t>
              </a:r>
            </a:p>
            <a:p>
              <a:r>
                <a:rPr lang="en-US" sz="1000" dirty="0">
                  <a:latin typeface="Calibri"/>
                </a:rPr>
                <a:t>C 	1100 	11010 	hex data C</a:t>
              </a:r>
            </a:p>
            <a:p>
              <a:r>
                <a:rPr lang="en-US" sz="1000" dirty="0">
                  <a:latin typeface="Calibri"/>
                </a:rPr>
                <a:t>D 	1101 	11011 	hex data D</a:t>
              </a:r>
            </a:p>
            <a:p>
              <a:r>
                <a:rPr lang="en-US" sz="1000" dirty="0">
                  <a:latin typeface="Calibri"/>
                </a:rPr>
                <a:t>E 	1110 	11100 	hex data E</a:t>
              </a:r>
            </a:p>
            <a:p>
              <a:r>
                <a:rPr lang="en-US" sz="1000" dirty="0">
                  <a:latin typeface="Calibri"/>
                </a:rPr>
                <a:t>F 	1111 	11101 	hex data F</a:t>
              </a:r>
            </a:p>
            <a:p>
              <a:pPr>
                <a:buFontTx/>
                <a:buAutoNum type="arabicPlain" startAt="9"/>
              </a:pPr>
              <a:endParaRPr lang="en-US" sz="1000" dirty="0">
                <a:latin typeface="Calibri"/>
              </a:endParaRPr>
            </a:p>
          </p:txBody>
        </p:sp>
        <p:sp>
          <p:nvSpPr>
            <p:cNvPr id="20551" name="Rectangle 171"/>
            <p:cNvSpPr>
              <a:spLocks noChangeArrowheads="1"/>
            </p:cNvSpPr>
            <p:nvPr/>
          </p:nvSpPr>
          <p:spPr bwMode="auto">
            <a:xfrm>
              <a:off x="2514600" y="2996148"/>
              <a:ext cx="2590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000" dirty="0">
                  <a:latin typeface="Calibri"/>
                </a:rPr>
                <a:t>Name 	4b 	5b 	Description</a:t>
              </a:r>
            </a:p>
            <a:p>
              <a:r>
                <a:rPr lang="en-US" sz="1000" dirty="0">
                  <a:latin typeface="Calibri"/>
                </a:rPr>
                <a:t>Q 	-NONE- 	00000 	Quiet</a:t>
              </a:r>
            </a:p>
            <a:p>
              <a:r>
                <a:rPr lang="en-US" sz="1000" dirty="0">
                  <a:latin typeface="Calibri"/>
                </a:rPr>
                <a:t>I 	-NONE- 	11111 	Idle</a:t>
              </a:r>
            </a:p>
            <a:p>
              <a:r>
                <a:rPr lang="en-US" sz="1000" dirty="0">
                  <a:latin typeface="Calibri"/>
                </a:rPr>
                <a:t>J 	-NONE- 	11000 	SSD #1</a:t>
              </a:r>
            </a:p>
            <a:p>
              <a:r>
                <a:rPr lang="en-US" sz="1000" dirty="0">
                  <a:latin typeface="Calibri"/>
                </a:rPr>
                <a:t>K 	-NONE- 	10001 	SSD #2</a:t>
              </a:r>
            </a:p>
            <a:p>
              <a:r>
                <a:rPr lang="en-US" sz="1000" dirty="0">
                  <a:latin typeface="Calibri"/>
                </a:rPr>
                <a:t>T 	-NONE- 	01101 	ESD #1</a:t>
              </a:r>
            </a:p>
            <a:p>
              <a:r>
                <a:rPr lang="en-US" sz="1000" dirty="0">
                  <a:latin typeface="Calibri"/>
                </a:rPr>
                <a:t>R 	-NONE- 	00111 	ESD #2</a:t>
              </a:r>
            </a:p>
            <a:p>
              <a:r>
                <a:rPr lang="en-US" sz="1000" dirty="0">
                  <a:latin typeface="Calibri"/>
                </a:rPr>
                <a:t>H 	-NONE- 	00100 	Halt</a:t>
              </a:r>
            </a:p>
          </p:txBody>
        </p:sp>
      </p:grpSp>
      <p:cxnSp>
        <p:nvCxnSpPr>
          <p:cNvPr id="174" name="Straight Connector 173"/>
          <p:cNvCxnSpPr/>
          <p:nvPr/>
        </p:nvCxnSpPr>
        <p:spPr>
          <a:xfrm>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914400" y="2959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5400000" flipH="1" flipV="1">
            <a:off x="533401" y="33401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flipH="1" flipV="1">
            <a:off x="14485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1828800" y="37179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flipH="1" flipV="1">
            <a:off x="23629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2744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3659188" y="37099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573588"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5486400"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6402388" y="37195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flipH="1" flipV="1">
            <a:off x="6934994" y="33313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7316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flipH="1" flipV="1">
            <a:off x="5106194" y="33297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8229600" y="29606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525" name="TextBox 188"/>
          <p:cNvSpPr txBox="1">
            <a:spLocks noChangeArrowheads="1"/>
          </p:cNvSpPr>
          <p:nvPr/>
        </p:nvSpPr>
        <p:spPr bwMode="auto">
          <a:xfrm>
            <a:off x="1524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6" name="TextBox 189"/>
          <p:cNvSpPr txBox="1">
            <a:spLocks noChangeArrowheads="1"/>
          </p:cNvSpPr>
          <p:nvPr/>
        </p:nvSpPr>
        <p:spPr bwMode="auto">
          <a:xfrm>
            <a:off x="11430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7" name="TextBox 190"/>
          <p:cNvSpPr txBox="1">
            <a:spLocks noChangeArrowheads="1"/>
          </p:cNvSpPr>
          <p:nvPr/>
        </p:nvSpPr>
        <p:spPr bwMode="auto">
          <a:xfrm>
            <a:off x="29718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8" name="TextBox 191"/>
          <p:cNvSpPr txBox="1">
            <a:spLocks noChangeArrowheads="1"/>
          </p:cNvSpPr>
          <p:nvPr/>
        </p:nvSpPr>
        <p:spPr bwMode="auto">
          <a:xfrm>
            <a:off x="38100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9" name="TextBox 192"/>
          <p:cNvSpPr txBox="1">
            <a:spLocks noChangeArrowheads="1"/>
          </p:cNvSpPr>
          <p:nvPr/>
        </p:nvSpPr>
        <p:spPr bwMode="auto">
          <a:xfrm>
            <a:off x="66294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0" name="TextBox 193"/>
          <p:cNvSpPr txBox="1">
            <a:spLocks noChangeArrowheads="1"/>
          </p:cNvSpPr>
          <p:nvPr/>
        </p:nvSpPr>
        <p:spPr bwMode="auto">
          <a:xfrm>
            <a:off x="84582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1" name="TextBox 194"/>
          <p:cNvSpPr txBox="1">
            <a:spLocks noChangeArrowheads="1"/>
          </p:cNvSpPr>
          <p:nvPr/>
        </p:nvSpPr>
        <p:spPr bwMode="auto">
          <a:xfrm>
            <a:off x="75438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2" name="TextBox 195"/>
          <p:cNvSpPr txBox="1">
            <a:spLocks noChangeArrowheads="1"/>
          </p:cNvSpPr>
          <p:nvPr/>
        </p:nvSpPr>
        <p:spPr bwMode="auto">
          <a:xfrm>
            <a:off x="57150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3" name="TextBox 196"/>
          <p:cNvSpPr txBox="1">
            <a:spLocks noChangeArrowheads="1"/>
          </p:cNvSpPr>
          <p:nvPr/>
        </p:nvSpPr>
        <p:spPr bwMode="auto">
          <a:xfrm>
            <a:off x="48768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4" name="TextBox 197"/>
          <p:cNvSpPr txBox="1">
            <a:spLocks noChangeArrowheads="1"/>
          </p:cNvSpPr>
          <p:nvPr/>
        </p:nvSpPr>
        <p:spPr bwMode="auto">
          <a:xfrm>
            <a:off x="1981200" y="31115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199" name="Straight Connector 198"/>
          <p:cNvCxnSpPr/>
          <p:nvPr/>
        </p:nvCxnSpPr>
        <p:spPr>
          <a:xfrm rot="5400000" flipH="1" flipV="1">
            <a:off x="8762207" y="3352006"/>
            <a:ext cx="762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0" y="1120775"/>
            <a:ext cx="36576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1" name="Rectangle 200"/>
          <p:cNvSpPr/>
          <p:nvPr/>
        </p:nvSpPr>
        <p:spPr>
          <a:xfrm>
            <a:off x="0" y="2949575"/>
            <a:ext cx="45720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2" name="Straight Connector 201"/>
          <p:cNvCxnSpPr/>
          <p:nvPr/>
        </p:nvCxnSpPr>
        <p:spPr>
          <a:xfrm rot="5400000" flipH="1" flipV="1">
            <a:off x="41917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rot="5400000" flipH="1" flipV="1">
            <a:off x="32773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5" name="Rectangle 204"/>
          <p:cNvSpPr/>
          <p:nvPr/>
        </p:nvSpPr>
        <p:spPr>
          <a:xfrm>
            <a:off x="4572000" y="2949575"/>
            <a:ext cx="45720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6" name="Rectangle 205"/>
          <p:cNvSpPr/>
          <p:nvPr/>
        </p:nvSpPr>
        <p:spPr>
          <a:xfrm>
            <a:off x="3657600" y="1143000"/>
            <a:ext cx="36576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7" name="Rectangle 206"/>
          <p:cNvSpPr/>
          <p:nvPr/>
        </p:nvSpPr>
        <p:spPr>
          <a:xfrm>
            <a:off x="7316788" y="1096963"/>
            <a:ext cx="1827212" cy="784225"/>
          </a:xfrm>
          <a:prstGeom prst="rect">
            <a:avLst/>
          </a:prstGeom>
          <a:solidFill>
            <a:schemeClr val="accent6">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9" name="Straight Arrow Connector 208"/>
          <p:cNvCxnSpPr/>
          <p:nvPr/>
        </p:nvCxnSpPr>
        <p:spPr>
          <a:xfrm rot="5400000">
            <a:off x="-527844" y="2447132"/>
            <a:ext cx="1057275" cy="1588"/>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p:nvPr/>
        </p:nvCxnSpPr>
        <p:spPr>
          <a:xfrm rot="16200000" flipH="1">
            <a:off x="3482182" y="2026443"/>
            <a:ext cx="1035050" cy="836613"/>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rot="16200000" flipH="1">
            <a:off x="3558382" y="2035968"/>
            <a:ext cx="1035050" cy="8366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7316788" y="1936750"/>
            <a:ext cx="1825625" cy="10398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sp>
        <p:nvSpPr>
          <p:cNvPr id="20547" name="TextBox 218"/>
          <p:cNvSpPr txBox="1">
            <a:spLocks noChangeArrowheads="1"/>
          </p:cNvSpPr>
          <p:nvPr/>
        </p:nvSpPr>
        <p:spPr bwMode="auto">
          <a:xfrm>
            <a:off x="4575175" y="4148138"/>
            <a:ext cx="4567238"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Block coding transfers data with a fixed</a:t>
            </a:r>
          </a:p>
          <a:p>
            <a:pPr eaLnBrk="1" hangingPunct="1"/>
            <a:r>
              <a:rPr lang="en-US" sz="1800" dirty="0">
                <a:latin typeface="Calibri"/>
              </a:rPr>
              <a:t>overhead: 20% less information per Baud in the case of 4B/5B</a:t>
            </a:r>
          </a:p>
          <a:p>
            <a:pPr eaLnBrk="1" hangingPunct="1"/>
            <a:endParaRPr lang="en-US" sz="1800" dirty="0">
              <a:latin typeface="Calibri"/>
            </a:endParaRPr>
          </a:p>
          <a:p>
            <a:pPr eaLnBrk="1" hangingPunct="1"/>
            <a:r>
              <a:rPr lang="en-US" sz="1800" dirty="0">
                <a:latin typeface="Calibri"/>
              </a:rPr>
              <a:t>So to send data at 100Mbps; the line rate</a:t>
            </a:r>
          </a:p>
          <a:p>
            <a:pPr eaLnBrk="1" hangingPunct="1"/>
            <a:r>
              <a:rPr lang="en-US" sz="1800" dirty="0">
                <a:latin typeface="Calibri"/>
              </a:rPr>
              <a:t>(the Baud rate) must be 125Mbps.</a:t>
            </a:r>
          </a:p>
          <a:p>
            <a:pPr eaLnBrk="1" hangingPunct="1"/>
            <a:endParaRPr lang="en-US" sz="1800" dirty="0">
              <a:latin typeface="Calibri"/>
            </a:endParaRPr>
          </a:p>
          <a:p>
            <a:pPr eaLnBrk="1" hangingPunct="1"/>
            <a:r>
              <a:rPr lang="en-US" sz="1800" dirty="0">
                <a:latin typeface="Calibri"/>
              </a:rPr>
              <a:t>1Gbps uses an 8b/10b codec; encoding </a:t>
            </a:r>
          </a:p>
          <a:p>
            <a:pPr eaLnBrk="1" hangingPunct="1"/>
            <a:r>
              <a:rPr lang="en-US" sz="1800" dirty="0">
                <a:latin typeface="Calibri"/>
              </a:rPr>
              <a:t>entire bytes at a time but with 25% overhead</a:t>
            </a:r>
          </a:p>
        </p:txBody>
      </p:sp>
      <p:sp>
        <p:nvSpPr>
          <p:cNvPr id="20548" name="TextBox 219"/>
          <p:cNvSpPr txBox="1">
            <a:spLocks noChangeArrowheads="1"/>
          </p:cNvSpPr>
          <p:nvPr/>
        </p:nvSpPr>
        <p:spPr bwMode="auto">
          <a:xfrm>
            <a:off x="0" y="685800"/>
            <a:ext cx="4573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Data to send</a:t>
            </a:r>
          </a:p>
        </p:txBody>
      </p:sp>
      <p:sp>
        <p:nvSpPr>
          <p:cNvPr id="20549" name="TextBox 220"/>
          <p:cNvSpPr txBox="1">
            <a:spLocks noChangeArrowheads="1"/>
          </p:cNvSpPr>
          <p:nvPr/>
        </p:nvSpPr>
        <p:spPr bwMode="auto">
          <a:xfrm>
            <a:off x="1588" y="2581275"/>
            <a:ext cx="4573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Line-(Wire) representation</a:t>
            </a:r>
          </a:p>
        </p:txBody>
      </p:sp>
      <p:sp>
        <p:nvSpPr>
          <p:cNvPr id="2" name="Slide Number Placeholder 1"/>
          <p:cNvSpPr>
            <a:spLocks noGrp="1"/>
          </p:cNvSpPr>
          <p:nvPr>
            <p:ph type="sldNum" sz="quarter" idx="12"/>
          </p:nvPr>
        </p:nvSpPr>
        <p:spPr/>
        <p:txBody>
          <a:bodyPr/>
          <a:lstStyle/>
          <a:p>
            <a:fld id="{915173E1-F880-A64A-B74C-29872619673F}" type="slidenum">
              <a:rPr lang="en-US" smtClean="0"/>
              <a:t>13</a:t>
            </a:fld>
            <a:endParaRPr lang="en-US"/>
          </a:p>
        </p:txBody>
      </p:sp>
    </p:spTree>
    <p:extLst>
      <p:ext uri="{BB962C8B-B14F-4D97-AF65-F5344CB8AC3E}">
        <p14:creationId xmlns:p14="http://schemas.microsoft.com/office/powerpoint/2010/main" val="972813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9"/>
          <p:cNvSpPr txBox="1">
            <a:spLocks noChangeArrowheads="1"/>
          </p:cNvSpPr>
          <p:nvPr/>
        </p:nvSpPr>
        <p:spPr bwMode="auto">
          <a:xfrm>
            <a:off x="1793968" y="245149"/>
            <a:ext cx="59471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Scrambling – with secrecy</a:t>
            </a:r>
            <a:endParaRPr lang="en-US" b="1" dirty="0">
              <a:latin typeface="Calibri"/>
            </a:endParaRPr>
          </a:p>
        </p:txBody>
      </p:sp>
      <p:sp>
        <p:nvSpPr>
          <p:cNvPr id="21507" name="TextBox 72"/>
          <p:cNvSpPr txBox="1">
            <a:spLocks noChangeArrowheads="1"/>
          </p:cNvSpPr>
          <p:nvPr/>
        </p:nvSpPr>
        <p:spPr bwMode="auto">
          <a:xfrm>
            <a:off x="1447800" y="213162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8" name="TextBox 73"/>
          <p:cNvSpPr txBox="1">
            <a:spLocks noChangeArrowheads="1"/>
          </p:cNvSpPr>
          <p:nvPr/>
        </p:nvSpPr>
        <p:spPr bwMode="auto">
          <a:xfrm>
            <a:off x="5867400" y="213162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9" name="TextBox 74"/>
          <p:cNvSpPr txBox="1">
            <a:spLocks noChangeArrowheads="1"/>
          </p:cNvSpPr>
          <p:nvPr/>
        </p:nvSpPr>
        <p:spPr bwMode="auto">
          <a:xfrm>
            <a:off x="3657600" y="301002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1510" name="Group 77"/>
          <p:cNvGrpSpPr>
            <a:grpSpLocks/>
          </p:cNvGrpSpPr>
          <p:nvPr/>
        </p:nvGrpSpPr>
        <p:grpSpPr bwMode="auto">
          <a:xfrm>
            <a:off x="2352675" y="310527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1511" name="Group 78"/>
          <p:cNvGrpSpPr>
            <a:grpSpLocks/>
          </p:cNvGrpSpPr>
          <p:nvPr/>
        </p:nvGrpSpPr>
        <p:grpSpPr bwMode="auto">
          <a:xfrm>
            <a:off x="6781800" y="308622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333387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1509" idx="1"/>
          </p:cNvCxnSpPr>
          <p:nvPr/>
        </p:nvCxnSpPr>
        <p:spPr>
          <a:xfrm flipV="1">
            <a:off x="2733675" y="333387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333069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333387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1507" idx="2"/>
            <a:endCxn id="77" idx="0"/>
          </p:cNvCxnSpPr>
          <p:nvPr/>
        </p:nvCxnSpPr>
        <p:spPr>
          <a:xfrm flipH="1">
            <a:off x="2543175" y="2777733"/>
            <a:ext cx="9525" cy="327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18" name="TextBox 92"/>
          <p:cNvSpPr txBox="1">
            <a:spLocks noChangeArrowheads="1"/>
          </p:cNvSpPr>
          <p:nvPr/>
        </p:nvSpPr>
        <p:spPr bwMode="auto">
          <a:xfrm>
            <a:off x="0" y="3173533"/>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19" name="TextBox 93"/>
          <p:cNvSpPr txBox="1">
            <a:spLocks noChangeArrowheads="1"/>
          </p:cNvSpPr>
          <p:nvPr/>
        </p:nvSpPr>
        <p:spPr bwMode="auto">
          <a:xfrm>
            <a:off x="8077200" y="3173533"/>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20" name="TextBox 94"/>
          <p:cNvSpPr txBox="1">
            <a:spLocks noChangeArrowheads="1"/>
          </p:cNvSpPr>
          <p:nvPr/>
        </p:nvSpPr>
        <p:spPr bwMode="auto">
          <a:xfrm>
            <a:off x="2428875" y="3467220"/>
            <a:ext cx="1533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1521" name="TextBox 95"/>
          <p:cNvSpPr txBox="1">
            <a:spLocks noChangeArrowheads="1"/>
          </p:cNvSpPr>
          <p:nvPr/>
        </p:nvSpPr>
        <p:spPr bwMode="auto">
          <a:xfrm>
            <a:off x="5629275" y="3467220"/>
            <a:ext cx="1533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pic>
        <p:nvPicPr>
          <p:cNvPr id="21523" name="Picture 9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391145"/>
            <a:ext cx="25781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4" name="Picture 10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038845"/>
            <a:ext cx="1196975"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5" name="Picture 10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2075" y="3743445"/>
            <a:ext cx="1727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15173E1-F880-A64A-B74C-29872619673F}" type="slidenum">
              <a:rPr lang="en-US" smtClean="0"/>
              <a:t>14</a:t>
            </a:fld>
            <a:endParaRPr lang="en-US"/>
          </a:p>
        </p:txBody>
      </p:sp>
      <p:pic>
        <p:nvPicPr>
          <p:cNvPr id="27" name="Picture 9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713" y="3848220"/>
            <a:ext cx="1570037" cy="226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995487" y="766249"/>
            <a:ext cx="1476375" cy="714375"/>
          </a:xfrm>
          <a:prstGeom prst="rect">
            <a:avLst/>
          </a:prstGeom>
        </p:spPr>
      </p:pic>
      <p:cxnSp>
        <p:nvCxnSpPr>
          <p:cNvPr id="30" name="Straight Arrow Connector 29"/>
          <p:cNvCxnSpPr/>
          <p:nvPr/>
        </p:nvCxnSpPr>
        <p:spPr>
          <a:xfrm flipH="1">
            <a:off x="6973975" y="2771568"/>
            <a:ext cx="9525" cy="327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92"/>
          <p:cNvSpPr txBox="1">
            <a:spLocks noChangeArrowheads="1"/>
          </p:cNvSpPr>
          <p:nvPr/>
        </p:nvSpPr>
        <p:spPr bwMode="auto">
          <a:xfrm>
            <a:off x="66092" y="1679828"/>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2</a:t>
            </a:r>
            <a:endParaRPr lang="en-US" sz="1800" dirty="0">
              <a:latin typeface="Calibri"/>
            </a:endParaRPr>
          </a:p>
        </p:txBody>
      </p:sp>
      <p:sp>
        <p:nvSpPr>
          <p:cNvPr id="32" name="TextBox 92"/>
          <p:cNvSpPr txBox="1">
            <a:spLocks noChangeArrowheads="1"/>
          </p:cNvSpPr>
          <p:nvPr/>
        </p:nvSpPr>
        <p:spPr bwMode="auto">
          <a:xfrm>
            <a:off x="66092" y="7068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1</a:t>
            </a:r>
            <a:endParaRPr lang="en-US" sz="1800" dirty="0">
              <a:latin typeface="Calibri"/>
            </a:endParaRPr>
          </a:p>
        </p:txBody>
      </p:sp>
      <p:sp>
        <p:nvSpPr>
          <p:cNvPr id="5" name="TextBox 4"/>
          <p:cNvSpPr txBox="1"/>
          <p:nvPr/>
        </p:nvSpPr>
        <p:spPr>
          <a:xfrm>
            <a:off x="3815291" y="673313"/>
            <a:ext cx="968625" cy="900246"/>
          </a:xfrm>
          <a:prstGeom prst="rect">
            <a:avLst/>
          </a:prstGeom>
          <a:noFill/>
        </p:spPr>
        <p:txBody>
          <a:bodyPr wrap="square" rtlCol="0">
            <a:spAutoFit/>
          </a:bodyPr>
          <a:lstStyle/>
          <a:p>
            <a:r>
              <a:rPr lang="en-US" sz="1050" dirty="0" smtClean="0"/>
              <a:t>….G8wDFrB</a:t>
            </a:r>
            <a:endParaRPr lang="en-US" sz="1050" dirty="0"/>
          </a:p>
          <a:p>
            <a:r>
              <a:rPr lang="en-US" sz="1050" dirty="0"/>
              <a:t>EAFDSWbzQ7</a:t>
            </a:r>
          </a:p>
          <a:p>
            <a:r>
              <a:rPr lang="en-US" sz="1050" dirty="0"/>
              <a:t>BW2fbdTqeT</a:t>
            </a:r>
          </a:p>
          <a:p>
            <a:r>
              <a:rPr lang="en-US" sz="1050" dirty="0" err="1"/>
              <a:t>ImrukTYwQY</a:t>
            </a:r>
            <a:endParaRPr lang="en-US" sz="1050" dirty="0"/>
          </a:p>
          <a:p>
            <a:r>
              <a:rPr lang="en-US" sz="1050" dirty="0" smtClean="0"/>
              <a:t>ndYdKb4….</a:t>
            </a:r>
            <a:endParaRPr lang="en-US" sz="1050" dirty="0"/>
          </a:p>
        </p:txBody>
      </p:sp>
      <p:sp>
        <p:nvSpPr>
          <p:cNvPr id="34" name="TextBox 72"/>
          <p:cNvSpPr txBox="1">
            <a:spLocks noChangeArrowheads="1"/>
          </p:cNvSpPr>
          <p:nvPr/>
        </p:nvSpPr>
        <p:spPr bwMode="auto">
          <a:xfrm>
            <a:off x="6299253" y="704268"/>
            <a:ext cx="1441907" cy="41234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ormAutofit fontScale="70000" lnSpcReduction="2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35" name="TextBox 72"/>
          <p:cNvSpPr txBox="1">
            <a:spLocks noChangeArrowheads="1"/>
          </p:cNvSpPr>
          <p:nvPr/>
        </p:nvSpPr>
        <p:spPr bwMode="auto">
          <a:xfrm>
            <a:off x="6299253" y="1194711"/>
            <a:ext cx="1441907" cy="41234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ormAutofit fontScale="70000" lnSpcReduction="2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6" name="TextBox 5"/>
          <p:cNvSpPr txBox="1"/>
          <p:nvPr/>
        </p:nvSpPr>
        <p:spPr>
          <a:xfrm>
            <a:off x="5079829" y="992631"/>
            <a:ext cx="787571" cy="430887"/>
          </a:xfrm>
          <a:prstGeom prst="rect">
            <a:avLst/>
          </a:prstGeom>
          <a:noFill/>
        </p:spPr>
        <p:txBody>
          <a:bodyPr wrap="square" rtlCol="0">
            <a:spAutoFit/>
          </a:bodyPr>
          <a:lstStyle/>
          <a:p>
            <a:pPr algn="ctr"/>
            <a:r>
              <a:rPr lang="en-US" sz="1100" b="1" dirty="0" smtClean="0"/>
              <a:t>REPLICATE</a:t>
            </a:r>
          </a:p>
          <a:p>
            <a:pPr algn="ctr"/>
            <a:r>
              <a:rPr lang="en-US" sz="1100" b="1" dirty="0" smtClean="0"/>
              <a:t>SECURELY</a:t>
            </a:r>
            <a:endParaRPr lang="en-US" sz="1100" b="1" dirty="0"/>
          </a:p>
        </p:txBody>
      </p:sp>
      <p:sp>
        <p:nvSpPr>
          <p:cNvPr id="38" name="TextBox 92"/>
          <p:cNvSpPr txBox="1">
            <a:spLocks noChangeArrowheads="1"/>
          </p:cNvSpPr>
          <p:nvPr/>
        </p:nvSpPr>
        <p:spPr bwMode="auto">
          <a:xfrm>
            <a:off x="66092" y="5529683"/>
            <a:ext cx="1295400" cy="369887"/>
          </a:xfrm>
          <a:prstGeom prst="rect">
            <a:avLst/>
          </a:prstGeom>
          <a:solidFill>
            <a:schemeClr val="bg1"/>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3</a:t>
            </a:r>
            <a:endParaRPr lang="en-US" sz="1800" dirty="0">
              <a:latin typeface="Calibri"/>
            </a:endParaRPr>
          </a:p>
        </p:txBody>
      </p:sp>
      <p:sp>
        <p:nvSpPr>
          <p:cNvPr id="8" name="TextBox 7"/>
          <p:cNvSpPr txBox="1"/>
          <p:nvPr/>
        </p:nvSpPr>
        <p:spPr>
          <a:xfrm>
            <a:off x="1361492" y="5529960"/>
            <a:ext cx="7706989" cy="369332"/>
          </a:xfrm>
          <a:prstGeom prst="rect">
            <a:avLst/>
          </a:prstGeom>
          <a:solidFill>
            <a:schemeClr val="bg1"/>
          </a:solidFill>
        </p:spPr>
        <p:txBody>
          <a:bodyPr wrap="square" rtlCol="0">
            <a:spAutoFit/>
          </a:bodyPr>
          <a:lstStyle/>
          <a:p>
            <a:r>
              <a:rPr lang="en-US" dirty="0" smtClean="0"/>
              <a:t>Don</a:t>
            </a:r>
            <a:r>
              <a:rPr lang="fr-FR" dirty="0" smtClean="0"/>
              <a:t>’</a:t>
            </a:r>
            <a:r>
              <a:rPr lang="en-US" dirty="0" smtClean="0"/>
              <a:t>t ever reuse Scrambling sequence, ever.  &lt;&lt;&lt; </a:t>
            </a:r>
            <a:r>
              <a:rPr lang="en-US" b="1" dirty="0" smtClean="0"/>
              <a:t>this is quite important</a:t>
            </a:r>
            <a:endParaRPr lang="en-US" b="1" dirty="0"/>
          </a:p>
        </p:txBody>
      </p:sp>
      <p:cxnSp>
        <p:nvCxnSpPr>
          <p:cNvPr id="7" name="Straight Arrow Connector 6"/>
          <p:cNvCxnSpPr/>
          <p:nvPr/>
        </p:nvCxnSpPr>
        <p:spPr>
          <a:xfrm flipH="1">
            <a:off x="3815291" y="1076701"/>
            <a:ext cx="2427425" cy="1362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rot="16200000" flipH="1">
            <a:off x="6159880" y="1656395"/>
            <a:ext cx="476156" cy="31048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390130" y="1783375"/>
            <a:ext cx="864772" cy="430887"/>
          </a:xfrm>
          <a:prstGeom prst="rect">
            <a:avLst/>
          </a:prstGeom>
          <a:noFill/>
        </p:spPr>
        <p:txBody>
          <a:bodyPr wrap="square" rtlCol="0">
            <a:spAutoFit/>
          </a:bodyPr>
          <a:lstStyle/>
          <a:p>
            <a:pPr algn="ctr"/>
            <a:r>
              <a:rPr lang="en-US" sz="1100" b="1" dirty="0" smtClean="0"/>
              <a:t>DUPLICATE</a:t>
            </a:r>
          </a:p>
          <a:p>
            <a:pPr algn="ctr"/>
            <a:r>
              <a:rPr lang="en-US" sz="1100" b="1" dirty="0" smtClean="0"/>
              <a:t>SECURELY</a:t>
            </a:r>
            <a:endParaRPr lang="en-US" sz="1100" b="1" dirty="0"/>
          </a:p>
        </p:txBody>
      </p:sp>
      <p:sp>
        <p:nvSpPr>
          <p:cNvPr id="12" name="TextBox 11"/>
          <p:cNvSpPr txBox="1"/>
          <p:nvPr/>
        </p:nvSpPr>
        <p:spPr>
          <a:xfrm>
            <a:off x="4912191" y="5052284"/>
            <a:ext cx="1088611"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247332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5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5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5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5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5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5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5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animBg="1"/>
      <p:bldP spid="21509" grpId="0" animBg="1"/>
      <p:bldP spid="21518" grpId="0"/>
      <p:bldP spid="21519" grpId="0"/>
      <p:bldP spid="21520" grpId="0"/>
      <p:bldP spid="21521" grpId="0"/>
      <p:bldP spid="31" grpId="0"/>
      <p:bldP spid="32" grpId="0"/>
      <p:bldP spid="5" grpId="0"/>
      <p:bldP spid="34" grpId="0" animBg="1"/>
      <p:bldP spid="35" grpId="0" animBg="1"/>
      <p:bldP spid="6" grpId="0"/>
      <p:bldP spid="38" grpId="0" animBg="1"/>
      <p:bldP spid="8" grpId="0" animBg="1"/>
      <p:bldP spid="3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9"/>
          <p:cNvSpPr txBox="1">
            <a:spLocks noChangeArrowheads="1"/>
          </p:cNvSpPr>
          <p:nvPr/>
        </p:nvSpPr>
        <p:spPr bwMode="auto">
          <a:xfrm>
            <a:off x="1823244" y="239713"/>
            <a:ext cx="54117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Scrambling– no secrecy</a:t>
            </a:r>
            <a:endParaRPr lang="en-US" b="1" dirty="0">
              <a:latin typeface="Calibri"/>
            </a:endParaRPr>
          </a:p>
        </p:txBody>
      </p:sp>
      <p:sp>
        <p:nvSpPr>
          <p:cNvPr id="22531" name="TextBox 72"/>
          <p:cNvSpPr txBox="1">
            <a:spLocks noChangeArrowheads="1"/>
          </p:cNvSpPr>
          <p:nvPr/>
        </p:nvSpPr>
        <p:spPr bwMode="auto">
          <a:xfrm>
            <a:off x="14478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2" name="TextBox 73"/>
          <p:cNvSpPr txBox="1">
            <a:spLocks noChangeArrowheads="1"/>
          </p:cNvSpPr>
          <p:nvPr/>
        </p:nvSpPr>
        <p:spPr bwMode="auto">
          <a:xfrm>
            <a:off x="58674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3" name="TextBox 74"/>
          <p:cNvSpPr txBox="1">
            <a:spLocks noChangeArrowheads="1"/>
          </p:cNvSpPr>
          <p:nvPr/>
        </p:nvSpPr>
        <p:spPr bwMode="auto">
          <a:xfrm>
            <a:off x="3657600" y="25908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2534" name="Group 77"/>
          <p:cNvGrpSpPr>
            <a:grpSpLocks/>
          </p:cNvGrpSpPr>
          <p:nvPr/>
        </p:nvGrpSpPr>
        <p:grpSpPr bwMode="auto">
          <a:xfrm>
            <a:off x="2352675" y="268605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35" name="Group 78"/>
          <p:cNvGrpSpPr>
            <a:grpSpLocks/>
          </p:cNvGrpSpPr>
          <p:nvPr/>
        </p:nvGrpSpPr>
        <p:grpSpPr bwMode="auto">
          <a:xfrm>
            <a:off x="6781800" y="266700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291465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2533" idx="1"/>
          </p:cNvCxnSpPr>
          <p:nvPr/>
        </p:nvCxnSpPr>
        <p:spPr>
          <a:xfrm flipV="1">
            <a:off x="2733675" y="291465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291147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291465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2531" idx="2"/>
          </p:cNvCxnSpPr>
          <p:nvPr/>
        </p:nvCxnSpPr>
        <p:spPr>
          <a:xfrm rot="5400000">
            <a:off x="2137569" y="2270919"/>
            <a:ext cx="820737"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5400000">
            <a:off x="6571456" y="2266157"/>
            <a:ext cx="8016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542" name="TextBox 92"/>
          <p:cNvSpPr txBox="1">
            <a:spLocks noChangeArrowheads="1"/>
          </p:cNvSpPr>
          <p:nvPr/>
        </p:nvSpPr>
        <p:spPr bwMode="auto">
          <a:xfrm>
            <a:off x="0" y="2754313"/>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3" name="TextBox 93"/>
          <p:cNvSpPr txBox="1">
            <a:spLocks noChangeArrowheads="1"/>
          </p:cNvSpPr>
          <p:nvPr/>
        </p:nvSpPr>
        <p:spPr bwMode="auto">
          <a:xfrm>
            <a:off x="8077200" y="2754313"/>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4" name="TextBox 94"/>
          <p:cNvSpPr txBox="1">
            <a:spLocks noChangeArrowheads="1"/>
          </p:cNvSpPr>
          <p:nvPr/>
        </p:nvSpPr>
        <p:spPr bwMode="auto">
          <a:xfrm>
            <a:off x="2428875" y="3048000"/>
            <a:ext cx="1533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545" name="TextBox 95"/>
          <p:cNvSpPr txBox="1">
            <a:spLocks noChangeArrowheads="1"/>
          </p:cNvSpPr>
          <p:nvPr/>
        </p:nvSpPr>
        <p:spPr bwMode="auto">
          <a:xfrm>
            <a:off x="5629275" y="3048000"/>
            <a:ext cx="1533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 name="Rectangle 21"/>
          <p:cNvSpPr/>
          <p:nvPr/>
        </p:nvSpPr>
        <p:spPr>
          <a:xfrm>
            <a:off x="0" y="1066800"/>
            <a:ext cx="4191000" cy="2905125"/>
          </a:xfrm>
          <a:prstGeom prst="rect">
            <a:avLst/>
          </a:prstGeom>
          <a:solidFill>
            <a:schemeClr val="accent3">
              <a:lumMod val="60000"/>
              <a:lumOff val="40000"/>
              <a:alpha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nvGrpSpPr>
          <p:cNvPr id="22547" name="Group 96"/>
          <p:cNvGrpSpPr>
            <a:grpSpLocks/>
          </p:cNvGrpSpPr>
          <p:nvPr/>
        </p:nvGrpSpPr>
        <p:grpSpPr bwMode="auto">
          <a:xfrm>
            <a:off x="1219200" y="4572000"/>
            <a:ext cx="6400800" cy="1828800"/>
            <a:chOff x="1218898" y="4572000"/>
            <a:chExt cx="6401102" cy="1828800"/>
          </a:xfrm>
        </p:grpSpPr>
        <p:grpSp>
          <p:nvGrpSpPr>
            <p:cNvPr id="22549" name="Group 24"/>
            <p:cNvGrpSpPr>
              <a:grpSpLocks/>
            </p:cNvGrpSpPr>
            <p:nvPr/>
          </p:nvGrpSpPr>
          <p:grpSpPr bwMode="auto">
            <a:xfrm>
              <a:off x="4772175" y="4572000"/>
              <a:ext cx="638024" cy="609600"/>
              <a:chOff x="1905000" y="5257800"/>
              <a:chExt cx="638024" cy="609600"/>
            </a:xfrm>
          </p:grpSpPr>
          <p:sp>
            <p:nvSpPr>
              <p:cNvPr id="23" name="Oval 22"/>
              <p:cNvSpPr/>
              <p:nvPr/>
            </p:nvSpPr>
            <p:spPr>
              <a:xfrm>
                <a:off x="1904716"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4" name="Plus 23"/>
              <p:cNvSpPr/>
              <p:nvPr/>
            </p:nvSpPr>
            <p:spPr>
              <a:xfrm>
                <a:off x="1980920"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50" name="Group 25"/>
            <p:cNvGrpSpPr>
              <a:grpSpLocks/>
            </p:cNvGrpSpPr>
            <p:nvPr/>
          </p:nvGrpSpPr>
          <p:grpSpPr bwMode="auto">
            <a:xfrm>
              <a:off x="2733524" y="5791200"/>
              <a:ext cx="638024" cy="609600"/>
              <a:chOff x="1905000" y="5257800"/>
              <a:chExt cx="638024" cy="609600"/>
            </a:xfrm>
          </p:grpSpPr>
          <p:sp>
            <p:nvSpPr>
              <p:cNvPr id="27" name="Oval 26"/>
              <p:cNvSpPr/>
              <p:nvPr/>
            </p:nvSpPr>
            <p:spPr>
              <a:xfrm>
                <a:off x="1904920"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8" name="Plus 27"/>
              <p:cNvSpPr/>
              <p:nvPr/>
            </p:nvSpPr>
            <p:spPr>
              <a:xfrm>
                <a:off x="1981124"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30" name="Straight Arrow Connector 29"/>
            <p:cNvCxnSpPr>
              <a:stCxn id="27" idx="6"/>
            </p:cNvCxnSpPr>
            <p:nvPr/>
          </p:nvCxnSpPr>
          <p:spPr>
            <a:xfrm>
              <a:off x="3371650" y="6096000"/>
              <a:ext cx="379112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218898" y="6097588"/>
              <a:ext cx="151454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553" name="Group 34"/>
            <p:cNvGrpSpPr>
              <a:grpSpLocks/>
            </p:cNvGrpSpPr>
            <p:nvPr/>
          </p:nvGrpSpPr>
          <p:grpSpPr bwMode="auto">
            <a:xfrm>
              <a:off x="3828747" y="5427031"/>
              <a:ext cx="438452" cy="441958"/>
              <a:chOff x="3371548" y="5181600"/>
              <a:chExt cx="590852" cy="456448"/>
            </a:xfrm>
          </p:grpSpPr>
          <p:sp>
            <p:nvSpPr>
              <p:cNvPr id="33" name="Rectangle 32"/>
              <p:cNvSpPr/>
              <p:nvPr/>
            </p:nvSpPr>
            <p:spPr>
              <a:xfrm>
                <a:off x="3371715"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9" name="TextBox 33"/>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4" name="Group 35"/>
            <p:cNvGrpSpPr>
              <a:grpSpLocks/>
            </p:cNvGrpSpPr>
            <p:nvPr/>
          </p:nvGrpSpPr>
          <p:grpSpPr bwMode="auto">
            <a:xfrm>
              <a:off x="4528910" y="5427031"/>
              <a:ext cx="438452" cy="441958"/>
              <a:chOff x="3371548" y="5181600"/>
              <a:chExt cx="590852" cy="456448"/>
            </a:xfrm>
          </p:grpSpPr>
          <p:sp>
            <p:nvSpPr>
              <p:cNvPr id="37" name="Rectangle 36"/>
              <p:cNvSpPr/>
              <p:nvPr/>
            </p:nvSpPr>
            <p:spPr>
              <a:xfrm>
                <a:off x="3371659"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7" name="TextBox 37"/>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5" name="Group 38"/>
            <p:cNvGrpSpPr>
              <a:grpSpLocks/>
            </p:cNvGrpSpPr>
            <p:nvPr/>
          </p:nvGrpSpPr>
          <p:grpSpPr bwMode="auto">
            <a:xfrm>
              <a:off x="5229073" y="5427031"/>
              <a:ext cx="438452" cy="441958"/>
              <a:chOff x="3371548" y="5181600"/>
              <a:chExt cx="590852" cy="456448"/>
            </a:xfrm>
          </p:grpSpPr>
          <p:sp>
            <p:nvSpPr>
              <p:cNvPr id="40" name="Rectangle 39"/>
              <p:cNvSpPr/>
              <p:nvPr/>
            </p:nvSpPr>
            <p:spPr>
              <a:xfrm>
                <a:off x="3371601"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5" name="TextBox 40"/>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6" name="Group 41"/>
            <p:cNvGrpSpPr>
              <a:grpSpLocks/>
            </p:cNvGrpSpPr>
            <p:nvPr/>
          </p:nvGrpSpPr>
          <p:grpSpPr bwMode="auto">
            <a:xfrm>
              <a:off x="5929233" y="5427031"/>
              <a:ext cx="438455" cy="441958"/>
              <a:chOff x="3371544" y="5181600"/>
              <a:chExt cx="590856" cy="456448"/>
            </a:xfrm>
          </p:grpSpPr>
          <p:sp>
            <p:nvSpPr>
              <p:cNvPr id="43" name="Rectangle 42"/>
              <p:cNvSpPr/>
              <p:nvPr/>
            </p:nvSpPr>
            <p:spPr>
              <a:xfrm>
                <a:off x="3371544"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3" name="TextBox 43"/>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7" name="Group 44"/>
            <p:cNvGrpSpPr>
              <a:grpSpLocks/>
            </p:cNvGrpSpPr>
            <p:nvPr/>
          </p:nvGrpSpPr>
          <p:grpSpPr bwMode="auto">
            <a:xfrm>
              <a:off x="6629353" y="5427031"/>
              <a:ext cx="438498" cy="441958"/>
              <a:chOff x="3371486" y="5181600"/>
              <a:chExt cx="590914" cy="456448"/>
            </a:xfrm>
          </p:grpSpPr>
          <p:sp>
            <p:nvSpPr>
              <p:cNvPr id="46" name="Rectangle 45"/>
              <p:cNvSpPr/>
              <p:nvPr/>
            </p:nvSpPr>
            <p:spPr>
              <a:xfrm>
                <a:off x="3371486"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1" name="TextBox 46"/>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cxnSp>
          <p:nvCxnSpPr>
            <p:cNvPr id="48" name="Straight Arrow Connector 47"/>
            <p:cNvCxnSpPr/>
            <p:nvPr/>
          </p:nvCxnSpPr>
          <p:spPr>
            <a:xfrm>
              <a:off x="4267042" y="5648325"/>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952874" y="5638800"/>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681572"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367404"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7086575" y="5638800"/>
              <a:ext cx="523900"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flipH="1" flipV="1">
              <a:off x="4858425" y="5415757"/>
              <a:ext cx="4667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5400000" flipH="1" flipV="1">
              <a:off x="7239794" y="5258594"/>
              <a:ext cx="750887" cy="95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10800000">
              <a:off x="5410096" y="4876800"/>
              <a:ext cx="2200379" cy="11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0800000" flipV="1">
              <a:off x="3052548" y="4876800"/>
              <a:ext cx="1719343"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27" idx="0"/>
            </p:cNvCxnSpPr>
            <p:nvPr/>
          </p:nvCxnSpPr>
          <p:spPr>
            <a:xfrm rot="16200000" flipH="1">
              <a:off x="2600904" y="5339557"/>
              <a:ext cx="9032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3353403" y="5868194"/>
              <a:ext cx="457200"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581209" y="5649913"/>
              <a:ext cx="2619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548" name="TextBox 91"/>
          <p:cNvSpPr txBox="1">
            <a:spLocks noChangeArrowheads="1"/>
          </p:cNvSpPr>
          <p:nvPr/>
        </p:nvSpPr>
        <p:spPr bwMode="auto">
          <a:xfrm>
            <a:off x="838200" y="4354513"/>
            <a:ext cx="35575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e.g. (Self-synchronizing) scrambler</a:t>
            </a:r>
          </a:p>
        </p:txBody>
      </p:sp>
      <p:sp>
        <p:nvSpPr>
          <p:cNvPr id="2" name="Slide Number Placeholder 1"/>
          <p:cNvSpPr>
            <a:spLocks noGrp="1"/>
          </p:cNvSpPr>
          <p:nvPr>
            <p:ph type="sldNum" sz="quarter" idx="12"/>
          </p:nvPr>
        </p:nvSpPr>
        <p:spPr/>
        <p:txBody>
          <a:bodyPr/>
          <a:lstStyle/>
          <a:p>
            <a:fld id="{915173E1-F880-A64A-B74C-29872619673F}" type="slidenum">
              <a:rPr lang="en-US" smtClean="0"/>
              <a:t>15</a:t>
            </a:fld>
            <a:endParaRPr lang="en-US"/>
          </a:p>
        </p:txBody>
      </p:sp>
    </p:spTree>
    <p:extLst>
      <p:ext uri="{BB962C8B-B14F-4D97-AF65-F5344CB8AC3E}">
        <p14:creationId xmlns:p14="http://schemas.microsoft.com/office/powerpoint/2010/main" val="1570016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99"/>
          <p:cNvSpPr txBox="1">
            <a:spLocks noChangeArrowheads="1"/>
          </p:cNvSpPr>
          <p:nvPr/>
        </p:nvSpPr>
        <p:spPr bwMode="auto">
          <a:xfrm>
            <a:off x="2286000" y="239713"/>
            <a:ext cx="45735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Examples</a:t>
            </a:r>
            <a:r>
              <a:rPr lang="en-US" b="1" dirty="0">
                <a:latin typeface="Calibri"/>
              </a:rPr>
              <a:t> </a:t>
            </a:r>
            <a:r>
              <a:rPr lang="en-US" b="1" dirty="0" smtClean="0">
                <a:latin typeface="Calibri"/>
              </a:rPr>
              <a:t>(</a:t>
            </a:r>
            <a:r>
              <a:rPr lang="en-US" b="1" dirty="0">
                <a:latin typeface="Calibri"/>
              </a:rPr>
              <a:t>Hybrid)</a:t>
            </a:r>
          </a:p>
        </p:txBody>
      </p:sp>
      <p:grpSp>
        <p:nvGrpSpPr>
          <p:cNvPr id="23555" name="Group 149"/>
          <p:cNvGrpSpPr>
            <a:grpSpLocks/>
          </p:cNvGrpSpPr>
          <p:nvPr/>
        </p:nvGrpSpPr>
        <p:grpSpPr bwMode="auto">
          <a:xfrm>
            <a:off x="6248400" y="3259138"/>
            <a:ext cx="2116138" cy="855662"/>
            <a:chOff x="6886142" y="1405533"/>
            <a:chExt cx="2115804" cy="855030"/>
          </a:xfrm>
        </p:grpSpPr>
        <p:grpSp>
          <p:nvGrpSpPr>
            <p:cNvPr id="23600" name="Group 24"/>
            <p:cNvGrpSpPr>
              <a:grpSpLocks/>
            </p:cNvGrpSpPr>
            <p:nvPr/>
          </p:nvGrpSpPr>
          <p:grpSpPr bwMode="auto">
            <a:xfrm>
              <a:off x="7768861" y="1405533"/>
              <a:ext cx="276259" cy="285010"/>
              <a:chOff x="1905000" y="5257800"/>
              <a:chExt cx="638024" cy="609600"/>
            </a:xfrm>
          </p:grpSpPr>
          <p:sp>
            <p:nvSpPr>
              <p:cNvPr id="111" name="Oval 110"/>
              <p:cNvSpPr/>
              <p:nvPr/>
            </p:nvSpPr>
            <p:spPr>
              <a:xfrm>
                <a:off x="1904520" y="5257800"/>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2" name="Plus 111"/>
              <p:cNvSpPr/>
              <p:nvPr/>
            </p:nvSpPr>
            <p:spPr>
              <a:xfrm>
                <a:off x="1981502" y="5335837"/>
                <a:ext cx="494878" cy="45804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601" name="Group 25"/>
            <p:cNvGrpSpPr>
              <a:grpSpLocks/>
            </p:cNvGrpSpPr>
            <p:nvPr/>
          </p:nvGrpSpPr>
          <p:grpSpPr bwMode="auto">
            <a:xfrm>
              <a:off x="6886142" y="1975553"/>
              <a:ext cx="276259" cy="285010"/>
              <a:chOff x="1905000" y="5257800"/>
              <a:chExt cx="638024" cy="609600"/>
            </a:xfrm>
          </p:grpSpPr>
          <p:sp>
            <p:nvSpPr>
              <p:cNvPr id="109" name="Oval 108"/>
              <p:cNvSpPr/>
              <p:nvPr/>
            </p:nvSpPr>
            <p:spPr>
              <a:xfrm>
                <a:off x="1905000" y="5256669"/>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0" name="Plus 109"/>
              <p:cNvSpPr/>
              <p:nvPr/>
            </p:nvSpPr>
            <p:spPr>
              <a:xfrm>
                <a:off x="1981982" y="5334708"/>
                <a:ext cx="494878" cy="458047"/>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62" name="Straight Arrow Connector 61"/>
            <p:cNvCxnSpPr>
              <a:stCxn id="109" idx="6"/>
            </p:cNvCxnSpPr>
            <p:nvPr/>
          </p:nvCxnSpPr>
          <p:spPr>
            <a:xfrm>
              <a:off x="7162323" y="2117794"/>
              <a:ext cx="16412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603" name="Group 34"/>
            <p:cNvGrpSpPr>
              <a:grpSpLocks/>
            </p:cNvGrpSpPr>
            <p:nvPr/>
          </p:nvGrpSpPr>
          <p:grpSpPr bwMode="auto">
            <a:xfrm>
              <a:off x="7360364" y="1805290"/>
              <a:ext cx="189846" cy="206972"/>
              <a:chOff x="3371548" y="5181600"/>
              <a:chExt cx="590852" cy="457200"/>
            </a:xfrm>
          </p:grpSpPr>
          <p:sp>
            <p:nvSpPr>
              <p:cNvPr id="107" name="Rectangle 106"/>
              <p:cNvSpPr/>
              <p:nvPr/>
            </p:nvSpPr>
            <p:spPr>
              <a:xfrm>
                <a:off x="3372687"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8" name="TextBox 107"/>
              <p:cNvSpPr txBox="1"/>
              <p:nvPr/>
            </p:nvSpPr>
            <p:spPr>
              <a:xfrm>
                <a:off x="3372687"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4" name="Group 35"/>
            <p:cNvGrpSpPr>
              <a:grpSpLocks/>
            </p:cNvGrpSpPr>
            <p:nvPr/>
          </p:nvGrpSpPr>
          <p:grpSpPr bwMode="auto">
            <a:xfrm>
              <a:off x="7663529" y="1805290"/>
              <a:ext cx="189846" cy="206972"/>
              <a:chOff x="3371548" y="5181600"/>
              <a:chExt cx="590852" cy="457200"/>
            </a:xfrm>
          </p:grpSpPr>
          <p:sp>
            <p:nvSpPr>
              <p:cNvPr id="105" name="Rectangle 104"/>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6" name="TextBox 105"/>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5" name="Group 38"/>
            <p:cNvGrpSpPr>
              <a:grpSpLocks/>
            </p:cNvGrpSpPr>
            <p:nvPr/>
          </p:nvGrpSpPr>
          <p:grpSpPr bwMode="auto">
            <a:xfrm>
              <a:off x="7966694" y="1805290"/>
              <a:ext cx="189846" cy="206972"/>
              <a:chOff x="3371548" y="5181600"/>
              <a:chExt cx="590852" cy="457200"/>
            </a:xfrm>
          </p:grpSpPr>
          <p:sp>
            <p:nvSpPr>
              <p:cNvPr id="103" name="Rectangle 102"/>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4" name="TextBox 103"/>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6" name="Group 41"/>
            <p:cNvGrpSpPr>
              <a:grpSpLocks/>
            </p:cNvGrpSpPr>
            <p:nvPr/>
          </p:nvGrpSpPr>
          <p:grpSpPr bwMode="auto">
            <a:xfrm>
              <a:off x="8269859" y="1805290"/>
              <a:ext cx="189846" cy="206972"/>
              <a:chOff x="3371548" y="5181600"/>
              <a:chExt cx="590852" cy="457200"/>
            </a:xfrm>
          </p:grpSpPr>
          <p:sp>
            <p:nvSpPr>
              <p:cNvPr id="101" name="Rectangle 100"/>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2" name="TextBox 101"/>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7" name="Group 44"/>
            <p:cNvGrpSpPr>
              <a:grpSpLocks/>
            </p:cNvGrpSpPr>
            <p:nvPr/>
          </p:nvGrpSpPr>
          <p:grpSpPr bwMode="auto">
            <a:xfrm>
              <a:off x="8573024" y="1805290"/>
              <a:ext cx="189846" cy="206972"/>
              <a:chOff x="3371548" y="5181600"/>
              <a:chExt cx="590852" cy="457200"/>
            </a:xfrm>
          </p:grpSpPr>
          <p:sp>
            <p:nvSpPr>
              <p:cNvPr id="98" name="Rectangle 97"/>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99" name="TextBox 98"/>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69" name="Straight Arrow Connector 68"/>
            <p:cNvCxnSpPr/>
            <p:nvPr/>
          </p:nvCxnSpPr>
          <p:spPr>
            <a:xfrm>
              <a:off x="7549612" y="1908398"/>
              <a:ext cx="11428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7846428"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8162291"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8459107"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8770208" y="1903640"/>
              <a:ext cx="226976" cy="634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5400000" flipH="1" flipV="1">
              <a:off x="7798080" y="1799736"/>
              <a:ext cx="2173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8824276" y="1725969"/>
              <a:ext cx="350579"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rot="10800000">
              <a:off x="8044834" y="1548302"/>
              <a:ext cx="952350" cy="4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7024233" y="1548302"/>
              <a:ext cx="744419" cy="475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109" idx="0"/>
            </p:cNvCxnSpPr>
            <p:nvPr/>
          </p:nvCxnSpPr>
          <p:spPr>
            <a:xfrm rot="16200000" flipH="1">
              <a:off x="6813251" y="1764043"/>
              <a:ext cx="4219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flipH="1" flipV="1">
              <a:off x="7147307" y="2010716"/>
              <a:ext cx="212568" cy="158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252797" y="1909985"/>
              <a:ext cx="1142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556" name="Group 24"/>
          <p:cNvGrpSpPr>
            <a:grpSpLocks/>
          </p:cNvGrpSpPr>
          <p:nvPr/>
        </p:nvGrpSpPr>
        <p:grpSpPr bwMode="auto">
          <a:xfrm>
            <a:off x="2728913" y="3259138"/>
            <a:ext cx="276225" cy="285750"/>
            <a:chOff x="1905000" y="5257800"/>
            <a:chExt cx="638024" cy="609600"/>
          </a:xfrm>
        </p:grpSpPr>
        <p:sp>
          <p:nvSpPr>
            <p:cNvPr id="147" name="Oval 146"/>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8" name="Plus 147"/>
            <p:cNvSpPr/>
            <p:nvPr/>
          </p:nvSpPr>
          <p:spPr>
            <a:xfrm>
              <a:off x="1982002" y="5335692"/>
              <a:ext cx="495020" cy="457201"/>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557" name="Group 25"/>
          <p:cNvGrpSpPr>
            <a:grpSpLocks/>
          </p:cNvGrpSpPr>
          <p:nvPr/>
        </p:nvGrpSpPr>
        <p:grpSpPr bwMode="auto">
          <a:xfrm>
            <a:off x="1846263" y="3829050"/>
            <a:ext cx="276225" cy="285750"/>
            <a:chOff x="1905000" y="5257800"/>
            <a:chExt cx="638024" cy="609600"/>
          </a:xfrm>
        </p:grpSpPr>
        <p:sp>
          <p:nvSpPr>
            <p:cNvPr id="145" name="Oval 144"/>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6" name="Plus 145"/>
            <p:cNvSpPr/>
            <p:nvPr/>
          </p:nvSpPr>
          <p:spPr>
            <a:xfrm>
              <a:off x="1982002" y="5335694"/>
              <a:ext cx="495020" cy="45719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116" name="Straight Arrow Connector 115"/>
          <p:cNvCxnSpPr/>
          <p:nvPr/>
        </p:nvCxnSpPr>
        <p:spPr>
          <a:xfrm>
            <a:off x="2122488" y="3971925"/>
            <a:ext cx="41084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190625" y="3973513"/>
            <a:ext cx="6556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560" name="Group 34"/>
          <p:cNvGrpSpPr>
            <a:grpSpLocks/>
          </p:cNvGrpSpPr>
          <p:nvPr/>
        </p:nvGrpSpPr>
        <p:grpSpPr bwMode="auto">
          <a:xfrm>
            <a:off x="2320925" y="3659188"/>
            <a:ext cx="190500" cy="207962"/>
            <a:chOff x="3371548" y="5181600"/>
            <a:chExt cx="590852" cy="457200"/>
          </a:xfrm>
        </p:grpSpPr>
        <p:sp>
          <p:nvSpPr>
            <p:cNvPr id="143" name="Rectangle 142"/>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4" name="TextBox 143"/>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1" name="Group 35"/>
          <p:cNvGrpSpPr>
            <a:grpSpLocks/>
          </p:cNvGrpSpPr>
          <p:nvPr/>
        </p:nvGrpSpPr>
        <p:grpSpPr bwMode="auto">
          <a:xfrm>
            <a:off x="2624138" y="3659188"/>
            <a:ext cx="188912" cy="207962"/>
            <a:chOff x="3371548" y="5181600"/>
            <a:chExt cx="590852" cy="457200"/>
          </a:xfrm>
        </p:grpSpPr>
        <p:sp>
          <p:nvSpPr>
            <p:cNvPr id="141" name="Rectangle 140"/>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2" name="TextBox 141"/>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2" name="Group 38"/>
          <p:cNvGrpSpPr>
            <a:grpSpLocks/>
          </p:cNvGrpSpPr>
          <p:nvPr/>
        </p:nvGrpSpPr>
        <p:grpSpPr bwMode="auto">
          <a:xfrm>
            <a:off x="2927350" y="3659188"/>
            <a:ext cx="188913" cy="207962"/>
            <a:chOff x="3371548" y="5181600"/>
            <a:chExt cx="590852" cy="457200"/>
          </a:xfrm>
        </p:grpSpPr>
        <p:sp>
          <p:nvSpPr>
            <p:cNvPr id="139" name="Rectangle 138"/>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0" name="TextBox 139"/>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3" name="Group 41"/>
          <p:cNvGrpSpPr>
            <a:grpSpLocks/>
          </p:cNvGrpSpPr>
          <p:nvPr/>
        </p:nvGrpSpPr>
        <p:grpSpPr bwMode="auto">
          <a:xfrm>
            <a:off x="3230563" y="3659188"/>
            <a:ext cx="188912" cy="207962"/>
            <a:chOff x="3371548" y="5181600"/>
            <a:chExt cx="590852" cy="457200"/>
          </a:xfrm>
        </p:grpSpPr>
        <p:sp>
          <p:nvSpPr>
            <p:cNvPr id="137" name="Rectangle 136"/>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8" name="TextBox 137"/>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4" name="Group 44"/>
          <p:cNvGrpSpPr>
            <a:grpSpLocks/>
          </p:cNvGrpSpPr>
          <p:nvPr/>
        </p:nvGrpSpPr>
        <p:grpSpPr bwMode="auto">
          <a:xfrm>
            <a:off x="3533775" y="3659188"/>
            <a:ext cx="188913" cy="207962"/>
            <a:chOff x="3371548" y="5181600"/>
            <a:chExt cx="590852" cy="457200"/>
          </a:xfrm>
        </p:grpSpPr>
        <p:sp>
          <p:nvSpPr>
            <p:cNvPr id="135" name="Rectangle 134"/>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6" name="TextBox 135"/>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123" name="Straight Arrow Connector 122"/>
          <p:cNvCxnSpPr/>
          <p:nvPr/>
        </p:nvCxnSpPr>
        <p:spPr>
          <a:xfrm>
            <a:off x="2511425" y="3762375"/>
            <a:ext cx="1127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2808288" y="3759200"/>
            <a:ext cx="1127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3122613"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3419475"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732213" y="3759200"/>
            <a:ext cx="225425" cy="476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5400000" flipH="1" flipV="1">
            <a:off x="2757487" y="3654426"/>
            <a:ext cx="2190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rot="5400000" flipH="1" flipV="1">
            <a:off x="3783806" y="3580607"/>
            <a:ext cx="352425"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rot="10800000">
            <a:off x="3005138" y="3402013"/>
            <a:ext cx="952500"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10800000" flipV="1">
            <a:off x="1984375" y="3402013"/>
            <a:ext cx="744538"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rot="16200000" flipH="1">
            <a:off x="1773237" y="3617913"/>
            <a:ext cx="4222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rot="5400000" flipH="1" flipV="1">
            <a:off x="2107406" y="3864769"/>
            <a:ext cx="212725"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212975" y="3763963"/>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7" name="TextBox 150"/>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…100111101101010001000101100111010001010010110101001001110101110100…</a:t>
            </a:r>
          </a:p>
        </p:txBody>
      </p:sp>
      <p:cxnSp>
        <p:nvCxnSpPr>
          <p:cNvPr id="154" name="Straight Arrow Connector 153"/>
          <p:cNvCxnSpPr/>
          <p:nvPr/>
        </p:nvCxnSpPr>
        <p:spPr>
          <a:xfrm rot="5400000" flipH="1" flipV="1">
            <a:off x="2094707" y="2020094"/>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9" name="TextBox 154"/>
          <p:cNvSpPr txBox="1">
            <a:spLocks noChangeArrowheads="1"/>
          </p:cNvSpPr>
          <p:nvPr/>
        </p:nvSpPr>
        <p:spPr bwMode="auto">
          <a:xfrm>
            <a:off x="2349500" y="2133600"/>
            <a:ext cx="5880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Inserted bits marking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p:txBody>
      </p:sp>
      <p:sp>
        <p:nvSpPr>
          <p:cNvPr id="23580" name="TextBox 155"/>
          <p:cNvSpPr txBox="1">
            <a:spLocks noChangeArrowheads="1"/>
          </p:cNvSpPr>
          <p:nvPr/>
        </p:nvSpPr>
        <p:spPr bwMode="auto">
          <a:xfrm>
            <a:off x="0" y="1436688"/>
            <a:ext cx="8610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a:t>
            </a:r>
            <a:r>
              <a:rPr lang="en-US" sz="1800" dirty="0">
                <a:solidFill>
                  <a:schemeClr val="accent2"/>
                </a:solidFill>
                <a:latin typeface="Calibri"/>
              </a:rPr>
              <a:t>01</a:t>
            </a:r>
            <a:r>
              <a:rPr lang="en-US" sz="1800" dirty="0">
                <a:latin typeface="Calibri"/>
              </a:rPr>
              <a:t>000101100111010001010010110101001001110101110100…</a:t>
            </a:r>
          </a:p>
        </p:txBody>
      </p:sp>
      <p:sp>
        <p:nvSpPr>
          <p:cNvPr id="23581" name="TextBox 156"/>
          <p:cNvSpPr txBox="1">
            <a:spLocks noChangeArrowheads="1"/>
          </p:cNvSpPr>
          <p:nvPr/>
        </p:nvSpPr>
        <p:spPr bwMode="auto">
          <a:xfrm>
            <a:off x="1524000" y="2743200"/>
            <a:ext cx="6115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Scramble / Transmit / Unscramble</a:t>
            </a:r>
          </a:p>
        </p:txBody>
      </p:sp>
      <p:sp>
        <p:nvSpPr>
          <p:cNvPr id="23582" name="TextBox 157"/>
          <p:cNvSpPr txBox="1">
            <a:spLocks noChangeArrowheads="1"/>
          </p:cNvSpPr>
          <p:nvPr/>
        </p:nvSpPr>
        <p:spPr bwMode="auto">
          <a:xfrm>
            <a:off x="0" y="4430713"/>
            <a:ext cx="8610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a:t>
            </a:r>
            <a:r>
              <a:rPr lang="en-US" sz="1800" dirty="0">
                <a:solidFill>
                  <a:schemeClr val="accent2"/>
                </a:solidFill>
                <a:latin typeface="Calibri"/>
              </a:rPr>
              <a:t>01</a:t>
            </a:r>
            <a:r>
              <a:rPr lang="en-US" sz="1800" dirty="0">
                <a:latin typeface="Calibri"/>
              </a:rPr>
              <a:t>00010110011101000101001011010100100111010111010010010111011101111000…</a:t>
            </a:r>
          </a:p>
        </p:txBody>
      </p:sp>
      <p:cxnSp>
        <p:nvCxnSpPr>
          <p:cNvPr id="159" name="Straight Arrow Connector 158"/>
          <p:cNvCxnSpPr/>
          <p:nvPr/>
        </p:nvCxnSpPr>
        <p:spPr>
          <a:xfrm rot="5400000" flipH="1" flipV="1">
            <a:off x="50007" y="5003006"/>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84" name="TextBox 159"/>
          <p:cNvSpPr txBox="1">
            <a:spLocks noChangeArrowheads="1"/>
          </p:cNvSpPr>
          <p:nvPr/>
        </p:nvSpPr>
        <p:spPr bwMode="auto">
          <a:xfrm>
            <a:off x="304800" y="5116513"/>
            <a:ext cx="58801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Identify (and remove)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a:p>
            <a:pPr eaLnBrk="1" hangingPunct="1"/>
            <a:r>
              <a:rPr lang="en-US" sz="1800" dirty="0">
                <a:latin typeface="Calibri"/>
              </a:rPr>
              <a:t>This gives you the Byte-delineations for </a:t>
            </a:r>
            <a:r>
              <a:rPr lang="en-US" sz="1800" i="1" dirty="0">
                <a:latin typeface="Calibri"/>
              </a:rPr>
              <a:t>free </a:t>
            </a:r>
          </a:p>
        </p:txBody>
      </p:sp>
      <p:sp>
        <p:nvSpPr>
          <p:cNvPr id="23585" name="TextBox 80"/>
          <p:cNvSpPr txBox="1">
            <a:spLocks noChangeArrowheads="1"/>
          </p:cNvSpPr>
          <p:nvPr/>
        </p:nvSpPr>
        <p:spPr bwMode="auto">
          <a:xfrm>
            <a:off x="304800" y="5799138"/>
            <a:ext cx="84582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Calibri"/>
              </a:rPr>
              <a:t>64b/66b combines a scrambler and a framer. The start of frame is a pair of bits 01 or 10: 01 means </a:t>
            </a:r>
            <a:r>
              <a:rPr lang="ja-JP" altLang="en-US" sz="1400" dirty="0">
                <a:latin typeface="Calibri"/>
              </a:rPr>
              <a:t>“</a:t>
            </a:r>
            <a:r>
              <a:rPr lang="en-US" sz="1400" dirty="0">
                <a:latin typeface="Calibri"/>
              </a:rPr>
              <a:t>this frame is data</a:t>
            </a:r>
            <a:r>
              <a:rPr lang="ja-JP" altLang="en-US" sz="1400" dirty="0">
                <a:latin typeface="Calibri"/>
              </a:rPr>
              <a:t>”</a:t>
            </a:r>
            <a:r>
              <a:rPr lang="en-US" sz="1400" dirty="0">
                <a:latin typeface="Calibri"/>
              </a:rPr>
              <a:t> 10 means </a:t>
            </a:r>
            <a:r>
              <a:rPr lang="ja-JP" altLang="en-US" sz="1400" dirty="0">
                <a:latin typeface="Calibri"/>
              </a:rPr>
              <a:t>“</a:t>
            </a:r>
            <a:r>
              <a:rPr lang="en-US" sz="1400" dirty="0">
                <a:latin typeface="Calibri"/>
              </a:rPr>
              <a:t>this frame contains data and control</a:t>
            </a:r>
            <a:r>
              <a:rPr lang="ja-JP" altLang="en-US" sz="1400" dirty="0">
                <a:latin typeface="Calibri"/>
              </a:rPr>
              <a:t>”</a:t>
            </a:r>
            <a:r>
              <a:rPr lang="en-US" sz="1400" dirty="0">
                <a:latin typeface="Calibri"/>
              </a:rPr>
              <a:t> – control could be configuration information, length of encoded data or simply </a:t>
            </a:r>
            <a:r>
              <a:rPr lang="ja-JP" altLang="en-US" sz="1400" dirty="0">
                <a:latin typeface="Calibri"/>
              </a:rPr>
              <a:t>“</a:t>
            </a:r>
            <a:r>
              <a:rPr lang="en-US" sz="1400" dirty="0">
                <a:latin typeface="Calibri"/>
              </a:rPr>
              <a:t>this line is idle</a:t>
            </a:r>
            <a:r>
              <a:rPr lang="ja-JP" altLang="en-US" sz="1400" dirty="0">
                <a:latin typeface="Calibri"/>
              </a:rPr>
              <a:t>”</a:t>
            </a:r>
            <a:r>
              <a:rPr lang="en-US" sz="1400" dirty="0">
                <a:latin typeface="Calibri"/>
              </a:rPr>
              <a:t> (no data at all) </a:t>
            </a:r>
          </a:p>
        </p:txBody>
      </p:sp>
      <p:sp>
        <p:nvSpPr>
          <p:cNvPr id="2" name="Slide Number Placeholder 1"/>
          <p:cNvSpPr>
            <a:spLocks noGrp="1"/>
          </p:cNvSpPr>
          <p:nvPr>
            <p:ph type="sldNum" sz="quarter" idx="12"/>
          </p:nvPr>
        </p:nvSpPr>
        <p:spPr/>
        <p:txBody>
          <a:bodyPr/>
          <a:lstStyle/>
          <a:p>
            <a:fld id="{915173E1-F880-A64A-B74C-29872619673F}" type="slidenum">
              <a:rPr lang="en-US" smtClean="0"/>
              <a:t>16</a:t>
            </a:fld>
            <a:endParaRPr lang="en-US"/>
          </a:p>
        </p:txBody>
      </p:sp>
    </p:spTree>
    <p:extLst>
      <p:ext uri="{BB962C8B-B14F-4D97-AF65-F5344CB8AC3E}">
        <p14:creationId xmlns:p14="http://schemas.microsoft.com/office/powerpoint/2010/main" val="258814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re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2546350"/>
            <a:ext cx="6948488" cy="2692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363304" y="588392"/>
            <a:ext cx="6794992" cy="707886"/>
          </a:xfrm>
          <a:prstGeom prst="rect">
            <a:avLst/>
          </a:prstGeom>
          <a:noFill/>
        </p:spPr>
        <p:txBody>
          <a:bodyPr wrap="square" rtlCol="0">
            <a:spAutoFit/>
          </a:bodyPr>
          <a:lstStyle/>
          <a:p>
            <a:pPr algn="ctr"/>
            <a:r>
              <a:rPr lang="en-US" sz="4000" b="1" dirty="0" smtClean="0"/>
              <a:t>Multiple Access Mechanisms</a:t>
            </a:r>
            <a:endParaRPr lang="en-US" sz="4000" b="1" dirty="0"/>
          </a:p>
        </p:txBody>
      </p:sp>
      <p:sp>
        <p:nvSpPr>
          <p:cNvPr id="5" name="TextBox 4"/>
          <p:cNvSpPr txBox="1"/>
          <p:nvPr/>
        </p:nvSpPr>
        <p:spPr>
          <a:xfrm>
            <a:off x="1026065" y="5926977"/>
            <a:ext cx="7534046" cy="646331"/>
          </a:xfrm>
          <a:prstGeom prst="rect">
            <a:avLst/>
          </a:prstGeom>
          <a:noFill/>
        </p:spPr>
        <p:txBody>
          <a:bodyPr wrap="square" rtlCol="0">
            <a:spAutoFit/>
          </a:bodyPr>
          <a:lstStyle/>
          <a:p>
            <a:r>
              <a:rPr lang="en-US" dirty="0" smtClean="0"/>
              <a:t>Each dimension is orthogonal (so may be trivially combined)</a:t>
            </a:r>
          </a:p>
          <a:p>
            <a:r>
              <a:rPr lang="en-US" dirty="0"/>
              <a:t>	</a:t>
            </a:r>
            <a:r>
              <a:rPr lang="en-US" dirty="0" smtClean="0"/>
              <a:t>There are other dimensions too; can you think of them?</a:t>
            </a:r>
            <a:endParaRPr lang="en-US" dirty="0"/>
          </a:p>
        </p:txBody>
      </p:sp>
      <p:sp>
        <p:nvSpPr>
          <p:cNvPr id="6" name="Rectangle 5"/>
          <p:cNvSpPr/>
          <p:nvPr/>
        </p:nvSpPr>
        <p:spPr>
          <a:xfrm>
            <a:off x="5876552" y="2123953"/>
            <a:ext cx="2532874" cy="30495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15173E1-F880-A64A-B74C-29872619673F}" type="slidenum">
              <a:rPr lang="en-US" smtClean="0"/>
              <a:t>17</a:t>
            </a:fld>
            <a:endParaRPr lang="en-US"/>
          </a:p>
        </p:txBody>
      </p:sp>
    </p:spTree>
    <p:extLst>
      <p:ext uri="{BB962C8B-B14F-4D97-AF65-F5344CB8AC3E}">
        <p14:creationId xmlns:p14="http://schemas.microsoft.com/office/powerpoint/2010/main" val="29579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85800"/>
            <a:ext cx="4703762" cy="274161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7651" name="Group 3"/>
          <p:cNvGrpSpPr>
            <a:grpSpLocks/>
          </p:cNvGrpSpPr>
          <p:nvPr/>
        </p:nvGrpSpPr>
        <p:grpSpPr bwMode="auto">
          <a:xfrm>
            <a:off x="4625975" y="3633788"/>
            <a:ext cx="4335463" cy="2490787"/>
            <a:chOff x="2928" y="2503"/>
            <a:chExt cx="2731" cy="1569"/>
          </a:xfrm>
        </p:grpSpPr>
        <p:sp>
          <p:nvSpPr>
            <p:cNvPr id="27652"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5"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6"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7"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8"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9"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0"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1"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2"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3"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4"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7665" name="Group 17"/>
          <p:cNvGrpSpPr>
            <a:grpSpLocks/>
          </p:cNvGrpSpPr>
          <p:nvPr/>
        </p:nvGrpSpPr>
        <p:grpSpPr bwMode="auto">
          <a:xfrm>
            <a:off x="304800" y="3633788"/>
            <a:ext cx="4200525" cy="2547937"/>
            <a:chOff x="96" y="2138"/>
            <a:chExt cx="3207" cy="1946"/>
          </a:xfrm>
        </p:grpSpPr>
        <p:grpSp>
          <p:nvGrpSpPr>
            <p:cNvPr id="27666" name="Group 18"/>
            <p:cNvGrpSpPr>
              <a:grpSpLocks/>
            </p:cNvGrpSpPr>
            <p:nvPr/>
          </p:nvGrpSpPr>
          <p:grpSpPr bwMode="auto">
            <a:xfrm>
              <a:off x="173" y="2333"/>
              <a:ext cx="3044" cy="1564"/>
              <a:chOff x="1008" y="240"/>
              <a:chExt cx="3807" cy="1946"/>
            </a:xfrm>
          </p:grpSpPr>
          <p:sp>
            <p:nvSpPr>
              <p:cNvPr id="27667"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8"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9"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0"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1"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2"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3"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4"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5"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6"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677"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8"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9"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80"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18</a:t>
            </a:fld>
            <a:endParaRPr lang="en-US"/>
          </a:p>
        </p:txBody>
      </p:sp>
    </p:spTree>
    <p:extLst>
      <p:ext uri="{BB962C8B-B14F-4D97-AF65-F5344CB8AC3E}">
        <p14:creationId xmlns:p14="http://schemas.microsoft.com/office/powerpoint/2010/main" val="323053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90563"/>
            <a:ext cx="4703762" cy="274161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8689" name="Group 17"/>
          <p:cNvGrpSpPr>
            <a:grpSpLocks/>
          </p:cNvGrpSpPr>
          <p:nvPr/>
        </p:nvGrpSpPr>
        <p:grpSpPr bwMode="auto">
          <a:xfrm>
            <a:off x="1981200" y="515938"/>
            <a:ext cx="5078413" cy="3070225"/>
            <a:chOff x="96" y="2138"/>
            <a:chExt cx="3207" cy="1946"/>
          </a:xfrm>
        </p:grpSpPr>
        <p:grpSp>
          <p:nvGrpSpPr>
            <p:cNvPr id="28690" name="Group 18"/>
            <p:cNvGrpSpPr>
              <a:grpSpLocks/>
            </p:cNvGrpSpPr>
            <p:nvPr/>
          </p:nvGrpSpPr>
          <p:grpSpPr bwMode="auto">
            <a:xfrm>
              <a:off x="173" y="2333"/>
              <a:ext cx="3044" cy="1564"/>
              <a:chOff x="1008" y="240"/>
              <a:chExt cx="3807" cy="1946"/>
            </a:xfrm>
          </p:grpSpPr>
          <p:sp>
            <p:nvSpPr>
              <p:cNvPr id="28691"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2"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3"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4"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5"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6"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7"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8"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9"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0"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701"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2"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3"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4"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8735" name="Group 63"/>
          <p:cNvGrpSpPr>
            <a:grpSpLocks/>
          </p:cNvGrpSpPr>
          <p:nvPr/>
        </p:nvGrpSpPr>
        <p:grpSpPr bwMode="auto">
          <a:xfrm>
            <a:off x="4625975" y="3657600"/>
            <a:ext cx="4335463" cy="2490788"/>
            <a:chOff x="2928" y="2503"/>
            <a:chExt cx="2731" cy="1569"/>
          </a:xfrm>
        </p:grpSpPr>
        <p:sp>
          <p:nvSpPr>
            <p:cNvPr id="28736" name="Rectangle 6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7" name="Rectangle 6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8" name="Rectangle 6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9" name="Rectangle 6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0" name="Rectangle 6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1" name="Rectangle 6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2" name="Rectangle 7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3" name="Rectangle 7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4" name="Rectangle 7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5" name="Rectangle 7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6" name="Rectangle 7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7" name="Rectangle 7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8" name="Rectangle 7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19</a:t>
            </a:fld>
            <a:endParaRPr lang="en-US"/>
          </a:p>
        </p:txBody>
      </p:sp>
    </p:spTree>
    <p:extLst>
      <p:ext uri="{BB962C8B-B14F-4D97-AF65-F5344CB8AC3E}">
        <p14:creationId xmlns:p14="http://schemas.microsoft.com/office/powerpoint/2010/main" val="386396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9C4B6C-94A4-F444-BF8A-8646DB4F746A}" type="slidenum">
              <a:rPr lang="en-US" sz="1200" i="0" smtClean="0">
                <a:latin typeface="Calibri"/>
                <a:cs typeface="Calibri"/>
              </a:rPr>
              <a:pPr/>
              <a:t>2</a:t>
            </a:fld>
            <a:endParaRPr lang="en-US" sz="1200" i="0" dirty="0">
              <a:latin typeface="Calibri"/>
              <a:cs typeface="Calibri"/>
            </a:endParaRPr>
          </a:p>
        </p:txBody>
      </p:sp>
      <p:sp>
        <p:nvSpPr>
          <p:cNvPr id="15364" name="Rectangle 2"/>
          <p:cNvSpPr>
            <a:spLocks noGrp="1" noChangeArrowheads="1"/>
          </p:cNvSpPr>
          <p:nvPr>
            <p:ph type="title"/>
          </p:nvPr>
        </p:nvSpPr>
        <p:spPr/>
        <p:txBody>
          <a:bodyPr>
            <a:normAutofit/>
          </a:bodyPr>
          <a:lstStyle/>
          <a:p>
            <a:r>
              <a:rPr lang="en-US" dirty="0" smtClean="0">
                <a:ea typeface="ＭＳ Ｐゴシック" charset="0"/>
                <a:cs typeface="ＭＳ Ｐゴシック" charset="0"/>
              </a:rPr>
              <a:t>Topic 3: </a:t>
            </a:r>
            <a:r>
              <a:rPr lang="en-US" dirty="0">
                <a:ea typeface="ＭＳ Ｐゴシック" charset="0"/>
                <a:cs typeface="ＭＳ Ｐゴシック" charset="0"/>
              </a:rPr>
              <a:t>The Data Link Layer</a:t>
            </a:r>
          </a:p>
        </p:txBody>
      </p:sp>
      <p:sp>
        <p:nvSpPr>
          <p:cNvPr id="15365" name="Rectangle 3"/>
          <p:cNvSpPr>
            <a:spLocks noGrp="1" noChangeArrowheads="1"/>
          </p:cNvSpPr>
          <p:nvPr>
            <p:ph type="body" sz="half" idx="1"/>
          </p:nvPr>
        </p:nvSpPr>
        <p:spPr>
          <a:xfrm>
            <a:off x="533400" y="1371600"/>
            <a:ext cx="7305675" cy="4648200"/>
          </a:xfrm>
        </p:spPr>
        <p:txBody>
          <a:bodyPr>
            <a:normAutofit fontScale="92500" lnSpcReduction="20000"/>
          </a:bodyPr>
          <a:lstStyle/>
          <a:p>
            <a:pPr>
              <a:buFont typeface="ZapfDingbats" charset="0"/>
              <a:buNone/>
            </a:pPr>
            <a:r>
              <a:rPr lang="en-US" u="sng" dirty="0">
                <a:solidFill>
                  <a:srgbClr val="FF0000"/>
                </a:solidFill>
                <a:ea typeface="ＭＳ Ｐゴシック" charset="0"/>
                <a:cs typeface="ＭＳ Ｐゴシック" charset="0"/>
              </a:rPr>
              <a:t>Our goals:</a:t>
            </a:r>
            <a:r>
              <a:rPr lang="en-US" sz="2400" dirty="0">
                <a:ea typeface="ＭＳ Ｐゴシック" charset="0"/>
                <a:cs typeface="ＭＳ Ｐゴシック" charset="0"/>
              </a:rPr>
              <a:t> </a:t>
            </a:r>
          </a:p>
          <a:p>
            <a:r>
              <a:rPr lang="en-US" sz="2400" dirty="0">
                <a:ea typeface="ＭＳ Ｐゴシック" charset="0"/>
                <a:cs typeface="ＭＳ Ｐゴシック" charset="0"/>
              </a:rPr>
              <a:t>understand principles behind data link layer services</a:t>
            </a:r>
            <a:r>
              <a:rPr lang="en-US" sz="2400" dirty="0" smtClean="0">
                <a:ea typeface="ＭＳ Ｐゴシック" charset="0"/>
                <a:cs typeface="ＭＳ Ｐゴシック" charset="0"/>
              </a:rPr>
              <a:t>:</a:t>
            </a:r>
          </a:p>
          <a:p>
            <a:pPr marL="457200" lvl="1" indent="0">
              <a:buNone/>
            </a:pPr>
            <a:r>
              <a:rPr lang="en-US" sz="2000" dirty="0" smtClean="0">
                <a:ea typeface="ＭＳ Ｐゴシック" charset="0"/>
                <a:cs typeface="ＭＳ Ｐゴシック" charset="0"/>
              </a:rPr>
              <a:t>(these are methods &amp; mechanisms in your networking toolbox)</a:t>
            </a:r>
            <a:endParaRPr lang="en-US" sz="2000" dirty="0">
              <a:ea typeface="ＭＳ Ｐゴシック" charset="0"/>
              <a:cs typeface="ＭＳ Ｐゴシック" charset="0"/>
            </a:endParaRPr>
          </a:p>
          <a:p>
            <a:pPr lvl="1"/>
            <a:r>
              <a:rPr lang="en-US" sz="2000" dirty="0">
                <a:ea typeface="ＭＳ Ｐゴシック" charset="0"/>
              </a:rPr>
              <a:t>error detection, correction</a:t>
            </a:r>
          </a:p>
          <a:p>
            <a:pPr lvl="1"/>
            <a:r>
              <a:rPr lang="en-US" sz="2000" dirty="0">
                <a:ea typeface="ＭＳ Ｐゴシック" charset="0"/>
              </a:rPr>
              <a:t>sharing a broadcast channel: multiple access</a:t>
            </a:r>
          </a:p>
          <a:p>
            <a:pPr lvl="1"/>
            <a:r>
              <a:rPr lang="en-US" sz="2000" dirty="0">
                <a:ea typeface="ＭＳ Ｐゴシック" charset="0"/>
              </a:rPr>
              <a:t>link layer addressing</a:t>
            </a:r>
          </a:p>
          <a:p>
            <a:pPr lvl="1"/>
            <a:r>
              <a:rPr lang="en-US" sz="2000" dirty="0">
                <a:ea typeface="ＭＳ Ｐゴシック" charset="0"/>
              </a:rPr>
              <a:t>reliable data transfer, flow control: </a:t>
            </a:r>
          </a:p>
          <a:p>
            <a:r>
              <a:rPr lang="en-US" sz="2800" dirty="0" smtClean="0">
                <a:ea typeface="ＭＳ Ｐゴシック" charset="0"/>
                <a:cs typeface="ＭＳ Ｐゴシック" charset="0"/>
              </a:rPr>
              <a:t>instantiation </a:t>
            </a:r>
            <a:r>
              <a:rPr lang="en-US" sz="2800" dirty="0">
                <a:ea typeface="ＭＳ Ｐゴシック" charset="0"/>
                <a:cs typeface="ＭＳ Ｐゴシック" charset="0"/>
              </a:rPr>
              <a:t>and implementation of various link layer </a:t>
            </a:r>
            <a:r>
              <a:rPr lang="en-US" sz="2800" dirty="0" smtClean="0">
                <a:ea typeface="ＭＳ Ｐゴシック" charset="0"/>
                <a:cs typeface="ＭＳ Ｐゴシック" charset="0"/>
              </a:rPr>
              <a:t>technologies</a:t>
            </a:r>
            <a:endParaRPr lang="en-US" sz="2800" dirty="0">
              <a:ea typeface="ＭＳ Ｐゴシック" charset="0"/>
              <a:cs typeface="ＭＳ Ｐゴシック" charset="0"/>
            </a:endParaRPr>
          </a:p>
          <a:p>
            <a:pPr lvl="1"/>
            <a:r>
              <a:rPr lang="en-US" sz="2000" dirty="0" smtClean="0">
                <a:ea typeface="ＭＳ Ｐゴシック" charset="0"/>
                <a:cs typeface="ＭＳ Ｐゴシック" charset="0"/>
              </a:rPr>
              <a:t>Wired Ethernet (aka 802.3)</a:t>
            </a:r>
          </a:p>
          <a:p>
            <a:pPr lvl="1"/>
            <a:r>
              <a:rPr lang="en-US" sz="2000" dirty="0" smtClean="0">
                <a:ea typeface="ＭＳ Ｐゴシック" charset="0"/>
                <a:cs typeface="ＭＳ Ｐゴシック" charset="0"/>
              </a:rPr>
              <a:t>Wireless Ethernet (aka 802.11 </a:t>
            </a:r>
            <a:r>
              <a:rPr lang="en-US" sz="2000" dirty="0" err="1" smtClean="0">
                <a:ea typeface="ＭＳ Ｐゴシック" charset="0"/>
                <a:cs typeface="ＭＳ Ｐゴシック" charset="0"/>
              </a:rPr>
              <a:t>WiFi</a:t>
            </a:r>
            <a:r>
              <a:rPr lang="en-US" sz="2000" dirty="0" smtClean="0">
                <a:ea typeface="ＭＳ Ｐゴシック" charset="0"/>
                <a:cs typeface="ＭＳ Ｐゴシック" charset="0"/>
              </a:rPr>
              <a:t>)</a:t>
            </a:r>
          </a:p>
          <a:p>
            <a:r>
              <a:rPr lang="en-US" sz="2400" dirty="0">
                <a:ea typeface="ＭＳ Ｐゴシック" charset="0"/>
              </a:rPr>
              <a:t>A</a:t>
            </a:r>
            <a:r>
              <a:rPr lang="en-US" sz="2400" dirty="0" smtClean="0">
                <a:ea typeface="ＭＳ Ｐゴシック" charset="0"/>
              </a:rPr>
              <a:t>lgorithms</a:t>
            </a:r>
            <a:endParaRPr lang="en-US" sz="2400" dirty="0">
              <a:ea typeface="ＭＳ Ｐゴシック" charset="0"/>
            </a:endParaRPr>
          </a:p>
          <a:p>
            <a:pPr lvl="1"/>
            <a:r>
              <a:rPr lang="en-US" sz="2000" dirty="0">
                <a:ea typeface="ＭＳ Ｐゴシック" charset="0"/>
              </a:rPr>
              <a:t>Binary Exponential </a:t>
            </a:r>
            <a:r>
              <a:rPr lang="en-US" sz="2000" dirty="0" err="1">
                <a:ea typeface="ＭＳ Ｐゴシック" charset="0"/>
              </a:rPr>
              <a:t>Backoff</a:t>
            </a:r>
            <a:endParaRPr lang="en-US" sz="2000" dirty="0">
              <a:ea typeface="ＭＳ Ｐゴシック" charset="0"/>
            </a:endParaRPr>
          </a:p>
          <a:p>
            <a:pPr lvl="1"/>
            <a:r>
              <a:rPr lang="en-US" sz="2000" dirty="0">
                <a:ea typeface="ＭＳ Ｐゴシック" charset="0"/>
              </a:rPr>
              <a:t>Spanning </a:t>
            </a:r>
            <a:r>
              <a:rPr lang="en-US" sz="2000" dirty="0" smtClean="0">
                <a:ea typeface="ＭＳ Ｐゴシック" charset="0"/>
              </a:rPr>
              <a:t>Tree</a:t>
            </a:r>
            <a:endParaRPr lang="en-US" sz="2000" dirty="0">
              <a:ea typeface="ＭＳ Ｐゴシック" charset="0"/>
            </a:endParaRPr>
          </a:p>
        </p:txBody>
      </p:sp>
    </p:spTree>
    <p:extLst>
      <p:ext uri="{BB962C8B-B14F-4D97-AF65-F5344CB8AC3E}">
        <p14:creationId xmlns:p14="http://schemas.microsoft.com/office/powerpoint/2010/main" val="3595958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66750"/>
            <a:ext cx="4703762" cy="274161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9699" name="Group 3"/>
          <p:cNvGrpSpPr>
            <a:grpSpLocks/>
          </p:cNvGrpSpPr>
          <p:nvPr/>
        </p:nvGrpSpPr>
        <p:grpSpPr bwMode="auto">
          <a:xfrm>
            <a:off x="4656138" y="3973513"/>
            <a:ext cx="4335462" cy="2490787"/>
            <a:chOff x="2928" y="2503"/>
            <a:chExt cx="2731" cy="1569"/>
          </a:xfrm>
        </p:grpSpPr>
        <p:sp>
          <p:nvSpPr>
            <p:cNvPr id="29700"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1"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2"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3"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4"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5"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6"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7"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8"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9"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0"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1"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2"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13" name="Rectangle 17"/>
          <p:cNvSpPr>
            <a:spLocks noChangeArrowheads="1"/>
          </p:cNvSpPr>
          <p:nvPr/>
        </p:nvSpPr>
        <p:spPr bwMode="auto">
          <a:xfrm>
            <a:off x="3733800" y="3429000"/>
            <a:ext cx="5410200" cy="3429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714" name="Group 18"/>
          <p:cNvGrpSpPr>
            <a:grpSpLocks/>
          </p:cNvGrpSpPr>
          <p:nvPr/>
        </p:nvGrpSpPr>
        <p:grpSpPr bwMode="auto">
          <a:xfrm>
            <a:off x="1981200" y="561975"/>
            <a:ext cx="5118100" cy="2943225"/>
            <a:chOff x="2928" y="2503"/>
            <a:chExt cx="2731" cy="1569"/>
          </a:xfrm>
        </p:grpSpPr>
        <p:sp>
          <p:nvSpPr>
            <p:cNvPr id="29715" name="Rectangle 19"/>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6" name="Rectangle 20"/>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7" name="Rectangle 21"/>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8" name="Rectangle 22"/>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9" name="Rectangle 23"/>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0" name="Rectangle 24"/>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1" name="Rectangle 25"/>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2" name="Rectangle 26"/>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3" name="Rectangle 27"/>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4" name="Rectangle 28"/>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5" name="Rectangle 29"/>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6" name="Rectangle 30"/>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7" name="Rectangle 31"/>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750" name="Group 54"/>
          <p:cNvGrpSpPr>
            <a:grpSpLocks/>
          </p:cNvGrpSpPr>
          <p:nvPr/>
        </p:nvGrpSpPr>
        <p:grpSpPr bwMode="auto">
          <a:xfrm>
            <a:off x="304800" y="3633788"/>
            <a:ext cx="4200525" cy="2547937"/>
            <a:chOff x="96" y="2138"/>
            <a:chExt cx="3207" cy="1946"/>
          </a:xfrm>
        </p:grpSpPr>
        <p:grpSp>
          <p:nvGrpSpPr>
            <p:cNvPr id="29751" name="Group 55"/>
            <p:cNvGrpSpPr>
              <a:grpSpLocks/>
            </p:cNvGrpSpPr>
            <p:nvPr/>
          </p:nvGrpSpPr>
          <p:grpSpPr bwMode="auto">
            <a:xfrm>
              <a:off x="173" y="2333"/>
              <a:ext cx="3044" cy="1564"/>
              <a:chOff x="1008" y="240"/>
              <a:chExt cx="3807" cy="1946"/>
            </a:xfrm>
          </p:grpSpPr>
          <p:sp>
            <p:nvSpPr>
              <p:cNvPr id="29752" name="Rectangle 56"/>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3" name="Rectangle 57"/>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4" name="Rectangle 58"/>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5" name="Rectangle 59"/>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6" name="Rectangle 60"/>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7" name="Rectangle 61"/>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8" name="Rectangle 62"/>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9" name="Rectangle 63"/>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0" name="Rectangle 64"/>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1" name="Rectangle 65"/>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62" name="Rectangle 66"/>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3" name="Rectangle 67"/>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4" name="Rectangle 68"/>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5" name="Rectangle 69"/>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20</a:t>
            </a:fld>
            <a:endParaRPr lang="en-US" dirty="0"/>
          </a:p>
        </p:txBody>
      </p:sp>
    </p:spTree>
    <p:extLst>
      <p:ext uri="{BB962C8B-B14F-4D97-AF65-F5344CB8AC3E}">
        <p14:creationId xmlns:p14="http://schemas.microsoft.com/office/powerpoint/2010/main" val="418075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0"/>
                                  </p:stCondLst>
                                  <p:childTnLst>
                                    <p:set>
                                      <p:cBhvr>
                                        <p:cTn id="6" dur="1" fill="hold">
                                          <p:stCondLst>
                                            <p:cond delay="0"/>
                                          </p:stCondLst>
                                        </p:cTn>
                                        <p:tgtEl>
                                          <p:spTgt spid="29714"/>
                                        </p:tgtEl>
                                        <p:attrNameLst>
                                          <p:attrName>style.visibility</p:attrName>
                                        </p:attrNameLst>
                                      </p:cBhvr>
                                      <p:to>
                                        <p:strVal val="visible"/>
                                      </p:to>
                                    </p:set>
                                    <p:anim calcmode="lin" valueType="num">
                                      <p:cBhvr additive="base">
                                        <p:cTn id="7" dur="500" fill="hold"/>
                                        <p:tgtEl>
                                          <p:spTgt spid="29714"/>
                                        </p:tgtEl>
                                        <p:attrNameLst>
                                          <p:attrName>ppt_x</p:attrName>
                                        </p:attrNameLst>
                                      </p:cBhvr>
                                      <p:tavLst>
                                        <p:tav tm="0">
                                          <p:val>
                                            <p:strVal val="1+#ppt_w/2"/>
                                          </p:val>
                                        </p:tav>
                                        <p:tav tm="100000">
                                          <p:val>
                                            <p:strVal val="#ppt_x"/>
                                          </p:val>
                                        </p:tav>
                                      </p:tavLst>
                                    </p:anim>
                                    <p:anim calcmode="lin" valueType="num">
                                      <p:cBhvr additive="base">
                                        <p:cTn id="8" dur="500" fill="hold"/>
                                        <p:tgtEl>
                                          <p:spTgt spid="29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365125" y="257175"/>
            <a:ext cx="8364538" cy="1143000"/>
          </a:xfrm>
        </p:spPr>
        <p:txBody>
          <a:bodyPr>
            <a:normAutofit fontScale="90000"/>
          </a:bodyPr>
          <a:lstStyle/>
          <a:p>
            <a:r>
              <a:rPr lang="en-US" sz="3600" dirty="0"/>
              <a:t>Code Division Multiple Access (CDMA</a:t>
            </a:r>
            <a:r>
              <a:rPr lang="en-US" sz="3600" dirty="0" smtClean="0"/>
              <a:t>)</a:t>
            </a:r>
            <a:br>
              <a:rPr lang="en-US" sz="3600" dirty="0" smtClean="0"/>
            </a:br>
            <a:r>
              <a:rPr lang="en-US" sz="3600" dirty="0" smtClean="0"/>
              <a:t>(not to be confused with CSMA!)</a:t>
            </a:r>
            <a:endParaRPr lang="en-US" sz="3600" dirty="0"/>
          </a:p>
        </p:txBody>
      </p:sp>
      <p:sp>
        <p:nvSpPr>
          <p:cNvPr id="40965" name="Rectangle 3"/>
          <p:cNvSpPr>
            <a:spLocks noGrp="1" noChangeArrowheads="1"/>
          </p:cNvSpPr>
          <p:nvPr>
            <p:ph type="body" idx="1"/>
          </p:nvPr>
        </p:nvSpPr>
        <p:spPr>
          <a:xfrm>
            <a:off x="533400" y="1600200"/>
            <a:ext cx="7934325" cy="4648200"/>
          </a:xfrm>
        </p:spPr>
        <p:txBody>
          <a:bodyPr>
            <a:normAutofit fontScale="92500" lnSpcReduction="10000"/>
          </a:bodyPr>
          <a:lstStyle/>
          <a:p>
            <a:pPr>
              <a:lnSpc>
                <a:spcPct val="80000"/>
              </a:lnSpc>
            </a:pPr>
            <a:r>
              <a:rPr lang="en-US" sz="2400" dirty="0"/>
              <a:t>used  in several wireless broadcast channels (cellular, satellite, </a:t>
            </a:r>
            <a:r>
              <a:rPr lang="en-US" sz="2400" dirty="0" err="1"/>
              <a:t>etc</a:t>
            </a:r>
            <a:r>
              <a:rPr lang="en-US" sz="2400" dirty="0"/>
              <a:t>) </a:t>
            </a:r>
            <a:r>
              <a:rPr lang="en-US" sz="2400" dirty="0" smtClean="0"/>
              <a:t>standards </a:t>
            </a:r>
          </a:p>
          <a:p>
            <a:pPr>
              <a:lnSpc>
                <a:spcPct val="80000"/>
              </a:lnSpc>
            </a:pPr>
            <a:endParaRPr lang="en-US" sz="2400" dirty="0" smtClean="0"/>
          </a:p>
          <a:p>
            <a:pPr>
              <a:lnSpc>
                <a:spcPct val="80000"/>
              </a:lnSpc>
            </a:pPr>
            <a:r>
              <a:rPr lang="en-US" sz="2400" dirty="0" smtClean="0"/>
              <a:t>unique </a:t>
            </a:r>
            <a:r>
              <a:rPr lang="ja-JP" altLang="en-US" sz="2400" dirty="0" smtClean="0"/>
              <a:t>“</a:t>
            </a:r>
            <a:r>
              <a:rPr lang="en-US" sz="2400" dirty="0" smtClean="0"/>
              <a:t>code</a:t>
            </a:r>
            <a:r>
              <a:rPr lang="ja-JP" altLang="en-US" sz="2400" dirty="0" smtClean="0"/>
              <a:t>”</a:t>
            </a:r>
            <a:r>
              <a:rPr lang="en-US" sz="2400" dirty="0" smtClean="0"/>
              <a:t> assigned to each user; i.e., code set partitioning</a:t>
            </a:r>
          </a:p>
          <a:p>
            <a:pPr>
              <a:lnSpc>
                <a:spcPct val="80000"/>
              </a:lnSpc>
            </a:pPr>
            <a:endParaRPr lang="en-US" sz="2400" dirty="0" smtClean="0"/>
          </a:p>
          <a:p>
            <a:pPr>
              <a:lnSpc>
                <a:spcPct val="80000"/>
              </a:lnSpc>
            </a:pPr>
            <a:r>
              <a:rPr lang="en-US" sz="2400" dirty="0" smtClean="0"/>
              <a:t>all </a:t>
            </a:r>
            <a:r>
              <a:rPr lang="en-US" sz="2400" dirty="0"/>
              <a:t>users share same frequency, but each user has own </a:t>
            </a:r>
            <a:r>
              <a:rPr lang="ja-JP" altLang="en-US" sz="2400" dirty="0"/>
              <a:t>“</a:t>
            </a:r>
            <a:r>
              <a:rPr lang="en-US" sz="2400" dirty="0"/>
              <a:t>chipping</a:t>
            </a:r>
            <a:r>
              <a:rPr lang="ja-JP" altLang="en-US" sz="2400" dirty="0"/>
              <a:t>”</a:t>
            </a:r>
            <a:r>
              <a:rPr lang="en-US" sz="2400" dirty="0"/>
              <a:t> sequence (i.e., code) to encode </a:t>
            </a:r>
            <a:r>
              <a:rPr lang="en-US" sz="2400" dirty="0" smtClean="0"/>
              <a:t>data</a:t>
            </a:r>
          </a:p>
          <a:p>
            <a:pPr>
              <a:lnSpc>
                <a:spcPct val="80000"/>
              </a:lnSpc>
            </a:pPr>
            <a:endParaRPr lang="en-US" sz="2400" dirty="0"/>
          </a:p>
          <a:p>
            <a:pPr>
              <a:lnSpc>
                <a:spcPct val="80000"/>
              </a:lnSpc>
            </a:pPr>
            <a:r>
              <a:rPr lang="en-US" sz="2400" i="1" dirty="0">
                <a:solidFill>
                  <a:srgbClr val="FF0000"/>
                </a:solidFill>
              </a:rPr>
              <a:t>encoded signal</a:t>
            </a:r>
            <a:r>
              <a:rPr lang="en-US" sz="2400" dirty="0"/>
              <a:t> = (original data) </a:t>
            </a:r>
            <a:r>
              <a:rPr lang="en-US" sz="2400" dirty="0" smtClean="0"/>
              <a:t>XOR </a:t>
            </a:r>
            <a:r>
              <a:rPr lang="en-US" sz="2400" dirty="0"/>
              <a:t>(chipping sequence</a:t>
            </a:r>
            <a:r>
              <a:rPr lang="en-US" sz="2400" dirty="0" smtClean="0"/>
              <a:t>)</a:t>
            </a:r>
          </a:p>
          <a:p>
            <a:pPr>
              <a:lnSpc>
                <a:spcPct val="80000"/>
              </a:lnSpc>
            </a:pPr>
            <a:endParaRPr lang="en-US" sz="2400" dirty="0"/>
          </a:p>
          <a:p>
            <a:pPr>
              <a:lnSpc>
                <a:spcPct val="80000"/>
              </a:lnSpc>
            </a:pPr>
            <a:r>
              <a:rPr lang="en-US" sz="2400" i="1" dirty="0">
                <a:solidFill>
                  <a:srgbClr val="FF0000"/>
                </a:solidFill>
              </a:rPr>
              <a:t>decoding:</a:t>
            </a:r>
            <a:r>
              <a:rPr lang="en-US" sz="2400" dirty="0"/>
              <a:t> inner-product of encoded signal and chipping </a:t>
            </a:r>
            <a:r>
              <a:rPr lang="en-US" sz="2400" dirty="0" smtClean="0"/>
              <a:t>sequence</a:t>
            </a:r>
          </a:p>
          <a:p>
            <a:pPr>
              <a:lnSpc>
                <a:spcPct val="80000"/>
              </a:lnSpc>
            </a:pPr>
            <a:endParaRPr lang="en-US" sz="2400" dirty="0"/>
          </a:p>
          <a:p>
            <a:pPr>
              <a:lnSpc>
                <a:spcPct val="80000"/>
              </a:lnSpc>
            </a:pPr>
            <a:r>
              <a:rPr lang="en-US" sz="2400" dirty="0"/>
              <a:t>allows multiple users to </a:t>
            </a:r>
            <a:r>
              <a:rPr lang="ja-JP" altLang="en-US" sz="2400" dirty="0"/>
              <a:t>“</a:t>
            </a:r>
            <a:r>
              <a:rPr lang="en-US" sz="2400" dirty="0"/>
              <a:t>coexist</a:t>
            </a:r>
            <a:r>
              <a:rPr lang="ja-JP" altLang="en-US" sz="2400" dirty="0"/>
              <a:t>”</a:t>
            </a:r>
            <a:r>
              <a:rPr lang="en-US" sz="2400" dirty="0"/>
              <a:t> and transmit simultaneously with minimal interference (if codes are </a:t>
            </a:r>
            <a:r>
              <a:rPr lang="ja-JP" altLang="en-US" sz="2400" dirty="0"/>
              <a:t>“</a:t>
            </a:r>
            <a:r>
              <a:rPr lang="en-US" sz="2400" dirty="0"/>
              <a:t>orthogonal</a:t>
            </a:r>
            <a:r>
              <a:rPr lang="ja-JP" altLang="en-US" sz="2400" dirty="0"/>
              <a:t>”</a:t>
            </a:r>
            <a:r>
              <a:rPr lang="en-US" sz="2400" dirty="0"/>
              <a:t>)</a:t>
            </a:r>
            <a:endParaRPr lang="en-US" sz="3200" dirty="0"/>
          </a:p>
          <a:p>
            <a:pPr>
              <a:lnSpc>
                <a:spcPct val="80000"/>
              </a:lnSpc>
            </a:pPr>
            <a:endParaRPr lang="en-US" sz="3200" dirty="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21</a:t>
            </a:fld>
            <a:endParaRPr lang="en-US" dirty="0"/>
          </a:p>
        </p:txBody>
      </p:sp>
    </p:spTree>
    <p:extLst>
      <p:ext uri="{BB962C8B-B14F-4D97-AF65-F5344CB8AC3E}">
        <p14:creationId xmlns:p14="http://schemas.microsoft.com/office/powerpoint/2010/main" val="257505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533400" y="250825"/>
            <a:ext cx="7772400" cy="1143000"/>
          </a:xfrm>
        </p:spPr>
        <p:txBody>
          <a:bodyPr/>
          <a:lstStyle/>
          <a:p>
            <a:r>
              <a:rPr lang="en-US" dirty="0"/>
              <a:t>CDMA Encode/Decode</a:t>
            </a:r>
          </a:p>
        </p:txBody>
      </p:sp>
      <p:sp>
        <p:nvSpPr>
          <p:cNvPr id="43013"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14"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15" name="Text Box 10"/>
          <p:cNvSpPr txBox="1">
            <a:spLocks noChangeArrowheads="1"/>
          </p:cNvSpPr>
          <p:nvPr/>
        </p:nvSpPr>
        <p:spPr bwMode="auto">
          <a:xfrm>
            <a:off x="2389188" y="2960688"/>
            <a:ext cx="6393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16" name="Text Box 11"/>
          <p:cNvSpPr txBox="1">
            <a:spLocks noChangeArrowheads="1"/>
          </p:cNvSpPr>
          <p:nvPr/>
        </p:nvSpPr>
        <p:spPr bwMode="auto">
          <a:xfrm>
            <a:off x="3408363" y="2965450"/>
            <a:ext cx="6393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3268"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269" name="Rectangle 12"/>
            <p:cNvSpPr>
              <a:spLocks noChangeArrowheads="1"/>
            </p:cNvSpPr>
            <p:nvPr/>
          </p:nvSpPr>
          <p:spPr bwMode="auto">
            <a:xfrm>
              <a:off x="1350" y="1218"/>
              <a:ext cx="678" cy="13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70" name="Text Box 15"/>
            <p:cNvSpPr txBox="1">
              <a:spLocks noChangeArrowheads="1"/>
            </p:cNvSpPr>
            <p:nvPr/>
          </p:nvSpPr>
          <p:spPr bwMode="auto">
            <a:xfrm>
              <a:off x="1436" y="1194"/>
              <a:ext cx="37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nvGrpSpPr>
            <p:cNvPr id="43271" name="Group 44"/>
            <p:cNvGrpSpPr>
              <a:grpSpLocks/>
            </p:cNvGrpSpPr>
            <p:nvPr/>
          </p:nvGrpSpPr>
          <p:grpSpPr bwMode="auto">
            <a:xfrm>
              <a:off x="1313" y="1534"/>
              <a:ext cx="790" cy="307"/>
              <a:chOff x="1313" y="1534"/>
              <a:chExt cx="790" cy="307"/>
            </a:xfrm>
          </p:grpSpPr>
          <p:sp>
            <p:nvSpPr>
              <p:cNvPr id="43272" name="Text Box 17"/>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73" name="Group 22"/>
              <p:cNvGrpSpPr>
                <a:grpSpLocks/>
              </p:cNvGrpSpPr>
              <p:nvPr/>
            </p:nvGrpSpPr>
            <p:grpSpPr bwMode="auto">
              <a:xfrm>
                <a:off x="1353" y="1539"/>
                <a:ext cx="258" cy="147"/>
                <a:chOff x="1353" y="1539"/>
                <a:chExt cx="258" cy="144"/>
              </a:xfrm>
            </p:grpSpPr>
            <p:sp>
              <p:nvSpPr>
                <p:cNvPr id="43295" name="Rectangle 1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96" name="Line 2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297" name="Line 2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43274" name="Group 23"/>
              <p:cNvGrpSpPr>
                <a:grpSpLocks/>
              </p:cNvGrpSpPr>
              <p:nvPr/>
            </p:nvGrpSpPr>
            <p:grpSpPr bwMode="auto">
              <a:xfrm>
                <a:off x="1773" y="1686"/>
                <a:ext cx="258" cy="144"/>
                <a:chOff x="1353" y="1539"/>
                <a:chExt cx="258" cy="144"/>
              </a:xfrm>
            </p:grpSpPr>
            <p:sp>
              <p:nvSpPr>
                <p:cNvPr id="43292" name="Rectangle 24"/>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93" name="Line 25"/>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294" name="Line 26"/>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43275" name="Rectangle 27"/>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76" name="Rectangle 28"/>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77" name="Text Box 29"/>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8" name="Text Box 30"/>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9" name="Text Box 31"/>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80" name="Group 34"/>
              <p:cNvGrpSpPr>
                <a:grpSpLocks/>
              </p:cNvGrpSpPr>
              <p:nvPr/>
            </p:nvGrpSpPr>
            <p:grpSpPr bwMode="auto">
              <a:xfrm>
                <a:off x="1565" y="1684"/>
                <a:ext cx="211" cy="157"/>
                <a:chOff x="857" y="1909"/>
                <a:chExt cx="211" cy="157"/>
              </a:xfrm>
            </p:grpSpPr>
            <p:sp>
              <p:nvSpPr>
                <p:cNvPr id="43290" name="Text Box 3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91" name="Text Box 3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1" name="Group 35"/>
              <p:cNvGrpSpPr>
                <a:grpSpLocks/>
              </p:cNvGrpSpPr>
              <p:nvPr/>
            </p:nvGrpSpPr>
            <p:grpSpPr bwMode="auto">
              <a:xfrm>
                <a:off x="1730" y="1684"/>
                <a:ext cx="211" cy="157"/>
                <a:chOff x="857" y="1909"/>
                <a:chExt cx="211" cy="157"/>
              </a:xfrm>
            </p:grpSpPr>
            <p:sp>
              <p:nvSpPr>
                <p:cNvPr id="43288" name="Text Box 36"/>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9" name="Text Box 37"/>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2" name="Group 38"/>
              <p:cNvGrpSpPr>
                <a:grpSpLocks/>
              </p:cNvGrpSpPr>
              <p:nvPr/>
            </p:nvGrpSpPr>
            <p:grpSpPr bwMode="auto">
              <a:xfrm>
                <a:off x="1808" y="1684"/>
                <a:ext cx="211" cy="157"/>
                <a:chOff x="857" y="1909"/>
                <a:chExt cx="211" cy="157"/>
              </a:xfrm>
            </p:grpSpPr>
            <p:sp>
              <p:nvSpPr>
                <p:cNvPr id="43286" name="Text Box 3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7" name="Text Box 4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3" name="Group 41"/>
              <p:cNvGrpSpPr>
                <a:grpSpLocks/>
              </p:cNvGrpSpPr>
              <p:nvPr/>
            </p:nvGrpSpPr>
            <p:grpSpPr bwMode="auto">
              <a:xfrm>
                <a:off x="1892" y="1681"/>
                <a:ext cx="211" cy="157"/>
                <a:chOff x="857" y="1909"/>
                <a:chExt cx="211" cy="157"/>
              </a:xfrm>
            </p:grpSpPr>
            <p:sp>
              <p:nvSpPr>
                <p:cNvPr id="43284" name="Text Box 4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5" name="Text Box 4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sp>
        <p:nvSpPr>
          <p:cNvPr id="43018" name="Oval 74"/>
          <p:cNvSpPr>
            <a:spLocks noChangeArrowheads="1"/>
          </p:cNvSpPr>
          <p:nvPr/>
        </p:nvSpPr>
        <p:spPr bwMode="auto">
          <a:xfrm>
            <a:off x="4672013" y="1855788"/>
            <a:ext cx="419100" cy="4238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19" name="Text Box 75"/>
          <p:cNvSpPr txBox="1">
            <a:spLocks noChangeArrowheads="1"/>
          </p:cNvSpPr>
          <p:nvPr/>
        </p:nvSpPr>
        <p:spPr bwMode="auto">
          <a:xfrm>
            <a:off x="4298950" y="1444625"/>
            <a:ext cx="11126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err="1">
                <a:latin typeface="Calibri"/>
                <a:cs typeface="Calibri"/>
              </a:rPr>
              <a:t>Z</a:t>
            </a:r>
            <a:r>
              <a:rPr lang="en-US" sz="1800" baseline="-25000" dirty="0" err="1">
                <a:latin typeface="Calibri"/>
                <a:cs typeface="Calibri"/>
              </a:rPr>
              <a:t>i,m</a:t>
            </a:r>
            <a:r>
              <a:rPr lang="en-US" sz="1800" dirty="0">
                <a:latin typeface="Calibri"/>
                <a:cs typeface="Calibri"/>
              </a:rPr>
              <a:t>= </a:t>
            </a:r>
            <a:r>
              <a:rPr lang="en-US" sz="1800" dirty="0" err="1">
                <a:latin typeface="Calibri"/>
                <a:cs typeface="Calibri"/>
              </a:rPr>
              <a:t>d</a:t>
            </a:r>
            <a:r>
              <a:rPr lang="en-US" sz="1800" baseline="-25000" dirty="0" err="1">
                <a:latin typeface="Calibri"/>
                <a:cs typeface="Calibri"/>
              </a:rPr>
              <a:t>i</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20"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43021"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3239" name="Rectangle 13"/>
            <p:cNvSpPr>
              <a:spLocks noChangeArrowheads="1"/>
            </p:cNvSpPr>
            <p:nvPr/>
          </p:nvSpPr>
          <p:spPr bwMode="auto">
            <a:xfrm>
              <a:off x="2028" y="1092"/>
              <a:ext cx="669" cy="13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40" name="Text Box 16"/>
            <p:cNvSpPr txBox="1">
              <a:spLocks noChangeArrowheads="1"/>
            </p:cNvSpPr>
            <p:nvPr/>
          </p:nvSpPr>
          <p:spPr bwMode="auto">
            <a:xfrm>
              <a:off x="2186" y="1068"/>
              <a:ext cx="34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nvGrpSpPr>
            <p:cNvPr id="43241" name="Group 45"/>
            <p:cNvGrpSpPr>
              <a:grpSpLocks/>
            </p:cNvGrpSpPr>
            <p:nvPr/>
          </p:nvGrpSpPr>
          <p:grpSpPr bwMode="auto">
            <a:xfrm>
              <a:off x="1979" y="1540"/>
              <a:ext cx="790" cy="307"/>
              <a:chOff x="1313" y="1534"/>
              <a:chExt cx="790" cy="307"/>
            </a:xfrm>
          </p:grpSpPr>
          <p:sp>
            <p:nvSpPr>
              <p:cNvPr id="43242" name="Text Box 46"/>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43" name="Group 47"/>
              <p:cNvGrpSpPr>
                <a:grpSpLocks/>
              </p:cNvGrpSpPr>
              <p:nvPr/>
            </p:nvGrpSpPr>
            <p:grpSpPr bwMode="auto">
              <a:xfrm>
                <a:off x="1353" y="1539"/>
                <a:ext cx="258" cy="147"/>
                <a:chOff x="1353" y="1539"/>
                <a:chExt cx="258" cy="144"/>
              </a:xfrm>
            </p:grpSpPr>
            <p:sp>
              <p:nvSpPr>
                <p:cNvPr id="43265" name="Rectangle 4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66" name="Line 49"/>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267" name="Line 50"/>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43244" name="Group 51"/>
              <p:cNvGrpSpPr>
                <a:grpSpLocks/>
              </p:cNvGrpSpPr>
              <p:nvPr/>
            </p:nvGrpSpPr>
            <p:grpSpPr bwMode="auto">
              <a:xfrm>
                <a:off x="1773" y="1686"/>
                <a:ext cx="258" cy="144"/>
                <a:chOff x="1353" y="1539"/>
                <a:chExt cx="258" cy="144"/>
              </a:xfrm>
            </p:grpSpPr>
            <p:sp>
              <p:nvSpPr>
                <p:cNvPr id="43262" name="Rectangle 5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63" name="Line 5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264" name="Line 5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43245" name="Rectangle 55"/>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46" name="Rectangle 56"/>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47" name="Text Box 57"/>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8" name="Text Box 58"/>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9" name="Text Box 59"/>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50" name="Group 60"/>
              <p:cNvGrpSpPr>
                <a:grpSpLocks/>
              </p:cNvGrpSpPr>
              <p:nvPr/>
            </p:nvGrpSpPr>
            <p:grpSpPr bwMode="auto">
              <a:xfrm>
                <a:off x="1565" y="1684"/>
                <a:ext cx="211" cy="157"/>
                <a:chOff x="857" y="1909"/>
                <a:chExt cx="211" cy="157"/>
              </a:xfrm>
            </p:grpSpPr>
            <p:sp>
              <p:nvSpPr>
                <p:cNvPr id="43260" name="Text Box 6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61" name="Text Box 6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1" name="Group 63"/>
              <p:cNvGrpSpPr>
                <a:grpSpLocks/>
              </p:cNvGrpSpPr>
              <p:nvPr/>
            </p:nvGrpSpPr>
            <p:grpSpPr bwMode="auto">
              <a:xfrm>
                <a:off x="1730" y="1684"/>
                <a:ext cx="211" cy="157"/>
                <a:chOff x="857" y="1909"/>
                <a:chExt cx="211" cy="157"/>
              </a:xfrm>
            </p:grpSpPr>
            <p:sp>
              <p:nvSpPr>
                <p:cNvPr id="43258" name="Text Box 6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9" name="Text Box 6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2" name="Group 66"/>
              <p:cNvGrpSpPr>
                <a:grpSpLocks/>
              </p:cNvGrpSpPr>
              <p:nvPr/>
            </p:nvGrpSpPr>
            <p:grpSpPr bwMode="auto">
              <a:xfrm>
                <a:off x="1808" y="1684"/>
                <a:ext cx="211" cy="157"/>
                <a:chOff x="857" y="1909"/>
                <a:chExt cx="211" cy="157"/>
              </a:xfrm>
            </p:grpSpPr>
            <p:sp>
              <p:nvSpPr>
                <p:cNvPr id="43256" name="Text Box 67"/>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7" name="Text Box 68"/>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3" name="Group 69"/>
              <p:cNvGrpSpPr>
                <a:grpSpLocks/>
              </p:cNvGrpSpPr>
              <p:nvPr/>
            </p:nvGrpSpPr>
            <p:grpSpPr bwMode="auto">
              <a:xfrm>
                <a:off x="1892" y="1681"/>
                <a:ext cx="211" cy="157"/>
                <a:chOff x="857" y="1909"/>
                <a:chExt cx="211" cy="157"/>
              </a:xfrm>
            </p:grpSpPr>
            <p:sp>
              <p:nvSpPr>
                <p:cNvPr id="43254" name="Text Box 70"/>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5" name="Text Box 71"/>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3213" name="Text Box 77"/>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14" name="Group 78"/>
            <p:cNvGrpSpPr>
              <a:grpSpLocks/>
            </p:cNvGrpSpPr>
            <p:nvPr/>
          </p:nvGrpSpPr>
          <p:grpSpPr bwMode="auto">
            <a:xfrm>
              <a:off x="1353" y="1539"/>
              <a:ext cx="258" cy="147"/>
              <a:chOff x="1353" y="1539"/>
              <a:chExt cx="258" cy="144"/>
            </a:xfrm>
          </p:grpSpPr>
          <p:sp>
            <p:nvSpPr>
              <p:cNvPr id="43236" name="Rectangle 79"/>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37" name="Line 8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238" name="Line 8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43215" name="Group 82"/>
            <p:cNvGrpSpPr>
              <a:grpSpLocks/>
            </p:cNvGrpSpPr>
            <p:nvPr/>
          </p:nvGrpSpPr>
          <p:grpSpPr bwMode="auto">
            <a:xfrm>
              <a:off x="1773" y="1686"/>
              <a:ext cx="258" cy="144"/>
              <a:chOff x="1353" y="1539"/>
              <a:chExt cx="258" cy="144"/>
            </a:xfrm>
          </p:grpSpPr>
          <p:sp>
            <p:nvSpPr>
              <p:cNvPr id="43233" name="Rectangle 8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34" name="Line 8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235" name="Line 8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43216" name="Rectangle 86"/>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17" name="Rectangle 87"/>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18" name="Text Box 88"/>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19" name="Text Box 89"/>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0" name="Text Box 90"/>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21" name="Group 91"/>
            <p:cNvGrpSpPr>
              <a:grpSpLocks/>
            </p:cNvGrpSpPr>
            <p:nvPr/>
          </p:nvGrpSpPr>
          <p:grpSpPr bwMode="auto">
            <a:xfrm>
              <a:off x="1565" y="1684"/>
              <a:ext cx="211" cy="157"/>
              <a:chOff x="857" y="1909"/>
              <a:chExt cx="211" cy="157"/>
            </a:xfrm>
          </p:grpSpPr>
          <p:sp>
            <p:nvSpPr>
              <p:cNvPr id="43231" name="Text Box 9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2" name="Text Box 9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2" name="Group 94"/>
            <p:cNvGrpSpPr>
              <a:grpSpLocks/>
            </p:cNvGrpSpPr>
            <p:nvPr/>
          </p:nvGrpSpPr>
          <p:grpSpPr bwMode="auto">
            <a:xfrm>
              <a:off x="1730" y="1684"/>
              <a:ext cx="211" cy="157"/>
              <a:chOff x="857" y="1909"/>
              <a:chExt cx="211" cy="157"/>
            </a:xfrm>
          </p:grpSpPr>
          <p:sp>
            <p:nvSpPr>
              <p:cNvPr id="43229" name="Text Box 9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0" name="Text Box 9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3" name="Group 97"/>
            <p:cNvGrpSpPr>
              <a:grpSpLocks/>
            </p:cNvGrpSpPr>
            <p:nvPr/>
          </p:nvGrpSpPr>
          <p:grpSpPr bwMode="auto">
            <a:xfrm>
              <a:off x="1808" y="1684"/>
              <a:ext cx="211" cy="157"/>
              <a:chOff x="857" y="1909"/>
              <a:chExt cx="211" cy="157"/>
            </a:xfrm>
          </p:grpSpPr>
          <p:sp>
            <p:nvSpPr>
              <p:cNvPr id="43227" name="Text Box 9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8" name="Text Box 9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4" name="Group 100"/>
            <p:cNvGrpSpPr>
              <a:grpSpLocks/>
            </p:cNvGrpSpPr>
            <p:nvPr/>
          </p:nvGrpSpPr>
          <p:grpSpPr bwMode="auto">
            <a:xfrm>
              <a:off x="1892" y="1681"/>
              <a:ext cx="211" cy="157"/>
              <a:chOff x="857" y="1909"/>
              <a:chExt cx="211" cy="157"/>
            </a:xfrm>
          </p:grpSpPr>
          <p:sp>
            <p:nvSpPr>
              <p:cNvPr id="43225" name="Text Box 10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6" name="Text Box 10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43182" name="Group 134"/>
            <p:cNvGrpSpPr>
              <a:grpSpLocks/>
            </p:cNvGrpSpPr>
            <p:nvPr/>
          </p:nvGrpSpPr>
          <p:grpSpPr bwMode="auto">
            <a:xfrm>
              <a:off x="5354" y="1534"/>
              <a:ext cx="361" cy="154"/>
              <a:chOff x="5009" y="1132"/>
              <a:chExt cx="361" cy="154"/>
            </a:xfrm>
          </p:grpSpPr>
          <p:sp>
            <p:nvSpPr>
              <p:cNvPr id="43206" name="Text Box 104"/>
              <p:cNvSpPr txBox="1">
                <a:spLocks noChangeArrowheads="1"/>
              </p:cNvSpPr>
              <p:nvPr/>
            </p:nvSpPr>
            <p:spPr bwMode="auto">
              <a:xfrm>
                <a:off x="5009" y="113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07" name="Group 105"/>
              <p:cNvGrpSpPr>
                <a:grpSpLocks/>
              </p:cNvGrpSpPr>
              <p:nvPr/>
            </p:nvGrpSpPr>
            <p:grpSpPr bwMode="auto">
              <a:xfrm>
                <a:off x="5049" y="1137"/>
                <a:ext cx="258" cy="147"/>
                <a:chOff x="1353" y="1539"/>
                <a:chExt cx="258" cy="144"/>
              </a:xfrm>
            </p:grpSpPr>
            <p:sp>
              <p:nvSpPr>
                <p:cNvPr id="43210" name="Rectangle 10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11" name="Line 10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212" name="Line 10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43208" name="Text Box 115"/>
              <p:cNvSpPr txBox="1">
                <a:spLocks noChangeArrowheads="1"/>
              </p:cNvSpPr>
              <p:nvPr/>
            </p:nvSpPr>
            <p:spPr bwMode="auto">
              <a:xfrm>
                <a:off x="5087" y="113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9" name="Text Box 116"/>
              <p:cNvSpPr txBox="1">
                <a:spLocks noChangeArrowheads="1"/>
              </p:cNvSpPr>
              <p:nvPr/>
            </p:nvSpPr>
            <p:spPr bwMode="auto">
              <a:xfrm>
                <a:off x="5174" y="113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3" name="Group 135"/>
            <p:cNvGrpSpPr>
              <a:grpSpLocks/>
            </p:cNvGrpSpPr>
            <p:nvPr/>
          </p:nvGrpSpPr>
          <p:grpSpPr bwMode="auto">
            <a:xfrm>
              <a:off x="4928" y="1536"/>
              <a:ext cx="550" cy="305"/>
              <a:chOff x="5114" y="1518"/>
              <a:chExt cx="550" cy="305"/>
            </a:xfrm>
          </p:grpSpPr>
          <p:grpSp>
            <p:nvGrpSpPr>
              <p:cNvPr id="43184" name="Group 133"/>
              <p:cNvGrpSpPr>
                <a:grpSpLocks/>
              </p:cNvGrpSpPr>
              <p:nvPr/>
            </p:nvGrpSpPr>
            <p:grpSpPr bwMode="auto">
              <a:xfrm>
                <a:off x="5375" y="1518"/>
                <a:ext cx="196" cy="158"/>
                <a:chOff x="5378" y="1518"/>
                <a:chExt cx="196" cy="158"/>
              </a:xfrm>
            </p:grpSpPr>
            <p:sp>
              <p:nvSpPr>
                <p:cNvPr id="43204" name="Rectangle 114"/>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205" name="Text Box 117"/>
                <p:cNvSpPr txBox="1">
                  <a:spLocks noChangeArrowheads="1"/>
                </p:cNvSpPr>
                <p:nvPr/>
              </p:nvSpPr>
              <p:spPr bwMode="auto">
                <a:xfrm>
                  <a:off x="5378" y="152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5" name="Group 132"/>
              <p:cNvGrpSpPr>
                <a:grpSpLocks/>
              </p:cNvGrpSpPr>
              <p:nvPr/>
            </p:nvGrpSpPr>
            <p:grpSpPr bwMode="auto">
              <a:xfrm>
                <a:off x="5453" y="1666"/>
                <a:ext cx="211" cy="157"/>
                <a:chOff x="5261" y="1282"/>
                <a:chExt cx="211" cy="157"/>
              </a:xfrm>
            </p:grpSpPr>
            <p:sp>
              <p:nvSpPr>
                <p:cNvPr id="43200" name="Rectangle 113"/>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43201" name="Group 118"/>
                <p:cNvGrpSpPr>
                  <a:grpSpLocks/>
                </p:cNvGrpSpPr>
                <p:nvPr/>
              </p:nvGrpSpPr>
              <p:grpSpPr bwMode="auto">
                <a:xfrm>
                  <a:off x="5261" y="1282"/>
                  <a:ext cx="211" cy="157"/>
                  <a:chOff x="857" y="1909"/>
                  <a:chExt cx="211" cy="157"/>
                </a:xfrm>
              </p:grpSpPr>
              <p:sp>
                <p:nvSpPr>
                  <p:cNvPr id="43202" name="Text Box 11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3" name="Text Box 12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86" name="Group 131"/>
              <p:cNvGrpSpPr>
                <a:grpSpLocks/>
              </p:cNvGrpSpPr>
              <p:nvPr/>
            </p:nvGrpSpPr>
            <p:grpSpPr bwMode="auto">
              <a:xfrm>
                <a:off x="5114" y="1663"/>
                <a:ext cx="373" cy="160"/>
                <a:chOff x="5426" y="1279"/>
                <a:chExt cx="373" cy="160"/>
              </a:xfrm>
            </p:grpSpPr>
            <p:grpSp>
              <p:nvGrpSpPr>
                <p:cNvPr id="43187" name="Group 109"/>
                <p:cNvGrpSpPr>
                  <a:grpSpLocks/>
                </p:cNvGrpSpPr>
                <p:nvPr/>
              </p:nvGrpSpPr>
              <p:grpSpPr bwMode="auto">
                <a:xfrm>
                  <a:off x="5469" y="1284"/>
                  <a:ext cx="258" cy="144"/>
                  <a:chOff x="1353" y="1539"/>
                  <a:chExt cx="258" cy="144"/>
                </a:xfrm>
              </p:grpSpPr>
              <p:sp>
                <p:nvSpPr>
                  <p:cNvPr id="43197" name="Rectangle 11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98" name="Line 11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199" name="Line 11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43188" name="Group 121"/>
                <p:cNvGrpSpPr>
                  <a:grpSpLocks/>
                </p:cNvGrpSpPr>
                <p:nvPr/>
              </p:nvGrpSpPr>
              <p:grpSpPr bwMode="auto">
                <a:xfrm>
                  <a:off x="5426" y="1282"/>
                  <a:ext cx="211" cy="157"/>
                  <a:chOff x="857" y="1909"/>
                  <a:chExt cx="211" cy="157"/>
                </a:xfrm>
              </p:grpSpPr>
              <p:sp>
                <p:nvSpPr>
                  <p:cNvPr id="43195" name="Text Box 12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6" name="Text Box 12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89" name="Group 124"/>
                <p:cNvGrpSpPr>
                  <a:grpSpLocks/>
                </p:cNvGrpSpPr>
                <p:nvPr/>
              </p:nvGrpSpPr>
              <p:grpSpPr bwMode="auto">
                <a:xfrm>
                  <a:off x="5504" y="1282"/>
                  <a:ext cx="211" cy="157"/>
                  <a:chOff x="857" y="1909"/>
                  <a:chExt cx="211" cy="157"/>
                </a:xfrm>
              </p:grpSpPr>
              <p:sp>
                <p:nvSpPr>
                  <p:cNvPr id="43193" name="Text Box 12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4" name="Text Box 12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90" name="Group 127"/>
                <p:cNvGrpSpPr>
                  <a:grpSpLocks/>
                </p:cNvGrpSpPr>
                <p:nvPr/>
              </p:nvGrpSpPr>
              <p:grpSpPr bwMode="auto">
                <a:xfrm>
                  <a:off x="5588" y="1279"/>
                  <a:ext cx="211" cy="157"/>
                  <a:chOff x="857" y="1909"/>
                  <a:chExt cx="211" cy="157"/>
                </a:xfrm>
              </p:grpSpPr>
              <p:sp>
                <p:nvSpPr>
                  <p:cNvPr id="43191" name="Text Box 12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2" name="Text Box 12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sp>
        <p:nvSpPr>
          <p:cNvPr id="43025" name="Text Box 137"/>
          <p:cNvSpPr txBox="1">
            <a:spLocks noChangeArrowheads="1"/>
          </p:cNvSpPr>
          <p:nvPr/>
        </p:nvSpPr>
        <p:spPr bwMode="auto">
          <a:xfrm>
            <a:off x="6582108" y="2308225"/>
            <a:ext cx="84229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26" name="Text Box 138"/>
          <p:cNvSpPr txBox="1">
            <a:spLocks noChangeArrowheads="1"/>
          </p:cNvSpPr>
          <p:nvPr/>
        </p:nvSpPr>
        <p:spPr bwMode="auto">
          <a:xfrm>
            <a:off x="5539120" y="2327275"/>
            <a:ext cx="84229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27"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28"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29"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30" name="Text Box 142"/>
          <p:cNvSpPr txBox="1">
            <a:spLocks noChangeArrowheads="1"/>
          </p:cNvSpPr>
          <p:nvPr/>
        </p:nvSpPr>
        <p:spPr bwMode="auto">
          <a:xfrm>
            <a:off x="5418138" y="1184275"/>
            <a:ext cx="24272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dirty="0">
                <a:latin typeface="Calibri"/>
                <a:cs typeface="Calibri"/>
              </a:rPr>
              <a:t>channel output </a:t>
            </a:r>
            <a:r>
              <a:rPr lang="en-US" sz="2000" dirty="0" err="1">
                <a:latin typeface="Calibri"/>
                <a:cs typeface="Calibri"/>
              </a:rPr>
              <a:t>Z</a:t>
            </a:r>
            <a:r>
              <a:rPr lang="en-US" sz="2000" baseline="-25000" dirty="0" err="1">
                <a:latin typeface="Calibri"/>
                <a:cs typeface="Calibri"/>
              </a:rPr>
              <a:t>i,m</a:t>
            </a:r>
            <a:endParaRPr lang="en-US" sz="2000" baseline="-25000" dirty="0">
              <a:latin typeface="Calibri"/>
              <a:cs typeface="Calibri"/>
            </a:endParaRPr>
          </a:p>
        </p:txBody>
      </p:sp>
      <p:sp>
        <p:nvSpPr>
          <p:cNvPr id="43031" name="Text Box 143"/>
          <p:cNvSpPr txBox="1">
            <a:spLocks noChangeArrowheads="1"/>
          </p:cNvSpPr>
          <p:nvPr/>
        </p:nvSpPr>
        <p:spPr bwMode="auto">
          <a:xfrm>
            <a:off x="100042" y="2089219"/>
            <a:ext cx="124139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sender</a:t>
            </a:r>
          </a:p>
          <a:p>
            <a:r>
              <a:rPr lang="en-US" sz="2000" dirty="0">
                <a:solidFill>
                  <a:srgbClr val="FF0000"/>
                </a:solidFill>
                <a:latin typeface="Calibri"/>
              </a:rPr>
              <a:t>a</a:t>
            </a:r>
            <a:r>
              <a:rPr lang="en-US" sz="2000" dirty="0" smtClean="0">
                <a:solidFill>
                  <a:srgbClr val="FF0000"/>
                </a:solidFill>
                <a:latin typeface="Calibri"/>
              </a:rPr>
              <a:t>dds code</a:t>
            </a:r>
            <a:endParaRPr lang="en-US" sz="2000" dirty="0">
              <a:solidFill>
                <a:srgbClr val="FF0000"/>
              </a:solidFill>
              <a:latin typeface="Calibri"/>
            </a:endParaRPr>
          </a:p>
        </p:txBody>
      </p:sp>
      <p:sp>
        <p:nvSpPr>
          <p:cNvPr id="43032" name="Text Box 144"/>
          <p:cNvSpPr txBox="1">
            <a:spLocks noChangeArrowheads="1"/>
          </p:cNvSpPr>
          <p:nvPr/>
        </p:nvSpPr>
        <p:spPr bwMode="auto">
          <a:xfrm>
            <a:off x="1485900" y="2454275"/>
            <a:ext cx="6401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33" name="Text Box 145"/>
          <p:cNvSpPr txBox="1">
            <a:spLocks noChangeArrowheads="1"/>
          </p:cNvSpPr>
          <p:nvPr/>
        </p:nvSpPr>
        <p:spPr bwMode="auto">
          <a:xfrm>
            <a:off x="1525588" y="1679575"/>
            <a:ext cx="6044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data</a:t>
            </a:r>
          </a:p>
          <a:p>
            <a:r>
              <a:rPr lang="en-US" sz="1800" dirty="0">
                <a:latin typeface="Calibri"/>
                <a:cs typeface="Calibri"/>
              </a:rPr>
              <a:t>bits</a:t>
            </a:r>
          </a:p>
        </p:txBody>
      </p:sp>
      <p:sp>
        <p:nvSpPr>
          <p:cNvPr id="43034"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43035"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36"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37" name="Text Box 153"/>
          <p:cNvSpPr txBox="1">
            <a:spLocks noChangeArrowheads="1"/>
          </p:cNvSpPr>
          <p:nvPr/>
        </p:nvSpPr>
        <p:spPr bwMode="auto">
          <a:xfrm>
            <a:off x="3222625" y="5575300"/>
            <a:ext cx="6393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38" name="Text Box 154"/>
          <p:cNvSpPr txBox="1">
            <a:spLocks noChangeArrowheads="1"/>
          </p:cNvSpPr>
          <p:nvPr/>
        </p:nvSpPr>
        <p:spPr bwMode="auto">
          <a:xfrm>
            <a:off x="4241800" y="5580063"/>
            <a:ext cx="6393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sp>
        <p:nvSpPr>
          <p:cNvPr id="43039"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295" name="Group 298"/>
          <p:cNvGrpSpPr>
            <a:grpSpLocks/>
          </p:cNvGrpSpPr>
          <p:nvPr/>
        </p:nvGrpSpPr>
        <p:grpSpPr bwMode="auto">
          <a:xfrm>
            <a:off x="6289675" y="4638683"/>
            <a:ext cx="1076325" cy="276226"/>
            <a:chOff x="3962" y="2922"/>
            <a:chExt cx="678" cy="174"/>
          </a:xfrm>
        </p:grpSpPr>
        <p:sp>
          <p:nvSpPr>
            <p:cNvPr id="43180" name="Rectangle 157"/>
            <p:cNvSpPr>
              <a:spLocks noChangeArrowheads="1"/>
            </p:cNvSpPr>
            <p:nvPr/>
          </p:nvSpPr>
          <p:spPr bwMode="auto">
            <a:xfrm>
              <a:off x="3962" y="2946"/>
              <a:ext cx="678" cy="13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81" name="Text Box 158"/>
            <p:cNvSpPr txBox="1">
              <a:spLocks noChangeArrowheads="1"/>
            </p:cNvSpPr>
            <p:nvPr/>
          </p:nvSpPr>
          <p:spPr bwMode="auto">
            <a:xfrm>
              <a:off x="4048" y="2922"/>
              <a:ext cx="37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sp>
        <p:nvSpPr>
          <p:cNvPr id="43041" name="Oval 186"/>
          <p:cNvSpPr>
            <a:spLocks noChangeArrowheads="1"/>
          </p:cNvSpPr>
          <p:nvPr/>
        </p:nvSpPr>
        <p:spPr bwMode="auto">
          <a:xfrm>
            <a:off x="5505450" y="4470400"/>
            <a:ext cx="419100" cy="4238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42"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43043"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296" name="Group 296"/>
          <p:cNvGrpSpPr>
            <a:grpSpLocks/>
          </p:cNvGrpSpPr>
          <p:nvPr/>
        </p:nvGrpSpPr>
        <p:grpSpPr bwMode="auto">
          <a:xfrm>
            <a:off x="7366000" y="4438658"/>
            <a:ext cx="1062038" cy="276226"/>
            <a:chOff x="4640" y="2796"/>
            <a:chExt cx="669" cy="174"/>
          </a:xfrm>
        </p:grpSpPr>
        <p:sp>
          <p:nvSpPr>
            <p:cNvPr id="43178" name="Rectangle 191"/>
            <p:cNvSpPr>
              <a:spLocks noChangeArrowheads="1"/>
            </p:cNvSpPr>
            <p:nvPr/>
          </p:nvSpPr>
          <p:spPr bwMode="auto">
            <a:xfrm>
              <a:off x="4640" y="2820"/>
              <a:ext cx="669" cy="13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79" name="Text Box 192"/>
            <p:cNvSpPr txBox="1">
              <a:spLocks noChangeArrowheads="1"/>
            </p:cNvSpPr>
            <p:nvPr/>
          </p:nvSpPr>
          <p:spPr bwMode="auto">
            <a:xfrm>
              <a:off x="4798" y="2796"/>
              <a:ext cx="34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43124" name="Group 193"/>
            <p:cNvGrpSpPr>
              <a:grpSpLocks/>
            </p:cNvGrpSpPr>
            <p:nvPr/>
          </p:nvGrpSpPr>
          <p:grpSpPr bwMode="auto">
            <a:xfrm>
              <a:off x="2504" y="3187"/>
              <a:ext cx="790" cy="307"/>
              <a:chOff x="1313" y="1534"/>
              <a:chExt cx="790" cy="307"/>
            </a:xfrm>
          </p:grpSpPr>
          <p:sp>
            <p:nvSpPr>
              <p:cNvPr id="43152" name="Text Box 194"/>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53" name="Group 195"/>
              <p:cNvGrpSpPr>
                <a:grpSpLocks/>
              </p:cNvGrpSpPr>
              <p:nvPr/>
            </p:nvGrpSpPr>
            <p:grpSpPr bwMode="auto">
              <a:xfrm>
                <a:off x="1353" y="1539"/>
                <a:ext cx="258" cy="147"/>
                <a:chOff x="1353" y="1539"/>
                <a:chExt cx="258" cy="144"/>
              </a:xfrm>
            </p:grpSpPr>
            <p:sp>
              <p:nvSpPr>
                <p:cNvPr id="43175" name="Rectangle 19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76" name="Line 19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177" name="Line 19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43154" name="Group 199"/>
              <p:cNvGrpSpPr>
                <a:grpSpLocks/>
              </p:cNvGrpSpPr>
              <p:nvPr/>
            </p:nvGrpSpPr>
            <p:grpSpPr bwMode="auto">
              <a:xfrm>
                <a:off x="1773" y="1686"/>
                <a:ext cx="258" cy="144"/>
                <a:chOff x="1353" y="1539"/>
                <a:chExt cx="258" cy="144"/>
              </a:xfrm>
            </p:grpSpPr>
            <p:sp>
              <p:nvSpPr>
                <p:cNvPr id="43172" name="Rectangle 20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73" name="Line 20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174" name="Line 20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43155" name="Rectangle 203"/>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56" name="Rectangle 204"/>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57" name="Text Box 205"/>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8" name="Text Box 206"/>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9" name="Text Box 207"/>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60" name="Group 208"/>
              <p:cNvGrpSpPr>
                <a:grpSpLocks/>
              </p:cNvGrpSpPr>
              <p:nvPr/>
            </p:nvGrpSpPr>
            <p:grpSpPr bwMode="auto">
              <a:xfrm>
                <a:off x="1565" y="1684"/>
                <a:ext cx="211" cy="157"/>
                <a:chOff x="857" y="1909"/>
                <a:chExt cx="211" cy="157"/>
              </a:xfrm>
            </p:grpSpPr>
            <p:sp>
              <p:nvSpPr>
                <p:cNvPr id="43170" name="Text Box 20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71" name="Text Box 21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1" name="Group 211"/>
              <p:cNvGrpSpPr>
                <a:grpSpLocks/>
              </p:cNvGrpSpPr>
              <p:nvPr/>
            </p:nvGrpSpPr>
            <p:grpSpPr bwMode="auto">
              <a:xfrm>
                <a:off x="1730" y="1684"/>
                <a:ext cx="211" cy="157"/>
                <a:chOff x="857" y="1909"/>
                <a:chExt cx="211" cy="157"/>
              </a:xfrm>
            </p:grpSpPr>
            <p:sp>
              <p:nvSpPr>
                <p:cNvPr id="43168" name="Text Box 21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9" name="Text Box 21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2" name="Group 214"/>
              <p:cNvGrpSpPr>
                <a:grpSpLocks/>
              </p:cNvGrpSpPr>
              <p:nvPr/>
            </p:nvGrpSpPr>
            <p:grpSpPr bwMode="auto">
              <a:xfrm>
                <a:off x="1808" y="1684"/>
                <a:ext cx="211" cy="157"/>
                <a:chOff x="857" y="1909"/>
                <a:chExt cx="211" cy="157"/>
              </a:xfrm>
            </p:grpSpPr>
            <p:sp>
              <p:nvSpPr>
                <p:cNvPr id="43166" name="Text Box 21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7" name="Text Box 21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3" name="Group 217"/>
              <p:cNvGrpSpPr>
                <a:grpSpLocks/>
              </p:cNvGrpSpPr>
              <p:nvPr/>
            </p:nvGrpSpPr>
            <p:grpSpPr bwMode="auto">
              <a:xfrm>
                <a:off x="1892" y="1681"/>
                <a:ext cx="211" cy="157"/>
                <a:chOff x="857" y="1909"/>
                <a:chExt cx="211" cy="157"/>
              </a:xfrm>
            </p:grpSpPr>
            <p:sp>
              <p:nvSpPr>
                <p:cNvPr id="43164" name="Text Box 21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5" name="Text Box 21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25" name="Group 220"/>
            <p:cNvGrpSpPr>
              <a:grpSpLocks/>
            </p:cNvGrpSpPr>
            <p:nvPr/>
          </p:nvGrpSpPr>
          <p:grpSpPr bwMode="auto">
            <a:xfrm>
              <a:off x="2498" y="2748"/>
              <a:ext cx="790" cy="307"/>
              <a:chOff x="1313" y="1534"/>
              <a:chExt cx="790" cy="307"/>
            </a:xfrm>
          </p:grpSpPr>
          <p:sp>
            <p:nvSpPr>
              <p:cNvPr id="43126" name="Text Box 221"/>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27" name="Group 222"/>
              <p:cNvGrpSpPr>
                <a:grpSpLocks/>
              </p:cNvGrpSpPr>
              <p:nvPr/>
            </p:nvGrpSpPr>
            <p:grpSpPr bwMode="auto">
              <a:xfrm>
                <a:off x="1353" y="1539"/>
                <a:ext cx="258" cy="147"/>
                <a:chOff x="1353" y="1539"/>
                <a:chExt cx="258" cy="144"/>
              </a:xfrm>
            </p:grpSpPr>
            <p:sp>
              <p:nvSpPr>
                <p:cNvPr id="43149" name="Rectangle 22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50" name="Line 22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151" name="Line 22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43128" name="Group 226"/>
              <p:cNvGrpSpPr>
                <a:grpSpLocks/>
              </p:cNvGrpSpPr>
              <p:nvPr/>
            </p:nvGrpSpPr>
            <p:grpSpPr bwMode="auto">
              <a:xfrm>
                <a:off x="1773" y="1686"/>
                <a:ext cx="258" cy="144"/>
                <a:chOff x="1353" y="1539"/>
                <a:chExt cx="258" cy="144"/>
              </a:xfrm>
            </p:grpSpPr>
            <p:sp>
              <p:nvSpPr>
                <p:cNvPr id="43146" name="Rectangle 22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47" name="Line 22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148" name="Line 22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43129" name="Rectangle 230"/>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30" name="Rectangle 231"/>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31" name="Text Box 232"/>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2" name="Text Box 233"/>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3" name="Text Box 234"/>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34" name="Group 235"/>
              <p:cNvGrpSpPr>
                <a:grpSpLocks/>
              </p:cNvGrpSpPr>
              <p:nvPr/>
            </p:nvGrpSpPr>
            <p:grpSpPr bwMode="auto">
              <a:xfrm>
                <a:off x="1565" y="1684"/>
                <a:ext cx="211" cy="157"/>
                <a:chOff x="857" y="1909"/>
                <a:chExt cx="211" cy="157"/>
              </a:xfrm>
            </p:grpSpPr>
            <p:sp>
              <p:nvSpPr>
                <p:cNvPr id="43144" name="Text Box 236"/>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5" name="Text Box 237"/>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5" name="Group 238"/>
              <p:cNvGrpSpPr>
                <a:grpSpLocks/>
              </p:cNvGrpSpPr>
              <p:nvPr/>
            </p:nvGrpSpPr>
            <p:grpSpPr bwMode="auto">
              <a:xfrm>
                <a:off x="1730" y="1684"/>
                <a:ext cx="211" cy="157"/>
                <a:chOff x="857" y="1909"/>
                <a:chExt cx="211" cy="157"/>
              </a:xfrm>
            </p:grpSpPr>
            <p:sp>
              <p:nvSpPr>
                <p:cNvPr id="43142" name="Text Box 23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3" name="Text Box 24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6" name="Group 241"/>
              <p:cNvGrpSpPr>
                <a:grpSpLocks/>
              </p:cNvGrpSpPr>
              <p:nvPr/>
            </p:nvGrpSpPr>
            <p:grpSpPr bwMode="auto">
              <a:xfrm>
                <a:off x="1808" y="1684"/>
                <a:ext cx="211" cy="157"/>
                <a:chOff x="857" y="1909"/>
                <a:chExt cx="211" cy="157"/>
              </a:xfrm>
            </p:grpSpPr>
            <p:sp>
              <p:nvSpPr>
                <p:cNvPr id="43140" name="Text Box 24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1" name="Text Box 24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7" name="Group 244"/>
              <p:cNvGrpSpPr>
                <a:grpSpLocks/>
              </p:cNvGrpSpPr>
              <p:nvPr/>
            </p:nvGrpSpPr>
            <p:grpSpPr bwMode="auto">
              <a:xfrm>
                <a:off x="1892" y="1681"/>
                <a:ext cx="211" cy="157"/>
                <a:chOff x="857" y="1909"/>
                <a:chExt cx="211" cy="157"/>
              </a:xfrm>
            </p:grpSpPr>
            <p:sp>
              <p:nvSpPr>
                <p:cNvPr id="43138" name="Text Box 24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9" name="Text Box 24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43065" name="Group 159"/>
            <p:cNvGrpSpPr>
              <a:grpSpLocks/>
            </p:cNvGrpSpPr>
            <p:nvPr/>
          </p:nvGrpSpPr>
          <p:grpSpPr bwMode="auto">
            <a:xfrm>
              <a:off x="1826" y="3181"/>
              <a:ext cx="790" cy="307"/>
              <a:chOff x="1313" y="1534"/>
              <a:chExt cx="790" cy="307"/>
            </a:xfrm>
          </p:grpSpPr>
          <p:sp>
            <p:nvSpPr>
              <p:cNvPr id="43098" name="Text Box 160"/>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9" name="Group 161"/>
              <p:cNvGrpSpPr>
                <a:grpSpLocks/>
              </p:cNvGrpSpPr>
              <p:nvPr/>
            </p:nvGrpSpPr>
            <p:grpSpPr bwMode="auto">
              <a:xfrm>
                <a:off x="1353" y="1539"/>
                <a:ext cx="258" cy="147"/>
                <a:chOff x="1353" y="1539"/>
                <a:chExt cx="258" cy="144"/>
              </a:xfrm>
            </p:grpSpPr>
            <p:sp>
              <p:nvSpPr>
                <p:cNvPr id="43121" name="Rectangle 16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22" name="Line 16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123" name="Line 16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43100" name="Group 165"/>
              <p:cNvGrpSpPr>
                <a:grpSpLocks/>
              </p:cNvGrpSpPr>
              <p:nvPr/>
            </p:nvGrpSpPr>
            <p:grpSpPr bwMode="auto">
              <a:xfrm>
                <a:off x="1773" y="1686"/>
                <a:ext cx="258" cy="144"/>
                <a:chOff x="1353" y="1539"/>
                <a:chExt cx="258" cy="144"/>
              </a:xfrm>
            </p:grpSpPr>
            <p:sp>
              <p:nvSpPr>
                <p:cNvPr id="43118" name="Rectangle 16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19" name="Line 16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120" name="Line 16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43101" name="Rectangle 169"/>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02" name="Rectangle 170"/>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103" name="Text Box 171"/>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4" name="Text Box 172"/>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5" name="Text Box 173"/>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06" name="Group 174"/>
              <p:cNvGrpSpPr>
                <a:grpSpLocks/>
              </p:cNvGrpSpPr>
              <p:nvPr/>
            </p:nvGrpSpPr>
            <p:grpSpPr bwMode="auto">
              <a:xfrm>
                <a:off x="1565" y="1684"/>
                <a:ext cx="211" cy="157"/>
                <a:chOff x="857" y="1909"/>
                <a:chExt cx="211" cy="157"/>
              </a:xfrm>
            </p:grpSpPr>
            <p:sp>
              <p:nvSpPr>
                <p:cNvPr id="43116" name="Text Box 17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7" name="Text Box 17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7" name="Group 177"/>
              <p:cNvGrpSpPr>
                <a:grpSpLocks/>
              </p:cNvGrpSpPr>
              <p:nvPr/>
            </p:nvGrpSpPr>
            <p:grpSpPr bwMode="auto">
              <a:xfrm>
                <a:off x="1730" y="1684"/>
                <a:ext cx="211" cy="157"/>
                <a:chOff x="857" y="1909"/>
                <a:chExt cx="211" cy="157"/>
              </a:xfrm>
            </p:grpSpPr>
            <p:sp>
              <p:nvSpPr>
                <p:cNvPr id="43114" name="Text Box 17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5" name="Text Box 17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8" name="Group 180"/>
              <p:cNvGrpSpPr>
                <a:grpSpLocks/>
              </p:cNvGrpSpPr>
              <p:nvPr/>
            </p:nvGrpSpPr>
            <p:grpSpPr bwMode="auto">
              <a:xfrm>
                <a:off x="1808" y="1684"/>
                <a:ext cx="211" cy="157"/>
                <a:chOff x="857" y="1909"/>
                <a:chExt cx="211" cy="157"/>
              </a:xfrm>
            </p:grpSpPr>
            <p:sp>
              <p:nvSpPr>
                <p:cNvPr id="43112" name="Text Box 18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3" name="Text Box 18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9" name="Group 183"/>
              <p:cNvGrpSpPr>
                <a:grpSpLocks/>
              </p:cNvGrpSpPr>
              <p:nvPr/>
            </p:nvGrpSpPr>
            <p:grpSpPr bwMode="auto">
              <a:xfrm>
                <a:off x="1892" y="1681"/>
                <a:ext cx="211" cy="157"/>
                <a:chOff x="857" y="1909"/>
                <a:chExt cx="211" cy="157"/>
              </a:xfrm>
            </p:grpSpPr>
            <p:sp>
              <p:nvSpPr>
                <p:cNvPr id="43110" name="Text Box 18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1" name="Text Box 18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66" name="Group 247"/>
            <p:cNvGrpSpPr>
              <a:grpSpLocks/>
            </p:cNvGrpSpPr>
            <p:nvPr/>
          </p:nvGrpSpPr>
          <p:grpSpPr bwMode="auto">
            <a:xfrm>
              <a:off x="1811" y="2748"/>
              <a:ext cx="787" cy="307"/>
              <a:chOff x="4928" y="1534"/>
              <a:chExt cx="787" cy="307"/>
            </a:xfrm>
          </p:grpSpPr>
          <p:grpSp>
            <p:nvGrpSpPr>
              <p:cNvPr id="43067" name="Group 248"/>
              <p:cNvGrpSpPr>
                <a:grpSpLocks/>
              </p:cNvGrpSpPr>
              <p:nvPr/>
            </p:nvGrpSpPr>
            <p:grpSpPr bwMode="auto">
              <a:xfrm>
                <a:off x="5354" y="1534"/>
                <a:ext cx="361" cy="154"/>
                <a:chOff x="5009" y="1132"/>
                <a:chExt cx="361" cy="154"/>
              </a:xfrm>
            </p:grpSpPr>
            <p:sp>
              <p:nvSpPr>
                <p:cNvPr id="43091" name="Text Box 249"/>
                <p:cNvSpPr txBox="1">
                  <a:spLocks noChangeArrowheads="1"/>
                </p:cNvSpPr>
                <p:nvPr/>
              </p:nvSpPr>
              <p:spPr bwMode="auto">
                <a:xfrm>
                  <a:off x="5009" y="113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2" name="Group 250"/>
                <p:cNvGrpSpPr>
                  <a:grpSpLocks/>
                </p:cNvGrpSpPr>
                <p:nvPr/>
              </p:nvGrpSpPr>
              <p:grpSpPr bwMode="auto">
                <a:xfrm>
                  <a:off x="5049" y="1137"/>
                  <a:ext cx="258" cy="147"/>
                  <a:chOff x="1353" y="1539"/>
                  <a:chExt cx="258" cy="144"/>
                </a:xfrm>
              </p:grpSpPr>
              <p:sp>
                <p:nvSpPr>
                  <p:cNvPr id="43095" name="Rectangle 251"/>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96" name="Line 252"/>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97" name="Line 253"/>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43093" name="Text Box 254"/>
                <p:cNvSpPr txBox="1">
                  <a:spLocks noChangeArrowheads="1"/>
                </p:cNvSpPr>
                <p:nvPr/>
              </p:nvSpPr>
              <p:spPr bwMode="auto">
                <a:xfrm>
                  <a:off x="5087" y="113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94" name="Text Box 255"/>
                <p:cNvSpPr txBox="1">
                  <a:spLocks noChangeArrowheads="1"/>
                </p:cNvSpPr>
                <p:nvPr/>
              </p:nvSpPr>
              <p:spPr bwMode="auto">
                <a:xfrm>
                  <a:off x="5174" y="113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68" name="Group 256"/>
              <p:cNvGrpSpPr>
                <a:grpSpLocks/>
              </p:cNvGrpSpPr>
              <p:nvPr/>
            </p:nvGrpSpPr>
            <p:grpSpPr bwMode="auto">
              <a:xfrm>
                <a:off x="4928" y="1536"/>
                <a:ext cx="550" cy="305"/>
                <a:chOff x="5114" y="1518"/>
                <a:chExt cx="550" cy="305"/>
              </a:xfrm>
            </p:grpSpPr>
            <p:grpSp>
              <p:nvGrpSpPr>
                <p:cNvPr id="43069" name="Group 257"/>
                <p:cNvGrpSpPr>
                  <a:grpSpLocks/>
                </p:cNvGrpSpPr>
                <p:nvPr/>
              </p:nvGrpSpPr>
              <p:grpSpPr bwMode="auto">
                <a:xfrm>
                  <a:off x="5375" y="1518"/>
                  <a:ext cx="196" cy="158"/>
                  <a:chOff x="5378" y="1518"/>
                  <a:chExt cx="196" cy="158"/>
                </a:xfrm>
              </p:grpSpPr>
              <p:sp>
                <p:nvSpPr>
                  <p:cNvPr id="43089" name="Rectangle 258"/>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90" name="Text Box 259"/>
                  <p:cNvSpPr txBox="1">
                    <a:spLocks noChangeArrowheads="1"/>
                  </p:cNvSpPr>
                  <p:nvPr/>
                </p:nvSpPr>
                <p:spPr bwMode="auto">
                  <a:xfrm>
                    <a:off x="5378" y="152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70" name="Group 260"/>
                <p:cNvGrpSpPr>
                  <a:grpSpLocks/>
                </p:cNvGrpSpPr>
                <p:nvPr/>
              </p:nvGrpSpPr>
              <p:grpSpPr bwMode="auto">
                <a:xfrm>
                  <a:off x="5453" y="1666"/>
                  <a:ext cx="211" cy="157"/>
                  <a:chOff x="5261" y="1282"/>
                  <a:chExt cx="211" cy="157"/>
                </a:xfrm>
              </p:grpSpPr>
              <p:sp>
                <p:nvSpPr>
                  <p:cNvPr id="43085" name="Rectangle 261"/>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43086" name="Group 262"/>
                  <p:cNvGrpSpPr>
                    <a:grpSpLocks/>
                  </p:cNvGrpSpPr>
                  <p:nvPr/>
                </p:nvGrpSpPr>
                <p:grpSpPr bwMode="auto">
                  <a:xfrm>
                    <a:off x="5261" y="1282"/>
                    <a:ext cx="211" cy="157"/>
                    <a:chOff x="857" y="1909"/>
                    <a:chExt cx="211" cy="157"/>
                  </a:xfrm>
                </p:grpSpPr>
                <p:sp>
                  <p:nvSpPr>
                    <p:cNvPr id="43087" name="Text Box 263"/>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8" name="Text Box 264"/>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71" name="Group 265"/>
                <p:cNvGrpSpPr>
                  <a:grpSpLocks/>
                </p:cNvGrpSpPr>
                <p:nvPr/>
              </p:nvGrpSpPr>
              <p:grpSpPr bwMode="auto">
                <a:xfrm>
                  <a:off x="5114" y="1663"/>
                  <a:ext cx="373" cy="160"/>
                  <a:chOff x="5426" y="1279"/>
                  <a:chExt cx="373" cy="160"/>
                </a:xfrm>
              </p:grpSpPr>
              <p:grpSp>
                <p:nvGrpSpPr>
                  <p:cNvPr id="43072" name="Group 266"/>
                  <p:cNvGrpSpPr>
                    <a:grpSpLocks/>
                  </p:cNvGrpSpPr>
                  <p:nvPr/>
                </p:nvGrpSpPr>
                <p:grpSpPr bwMode="auto">
                  <a:xfrm>
                    <a:off x="5469" y="1284"/>
                    <a:ext cx="258" cy="144"/>
                    <a:chOff x="1353" y="1539"/>
                    <a:chExt cx="258" cy="144"/>
                  </a:xfrm>
                </p:grpSpPr>
                <p:sp>
                  <p:nvSpPr>
                    <p:cNvPr id="43082" name="Rectangle 26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83" name="Line 26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84" name="Line 26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43073" name="Group 270"/>
                  <p:cNvGrpSpPr>
                    <a:grpSpLocks/>
                  </p:cNvGrpSpPr>
                  <p:nvPr/>
                </p:nvGrpSpPr>
                <p:grpSpPr bwMode="auto">
                  <a:xfrm>
                    <a:off x="5426" y="1282"/>
                    <a:ext cx="211" cy="157"/>
                    <a:chOff x="857" y="1909"/>
                    <a:chExt cx="211" cy="157"/>
                  </a:xfrm>
                </p:grpSpPr>
                <p:sp>
                  <p:nvSpPr>
                    <p:cNvPr id="43080" name="Text Box 27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1" name="Text Box 27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4" name="Group 273"/>
                  <p:cNvGrpSpPr>
                    <a:grpSpLocks/>
                  </p:cNvGrpSpPr>
                  <p:nvPr/>
                </p:nvGrpSpPr>
                <p:grpSpPr bwMode="auto">
                  <a:xfrm>
                    <a:off x="5504" y="1282"/>
                    <a:ext cx="211" cy="157"/>
                    <a:chOff x="857" y="1909"/>
                    <a:chExt cx="211" cy="157"/>
                  </a:xfrm>
                </p:grpSpPr>
                <p:sp>
                  <p:nvSpPr>
                    <p:cNvPr id="43078" name="Text Box 27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9" name="Text Box 27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5" name="Group 276"/>
                  <p:cNvGrpSpPr>
                    <a:grpSpLocks/>
                  </p:cNvGrpSpPr>
                  <p:nvPr/>
                </p:nvGrpSpPr>
                <p:grpSpPr bwMode="auto">
                  <a:xfrm>
                    <a:off x="5588" y="1279"/>
                    <a:ext cx="211" cy="157"/>
                    <a:chOff x="857" y="1909"/>
                    <a:chExt cx="211" cy="157"/>
                  </a:xfrm>
                </p:grpSpPr>
                <p:sp>
                  <p:nvSpPr>
                    <p:cNvPr id="43076" name="Text Box 277"/>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7" name="Text Box 278"/>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grpSp>
      <p:sp>
        <p:nvSpPr>
          <p:cNvPr id="43047" name="Text Box 279"/>
          <p:cNvSpPr txBox="1">
            <a:spLocks noChangeArrowheads="1"/>
          </p:cNvSpPr>
          <p:nvPr/>
        </p:nvSpPr>
        <p:spPr bwMode="auto">
          <a:xfrm>
            <a:off x="7415545" y="4922838"/>
            <a:ext cx="84229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48" name="Text Box 280"/>
          <p:cNvSpPr txBox="1">
            <a:spLocks noChangeArrowheads="1"/>
          </p:cNvSpPr>
          <p:nvPr/>
        </p:nvSpPr>
        <p:spPr bwMode="auto">
          <a:xfrm>
            <a:off x="6372558" y="4941888"/>
            <a:ext cx="84229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49"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50"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51"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43052" name="Text Box 285"/>
          <p:cNvSpPr txBox="1">
            <a:spLocks noChangeArrowheads="1"/>
          </p:cNvSpPr>
          <p:nvPr/>
        </p:nvSpPr>
        <p:spPr bwMode="auto">
          <a:xfrm>
            <a:off x="732479" y="5437257"/>
            <a:ext cx="16496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receiver</a:t>
            </a:r>
          </a:p>
          <a:p>
            <a:r>
              <a:rPr lang="en-US" sz="2000" dirty="0" smtClean="0">
                <a:solidFill>
                  <a:srgbClr val="FF0000"/>
                </a:solidFill>
                <a:latin typeface="Calibri"/>
              </a:rPr>
              <a:t>removes code</a:t>
            </a:r>
            <a:endParaRPr lang="en-US" sz="2000" dirty="0">
              <a:solidFill>
                <a:srgbClr val="FF0000"/>
              </a:solidFill>
              <a:latin typeface="Calibri"/>
            </a:endParaRPr>
          </a:p>
        </p:txBody>
      </p:sp>
      <p:sp>
        <p:nvSpPr>
          <p:cNvPr id="43053" name="Text Box 286"/>
          <p:cNvSpPr txBox="1">
            <a:spLocks noChangeArrowheads="1"/>
          </p:cNvSpPr>
          <p:nvPr/>
        </p:nvSpPr>
        <p:spPr bwMode="auto">
          <a:xfrm>
            <a:off x="2319338" y="5068888"/>
            <a:ext cx="6401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54" name="Text Box 287"/>
          <p:cNvSpPr txBox="1">
            <a:spLocks noChangeArrowheads="1"/>
          </p:cNvSpPr>
          <p:nvPr/>
        </p:nvSpPr>
        <p:spPr bwMode="auto">
          <a:xfrm>
            <a:off x="1341438" y="4303713"/>
            <a:ext cx="98581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received</a:t>
            </a:r>
          </a:p>
          <a:p>
            <a:r>
              <a:rPr lang="en-US" sz="1800" dirty="0">
                <a:latin typeface="Calibri"/>
                <a:cs typeface="Calibri"/>
              </a:rPr>
              <a:t>input</a:t>
            </a:r>
          </a:p>
        </p:txBody>
      </p:sp>
      <p:sp>
        <p:nvSpPr>
          <p:cNvPr id="43055"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43056" name="Group 294"/>
          <p:cNvGrpSpPr>
            <a:grpSpLocks/>
          </p:cNvGrpSpPr>
          <p:nvPr/>
        </p:nvGrpSpPr>
        <p:grpSpPr bwMode="auto">
          <a:xfrm>
            <a:off x="5003800" y="3530600"/>
            <a:ext cx="1397000" cy="981075"/>
            <a:chOff x="4239" y="2007"/>
            <a:chExt cx="880" cy="618"/>
          </a:xfrm>
        </p:grpSpPr>
        <p:sp>
          <p:nvSpPr>
            <p:cNvPr id="43060" name="Text Box 187"/>
            <p:cNvSpPr txBox="1">
              <a:spLocks noChangeArrowheads="1"/>
            </p:cNvSpPr>
            <p:nvPr/>
          </p:nvSpPr>
          <p:spPr bwMode="auto">
            <a:xfrm>
              <a:off x="4239" y="2047"/>
              <a:ext cx="87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
              </a:r>
              <a:r>
                <a:rPr lang="en-US" sz="1800" baseline="-25000" dirty="0">
                  <a:latin typeface="Calibri"/>
                  <a:cs typeface="Calibri"/>
                </a:rPr>
                <a:t>i </a:t>
              </a:r>
              <a:r>
                <a:rPr lang="en-US" sz="1800" dirty="0">
                  <a:latin typeface="Calibri"/>
                  <a:cs typeface="Calibri"/>
                </a:rPr>
                <a:t>= </a:t>
              </a:r>
              <a:r>
                <a:rPr lang="en-US" sz="2800" dirty="0">
                  <a:latin typeface="Symbol" charset="0"/>
                  <a:cs typeface="Calibri"/>
                </a:rPr>
                <a:t>S</a:t>
              </a:r>
              <a:r>
                <a:rPr lang="en-US" sz="1800" baseline="-25000" dirty="0">
                  <a:latin typeface="Calibri"/>
                  <a:cs typeface="Calibri"/>
                </a:rPr>
                <a:t> </a:t>
              </a:r>
              <a:r>
                <a:rPr lang="en-US" sz="1800" dirty="0" err="1">
                  <a:latin typeface="Calibri"/>
                  <a:cs typeface="Calibri"/>
                </a:rPr>
                <a:t>Z</a:t>
              </a:r>
              <a:r>
                <a:rPr lang="en-US" sz="1800" baseline="-25000" dirty="0" err="1">
                  <a:latin typeface="Calibri"/>
                  <a:cs typeface="Calibri"/>
                </a:rPr>
                <a:t>i,m</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61" name="Text Box 289"/>
            <p:cNvSpPr txBox="1">
              <a:spLocks noChangeArrowheads="1"/>
            </p:cNvSpPr>
            <p:nvPr/>
          </p:nvSpPr>
          <p:spPr bwMode="auto">
            <a:xfrm>
              <a:off x="4498" y="2258"/>
              <a:ext cx="30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m=1</a:t>
              </a:r>
            </a:p>
          </p:txBody>
        </p:sp>
        <p:sp>
          <p:nvSpPr>
            <p:cNvPr id="43062" name="Text Box 290"/>
            <p:cNvSpPr txBox="1">
              <a:spLocks noChangeArrowheads="1"/>
            </p:cNvSpPr>
            <p:nvPr/>
          </p:nvSpPr>
          <p:spPr bwMode="auto">
            <a:xfrm>
              <a:off x="4541" y="2007"/>
              <a:ext cx="199"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a:t>
              </a:r>
            </a:p>
          </p:txBody>
        </p:sp>
        <p:sp>
          <p:nvSpPr>
            <p:cNvPr id="43063" name="Text Box 291"/>
            <p:cNvSpPr txBox="1">
              <a:spLocks noChangeArrowheads="1"/>
            </p:cNvSpPr>
            <p:nvPr/>
          </p:nvSpPr>
          <p:spPr bwMode="auto">
            <a:xfrm>
              <a:off x="4718" y="2392"/>
              <a:ext cx="24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M</a:t>
              </a:r>
            </a:p>
          </p:txBody>
        </p:sp>
        <p:sp>
          <p:nvSpPr>
            <p:cNvPr id="43064" name="Line 293"/>
            <p:cNvSpPr>
              <a:spLocks noChangeShapeType="1"/>
            </p:cNvSpPr>
            <p:nvPr/>
          </p:nvSpPr>
          <p:spPr bwMode="auto">
            <a:xfrm>
              <a:off x="4561" y="2410"/>
              <a:ext cx="55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404780" name="Freeform 300"/>
          <p:cNvSpPr>
            <a:spLocks/>
          </p:cNvSpPr>
          <p:nvPr/>
        </p:nvSpPr>
        <p:spPr bwMode="auto">
          <a:xfrm>
            <a:off x="7745413" y="2060575"/>
            <a:ext cx="341312" cy="1376363"/>
          </a:xfrm>
          <a:custGeom>
            <a:avLst/>
            <a:gdLst>
              <a:gd name="T0" fmla="*/ 0 w 215"/>
              <a:gd name="T1" fmla="*/ 0 h 819"/>
              <a:gd name="T2" fmla="*/ 215 w 215"/>
              <a:gd name="T3" fmla="*/ 0 h 819"/>
              <a:gd name="T4" fmla="*/ 215 w 215"/>
              <a:gd name="T5" fmla="*/ 819 h 819"/>
              <a:gd name="T6" fmla="*/ 0 60000 65536"/>
              <a:gd name="T7" fmla="*/ 0 60000 65536"/>
              <a:gd name="T8" fmla="*/ 0 60000 65536"/>
              <a:gd name="T9" fmla="*/ 0 w 215"/>
              <a:gd name="T10" fmla="*/ 0 h 819"/>
              <a:gd name="T11" fmla="*/ 215 w 215"/>
              <a:gd name="T12" fmla="*/ 819 h 819"/>
            </a:gdLst>
            <a:ahLst/>
            <a:cxnLst>
              <a:cxn ang="T6">
                <a:pos x="T0" y="T1"/>
              </a:cxn>
              <a:cxn ang="T7">
                <a:pos x="T2" y="T3"/>
              </a:cxn>
              <a:cxn ang="T8">
                <a:pos x="T4" y="T5"/>
              </a:cxn>
            </a:cxnLst>
            <a:rect l="T9" t="T10" r="T11" b="T12"/>
            <a:pathLst>
              <a:path w="215" h="819">
                <a:moveTo>
                  <a:pt x="0" y="0"/>
                </a:moveTo>
                <a:lnTo>
                  <a:pt x="215" y="0"/>
                </a:lnTo>
                <a:lnTo>
                  <a:pt x="215" y="819"/>
                </a:ln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404783" name="Freeform 303"/>
          <p:cNvSpPr>
            <a:spLocks/>
          </p:cNvSpPr>
          <p:nvPr/>
        </p:nvSpPr>
        <p:spPr bwMode="auto">
          <a:xfrm>
            <a:off x="2522538" y="3436938"/>
            <a:ext cx="396875" cy="1157287"/>
          </a:xfrm>
          <a:custGeom>
            <a:avLst/>
            <a:gdLst>
              <a:gd name="T0" fmla="*/ 0 w 250"/>
              <a:gd name="T1" fmla="*/ 0 h 729"/>
              <a:gd name="T2" fmla="*/ 0 w 250"/>
              <a:gd name="T3" fmla="*/ 729 h 729"/>
              <a:gd name="T4" fmla="*/ 250 w 250"/>
              <a:gd name="T5" fmla="*/ 729 h 729"/>
              <a:gd name="T6" fmla="*/ 0 60000 65536"/>
              <a:gd name="T7" fmla="*/ 0 60000 65536"/>
              <a:gd name="T8" fmla="*/ 0 60000 65536"/>
              <a:gd name="T9" fmla="*/ 0 w 250"/>
              <a:gd name="T10" fmla="*/ 0 h 729"/>
              <a:gd name="T11" fmla="*/ 250 w 250"/>
              <a:gd name="T12" fmla="*/ 729 h 729"/>
            </a:gdLst>
            <a:ahLst/>
            <a:cxnLst>
              <a:cxn ang="T6">
                <a:pos x="T0" y="T1"/>
              </a:cxn>
              <a:cxn ang="T7">
                <a:pos x="T2" y="T3"/>
              </a:cxn>
              <a:cxn ang="T8">
                <a:pos x="T4" y="T5"/>
              </a:cxn>
            </a:cxnLst>
            <a:rect l="T9" t="T10" r="T11" b="T12"/>
            <a:pathLst>
              <a:path w="250" h="729">
                <a:moveTo>
                  <a:pt x="0" y="0"/>
                </a:moveTo>
                <a:lnTo>
                  <a:pt x="0" y="729"/>
                </a:lnTo>
                <a:lnTo>
                  <a:pt x="250" y="729"/>
                </a:ln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89"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22</a:t>
            </a:fld>
            <a:endParaRPr lang="en-US" dirty="0"/>
          </a:p>
        </p:txBody>
      </p:sp>
    </p:spTree>
    <p:extLst>
      <p:ext uri="{BB962C8B-B14F-4D97-AF65-F5344CB8AC3E}">
        <p14:creationId xmlns:p14="http://schemas.microsoft.com/office/powerpoint/2010/main" val="780372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childTnLst>
                          </p:cTn>
                        </p:par>
                        <p:par>
                          <p:cTn id="17" fill="hold" nodeType="afterGroup">
                            <p:stCondLst>
                              <p:cond delay="2000"/>
                            </p:stCondLst>
                            <p:childTnLst>
                              <p:par>
                                <p:cTn id="18" presetID="2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20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04780"/>
                                        </p:tgtEl>
                                        <p:attrNameLst>
                                          <p:attrName>style.visibility</p:attrName>
                                        </p:attrNameLst>
                                      </p:cBhvr>
                                      <p:to>
                                        <p:strVal val="visible"/>
                                      </p:to>
                                    </p:set>
                                    <p:animEffect transition="in" filter="wipe(up)">
                                      <p:cBhvr>
                                        <p:cTn id="25" dur="1000"/>
                                        <p:tgtEl>
                                          <p:spTgt spid="404780"/>
                                        </p:tgtEl>
                                      </p:cBhvr>
                                    </p:animEffec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404782"/>
                                        </p:tgtEl>
                                        <p:attrNameLst>
                                          <p:attrName>style.visibility</p:attrName>
                                        </p:attrNameLst>
                                      </p:cBhvr>
                                      <p:to>
                                        <p:strVal val="visible"/>
                                      </p:to>
                                    </p:set>
                                    <p:animEffect transition="in" filter="wipe(right)">
                                      <p:cBhvr>
                                        <p:cTn id="29" dur="1000"/>
                                        <p:tgtEl>
                                          <p:spTgt spid="404782"/>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04783"/>
                                        </p:tgtEl>
                                        <p:attrNameLst>
                                          <p:attrName>style.visibility</p:attrName>
                                        </p:attrNameLst>
                                      </p:cBhvr>
                                      <p:to>
                                        <p:strVal val="visible"/>
                                      </p:to>
                                    </p:set>
                                    <p:animEffect transition="in" filter="wipe(up)">
                                      <p:cBhvr>
                                        <p:cTn id="33" dur="1000"/>
                                        <p:tgtEl>
                                          <p:spTgt spid="4047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297"/>
                                        </p:tgtEl>
                                        <p:attrNameLst>
                                          <p:attrName>style.visibility</p:attrName>
                                        </p:attrNameLst>
                                      </p:cBhvr>
                                      <p:to>
                                        <p:strVal val="visible"/>
                                      </p:to>
                                    </p:set>
                                    <p:animEffect transition="in" filter="wipe(right)">
                                      <p:cBhvr>
                                        <p:cTn id="38" dur="2000"/>
                                        <p:tgtEl>
                                          <p:spTgt spid="297"/>
                                        </p:tgtEl>
                                      </p:cBhvr>
                                    </p:animEffect>
                                  </p:childTnLst>
                                </p:cTn>
                              </p:par>
                            </p:childTnLst>
                          </p:cTn>
                        </p:par>
                        <p:par>
                          <p:cTn id="39" fill="hold" nodeType="afterGroup">
                            <p:stCondLst>
                              <p:cond delay="2000"/>
                            </p:stCondLst>
                            <p:childTnLst>
                              <p:par>
                                <p:cTn id="40" presetID="22" presetClass="entr" presetSubtype="2" fill="hold" nodeType="afterEffect">
                                  <p:stCondLst>
                                    <p:cond delay="0"/>
                                  </p:stCondLst>
                                  <p:childTnLst>
                                    <p:set>
                                      <p:cBhvr>
                                        <p:cTn id="41" dur="1" fill="hold">
                                          <p:stCondLst>
                                            <p:cond delay="0"/>
                                          </p:stCondLst>
                                        </p:cTn>
                                        <p:tgtEl>
                                          <p:spTgt spid="296"/>
                                        </p:tgtEl>
                                        <p:attrNameLst>
                                          <p:attrName>style.visibility</p:attrName>
                                        </p:attrNameLst>
                                      </p:cBhvr>
                                      <p:to>
                                        <p:strVal val="visible"/>
                                      </p:to>
                                    </p:set>
                                    <p:animEffect transition="in" filter="wipe(right)">
                                      <p:cBhvr>
                                        <p:cTn id="42" dur="2000"/>
                                        <p:tgtEl>
                                          <p:spTgt spid="2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312"/>
                                        </p:tgtEl>
                                        <p:attrNameLst>
                                          <p:attrName>style.visibility</p:attrName>
                                        </p:attrNameLst>
                                      </p:cBhvr>
                                      <p:to>
                                        <p:strVal val="visible"/>
                                      </p:to>
                                    </p:set>
                                    <p:animEffect transition="in" filter="wipe(right)">
                                      <p:cBhvr>
                                        <p:cTn id="47" dur="2000"/>
                                        <p:tgtEl>
                                          <p:spTgt spid="312"/>
                                        </p:tgtEl>
                                      </p:cBhvr>
                                    </p:animEffect>
                                  </p:childTnLst>
                                </p:cTn>
                              </p:par>
                            </p:childTnLst>
                          </p:cTn>
                        </p:par>
                        <p:par>
                          <p:cTn id="48" fill="hold" nodeType="afterGroup">
                            <p:stCondLst>
                              <p:cond delay="2000"/>
                            </p:stCondLst>
                            <p:childTnLst>
                              <p:par>
                                <p:cTn id="49" presetID="22" presetClass="entr" presetSubtype="2" fill="hold" nodeType="afterEffect">
                                  <p:stCondLst>
                                    <p:cond delay="0"/>
                                  </p:stCondLst>
                                  <p:childTnLst>
                                    <p:set>
                                      <p:cBhvr>
                                        <p:cTn id="50" dur="1" fill="hold">
                                          <p:stCondLst>
                                            <p:cond delay="0"/>
                                          </p:stCondLst>
                                        </p:cTn>
                                        <p:tgtEl>
                                          <p:spTgt spid="295"/>
                                        </p:tgtEl>
                                        <p:attrNameLst>
                                          <p:attrName>style.visibility</p:attrName>
                                        </p:attrNameLst>
                                      </p:cBhvr>
                                      <p:to>
                                        <p:strVal val="visible"/>
                                      </p:to>
                                    </p:set>
                                    <p:animEffect transition="in" filter="wipe(right)">
                                      <p:cBhvr>
                                        <p:cTn id="51"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n-US" sz="3600" dirty="0"/>
              <a:t>CDMA: two-sender interference</a:t>
            </a:r>
            <a:endParaRPr lang="en-US" dirty="0"/>
          </a:p>
        </p:txBody>
      </p:sp>
      <p:pic>
        <p:nvPicPr>
          <p:cNvPr id="45061"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1181100"/>
            <a:ext cx="5026025" cy="532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36330" y="1736475"/>
            <a:ext cx="1191097" cy="1477328"/>
          </a:xfrm>
          <a:prstGeom prst="rect">
            <a:avLst/>
          </a:prstGeom>
          <a:noFill/>
        </p:spPr>
        <p:txBody>
          <a:bodyPr wrap="square" rtlCol="0">
            <a:spAutoFit/>
          </a:bodyPr>
          <a:lstStyle/>
          <a:p>
            <a:r>
              <a:rPr lang="en-US" dirty="0" smtClean="0">
                <a:solidFill>
                  <a:srgbClr val="FF0000"/>
                </a:solidFill>
              </a:rPr>
              <a:t>Each sender adds a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
        <p:nvSpPr>
          <p:cNvPr id="7" name="TextBox 6"/>
          <p:cNvSpPr txBox="1"/>
          <p:nvPr/>
        </p:nvSpPr>
        <p:spPr>
          <a:xfrm>
            <a:off x="288730" y="5026660"/>
            <a:ext cx="1191097" cy="1200329"/>
          </a:xfrm>
          <a:prstGeom prst="rect">
            <a:avLst/>
          </a:prstGeom>
          <a:noFill/>
        </p:spPr>
        <p:txBody>
          <a:bodyPr wrap="square" rtlCol="0">
            <a:spAutoFit/>
          </a:bodyPr>
          <a:lstStyle/>
          <a:p>
            <a:r>
              <a:rPr lang="en-US" dirty="0" smtClean="0">
                <a:solidFill>
                  <a:srgbClr val="FF0000"/>
                </a:solidFill>
              </a:rPr>
              <a:t>sender</a:t>
            </a:r>
          </a:p>
          <a:p>
            <a:r>
              <a:rPr lang="en-US" dirty="0" smtClean="0">
                <a:solidFill>
                  <a:srgbClr val="FF0000"/>
                </a:solidFill>
              </a:rPr>
              <a:t>removes</a:t>
            </a:r>
          </a:p>
          <a:p>
            <a:r>
              <a:rPr lang="en-US" dirty="0" smtClean="0">
                <a:solidFill>
                  <a:srgbClr val="FF0000"/>
                </a:solidFill>
              </a:rPr>
              <a:t>its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
        <p:nvSpPr>
          <p:cNvPr id="8"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23</a:t>
            </a:fld>
            <a:endParaRPr lang="en-US" dirty="0"/>
          </a:p>
        </p:txBody>
      </p:sp>
    </p:spTree>
    <p:extLst>
      <p:ext uri="{BB962C8B-B14F-4D97-AF65-F5344CB8AC3E}">
        <p14:creationId xmlns:p14="http://schemas.microsoft.com/office/powerpoint/2010/main" val="1697904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Examples summary</a:t>
            </a:r>
            <a:endParaRPr lang="en-US" dirty="0"/>
          </a:p>
        </p:txBody>
      </p:sp>
      <p:sp>
        <p:nvSpPr>
          <p:cNvPr id="3" name="Content Placeholder 2"/>
          <p:cNvSpPr>
            <a:spLocks noGrp="1"/>
          </p:cNvSpPr>
          <p:nvPr>
            <p:ph idx="1"/>
          </p:nvPr>
        </p:nvSpPr>
        <p:spPr>
          <a:xfrm>
            <a:off x="457200" y="1600200"/>
            <a:ext cx="8229600" cy="5071128"/>
          </a:xfrm>
        </p:spPr>
        <p:txBody>
          <a:bodyPr>
            <a:normAutofit fontScale="85000" lnSpcReduction="20000"/>
          </a:bodyPr>
          <a:lstStyle/>
          <a:p>
            <a:r>
              <a:rPr lang="en-US" dirty="0" smtClean="0"/>
              <a:t>Common Wired coding</a:t>
            </a:r>
          </a:p>
          <a:p>
            <a:pPr lvl="1"/>
            <a:r>
              <a:rPr lang="en-US" dirty="0" smtClean="0"/>
              <a:t>Block codecs: table-lookups</a:t>
            </a:r>
          </a:p>
          <a:p>
            <a:pPr lvl="2"/>
            <a:r>
              <a:rPr lang="en-US" dirty="0" smtClean="0"/>
              <a:t>fixed overhead, inline control signals</a:t>
            </a:r>
          </a:p>
          <a:p>
            <a:pPr lvl="1"/>
            <a:r>
              <a:rPr lang="en-US" dirty="0"/>
              <a:t>S</a:t>
            </a:r>
            <a:r>
              <a:rPr lang="en-US" dirty="0" smtClean="0"/>
              <a:t>cramblers: shift registers</a:t>
            </a:r>
          </a:p>
          <a:p>
            <a:pPr lvl="2"/>
            <a:r>
              <a:rPr lang="en-US" dirty="0" smtClean="0"/>
              <a:t>overhead free</a:t>
            </a:r>
          </a:p>
          <a:p>
            <a:pPr marL="0" indent="0">
              <a:buNone/>
            </a:pPr>
            <a:endParaRPr lang="en-US" dirty="0"/>
          </a:p>
          <a:p>
            <a:pPr marL="0" indent="0">
              <a:buNone/>
            </a:pPr>
            <a:r>
              <a:rPr lang="en-US" dirty="0" smtClean="0"/>
              <a:t>Like earlier coding schemes and error correction/detection; you can combine these</a:t>
            </a:r>
          </a:p>
          <a:p>
            <a:pPr lvl="1"/>
            <a:r>
              <a:rPr lang="en-US" dirty="0" err="1" smtClean="0"/>
              <a:t>e.g</a:t>
            </a:r>
            <a:r>
              <a:rPr lang="en-US" dirty="0" smtClean="0"/>
              <a:t>, 10Gb/s Ethernet may use a hybrid</a:t>
            </a:r>
          </a:p>
          <a:p>
            <a:pPr marL="0" indent="0">
              <a:buNone/>
            </a:pPr>
            <a:endParaRPr lang="en-US" dirty="0"/>
          </a:p>
          <a:p>
            <a:pPr marL="0" indent="0">
              <a:buNone/>
            </a:pPr>
            <a:r>
              <a:rPr lang="en-US" dirty="0" smtClean="0"/>
              <a:t>CDMA (Code Division Multiple Access)</a:t>
            </a:r>
          </a:p>
          <a:p>
            <a:pPr lvl="1"/>
            <a:r>
              <a:rPr lang="en-US" dirty="0" smtClean="0"/>
              <a:t>coping intelligently with competing sources</a:t>
            </a:r>
          </a:p>
          <a:p>
            <a:pPr lvl="1"/>
            <a:r>
              <a:rPr lang="en-US" dirty="0" smtClean="0"/>
              <a:t>Mobile phones</a:t>
            </a:r>
          </a:p>
          <a:p>
            <a:pPr lvl="1"/>
            <a:endParaRPr lang="en-US" dirty="0" smtClean="0"/>
          </a:p>
        </p:txBody>
      </p:sp>
      <p:sp>
        <p:nvSpPr>
          <p:cNvPr id="4" name="Slide Number Placeholder 3"/>
          <p:cNvSpPr>
            <a:spLocks noGrp="1"/>
          </p:cNvSpPr>
          <p:nvPr>
            <p:ph type="sldNum" sz="quarter" idx="12"/>
          </p:nvPr>
        </p:nvSpPr>
        <p:spPr/>
        <p:txBody>
          <a:bodyPr/>
          <a:lstStyle/>
          <a:p>
            <a:fld id="{915173E1-F880-A64A-B74C-29872619673F}" type="slidenum">
              <a:rPr lang="en-US" smtClean="0"/>
              <a:t>24</a:t>
            </a:fld>
            <a:endParaRPr lang="en-US"/>
          </a:p>
        </p:txBody>
      </p:sp>
    </p:spTree>
    <p:extLst>
      <p:ext uri="{BB962C8B-B14F-4D97-AF65-F5344CB8AC3E}">
        <p14:creationId xmlns:p14="http://schemas.microsoft.com/office/powerpoint/2010/main" val="60312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0723"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6"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0727"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28" name="Rectangle 9"/>
          <p:cNvSpPr>
            <a:spLocks noChangeArrowheads="1"/>
          </p:cNvSpPr>
          <p:nvPr/>
        </p:nvSpPr>
        <p:spPr bwMode="auto">
          <a:xfrm>
            <a:off x="6934200" y="3810000"/>
            <a:ext cx="10668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30729"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0730"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1"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3"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4" name="Rectangle 16"/>
          <p:cNvSpPr>
            <a:spLocks noGrp="1" noChangeArrowheads="1"/>
          </p:cNvSpPr>
          <p:nvPr>
            <p:ph type="title"/>
          </p:nvPr>
        </p:nvSpPr>
        <p:spPr>
          <a:xfrm>
            <a:off x="685800" y="228600"/>
            <a:ext cx="8077200" cy="1143000"/>
          </a:xfrm>
          <a:noFill/>
        </p:spPr>
        <p:txBody>
          <a:bodyPr/>
          <a:lstStyle/>
          <a:p>
            <a:pPr eaLnBrk="1" hangingPunct="1"/>
            <a:r>
              <a:rPr lang="en-US" dirty="0">
                <a:latin typeface="Tahoma" charset="0"/>
                <a:ea typeface="ＭＳ Ｐゴシック" charset="0"/>
                <a:cs typeface="ＭＳ Ｐゴシック" charset="0"/>
              </a:rPr>
              <a:t>Error Detection and Correction</a:t>
            </a:r>
          </a:p>
        </p:txBody>
      </p:sp>
      <p:sp>
        <p:nvSpPr>
          <p:cNvPr id="30735" name="Freeform 17"/>
          <p:cNvSpPr>
            <a:spLocks/>
          </p:cNvSpPr>
          <p:nvPr/>
        </p:nvSpPr>
        <p:spPr bwMode="auto">
          <a:xfrm>
            <a:off x="7010400" y="2667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25</a:t>
            </a:fld>
            <a:endParaRPr lang="en-US"/>
          </a:p>
        </p:txBody>
      </p:sp>
    </p:spTree>
    <p:extLst>
      <p:ext uri="{BB962C8B-B14F-4D97-AF65-F5344CB8AC3E}">
        <p14:creationId xmlns:p14="http://schemas.microsoft.com/office/powerpoint/2010/main" val="162884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2" grpId="0" animBg="1"/>
      <p:bldP spid="30733" grpId="0" animBg="1"/>
      <p:bldP spid="307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4819"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4823"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4" name="Rectangle 9"/>
          <p:cNvSpPr>
            <a:spLocks noChangeArrowheads="1"/>
          </p:cNvSpPr>
          <p:nvPr/>
        </p:nvSpPr>
        <p:spPr bwMode="auto">
          <a:xfrm>
            <a:off x="6858000" y="38100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5"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4826"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7"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8"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9"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30" name="Rectangle 16"/>
          <p:cNvSpPr>
            <a:spLocks noGrp="1" noChangeArrowheads="1"/>
          </p:cNvSpPr>
          <p:nvPr>
            <p:ph type="title"/>
          </p:nvPr>
        </p:nvSpPr>
        <p:spPr>
          <a:xfrm>
            <a:off x="685800" y="228600"/>
            <a:ext cx="8077200" cy="1143000"/>
          </a:xfrm>
          <a:noFill/>
        </p:spPr>
        <p:txBody>
          <a:bodyPr/>
          <a:lstStyle/>
          <a:p>
            <a:pPr eaLnBrk="1" hangingPunct="1"/>
            <a:r>
              <a:rPr lang="en-US">
                <a:latin typeface="Tahoma" charset="0"/>
                <a:ea typeface="ＭＳ Ｐゴシック" charset="0"/>
                <a:cs typeface="ＭＳ Ｐゴシック" charset="0"/>
              </a:rPr>
              <a:t>Error Detection and Correction</a:t>
            </a:r>
          </a:p>
        </p:txBody>
      </p:sp>
      <p:sp>
        <p:nvSpPr>
          <p:cNvPr id="2" name="Slide Number Placeholder 1"/>
          <p:cNvSpPr>
            <a:spLocks noGrp="1"/>
          </p:cNvSpPr>
          <p:nvPr>
            <p:ph type="sldNum" sz="quarter" idx="12"/>
          </p:nvPr>
        </p:nvSpPr>
        <p:spPr/>
        <p:txBody>
          <a:bodyPr/>
          <a:lstStyle/>
          <a:p>
            <a:fld id="{915173E1-F880-A64A-B74C-29872619673F}" type="slidenum">
              <a:rPr lang="en-US" smtClean="0"/>
              <a:t>26</a:t>
            </a:fld>
            <a:endParaRPr lang="en-US"/>
          </a:p>
        </p:txBody>
      </p:sp>
    </p:spTree>
    <p:extLst>
      <p:ext uri="{BB962C8B-B14F-4D97-AF65-F5344CB8AC3E}">
        <p14:creationId xmlns:p14="http://schemas.microsoft.com/office/powerpoint/2010/main" val="136423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233BD5-A3D4-CA4F-8EF1-B0010F8155E2}" type="slidenum">
              <a:rPr lang="en-US" sz="1200" i="0" smtClean="0">
                <a:latin typeface="Calibri"/>
                <a:cs typeface="Calibri"/>
              </a:rPr>
              <a:pPr/>
              <a:t>27</a:t>
            </a:fld>
            <a:endParaRPr lang="en-US" sz="1200" i="0" dirty="0">
              <a:latin typeface="Calibri"/>
              <a:cs typeface="Calibri"/>
            </a:endParaRPr>
          </a:p>
        </p:txBody>
      </p:sp>
      <p:sp>
        <p:nvSpPr>
          <p:cNvPr id="33796" name="Rectangle 2"/>
          <p:cNvSpPr>
            <a:spLocks noGrp="1" noChangeArrowheads="1"/>
          </p:cNvSpPr>
          <p:nvPr>
            <p:ph type="title"/>
          </p:nvPr>
        </p:nvSpPr>
        <p:spPr/>
        <p:txBody>
          <a:bodyPr/>
          <a:lstStyle/>
          <a:p>
            <a:r>
              <a:rPr lang="en-US" dirty="0">
                <a:ea typeface="ＭＳ Ｐゴシック" charset="0"/>
                <a:cs typeface="ＭＳ Ｐゴシック" charset="0"/>
              </a:rPr>
              <a:t>Error Detection</a:t>
            </a:r>
          </a:p>
        </p:txBody>
      </p:sp>
      <p:pic>
        <p:nvPicPr>
          <p:cNvPr id="33797" name="Picture 3" descr="521 Error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22638"/>
            <a:ext cx="5670550" cy="310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8" name="Text Box 4"/>
          <p:cNvSpPr txBox="1">
            <a:spLocks noChangeArrowheads="1"/>
          </p:cNvSpPr>
          <p:nvPr/>
        </p:nvSpPr>
        <p:spPr bwMode="auto">
          <a:xfrm>
            <a:off x="533400" y="1312863"/>
            <a:ext cx="8331200"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alibri"/>
              </a:rPr>
              <a:t>EDC= Error Detection and Correction bits (</a:t>
            </a:r>
            <a:r>
              <a:rPr lang="en-US" sz="2000" i="0" dirty="0" smtClean="0">
                <a:latin typeface="Calibri"/>
              </a:rPr>
              <a:t>redundancy = overhead)</a:t>
            </a:r>
            <a:endParaRPr lang="en-US" sz="2000" i="0" dirty="0">
              <a:latin typeface="Calibri"/>
            </a:endParaRPr>
          </a:p>
          <a:p>
            <a:r>
              <a:rPr lang="en-US" sz="2000" i="0" dirty="0">
                <a:latin typeface="Calibri"/>
              </a:rPr>
              <a:t>D    = Data protected by error checking, may include header fields </a:t>
            </a:r>
            <a:br>
              <a:rPr lang="en-US" sz="2000" i="0" dirty="0">
                <a:latin typeface="Calibri"/>
              </a:rPr>
            </a:br>
            <a:endParaRPr lang="en-US" sz="2000" i="0" dirty="0">
              <a:latin typeface="Calibri"/>
            </a:endParaRPr>
          </a:p>
          <a:p>
            <a:pPr>
              <a:buFontTx/>
              <a:buChar char="•"/>
            </a:pPr>
            <a:r>
              <a:rPr lang="en-US" sz="2000" i="0" dirty="0">
                <a:latin typeface="Calibri"/>
              </a:rPr>
              <a:t> Error detection not 100% reliable!</a:t>
            </a:r>
          </a:p>
          <a:p>
            <a:pPr lvl="1">
              <a:buFontTx/>
              <a:buChar char="•"/>
            </a:pPr>
            <a:r>
              <a:rPr lang="en-US" sz="2000" i="0" dirty="0">
                <a:latin typeface="Calibri"/>
              </a:rPr>
              <a:t> protocol may miss some errors, but rarely</a:t>
            </a:r>
          </a:p>
          <a:p>
            <a:pPr lvl="1">
              <a:buFontTx/>
              <a:buChar char="•"/>
            </a:pPr>
            <a:r>
              <a:rPr lang="en-US" sz="2000" i="0" dirty="0">
                <a:latin typeface="Calibri"/>
              </a:rPr>
              <a:t> larger EDC field yields better detection and correction</a:t>
            </a:r>
          </a:p>
        </p:txBody>
      </p:sp>
      <p:sp>
        <p:nvSpPr>
          <p:cNvPr id="33799" name="Rectangle 6"/>
          <p:cNvSpPr>
            <a:spLocks noChangeArrowheads="1"/>
          </p:cNvSpPr>
          <p:nvPr/>
        </p:nvSpPr>
        <p:spPr bwMode="auto">
          <a:xfrm>
            <a:off x="5384800" y="3916363"/>
            <a:ext cx="176213" cy="1936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33800" name="Text Box 5"/>
          <p:cNvSpPr txBox="1">
            <a:spLocks noChangeArrowheads="1"/>
          </p:cNvSpPr>
          <p:nvPr/>
        </p:nvSpPr>
        <p:spPr bwMode="auto">
          <a:xfrm>
            <a:off x="4773613" y="3873500"/>
            <a:ext cx="9156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latin typeface="Calibri"/>
              </a:rPr>
              <a:t>otherwise</a:t>
            </a:r>
          </a:p>
        </p:txBody>
      </p:sp>
    </p:spTree>
    <p:extLst>
      <p:ext uri="{BB962C8B-B14F-4D97-AF65-F5344CB8AC3E}">
        <p14:creationId xmlns:p14="http://schemas.microsoft.com/office/powerpoint/2010/main" val="2150507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a:t>
            </a:r>
          </a:p>
        </p:txBody>
      </p:sp>
      <p:sp>
        <p:nvSpPr>
          <p:cNvPr id="4301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3012"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3013"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5"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3016"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9"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2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13" name="Rectangle 12"/>
          <p:cNvSpPr>
            <a:spLocks noChangeArrowheads="1"/>
          </p:cNvSpPr>
          <p:nvPr/>
        </p:nvSpPr>
        <p:spPr bwMode="auto">
          <a:xfrm rot="16200000">
            <a:off x="8267700" y="5372100"/>
            <a:ext cx="609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28</a:t>
            </a:fld>
            <a:endParaRPr lang="en-US"/>
          </a:p>
        </p:txBody>
      </p:sp>
    </p:spTree>
    <p:extLst>
      <p:ext uri="{BB962C8B-B14F-4D97-AF65-F5344CB8AC3E}">
        <p14:creationId xmlns:p14="http://schemas.microsoft.com/office/powerpoint/2010/main" val="16318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 Parity</a:t>
            </a:r>
          </a:p>
        </p:txBody>
      </p:sp>
      <p:sp>
        <p:nvSpPr>
          <p:cNvPr id="53251" name="Rectangle 3"/>
          <p:cNvSpPr>
            <a:spLocks noGrp="1" noChangeArrowheads="1"/>
          </p:cNvSpPr>
          <p:nvPr>
            <p:ph type="body" idx="1"/>
          </p:nvPr>
        </p:nvSpPr>
        <p:spPr>
          <a:xfrm>
            <a:off x="609600" y="1371600"/>
            <a:ext cx="8305800" cy="609600"/>
          </a:xfrm>
          <a:solidFill>
            <a:schemeClr val="accent1"/>
          </a:solidFill>
          <a:ln>
            <a:solidFill>
              <a:schemeClr val="tx1"/>
            </a:solidFill>
            <a:miter lim="800000"/>
            <a:headEnd/>
            <a:tailEnd/>
          </a:ln>
        </p:spPr>
        <p:txBody>
          <a:bodyPr>
            <a:normAutofit/>
          </a:bodyPr>
          <a:lstStyle/>
          <a:p>
            <a:pPr eaLnBrk="1" hangingPunct="1">
              <a:buFontTx/>
              <a:buNone/>
            </a:pPr>
            <a:r>
              <a:rPr lang="en-US" dirty="0">
                <a:ea typeface="ＭＳ Ｐゴシック" charset="0"/>
                <a:cs typeface="ＭＳ Ｐゴシック" charset="0"/>
              </a:rPr>
              <a:t>Add one bit, such that the number of 1</a:t>
            </a:r>
            <a:r>
              <a:rPr lang="ja-JP" altLang="en-US" dirty="0">
                <a:ea typeface="ＭＳ Ｐゴシック" charset="0"/>
                <a:cs typeface="ＭＳ Ｐゴシック" charset="0"/>
              </a:rPr>
              <a:t>’</a:t>
            </a:r>
            <a:r>
              <a:rPr lang="en-US" dirty="0">
                <a:ea typeface="ＭＳ Ｐゴシック" charset="0"/>
                <a:cs typeface="ＭＳ Ｐゴシック" charset="0"/>
              </a:rPr>
              <a:t>s is even.</a:t>
            </a:r>
          </a:p>
        </p:txBody>
      </p:sp>
      <p:sp>
        <p:nvSpPr>
          <p:cNvPr id="53252" name="AutoShape 4"/>
          <p:cNvSpPr>
            <a:spLocks noChangeArrowheads="1"/>
          </p:cNvSpPr>
          <p:nvPr/>
        </p:nvSpPr>
        <p:spPr bwMode="auto">
          <a:xfrm rot="-5400000">
            <a:off x="4340225"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2438400"/>
            <a:ext cx="129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2438400"/>
            <a:ext cx="129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5" name="Rectangle 7"/>
          <p:cNvSpPr>
            <a:spLocks noChangeArrowheads="1"/>
          </p:cNvSpPr>
          <p:nvPr/>
        </p:nvSpPr>
        <p:spPr bwMode="auto">
          <a:xfrm>
            <a:off x="4111625"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53256" name="Rectangle 8"/>
          <p:cNvSpPr>
            <a:spLocks noChangeArrowheads="1"/>
          </p:cNvSpPr>
          <p:nvPr/>
        </p:nvSpPr>
        <p:spPr bwMode="auto">
          <a:xfrm>
            <a:off x="225425"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pic>
        <p:nvPicPr>
          <p:cNvPr id="53257"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2438400"/>
            <a:ext cx="685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6425" y="2438400"/>
            <a:ext cx="685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9" name="Rectangle 11"/>
          <p:cNvSpPr>
            <a:spLocks noChangeArrowheads="1"/>
          </p:cNvSpPr>
          <p:nvPr/>
        </p:nvSpPr>
        <p:spPr bwMode="auto">
          <a:xfrm>
            <a:off x="1368425"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0" name="Rectangle 12"/>
          <p:cNvSpPr>
            <a:spLocks noChangeArrowheads="1"/>
          </p:cNvSpPr>
          <p:nvPr/>
        </p:nvSpPr>
        <p:spPr bwMode="auto">
          <a:xfrm>
            <a:off x="228600"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1" name="Rectangle 13"/>
          <p:cNvSpPr>
            <a:spLocks noChangeArrowheads="1"/>
          </p:cNvSpPr>
          <p:nvPr/>
        </p:nvSpPr>
        <p:spPr bwMode="auto">
          <a:xfrm>
            <a:off x="1371600"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2" name="Rectangle 14"/>
          <p:cNvSpPr>
            <a:spLocks noChangeArrowheads="1"/>
          </p:cNvSpPr>
          <p:nvPr/>
        </p:nvSpPr>
        <p:spPr bwMode="auto">
          <a:xfrm>
            <a:off x="228600"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1001</a:t>
            </a:r>
          </a:p>
        </p:txBody>
      </p:sp>
      <p:sp>
        <p:nvSpPr>
          <p:cNvPr id="53263" name="Rectangle 15"/>
          <p:cNvSpPr>
            <a:spLocks noChangeArrowheads="1"/>
          </p:cNvSpPr>
          <p:nvPr/>
        </p:nvSpPr>
        <p:spPr bwMode="auto">
          <a:xfrm>
            <a:off x="1371600"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4" name="Rectangle 16"/>
          <p:cNvSpPr>
            <a:spLocks noChangeArrowheads="1"/>
          </p:cNvSpPr>
          <p:nvPr/>
        </p:nvSpPr>
        <p:spPr bwMode="auto">
          <a:xfrm>
            <a:off x="715645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5" name="Rectangle 17"/>
          <p:cNvSpPr>
            <a:spLocks noChangeArrowheads="1"/>
          </p:cNvSpPr>
          <p:nvPr/>
        </p:nvSpPr>
        <p:spPr bwMode="auto">
          <a:xfrm>
            <a:off x="8299450"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6" name="Rectangle 18"/>
          <p:cNvSpPr>
            <a:spLocks noChangeArrowheads="1"/>
          </p:cNvSpPr>
          <p:nvPr/>
        </p:nvSpPr>
        <p:spPr bwMode="auto">
          <a:xfrm>
            <a:off x="7159625"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7" name="Rectangle 19"/>
          <p:cNvSpPr>
            <a:spLocks noChangeArrowheads="1"/>
          </p:cNvSpPr>
          <p:nvPr/>
        </p:nvSpPr>
        <p:spPr bwMode="auto">
          <a:xfrm>
            <a:off x="8302625"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8" name="Rectangle 20"/>
          <p:cNvSpPr>
            <a:spLocks noChangeArrowheads="1"/>
          </p:cNvSpPr>
          <p:nvPr/>
        </p:nvSpPr>
        <p:spPr bwMode="auto">
          <a:xfrm>
            <a:off x="7159625"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53269" name="Rectangle 21"/>
          <p:cNvSpPr>
            <a:spLocks noChangeArrowheads="1"/>
          </p:cNvSpPr>
          <p:nvPr/>
        </p:nvSpPr>
        <p:spPr bwMode="auto">
          <a:xfrm>
            <a:off x="8302625"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70" name="Rectangle 22"/>
          <p:cNvSpPr>
            <a:spLocks noChangeArrowheads="1"/>
          </p:cNvSpPr>
          <p:nvPr/>
        </p:nvSpPr>
        <p:spPr bwMode="auto">
          <a:xfrm>
            <a:off x="6629400" y="3733800"/>
            <a:ext cx="533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1" name="Rectangle 23"/>
          <p:cNvSpPr>
            <a:spLocks noChangeArrowheads="1"/>
          </p:cNvSpPr>
          <p:nvPr/>
        </p:nvSpPr>
        <p:spPr bwMode="auto">
          <a:xfrm>
            <a:off x="6629400" y="4495800"/>
            <a:ext cx="533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2" name="Rectangle 24"/>
          <p:cNvSpPr>
            <a:spLocks noChangeArrowheads="1"/>
          </p:cNvSpPr>
          <p:nvPr/>
        </p:nvSpPr>
        <p:spPr bwMode="auto">
          <a:xfrm>
            <a:off x="6629400" y="5257800"/>
            <a:ext cx="533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3" name="AutoShape 25"/>
          <p:cNvSpPr>
            <a:spLocks noChangeArrowheads="1"/>
          </p:cNvSpPr>
          <p:nvPr/>
        </p:nvSpPr>
        <p:spPr bwMode="auto">
          <a:xfrm>
            <a:off x="76200" y="5181600"/>
            <a:ext cx="8915400" cy="762000"/>
          </a:xfrm>
          <a:prstGeom prst="roundRect">
            <a:avLst>
              <a:gd name="adj" fmla="val 16667"/>
            </a:avLst>
          </a:prstGeom>
          <a:solidFill>
            <a:srgbClr val="CC99FF">
              <a:alpha val="25098"/>
            </a:srgbClr>
          </a:solidFill>
          <a:ln w="63500">
            <a:solidFill>
              <a:srgbClr val="800080"/>
            </a:solidFill>
            <a:round/>
            <a:headEnd/>
            <a:tailEnd/>
          </a:ln>
        </p:spPr>
        <p:txBody>
          <a:bodyPr wrap="none" anchor="ctr">
            <a:spAutoFit/>
          </a:bodyPr>
          <a:lstStyle/>
          <a:p>
            <a:endParaRPr lang="en-US"/>
          </a:p>
        </p:txBody>
      </p:sp>
      <p:sp>
        <p:nvSpPr>
          <p:cNvPr id="53274" name="Rectangle 26"/>
          <p:cNvSpPr>
            <a:spLocks noChangeArrowheads="1"/>
          </p:cNvSpPr>
          <p:nvPr/>
        </p:nvSpPr>
        <p:spPr bwMode="auto">
          <a:xfrm>
            <a:off x="489857" y="6096000"/>
            <a:ext cx="8422368"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Problem: </a:t>
            </a:r>
            <a:r>
              <a:rPr lang="en-US" sz="2800" dirty="0" smtClean="0">
                <a:latin typeface="Calibri"/>
              </a:rPr>
              <a:t>This s</a:t>
            </a:r>
            <a:r>
              <a:rPr lang="en-US" sz="2800" dirty="0" smtClean="0">
                <a:solidFill>
                  <a:schemeClr val="tx1"/>
                </a:solidFill>
                <a:latin typeface="Calibri"/>
              </a:rPr>
              <a:t>imple </a:t>
            </a:r>
            <a:r>
              <a:rPr lang="en-US" sz="2800" dirty="0">
                <a:latin typeface="Calibri"/>
              </a:rPr>
              <a:t>p</a:t>
            </a:r>
            <a:r>
              <a:rPr lang="en-US" sz="2800" dirty="0" smtClean="0">
                <a:solidFill>
                  <a:schemeClr val="tx1"/>
                </a:solidFill>
                <a:latin typeface="Calibri"/>
              </a:rPr>
              <a:t>arity cannot </a:t>
            </a:r>
            <a:r>
              <a:rPr lang="en-US" sz="2800" dirty="0">
                <a:solidFill>
                  <a:schemeClr val="tx1"/>
                </a:solidFill>
                <a:latin typeface="Calibri"/>
              </a:rPr>
              <a:t>detect two-bit errors.</a:t>
            </a:r>
          </a:p>
        </p:txBody>
      </p:sp>
      <p:sp>
        <p:nvSpPr>
          <p:cNvPr id="2" name="Slide Number Placeholder 1"/>
          <p:cNvSpPr>
            <a:spLocks noGrp="1"/>
          </p:cNvSpPr>
          <p:nvPr>
            <p:ph type="sldNum" sz="quarter" idx="12"/>
          </p:nvPr>
        </p:nvSpPr>
        <p:spPr/>
        <p:txBody>
          <a:bodyPr/>
          <a:lstStyle/>
          <a:p>
            <a:fld id="{915173E1-F880-A64A-B74C-29872619673F}" type="slidenum">
              <a:rPr lang="en-US" smtClean="0"/>
              <a:t>29</a:t>
            </a:fld>
            <a:endParaRPr lang="en-US"/>
          </a:p>
        </p:txBody>
      </p:sp>
    </p:spTree>
    <p:extLst>
      <p:ext uri="{BB962C8B-B14F-4D97-AF65-F5344CB8AC3E}">
        <p14:creationId xmlns:p14="http://schemas.microsoft.com/office/powerpoint/2010/main" val="39606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animBg="1"/>
      <p:bldP spid="53265" grpId="0" animBg="1"/>
      <p:bldP spid="53266" grpId="0" animBg="1"/>
      <p:bldP spid="53267" grpId="0" animBg="1"/>
      <p:bldP spid="53268" grpId="0" animBg="1"/>
      <p:bldP spid="53269" grpId="0" animBg="1"/>
      <p:bldP spid="53270" grpId="0"/>
      <p:bldP spid="53271" grpId="0"/>
      <p:bldP spid="53272" grpId="0"/>
      <p:bldP spid="53273" grpId="0" animBg="1"/>
      <p:bldP spid="532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097E1F-A5C1-DE48-87E5-D3EC193A20C7}" type="slidenum">
              <a:rPr lang="en-US" sz="1200" i="0" smtClean="0">
                <a:latin typeface="Calibri"/>
                <a:cs typeface="Calibri"/>
              </a:rPr>
              <a:pPr/>
              <a:t>3</a:t>
            </a:fld>
            <a:endParaRPr lang="en-US" sz="1200" i="0" dirty="0">
              <a:latin typeface="Calibri"/>
              <a:cs typeface="Calibri"/>
            </a:endParaRPr>
          </a:p>
        </p:txBody>
      </p:sp>
      <p:sp>
        <p:nvSpPr>
          <p:cNvPr id="19460" name="Rectangle 2"/>
          <p:cNvSpPr>
            <a:spLocks noGrp="1" noChangeArrowheads="1"/>
          </p:cNvSpPr>
          <p:nvPr>
            <p:ph type="title"/>
          </p:nvPr>
        </p:nvSpPr>
        <p:spPr>
          <a:xfrm>
            <a:off x="304800" y="228600"/>
            <a:ext cx="8382000" cy="1143000"/>
          </a:xfrm>
        </p:spPr>
        <p:txBody>
          <a:bodyPr/>
          <a:lstStyle/>
          <a:p>
            <a:r>
              <a:rPr lang="en-US" dirty="0">
                <a:ea typeface="ＭＳ Ｐゴシック" charset="0"/>
                <a:cs typeface="ＭＳ Ｐゴシック" charset="0"/>
              </a:rPr>
              <a:t>Link Layer: Introduction</a:t>
            </a:r>
          </a:p>
        </p:txBody>
      </p:sp>
      <p:sp>
        <p:nvSpPr>
          <p:cNvPr id="19461" name="Rectangle 3"/>
          <p:cNvSpPr>
            <a:spLocks noGrp="1" noChangeArrowheads="1"/>
          </p:cNvSpPr>
          <p:nvPr>
            <p:ph type="body" sz="half" idx="1"/>
          </p:nvPr>
        </p:nvSpPr>
        <p:spPr>
          <a:xfrm>
            <a:off x="322263" y="1219200"/>
            <a:ext cx="4267200" cy="3802063"/>
          </a:xfrm>
        </p:spPr>
        <p:txBody>
          <a:bodyPr/>
          <a:lstStyle/>
          <a:p>
            <a:pPr>
              <a:buFont typeface="ZapfDingbats" charset="0"/>
              <a:buNone/>
            </a:pPr>
            <a:r>
              <a:rPr lang="en-US" sz="2400" u="sng" dirty="0">
                <a:solidFill>
                  <a:srgbClr val="FF0000"/>
                </a:solidFill>
                <a:ea typeface="ＭＳ Ｐゴシック" charset="0"/>
                <a:cs typeface="ＭＳ Ｐゴシック" charset="0"/>
              </a:rPr>
              <a:t>Some terminology:</a:t>
            </a:r>
            <a:endParaRPr lang="en-US" sz="2400" dirty="0">
              <a:ea typeface="ＭＳ Ｐゴシック" charset="0"/>
              <a:cs typeface="ＭＳ Ｐゴシック" charset="0"/>
            </a:endParaRPr>
          </a:p>
          <a:p>
            <a:r>
              <a:rPr lang="en-US" sz="2000" dirty="0">
                <a:ea typeface="ＭＳ Ｐゴシック" charset="0"/>
                <a:cs typeface="ＭＳ Ｐゴシック" charset="0"/>
              </a:rPr>
              <a:t>hosts and routers are </a:t>
            </a:r>
            <a:r>
              <a:rPr lang="en-US" sz="2000" b="1" dirty="0">
                <a:solidFill>
                  <a:srgbClr val="FF0000"/>
                </a:solidFill>
                <a:ea typeface="ＭＳ Ｐゴシック" charset="0"/>
                <a:cs typeface="ＭＳ Ｐゴシック" charset="0"/>
              </a:rPr>
              <a:t>nodes</a:t>
            </a:r>
          </a:p>
          <a:p>
            <a:r>
              <a:rPr lang="en-US" sz="2000" dirty="0">
                <a:ea typeface="ＭＳ Ｐゴシック" charset="0"/>
                <a:cs typeface="ＭＳ Ｐゴシック" charset="0"/>
              </a:rPr>
              <a:t>communication channels that connect adjacent nodes along communication path are </a:t>
            </a:r>
            <a:r>
              <a:rPr lang="en-US" sz="2000" b="1" dirty="0">
                <a:solidFill>
                  <a:srgbClr val="FF0000"/>
                </a:solidFill>
                <a:ea typeface="ＭＳ Ｐゴシック" charset="0"/>
                <a:cs typeface="ＭＳ Ｐゴシック" charset="0"/>
              </a:rPr>
              <a:t>links</a:t>
            </a:r>
          </a:p>
          <a:p>
            <a:pPr lvl="1"/>
            <a:r>
              <a:rPr lang="en-US" sz="1800" dirty="0">
                <a:ea typeface="ＭＳ Ｐゴシック" charset="0"/>
              </a:rPr>
              <a:t>wired links</a:t>
            </a:r>
          </a:p>
          <a:p>
            <a:pPr lvl="1"/>
            <a:r>
              <a:rPr lang="en-US" sz="1800" dirty="0">
                <a:ea typeface="ＭＳ Ｐゴシック" charset="0"/>
              </a:rPr>
              <a:t>wireless links</a:t>
            </a:r>
          </a:p>
          <a:p>
            <a:pPr lvl="1"/>
            <a:r>
              <a:rPr lang="en-US" sz="1800" dirty="0">
                <a:ea typeface="ＭＳ Ｐゴシック" charset="0"/>
              </a:rPr>
              <a:t>LANs</a:t>
            </a:r>
            <a:endParaRPr lang="en-US" sz="1800" b="1" dirty="0">
              <a:solidFill>
                <a:srgbClr val="FF0000"/>
              </a:solidFill>
              <a:ea typeface="ＭＳ Ｐゴシック" charset="0"/>
            </a:endParaRPr>
          </a:p>
          <a:p>
            <a:r>
              <a:rPr lang="en-US" sz="2000" dirty="0">
                <a:ea typeface="ＭＳ Ｐゴシック" charset="0"/>
                <a:cs typeface="ＭＳ Ｐゴシック" charset="0"/>
              </a:rPr>
              <a:t>layer-2 packet is a </a:t>
            </a:r>
            <a:r>
              <a:rPr lang="en-US" sz="2000" b="1" dirty="0">
                <a:solidFill>
                  <a:srgbClr val="FF0000"/>
                </a:solidFill>
                <a:ea typeface="ＭＳ Ｐゴシック" charset="0"/>
                <a:cs typeface="ＭＳ Ｐゴシック" charset="0"/>
              </a:rPr>
              <a:t>frame</a:t>
            </a:r>
            <a:r>
              <a:rPr lang="en-US" sz="2000" b="1" dirty="0">
                <a:ea typeface="ＭＳ Ｐゴシック" charset="0"/>
                <a:cs typeface="ＭＳ Ｐゴシック" charset="0"/>
              </a:rPr>
              <a:t>,</a:t>
            </a:r>
            <a:r>
              <a:rPr lang="en-US" sz="2000" b="1" dirty="0">
                <a:solidFill>
                  <a:srgbClr val="FF0000"/>
                </a:solidFill>
                <a:ea typeface="ＭＳ Ｐゴシック" charset="0"/>
                <a:cs typeface="ＭＳ Ｐゴシック" charset="0"/>
              </a:rPr>
              <a:t> </a:t>
            </a:r>
            <a:r>
              <a:rPr lang="en-US" sz="2000" dirty="0">
                <a:ea typeface="ＭＳ Ｐゴシック" charset="0"/>
                <a:cs typeface="ＭＳ Ｐゴシック" charset="0"/>
              </a:rPr>
              <a:t>encapsulates datagram</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19462" name="Text Box 467"/>
          <p:cNvSpPr txBox="1">
            <a:spLocks noChangeArrowheads="1"/>
          </p:cNvSpPr>
          <p:nvPr/>
        </p:nvSpPr>
        <p:spPr bwMode="auto">
          <a:xfrm>
            <a:off x="236538" y="5268913"/>
            <a:ext cx="4872247" cy="1200328"/>
          </a:xfrm>
          <a:prstGeom prst="rect">
            <a:avLst/>
          </a:prstGeom>
          <a:noFill/>
          <a:ln w="190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b="1" i="0" dirty="0">
                <a:solidFill>
                  <a:srgbClr val="FF0000"/>
                </a:solidFill>
                <a:latin typeface="Calibri"/>
              </a:rPr>
              <a:t>data-link layer</a:t>
            </a:r>
            <a:r>
              <a:rPr lang="en-US" i="0" dirty="0">
                <a:latin typeface="Calibri"/>
              </a:rPr>
              <a:t> has responsibility of </a:t>
            </a:r>
          </a:p>
          <a:p>
            <a:r>
              <a:rPr lang="en-US" i="0" dirty="0">
                <a:latin typeface="Calibri"/>
              </a:rPr>
              <a:t>transferring datagram from one node </a:t>
            </a:r>
          </a:p>
          <a:p>
            <a:r>
              <a:rPr lang="en-US" i="0" dirty="0">
                <a:latin typeface="Calibri"/>
              </a:rPr>
              <a:t>to adjacent node over a link</a:t>
            </a:r>
            <a:endParaRPr lang="en-US" sz="1800" i="0" dirty="0">
              <a:latin typeface="Calibri"/>
            </a:endParaRPr>
          </a:p>
        </p:txBody>
      </p:sp>
      <p:sp>
        <p:nvSpPr>
          <p:cNvPr id="19463" name="Freeform 9"/>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464" name="Freeform 10"/>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465" name="Freeform 11"/>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19466" name="Group 12"/>
          <p:cNvGrpSpPr>
            <a:grpSpLocks/>
          </p:cNvGrpSpPr>
          <p:nvPr/>
        </p:nvGrpSpPr>
        <p:grpSpPr bwMode="auto">
          <a:xfrm>
            <a:off x="5076825" y="2974975"/>
            <a:ext cx="1458913" cy="933450"/>
            <a:chOff x="2889" y="1631"/>
            <a:chExt cx="980" cy="743"/>
          </a:xfrm>
        </p:grpSpPr>
        <p:sp>
          <p:nvSpPr>
            <p:cNvPr id="20117" name="Rectangle 13"/>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0118" name="AutoShape 14"/>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i="0">
                <a:solidFill>
                  <a:srgbClr val="00CCFF"/>
                </a:solidFill>
                <a:latin typeface="Times New Roman" charset="0"/>
              </a:endParaRPr>
            </a:p>
          </p:txBody>
        </p:sp>
      </p:grpSp>
      <p:sp>
        <p:nvSpPr>
          <p:cNvPr id="19467" name="Line 15"/>
          <p:cNvSpPr>
            <a:spLocks noChangeShapeType="1"/>
          </p:cNvSpPr>
          <p:nvPr/>
        </p:nvSpPr>
        <p:spPr bwMode="auto">
          <a:xfrm flipH="1">
            <a:off x="5854700" y="2020888"/>
            <a:ext cx="92075" cy="31115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68" name="Line 16"/>
          <p:cNvSpPr>
            <a:spLocks noChangeShapeType="1"/>
          </p:cNvSpPr>
          <p:nvPr/>
        </p:nvSpPr>
        <p:spPr bwMode="auto">
          <a:xfrm>
            <a:off x="5946775" y="2020888"/>
            <a:ext cx="90488" cy="309562"/>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69" name="Line 17"/>
          <p:cNvSpPr>
            <a:spLocks noChangeShapeType="1"/>
          </p:cNvSpPr>
          <p:nvPr/>
        </p:nvSpPr>
        <p:spPr bwMode="auto">
          <a:xfrm>
            <a:off x="5854700" y="2330450"/>
            <a:ext cx="92075" cy="33338"/>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0" name="Line 18"/>
          <p:cNvSpPr>
            <a:spLocks noChangeShapeType="1"/>
          </p:cNvSpPr>
          <p:nvPr/>
        </p:nvSpPr>
        <p:spPr bwMode="auto">
          <a:xfrm flipH="1">
            <a:off x="5946775" y="2330450"/>
            <a:ext cx="90488" cy="33338"/>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1" name="Line 19"/>
          <p:cNvSpPr>
            <a:spLocks noChangeShapeType="1"/>
          </p:cNvSpPr>
          <p:nvPr/>
        </p:nvSpPr>
        <p:spPr bwMode="auto">
          <a:xfrm>
            <a:off x="5946775" y="2027238"/>
            <a:ext cx="0" cy="33655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2" name="Line 20"/>
          <p:cNvSpPr>
            <a:spLocks noChangeShapeType="1"/>
          </p:cNvSpPr>
          <p:nvPr/>
        </p:nvSpPr>
        <p:spPr bwMode="auto">
          <a:xfrm flipV="1">
            <a:off x="5854700" y="2298700"/>
            <a:ext cx="92075" cy="33338"/>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3" name="Line 21"/>
          <p:cNvSpPr>
            <a:spLocks noChangeShapeType="1"/>
          </p:cNvSpPr>
          <p:nvPr/>
        </p:nvSpPr>
        <p:spPr bwMode="auto">
          <a:xfrm flipH="1" flipV="1">
            <a:off x="5946775" y="2298700"/>
            <a:ext cx="90488" cy="3175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4" name="Line 22"/>
          <p:cNvSpPr>
            <a:spLocks noChangeShapeType="1"/>
          </p:cNvSpPr>
          <p:nvPr/>
        </p:nvSpPr>
        <p:spPr bwMode="auto">
          <a:xfrm>
            <a:off x="5894388" y="2195513"/>
            <a:ext cx="52387" cy="26987"/>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5" name="Line 23"/>
          <p:cNvSpPr>
            <a:spLocks noChangeShapeType="1"/>
          </p:cNvSpPr>
          <p:nvPr/>
        </p:nvSpPr>
        <p:spPr bwMode="auto">
          <a:xfrm flipV="1">
            <a:off x="5946775" y="2195513"/>
            <a:ext cx="55563" cy="26987"/>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6" name="Line 24"/>
          <p:cNvSpPr>
            <a:spLocks noChangeShapeType="1"/>
          </p:cNvSpPr>
          <p:nvPr/>
        </p:nvSpPr>
        <p:spPr bwMode="auto">
          <a:xfrm>
            <a:off x="5876925" y="2241550"/>
            <a:ext cx="66675" cy="34925"/>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7" name="Line 25"/>
          <p:cNvSpPr>
            <a:spLocks noChangeShapeType="1"/>
          </p:cNvSpPr>
          <p:nvPr/>
        </p:nvSpPr>
        <p:spPr bwMode="auto">
          <a:xfrm flipV="1">
            <a:off x="5946775" y="2247900"/>
            <a:ext cx="68263" cy="3175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8" name="Line 26"/>
          <p:cNvSpPr>
            <a:spLocks noChangeShapeType="1"/>
          </p:cNvSpPr>
          <p:nvPr/>
        </p:nvSpPr>
        <p:spPr bwMode="auto">
          <a:xfrm flipV="1">
            <a:off x="5946775" y="2149475"/>
            <a:ext cx="34925" cy="1270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79" name="Line 27"/>
          <p:cNvSpPr>
            <a:spLocks noChangeShapeType="1"/>
          </p:cNvSpPr>
          <p:nvPr/>
        </p:nvSpPr>
        <p:spPr bwMode="auto">
          <a:xfrm flipV="1">
            <a:off x="5946775" y="2085975"/>
            <a:ext cx="22225" cy="7938"/>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80" name="Line 28"/>
          <p:cNvSpPr>
            <a:spLocks noChangeShapeType="1"/>
          </p:cNvSpPr>
          <p:nvPr/>
        </p:nvSpPr>
        <p:spPr bwMode="auto">
          <a:xfrm>
            <a:off x="5907088" y="2144713"/>
            <a:ext cx="42862" cy="17462"/>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9481" name="Line 29"/>
          <p:cNvSpPr>
            <a:spLocks noChangeShapeType="1"/>
          </p:cNvSpPr>
          <p:nvPr/>
        </p:nvSpPr>
        <p:spPr bwMode="auto">
          <a:xfrm>
            <a:off x="5926138" y="2082800"/>
            <a:ext cx="23812" cy="15875"/>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19482" name="Group 30"/>
          <p:cNvGrpSpPr>
            <a:grpSpLocks/>
          </p:cNvGrpSpPr>
          <p:nvPr/>
        </p:nvGrpSpPr>
        <p:grpSpPr bwMode="auto">
          <a:xfrm>
            <a:off x="5962650" y="1992313"/>
            <a:ext cx="152400" cy="58737"/>
            <a:chOff x="4227" y="1360"/>
            <a:chExt cx="863" cy="270"/>
          </a:xfrm>
        </p:grpSpPr>
        <p:sp>
          <p:nvSpPr>
            <p:cNvPr id="20113" name="Line 3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0114" name="Line 3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0115" name="Line 3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0116" name="Line 3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19483" name="Group 35"/>
          <p:cNvGrpSpPr>
            <a:grpSpLocks/>
          </p:cNvGrpSpPr>
          <p:nvPr/>
        </p:nvGrpSpPr>
        <p:grpSpPr bwMode="auto">
          <a:xfrm rot="5700496">
            <a:off x="5870575" y="1889125"/>
            <a:ext cx="168275" cy="53975"/>
            <a:chOff x="4227" y="1360"/>
            <a:chExt cx="863" cy="270"/>
          </a:xfrm>
        </p:grpSpPr>
        <p:sp>
          <p:nvSpPr>
            <p:cNvPr id="20109" name="Line 36"/>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0110" name="Line 37"/>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0111" name="Line 38"/>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0112" name="Line 39"/>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19484" name="Group 40"/>
          <p:cNvGrpSpPr>
            <a:grpSpLocks/>
          </p:cNvGrpSpPr>
          <p:nvPr/>
        </p:nvGrpSpPr>
        <p:grpSpPr bwMode="auto">
          <a:xfrm rot="10800000">
            <a:off x="5778500" y="1985963"/>
            <a:ext cx="152400" cy="58737"/>
            <a:chOff x="4227" y="1360"/>
            <a:chExt cx="863" cy="270"/>
          </a:xfrm>
        </p:grpSpPr>
        <p:sp>
          <p:nvSpPr>
            <p:cNvPr id="20105" name="Line 4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0106" name="Line 4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0107" name="Line 4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0108" name="Line 4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sp>
        <p:nvSpPr>
          <p:cNvPr id="19485" name="Oval 45"/>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86" name="Line 46"/>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487" name="Line 47"/>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488" name="Rectangle 48"/>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89" name="Oval 49"/>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0" name="Group 50"/>
          <p:cNvGrpSpPr>
            <a:grpSpLocks/>
          </p:cNvGrpSpPr>
          <p:nvPr/>
        </p:nvGrpSpPr>
        <p:grpSpPr bwMode="auto">
          <a:xfrm>
            <a:off x="6918325" y="3600450"/>
            <a:ext cx="179388" cy="65088"/>
            <a:chOff x="2848" y="848"/>
            <a:chExt cx="140" cy="98"/>
          </a:xfrm>
        </p:grpSpPr>
        <p:sp>
          <p:nvSpPr>
            <p:cNvPr id="20102"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103"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104"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491" name="Group 54"/>
          <p:cNvGrpSpPr>
            <a:grpSpLocks/>
          </p:cNvGrpSpPr>
          <p:nvPr/>
        </p:nvGrpSpPr>
        <p:grpSpPr bwMode="auto">
          <a:xfrm flipV="1">
            <a:off x="6918325" y="3600450"/>
            <a:ext cx="179388" cy="65088"/>
            <a:chOff x="2848" y="848"/>
            <a:chExt cx="140" cy="98"/>
          </a:xfrm>
        </p:grpSpPr>
        <p:sp>
          <p:nvSpPr>
            <p:cNvPr id="20099" name="Line 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100" name="Line 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101" name="Line 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19492" name="Oval 58"/>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93" name="Line 59"/>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494" name="Line 60"/>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495" name="Rectangle 61"/>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96" name="Oval 62"/>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7" name="Group 63"/>
          <p:cNvGrpSpPr>
            <a:grpSpLocks/>
          </p:cNvGrpSpPr>
          <p:nvPr/>
        </p:nvGrpSpPr>
        <p:grpSpPr bwMode="auto">
          <a:xfrm>
            <a:off x="7273925" y="3879850"/>
            <a:ext cx="179388" cy="65088"/>
            <a:chOff x="2848" y="848"/>
            <a:chExt cx="140" cy="98"/>
          </a:xfrm>
        </p:grpSpPr>
        <p:sp>
          <p:nvSpPr>
            <p:cNvPr id="20096"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97"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98"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498" name="Group 67"/>
          <p:cNvGrpSpPr>
            <a:grpSpLocks/>
          </p:cNvGrpSpPr>
          <p:nvPr/>
        </p:nvGrpSpPr>
        <p:grpSpPr bwMode="auto">
          <a:xfrm flipV="1">
            <a:off x="7273925" y="3879850"/>
            <a:ext cx="179388" cy="65088"/>
            <a:chOff x="2848" y="848"/>
            <a:chExt cx="140" cy="98"/>
          </a:xfrm>
        </p:grpSpPr>
        <p:sp>
          <p:nvSpPr>
            <p:cNvPr id="20093" name="Line 6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94" name="Line 6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95" name="Line 7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19499" name="Oval 71"/>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0" name="Line 72"/>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01" name="Line 73"/>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02" name="Rectangle 74"/>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03" name="Oval 75"/>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04" name="Group 76"/>
          <p:cNvGrpSpPr>
            <a:grpSpLocks/>
          </p:cNvGrpSpPr>
          <p:nvPr/>
        </p:nvGrpSpPr>
        <p:grpSpPr bwMode="auto">
          <a:xfrm>
            <a:off x="7553325" y="3613150"/>
            <a:ext cx="179388" cy="65088"/>
            <a:chOff x="2848" y="848"/>
            <a:chExt cx="140" cy="98"/>
          </a:xfrm>
        </p:grpSpPr>
        <p:sp>
          <p:nvSpPr>
            <p:cNvPr id="20090"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91"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92"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505" name="Group 80"/>
          <p:cNvGrpSpPr>
            <a:grpSpLocks/>
          </p:cNvGrpSpPr>
          <p:nvPr/>
        </p:nvGrpSpPr>
        <p:grpSpPr bwMode="auto">
          <a:xfrm flipV="1">
            <a:off x="7553325" y="3613150"/>
            <a:ext cx="179388" cy="65088"/>
            <a:chOff x="2848" y="848"/>
            <a:chExt cx="140" cy="98"/>
          </a:xfrm>
        </p:grpSpPr>
        <p:sp>
          <p:nvSpPr>
            <p:cNvPr id="20087" name="Line 8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88" name="Line 8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89" name="Line 8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19506" name="Oval 84"/>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7" name="Line 85"/>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08" name="Line 86"/>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09" name="Rectangle 87"/>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0" name="Oval 88"/>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1" name="Group 89"/>
          <p:cNvGrpSpPr>
            <a:grpSpLocks/>
          </p:cNvGrpSpPr>
          <p:nvPr/>
        </p:nvGrpSpPr>
        <p:grpSpPr bwMode="auto">
          <a:xfrm>
            <a:off x="7016750" y="2454275"/>
            <a:ext cx="171450" cy="61913"/>
            <a:chOff x="2848" y="848"/>
            <a:chExt cx="140" cy="98"/>
          </a:xfrm>
        </p:grpSpPr>
        <p:sp>
          <p:nvSpPr>
            <p:cNvPr id="20084"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85"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86"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512" name="Group 93"/>
          <p:cNvGrpSpPr>
            <a:grpSpLocks/>
          </p:cNvGrpSpPr>
          <p:nvPr/>
        </p:nvGrpSpPr>
        <p:grpSpPr bwMode="auto">
          <a:xfrm flipV="1">
            <a:off x="7016750" y="2454275"/>
            <a:ext cx="171450" cy="60325"/>
            <a:chOff x="2848" y="848"/>
            <a:chExt cx="140" cy="98"/>
          </a:xfrm>
        </p:grpSpPr>
        <p:sp>
          <p:nvSpPr>
            <p:cNvPr id="20081" name="Line 9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82" name="Line 9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83" name="Line 9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19513" name="Oval 97"/>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14" name="Line 98"/>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15" name="Line 99"/>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16" name="Rectangle 100"/>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7" name="Oval 101"/>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8" name="Group 102"/>
          <p:cNvGrpSpPr>
            <a:grpSpLocks/>
          </p:cNvGrpSpPr>
          <p:nvPr/>
        </p:nvGrpSpPr>
        <p:grpSpPr bwMode="auto">
          <a:xfrm>
            <a:off x="7016750" y="2711450"/>
            <a:ext cx="179388" cy="65088"/>
            <a:chOff x="2848" y="848"/>
            <a:chExt cx="140" cy="98"/>
          </a:xfrm>
        </p:grpSpPr>
        <p:sp>
          <p:nvSpPr>
            <p:cNvPr id="20078"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79"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80"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519" name="Group 106"/>
          <p:cNvGrpSpPr>
            <a:grpSpLocks/>
          </p:cNvGrpSpPr>
          <p:nvPr/>
        </p:nvGrpSpPr>
        <p:grpSpPr bwMode="auto">
          <a:xfrm flipV="1">
            <a:off x="7016750" y="2711450"/>
            <a:ext cx="179388" cy="65088"/>
            <a:chOff x="2848" y="848"/>
            <a:chExt cx="140" cy="98"/>
          </a:xfrm>
        </p:grpSpPr>
        <p:sp>
          <p:nvSpPr>
            <p:cNvPr id="20075" name="Line 10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76" name="Line 10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77" name="Line 10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19520" name="Oval 110"/>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1" name="Line 111"/>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22" name="Line 112"/>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23" name="Rectangle 113"/>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solidFill>
                <a:schemeClr val="bg2"/>
              </a:solidFill>
              <a:latin typeface="Times New Roman" charset="0"/>
            </a:endParaRPr>
          </a:p>
        </p:txBody>
      </p:sp>
      <p:sp>
        <p:nvSpPr>
          <p:cNvPr id="19524" name="Oval 114"/>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25" name="Group 115"/>
          <p:cNvGrpSpPr>
            <a:grpSpLocks/>
          </p:cNvGrpSpPr>
          <p:nvPr/>
        </p:nvGrpSpPr>
        <p:grpSpPr bwMode="auto">
          <a:xfrm>
            <a:off x="7486650" y="2359025"/>
            <a:ext cx="163513" cy="57150"/>
            <a:chOff x="2848" y="848"/>
            <a:chExt cx="140" cy="98"/>
          </a:xfrm>
        </p:grpSpPr>
        <p:sp>
          <p:nvSpPr>
            <p:cNvPr id="20072"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73"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74"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526" name="Group 119"/>
          <p:cNvGrpSpPr>
            <a:grpSpLocks/>
          </p:cNvGrpSpPr>
          <p:nvPr/>
        </p:nvGrpSpPr>
        <p:grpSpPr bwMode="auto">
          <a:xfrm flipV="1">
            <a:off x="7486650" y="2357438"/>
            <a:ext cx="163513" cy="58737"/>
            <a:chOff x="2848" y="848"/>
            <a:chExt cx="140" cy="98"/>
          </a:xfrm>
        </p:grpSpPr>
        <p:sp>
          <p:nvSpPr>
            <p:cNvPr id="20069" name="Line 12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70" name="Line 12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71" name="Line 12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19527" name="Oval 123"/>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8" name="Line 124"/>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29" name="Line 125"/>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30" name="Rectangle 126"/>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1" name="Oval 127"/>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2" name="Group 128"/>
          <p:cNvGrpSpPr>
            <a:grpSpLocks/>
          </p:cNvGrpSpPr>
          <p:nvPr/>
        </p:nvGrpSpPr>
        <p:grpSpPr bwMode="auto">
          <a:xfrm>
            <a:off x="7578725" y="2711450"/>
            <a:ext cx="179388" cy="65088"/>
            <a:chOff x="2848" y="848"/>
            <a:chExt cx="140" cy="98"/>
          </a:xfrm>
        </p:grpSpPr>
        <p:sp>
          <p:nvSpPr>
            <p:cNvPr id="20066"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67"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68"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533" name="Group 132"/>
          <p:cNvGrpSpPr>
            <a:grpSpLocks/>
          </p:cNvGrpSpPr>
          <p:nvPr/>
        </p:nvGrpSpPr>
        <p:grpSpPr bwMode="auto">
          <a:xfrm flipV="1">
            <a:off x="7578725" y="2711450"/>
            <a:ext cx="179388" cy="65088"/>
            <a:chOff x="2848" y="848"/>
            <a:chExt cx="140" cy="98"/>
          </a:xfrm>
        </p:grpSpPr>
        <p:sp>
          <p:nvSpPr>
            <p:cNvPr id="20063" name="Line 13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64" name="Line 13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65" name="Line 13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19534" name="Oval 136"/>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35" name="Line 137"/>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36" name="Line 138"/>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37" name="Rectangle 139"/>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8" name="Oval 140"/>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9" name="Group 141"/>
          <p:cNvGrpSpPr>
            <a:grpSpLocks/>
          </p:cNvGrpSpPr>
          <p:nvPr/>
        </p:nvGrpSpPr>
        <p:grpSpPr bwMode="auto">
          <a:xfrm>
            <a:off x="6167438" y="2449513"/>
            <a:ext cx="171450" cy="60325"/>
            <a:chOff x="2848" y="848"/>
            <a:chExt cx="140" cy="98"/>
          </a:xfrm>
        </p:grpSpPr>
        <p:sp>
          <p:nvSpPr>
            <p:cNvPr id="20060"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61"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62"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540" name="Group 145"/>
          <p:cNvGrpSpPr>
            <a:grpSpLocks/>
          </p:cNvGrpSpPr>
          <p:nvPr/>
        </p:nvGrpSpPr>
        <p:grpSpPr bwMode="auto">
          <a:xfrm flipV="1">
            <a:off x="6167438" y="2449513"/>
            <a:ext cx="171450" cy="58737"/>
            <a:chOff x="2848" y="848"/>
            <a:chExt cx="140" cy="98"/>
          </a:xfrm>
        </p:grpSpPr>
        <p:sp>
          <p:nvSpPr>
            <p:cNvPr id="20057" name="Line 14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58" name="Line 14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59" name="Line 14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19541" name="Oval 149"/>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42" name="Line 150"/>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43" name="Line 151"/>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44" name="Rectangle 152"/>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45" name="Oval 153"/>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46" name="Group 154"/>
          <p:cNvGrpSpPr>
            <a:grpSpLocks/>
          </p:cNvGrpSpPr>
          <p:nvPr/>
        </p:nvGrpSpPr>
        <p:grpSpPr bwMode="auto">
          <a:xfrm>
            <a:off x="5861050" y="3598863"/>
            <a:ext cx="171450" cy="60325"/>
            <a:chOff x="2848" y="848"/>
            <a:chExt cx="140" cy="98"/>
          </a:xfrm>
        </p:grpSpPr>
        <p:sp>
          <p:nvSpPr>
            <p:cNvPr id="20054"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55"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56"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547" name="Group 158"/>
          <p:cNvGrpSpPr>
            <a:grpSpLocks/>
          </p:cNvGrpSpPr>
          <p:nvPr/>
        </p:nvGrpSpPr>
        <p:grpSpPr bwMode="auto">
          <a:xfrm flipV="1">
            <a:off x="5861050" y="3598863"/>
            <a:ext cx="171450" cy="58737"/>
            <a:chOff x="2848" y="848"/>
            <a:chExt cx="140" cy="98"/>
          </a:xfrm>
        </p:grpSpPr>
        <p:sp>
          <p:nvSpPr>
            <p:cNvPr id="20051" name="Line 15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52" name="Line 16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53" name="Line 16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19548" name="Line 163"/>
          <p:cNvSpPr>
            <a:spLocks noChangeShapeType="1"/>
          </p:cNvSpPr>
          <p:nvPr/>
        </p:nvSpPr>
        <p:spPr bwMode="auto">
          <a:xfrm>
            <a:off x="7102475" y="3743325"/>
            <a:ext cx="163513" cy="12065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49" name="Line 164"/>
          <p:cNvSpPr>
            <a:spLocks noChangeShapeType="1"/>
          </p:cNvSpPr>
          <p:nvPr/>
        </p:nvSpPr>
        <p:spPr bwMode="auto">
          <a:xfrm>
            <a:off x="7199313" y="3663950"/>
            <a:ext cx="2794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50" name="Line 165"/>
          <p:cNvSpPr>
            <a:spLocks noChangeShapeType="1"/>
          </p:cNvSpPr>
          <p:nvPr/>
        </p:nvSpPr>
        <p:spPr bwMode="auto">
          <a:xfrm flipV="1">
            <a:off x="7435850" y="3749675"/>
            <a:ext cx="134938" cy="10477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51" name="Line 166"/>
          <p:cNvSpPr>
            <a:spLocks noChangeShapeType="1"/>
          </p:cNvSpPr>
          <p:nvPr/>
        </p:nvSpPr>
        <p:spPr bwMode="auto">
          <a:xfrm>
            <a:off x="6134100" y="3670300"/>
            <a:ext cx="67945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52" name="Line 167"/>
          <p:cNvSpPr>
            <a:spLocks noChangeShapeType="1"/>
          </p:cNvSpPr>
          <p:nvPr/>
        </p:nvSpPr>
        <p:spPr bwMode="auto">
          <a:xfrm>
            <a:off x="6429375" y="2517775"/>
            <a:ext cx="509588" cy="317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53" name="Line 168"/>
          <p:cNvSpPr>
            <a:spLocks noChangeShapeType="1"/>
          </p:cNvSpPr>
          <p:nvPr/>
        </p:nvSpPr>
        <p:spPr bwMode="auto">
          <a:xfrm>
            <a:off x="5995988" y="2346325"/>
            <a:ext cx="152400" cy="8255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54" name="Freeform 169"/>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555" name="Line 170"/>
          <p:cNvSpPr>
            <a:spLocks noChangeShapeType="1"/>
          </p:cNvSpPr>
          <p:nvPr/>
        </p:nvSpPr>
        <p:spPr bwMode="auto">
          <a:xfrm rot="-5400000">
            <a:off x="7551737" y="5089526"/>
            <a:ext cx="523875" cy="13970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56" name="Line 171"/>
          <p:cNvSpPr>
            <a:spLocks noChangeShapeType="1"/>
          </p:cNvSpPr>
          <p:nvPr/>
        </p:nvSpPr>
        <p:spPr bwMode="auto">
          <a:xfrm rot="5400000" flipV="1">
            <a:off x="7697788" y="5370513"/>
            <a:ext cx="3175" cy="85725"/>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557" name="Line 172"/>
          <p:cNvSpPr>
            <a:spLocks noChangeShapeType="1"/>
          </p:cNvSpPr>
          <p:nvPr/>
        </p:nvSpPr>
        <p:spPr bwMode="auto">
          <a:xfrm rot="-5400000">
            <a:off x="7883525" y="5046663"/>
            <a:ext cx="0" cy="11430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19558" name="Group 173"/>
          <p:cNvGrpSpPr>
            <a:grpSpLocks/>
          </p:cNvGrpSpPr>
          <p:nvPr/>
        </p:nvGrpSpPr>
        <p:grpSpPr bwMode="auto">
          <a:xfrm>
            <a:off x="7462838" y="4756150"/>
            <a:ext cx="501650" cy="234950"/>
            <a:chOff x="4701" y="2996"/>
            <a:chExt cx="316" cy="148"/>
          </a:xfrm>
        </p:grpSpPr>
        <p:sp>
          <p:nvSpPr>
            <p:cNvPr id="20038" name="Oval 17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39" name="Line 17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40" name="Line 17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41" name="Rectangle 17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42" name="Oval 17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43" name="Group 179"/>
            <p:cNvGrpSpPr>
              <a:grpSpLocks/>
            </p:cNvGrpSpPr>
            <p:nvPr/>
          </p:nvGrpSpPr>
          <p:grpSpPr bwMode="auto">
            <a:xfrm>
              <a:off x="4776" y="3017"/>
              <a:ext cx="156" cy="56"/>
              <a:chOff x="2848" y="848"/>
              <a:chExt cx="140" cy="98"/>
            </a:xfrm>
          </p:grpSpPr>
          <p:sp>
            <p:nvSpPr>
              <p:cNvPr id="20048"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49"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50"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0044" name="Group 183"/>
            <p:cNvGrpSpPr>
              <a:grpSpLocks/>
            </p:cNvGrpSpPr>
            <p:nvPr/>
          </p:nvGrpSpPr>
          <p:grpSpPr bwMode="auto">
            <a:xfrm flipV="1">
              <a:off x="4776" y="3016"/>
              <a:ext cx="156" cy="56"/>
              <a:chOff x="2848" y="848"/>
              <a:chExt cx="140" cy="98"/>
            </a:xfrm>
          </p:grpSpPr>
          <p:sp>
            <p:nvSpPr>
              <p:cNvPr id="20045" name="Line 18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46" name="Line 18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47" name="Line 18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19559" name="Group 187"/>
          <p:cNvGrpSpPr>
            <a:grpSpLocks/>
          </p:cNvGrpSpPr>
          <p:nvPr/>
        </p:nvGrpSpPr>
        <p:grpSpPr bwMode="auto">
          <a:xfrm>
            <a:off x="6646863" y="4479925"/>
            <a:ext cx="501650" cy="234950"/>
            <a:chOff x="3600" y="219"/>
            <a:chExt cx="360" cy="175"/>
          </a:xfrm>
        </p:grpSpPr>
        <p:sp>
          <p:nvSpPr>
            <p:cNvPr id="20025" name="Oval 18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26" name="Line 18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27" name="Line 19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28" name="Rectangle 19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29" name="Oval 19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30" name="Group 193"/>
            <p:cNvGrpSpPr>
              <a:grpSpLocks/>
            </p:cNvGrpSpPr>
            <p:nvPr/>
          </p:nvGrpSpPr>
          <p:grpSpPr bwMode="auto">
            <a:xfrm>
              <a:off x="3686" y="244"/>
              <a:ext cx="177" cy="66"/>
              <a:chOff x="2848" y="848"/>
              <a:chExt cx="140" cy="98"/>
            </a:xfrm>
          </p:grpSpPr>
          <p:sp>
            <p:nvSpPr>
              <p:cNvPr id="20035"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36"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37"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0031" name="Group 197"/>
            <p:cNvGrpSpPr>
              <a:grpSpLocks/>
            </p:cNvGrpSpPr>
            <p:nvPr/>
          </p:nvGrpSpPr>
          <p:grpSpPr bwMode="auto">
            <a:xfrm flipV="1">
              <a:off x="3686" y="243"/>
              <a:ext cx="177" cy="66"/>
              <a:chOff x="2848" y="848"/>
              <a:chExt cx="140" cy="98"/>
            </a:xfrm>
          </p:grpSpPr>
          <p:sp>
            <p:nvSpPr>
              <p:cNvPr id="20032" name="Line 19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33" name="Line 19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34" name="Line 20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19560" name="Group 201"/>
          <p:cNvGrpSpPr>
            <a:grpSpLocks/>
          </p:cNvGrpSpPr>
          <p:nvPr/>
        </p:nvGrpSpPr>
        <p:grpSpPr bwMode="auto">
          <a:xfrm>
            <a:off x="5981700" y="4784725"/>
            <a:ext cx="501650" cy="234950"/>
            <a:chOff x="3600" y="219"/>
            <a:chExt cx="360" cy="175"/>
          </a:xfrm>
        </p:grpSpPr>
        <p:sp>
          <p:nvSpPr>
            <p:cNvPr id="20012" name="Oval 20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13" name="Line 20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14" name="Line 20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15" name="Rectangle 20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16" name="Oval 20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17" name="Group 207"/>
            <p:cNvGrpSpPr>
              <a:grpSpLocks/>
            </p:cNvGrpSpPr>
            <p:nvPr/>
          </p:nvGrpSpPr>
          <p:grpSpPr bwMode="auto">
            <a:xfrm>
              <a:off x="3686" y="244"/>
              <a:ext cx="177" cy="66"/>
              <a:chOff x="2848" y="848"/>
              <a:chExt cx="140" cy="98"/>
            </a:xfrm>
          </p:grpSpPr>
          <p:sp>
            <p:nvSpPr>
              <p:cNvPr id="20022"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23"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24"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0018" name="Group 211"/>
            <p:cNvGrpSpPr>
              <a:grpSpLocks/>
            </p:cNvGrpSpPr>
            <p:nvPr/>
          </p:nvGrpSpPr>
          <p:grpSpPr bwMode="auto">
            <a:xfrm flipV="1">
              <a:off x="3686" y="243"/>
              <a:ext cx="177" cy="66"/>
              <a:chOff x="2848" y="848"/>
              <a:chExt cx="140" cy="98"/>
            </a:xfrm>
          </p:grpSpPr>
          <p:sp>
            <p:nvSpPr>
              <p:cNvPr id="20019" name="Line 2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20" name="Line 2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21" name="Line 2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19561" name="Line 215"/>
          <p:cNvSpPr>
            <a:spLocks noChangeShapeType="1"/>
          </p:cNvSpPr>
          <p:nvPr/>
        </p:nvSpPr>
        <p:spPr bwMode="auto">
          <a:xfrm>
            <a:off x="7096125" y="4691063"/>
            <a:ext cx="358775" cy="12065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62" name="Line 216"/>
          <p:cNvSpPr>
            <a:spLocks noChangeShapeType="1"/>
          </p:cNvSpPr>
          <p:nvPr/>
        </p:nvSpPr>
        <p:spPr bwMode="auto">
          <a:xfrm flipV="1">
            <a:off x="6443663" y="4703763"/>
            <a:ext cx="277812" cy="109537"/>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63" name="Line 217"/>
          <p:cNvSpPr>
            <a:spLocks noChangeShapeType="1"/>
          </p:cNvSpPr>
          <p:nvPr/>
        </p:nvSpPr>
        <p:spPr bwMode="auto">
          <a:xfrm flipV="1">
            <a:off x="6486525" y="4906963"/>
            <a:ext cx="97155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64" name="Line 218"/>
          <p:cNvSpPr>
            <a:spLocks noChangeShapeType="1"/>
          </p:cNvSpPr>
          <p:nvPr/>
        </p:nvSpPr>
        <p:spPr bwMode="auto">
          <a:xfrm flipH="1">
            <a:off x="5781675" y="4652963"/>
            <a:ext cx="254000" cy="46990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65" name="Line 219"/>
          <p:cNvSpPr>
            <a:spLocks noChangeShapeType="1"/>
          </p:cNvSpPr>
          <p:nvPr/>
        </p:nvSpPr>
        <p:spPr bwMode="auto">
          <a:xfrm>
            <a:off x="5807075" y="4703763"/>
            <a:ext cx="196850"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66" name="Line 220"/>
          <p:cNvSpPr>
            <a:spLocks noChangeShapeType="1"/>
          </p:cNvSpPr>
          <p:nvPr/>
        </p:nvSpPr>
        <p:spPr bwMode="auto">
          <a:xfrm>
            <a:off x="5667375" y="5040313"/>
            <a:ext cx="153988"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67" name="Line 221"/>
          <p:cNvSpPr>
            <a:spLocks noChangeShapeType="1"/>
          </p:cNvSpPr>
          <p:nvPr/>
        </p:nvSpPr>
        <p:spPr bwMode="auto">
          <a:xfrm>
            <a:off x="5918200" y="5119688"/>
            <a:ext cx="492125"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68" name="Line 222"/>
          <p:cNvSpPr>
            <a:spLocks noChangeShapeType="1"/>
          </p:cNvSpPr>
          <p:nvPr/>
        </p:nvSpPr>
        <p:spPr bwMode="auto">
          <a:xfrm flipH="1">
            <a:off x="6159500" y="5027613"/>
            <a:ext cx="53975" cy="85725"/>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69" name="Line 223"/>
          <p:cNvSpPr>
            <a:spLocks noChangeShapeType="1"/>
          </p:cNvSpPr>
          <p:nvPr/>
        </p:nvSpPr>
        <p:spPr bwMode="auto">
          <a:xfrm>
            <a:off x="5972175" y="5116513"/>
            <a:ext cx="1588" cy="82550"/>
          </a:xfrm>
          <a:prstGeom prst="line">
            <a:avLst/>
          </a:prstGeom>
          <a:noFill/>
          <a:ln w="1905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0" name="Line 224"/>
          <p:cNvSpPr>
            <a:spLocks noChangeShapeType="1"/>
          </p:cNvSpPr>
          <p:nvPr/>
        </p:nvSpPr>
        <p:spPr bwMode="auto">
          <a:xfrm flipH="1" flipV="1">
            <a:off x="6369050" y="5124450"/>
            <a:ext cx="0" cy="76200"/>
          </a:xfrm>
          <a:prstGeom prst="line">
            <a:avLst/>
          </a:prstGeom>
          <a:noFill/>
          <a:ln w="1905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1" name="Line 225"/>
          <p:cNvSpPr>
            <a:spLocks noChangeShapeType="1"/>
          </p:cNvSpPr>
          <p:nvPr/>
        </p:nvSpPr>
        <p:spPr bwMode="auto">
          <a:xfrm>
            <a:off x="6450013" y="4983163"/>
            <a:ext cx="503237" cy="269875"/>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2" name="Line 226"/>
          <p:cNvSpPr>
            <a:spLocks noChangeShapeType="1"/>
          </p:cNvSpPr>
          <p:nvPr/>
        </p:nvSpPr>
        <p:spPr bwMode="auto">
          <a:xfrm>
            <a:off x="5899150" y="4918075"/>
            <a:ext cx="80963"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3" name="Line 227"/>
          <p:cNvSpPr>
            <a:spLocks noChangeShapeType="1"/>
          </p:cNvSpPr>
          <p:nvPr/>
        </p:nvSpPr>
        <p:spPr bwMode="auto">
          <a:xfrm flipH="1">
            <a:off x="5988050" y="3440113"/>
            <a:ext cx="3175" cy="144462"/>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4" name="Line 228"/>
          <p:cNvSpPr>
            <a:spLocks noChangeShapeType="1"/>
          </p:cNvSpPr>
          <p:nvPr/>
        </p:nvSpPr>
        <p:spPr bwMode="auto">
          <a:xfrm flipV="1">
            <a:off x="7285038" y="2422525"/>
            <a:ext cx="123825" cy="87313"/>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5" name="Line 229"/>
          <p:cNvSpPr>
            <a:spLocks noChangeShapeType="1"/>
          </p:cNvSpPr>
          <p:nvPr/>
        </p:nvSpPr>
        <p:spPr bwMode="auto">
          <a:xfrm>
            <a:off x="7112000" y="2595563"/>
            <a:ext cx="0" cy="8255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6" name="Line 230"/>
          <p:cNvSpPr>
            <a:spLocks noChangeShapeType="1"/>
          </p:cNvSpPr>
          <p:nvPr/>
        </p:nvSpPr>
        <p:spPr bwMode="auto">
          <a:xfrm flipV="1">
            <a:off x="7296150" y="2492375"/>
            <a:ext cx="263525" cy="28892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7" name="Line 231"/>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8" name="Line 232"/>
          <p:cNvSpPr>
            <a:spLocks noChangeShapeType="1"/>
          </p:cNvSpPr>
          <p:nvPr/>
        </p:nvSpPr>
        <p:spPr bwMode="auto">
          <a:xfrm>
            <a:off x="7302500" y="2797175"/>
            <a:ext cx="188913"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79" name="Line 233"/>
          <p:cNvSpPr>
            <a:spLocks noChangeShapeType="1"/>
          </p:cNvSpPr>
          <p:nvPr/>
        </p:nvSpPr>
        <p:spPr bwMode="auto">
          <a:xfrm flipV="1">
            <a:off x="7716838" y="2190750"/>
            <a:ext cx="238125" cy="16827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80" name="Line 234"/>
          <p:cNvSpPr>
            <a:spLocks noChangeShapeType="1"/>
          </p:cNvSpPr>
          <p:nvPr/>
        </p:nvSpPr>
        <p:spPr bwMode="auto">
          <a:xfrm>
            <a:off x="7856538" y="2787650"/>
            <a:ext cx="1778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81" name="Line 235"/>
          <p:cNvSpPr>
            <a:spLocks noChangeShapeType="1"/>
          </p:cNvSpPr>
          <p:nvPr/>
        </p:nvSpPr>
        <p:spPr bwMode="auto">
          <a:xfrm flipH="1">
            <a:off x="7002463" y="2863850"/>
            <a:ext cx="98425" cy="70485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582" name="Line 236"/>
          <p:cNvSpPr>
            <a:spLocks noChangeShapeType="1"/>
          </p:cNvSpPr>
          <p:nvPr/>
        </p:nvSpPr>
        <p:spPr bwMode="auto">
          <a:xfrm flipH="1">
            <a:off x="7593013" y="2863850"/>
            <a:ext cx="111125" cy="72707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9583" name="Group 237"/>
          <p:cNvGrpSpPr>
            <a:grpSpLocks/>
          </p:cNvGrpSpPr>
          <p:nvPr/>
        </p:nvGrpSpPr>
        <p:grpSpPr bwMode="auto">
          <a:xfrm>
            <a:off x="6645275" y="4481513"/>
            <a:ext cx="501650" cy="234950"/>
            <a:chOff x="4701" y="2996"/>
            <a:chExt cx="316" cy="148"/>
          </a:xfrm>
        </p:grpSpPr>
        <p:sp>
          <p:nvSpPr>
            <p:cNvPr id="19999" name="Oval 23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00" name="Line 23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01" name="Line 24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02" name="Rectangle 24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03" name="Oval 24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04" name="Group 243"/>
            <p:cNvGrpSpPr>
              <a:grpSpLocks/>
            </p:cNvGrpSpPr>
            <p:nvPr/>
          </p:nvGrpSpPr>
          <p:grpSpPr bwMode="auto">
            <a:xfrm>
              <a:off x="4776" y="3017"/>
              <a:ext cx="156" cy="56"/>
              <a:chOff x="2848" y="848"/>
              <a:chExt cx="140" cy="98"/>
            </a:xfrm>
          </p:grpSpPr>
          <p:sp>
            <p:nvSpPr>
              <p:cNvPr id="20009" name="Line 2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10" name="Line 2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11" name="Line 2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0005" name="Group 247"/>
            <p:cNvGrpSpPr>
              <a:grpSpLocks/>
            </p:cNvGrpSpPr>
            <p:nvPr/>
          </p:nvGrpSpPr>
          <p:grpSpPr bwMode="auto">
            <a:xfrm flipV="1">
              <a:off x="4776" y="3016"/>
              <a:ext cx="156" cy="56"/>
              <a:chOff x="2848" y="848"/>
              <a:chExt cx="140" cy="98"/>
            </a:xfrm>
          </p:grpSpPr>
          <p:sp>
            <p:nvSpPr>
              <p:cNvPr id="20006" name="Line 2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07" name="Line 2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0008" name="Line 2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19584" name="Group 251"/>
          <p:cNvGrpSpPr>
            <a:grpSpLocks/>
          </p:cNvGrpSpPr>
          <p:nvPr/>
        </p:nvGrpSpPr>
        <p:grpSpPr bwMode="auto">
          <a:xfrm>
            <a:off x="5980113" y="4783138"/>
            <a:ext cx="501650" cy="234950"/>
            <a:chOff x="4701" y="2996"/>
            <a:chExt cx="316" cy="148"/>
          </a:xfrm>
        </p:grpSpPr>
        <p:sp>
          <p:nvSpPr>
            <p:cNvPr id="19986" name="Oval 252"/>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987" name="Line 253"/>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88" name="Line 254"/>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89" name="Rectangle 255"/>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990" name="Oval 256"/>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991" name="Group 257"/>
            <p:cNvGrpSpPr>
              <a:grpSpLocks/>
            </p:cNvGrpSpPr>
            <p:nvPr/>
          </p:nvGrpSpPr>
          <p:grpSpPr bwMode="auto">
            <a:xfrm>
              <a:off x="4776" y="3017"/>
              <a:ext cx="156" cy="56"/>
              <a:chOff x="2848" y="848"/>
              <a:chExt cx="140" cy="98"/>
            </a:xfrm>
          </p:grpSpPr>
          <p:sp>
            <p:nvSpPr>
              <p:cNvPr id="19996" name="Line 2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97" name="Line 2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98" name="Line 2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19992" name="Group 261"/>
            <p:cNvGrpSpPr>
              <a:grpSpLocks/>
            </p:cNvGrpSpPr>
            <p:nvPr/>
          </p:nvGrpSpPr>
          <p:grpSpPr bwMode="auto">
            <a:xfrm flipV="1">
              <a:off x="4776" y="3016"/>
              <a:ext cx="156" cy="56"/>
              <a:chOff x="2848" y="848"/>
              <a:chExt cx="140" cy="98"/>
            </a:xfrm>
          </p:grpSpPr>
          <p:sp>
            <p:nvSpPr>
              <p:cNvPr id="19993" name="Line 26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94" name="Line 26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95" name="Line 26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pic>
        <p:nvPicPr>
          <p:cNvPr id="19585" name="Picture 265" descr="imgyjav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1878013"/>
            <a:ext cx="368300"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586" name="Group 266"/>
          <p:cNvGrpSpPr>
            <a:grpSpLocks/>
          </p:cNvGrpSpPr>
          <p:nvPr/>
        </p:nvGrpSpPr>
        <p:grpSpPr bwMode="auto">
          <a:xfrm>
            <a:off x="7464425" y="5226050"/>
            <a:ext cx="198438" cy="365125"/>
            <a:chOff x="4702" y="3292"/>
            <a:chExt cx="125" cy="230"/>
          </a:xfrm>
        </p:grpSpPr>
        <p:sp>
          <p:nvSpPr>
            <p:cNvPr id="19978" name="AutoShape 267"/>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979" name="Rectangle 268"/>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980" name="Rectangle 269"/>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1" name="AutoShape 270"/>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2" name="Line 271"/>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83" name="Line 272"/>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84" name="Rectangle 273"/>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5" name="Rectangle 274"/>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grpSp>
        <p:nvGrpSpPr>
          <p:cNvPr id="19587" name="Group 275"/>
          <p:cNvGrpSpPr>
            <a:grpSpLocks/>
          </p:cNvGrpSpPr>
          <p:nvPr/>
        </p:nvGrpSpPr>
        <p:grpSpPr bwMode="auto">
          <a:xfrm>
            <a:off x="7926388" y="4949825"/>
            <a:ext cx="198437" cy="365125"/>
            <a:chOff x="4702" y="3292"/>
            <a:chExt cx="125" cy="230"/>
          </a:xfrm>
        </p:grpSpPr>
        <p:sp>
          <p:nvSpPr>
            <p:cNvPr id="19970" name="AutoShape 276"/>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971" name="Rectangle 277"/>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972" name="Rectangle 278"/>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3" name="AutoShape 279"/>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4" name="Line 280"/>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75" name="Line 281"/>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9976" name="Rectangle 282"/>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7" name="Rectangle 283"/>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sp>
        <p:nvSpPr>
          <p:cNvPr id="19588" name="AutoShape 284"/>
          <p:cNvSpPr>
            <a:spLocks noChangeAspect="1" noChangeArrowheads="1" noTextEdit="1"/>
          </p:cNvSpPr>
          <p:nvPr/>
        </p:nvSpPr>
        <p:spPr bwMode="auto">
          <a:xfrm>
            <a:off x="7143750" y="5394325"/>
            <a:ext cx="233363"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589" name="Freeform 285"/>
          <p:cNvSpPr>
            <a:spLocks/>
          </p:cNvSpPr>
          <p:nvPr/>
        </p:nvSpPr>
        <p:spPr bwMode="auto">
          <a:xfrm>
            <a:off x="7145338" y="5394325"/>
            <a:ext cx="231775" cy="252413"/>
          </a:xfrm>
          <a:custGeom>
            <a:avLst/>
            <a:gdLst>
              <a:gd name="T0" fmla="*/ 1196669866 w 1894"/>
              <a:gd name="T1" fmla="*/ 0 h 1904"/>
              <a:gd name="T2" fmla="*/ 1224149399 w 1894"/>
              <a:gd name="T3" fmla="*/ 0 h 1904"/>
              <a:gd name="T4" fmla="*/ 1280965357 w 1894"/>
              <a:gd name="T5" fmla="*/ 2337472 h 1904"/>
              <a:gd name="T6" fmla="*/ 1359765063 w 1894"/>
              <a:gd name="T7" fmla="*/ 6994783 h 1904"/>
              <a:gd name="T8" fmla="*/ 1464217147 w 1894"/>
              <a:gd name="T9" fmla="*/ 13971935 h 1904"/>
              <a:gd name="T10" fmla="*/ 1585172002 w 1894"/>
              <a:gd name="T11" fmla="*/ 23304189 h 1904"/>
              <a:gd name="T12" fmla="*/ 1724441611 w 1894"/>
              <a:gd name="T13" fmla="*/ 39613463 h 1904"/>
              <a:gd name="T14" fmla="*/ 1878386835 w 1894"/>
              <a:gd name="T15" fmla="*/ 60580181 h 1904"/>
              <a:gd name="T16" fmla="*/ 2045150905 w 1894"/>
              <a:gd name="T17" fmla="*/ 88541681 h 1904"/>
              <a:gd name="T18" fmla="*/ 2147483647 w 1894"/>
              <a:gd name="T19" fmla="*/ 128137645 h 1904"/>
              <a:gd name="T20" fmla="*/ 2147483647 w 1894"/>
              <a:gd name="T21" fmla="*/ 170088580 h 1904"/>
              <a:gd name="T22" fmla="*/ 2147483647 w 1894"/>
              <a:gd name="T23" fmla="*/ 225993949 h 1904"/>
              <a:gd name="T24" fmla="*/ 2147483647 w 1894"/>
              <a:gd name="T25" fmla="*/ 291231441 h 1904"/>
              <a:gd name="T26" fmla="*/ 2147483647 w 1894"/>
              <a:gd name="T27" fmla="*/ 370458500 h 1904"/>
              <a:gd name="T28" fmla="*/ 2147483647 w 1894"/>
              <a:gd name="T29" fmla="*/ 458982549 h 1904"/>
              <a:gd name="T30" fmla="*/ 2147483647 w 1894"/>
              <a:gd name="T31" fmla="*/ 561496165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511526 h 1904"/>
              <a:gd name="T90" fmla="*/ 755020646 w 1894"/>
              <a:gd name="T91" fmla="*/ 2022345948 h 1904"/>
              <a:gd name="T92" fmla="*/ 857645819 w 1894"/>
              <a:gd name="T93" fmla="*/ 189652814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590" name="Freeform 286"/>
          <p:cNvSpPr>
            <a:spLocks/>
          </p:cNvSpPr>
          <p:nvPr/>
        </p:nvSpPr>
        <p:spPr bwMode="auto">
          <a:xfrm>
            <a:off x="7173913" y="5554663"/>
            <a:ext cx="134937" cy="42862"/>
          </a:xfrm>
          <a:custGeom>
            <a:avLst/>
            <a:gdLst>
              <a:gd name="T0" fmla="*/ 72639296 w 1106"/>
              <a:gd name="T1" fmla="*/ 0 h 331"/>
              <a:gd name="T2" fmla="*/ 2008551154 w 1106"/>
              <a:gd name="T3" fmla="*/ 601461986 h 331"/>
              <a:gd name="T4" fmla="*/ 1944991800 w 1106"/>
              <a:gd name="T5" fmla="*/ 718722577 h 331"/>
              <a:gd name="T6" fmla="*/ 0 w 1106"/>
              <a:gd name="T7" fmla="*/ 78173813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591" name="Freeform 287"/>
          <p:cNvSpPr>
            <a:spLocks/>
          </p:cNvSpPr>
          <p:nvPr/>
        </p:nvSpPr>
        <p:spPr bwMode="auto">
          <a:xfrm>
            <a:off x="7151688" y="5573713"/>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592" name="AutoShape 288"/>
          <p:cNvSpPr>
            <a:spLocks noChangeAspect="1" noChangeArrowheads="1" noTextEdit="1"/>
          </p:cNvSpPr>
          <p:nvPr/>
        </p:nvSpPr>
        <p:spPr bwMode="auto">
          <a:xfrm>
            <a:off x="7104063" y="5305425"/>
            <a:ext cx="254000"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593" name="Freeform 289"/>
          <p:cNvSpPr>
            <a:spLocks/>
          </p:cNvSpPr>
          <p:nvPr/>
        </p:nvSpPr>
        <p:spPr bwMode="auto">
          <a:xfrm>
            <a:off x="7156450" y="5324475"/>
            <a:ext cx="36513" cy="49213"/>
          </a:xfrm>
          <a:custGeom>
            <a:avLst/>
            <a:gdLst>
              <a:gd name="T0" fmla="*/ 534719422 w 179"/>
              <a:gd name="T1" fmla="*/ 331134683 h 216"/>
              <a:gd name="T2" fmla="*/ 415883478 w 179"/>
              <a:gd name="T3" fmla="*/ 437602452 h 216"/>
              <a:gd name="T4" fmla="*/ 322512598 w 179"/>
              <a:gd name="T5" fmla="*/ 555853772 h 216"/>
              <a:gd name="T6" fmla="*/ 229183330 w 179"/>
              <a:gd name="T7" fmla="*/ 697776090 h 216"/>
              <a:gd name="T8" fmla="*/ 152788750 w 179"/>
              <a:gd name="T9" fmla="*/ 851533906 h 216"/>
              <a:gd name="T10" fmla="*/ 84882730 w 179"/>
              <a:gd name="T11" fmla="*/ 1017127221 h 216"/>
              <a:gd name="T12" fmla="*/ 42441365 w 179"/>
              <a:gd name="T13" fmla="*/ 1194556035 h 216"/>
              <a:gd name="T14" fmla="*/ 16976505 w 179"/>
              <a:gd name="T15" fmla="*/ 1383768628 h 216"/>
              <a:gd name="T16" fmla="*/ 0 w 179"/>
              <a:gd name="T17" fmla="*/ 1572980993 h 216"/>
              <a:gd name="T18" fmla="*/ 16976505 w 179"/>
              <a:gd name="T19" fmla="*/ 1833206578 h 216"/>
              <a:gd name="T20" fmla="*/ 84882730 w 179"/>
              <a:gd name="T21" fmla="*/ 2046089941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886712 h 216"/>
              <a:gd name="T56" fmla="*/ 636578657 w 179"/>
              <a:gd name="T57" fmla="*/ 2105215715 h 216"/>
              <a:gd name="T58" fmla="*/ 551695927 w 179"/>
              <a:gd name="T59" fmla="*/ 2069760938 h 216"/>
              <a:gd name="T60" fmla="*/ 475301552 w 179"/>
              <a:gd name="T61" fmla="*/ 2010583445 h 216"/>
              <a:gd name="T62" fmla="*/ 398906973 w 179"/>
              <a:gd name="T63" fmla="*/ 1951457898 h 216"/>
              <a:gd name="T64" fmla="*/ 331000952 w 179"/>
              <a:gd name="T65" fmla="*/ 1845042077 h 216"/>
              <a:gd name="T66" fmla="*/ 305536092 w 179"/>
              <a:gd name="T67" fmla="*/ 1419275124 h 216"/>
              <a:gd name="T68" fmla="*/ 373442317 w 179"/>
              <a:gd name="T69" fmla="*/ 1064417269 h 216"/>
              <a:gd name="T70" fmla="*/ 517742713 w 179"/>
              <a:gd name="T71" fmla="*/ 792408360 h 216"/>
              <a:gd name="T72" fmla="*/ 712973032 w 179"/>
              <a:gd name="T73" fmla="*/ 555853772 h 216"/>
              <a:gd name="T74" fmla="*/ 925138040 w 179"/>
              <a:gd name="T75" fmla="*/ 378476905 h 216"/>
              <a:gd name="T76" fmla="*/ 1154321370 w 179"/>
              <a:gd name="T77" fmla="*/ 248390086 h 216"/>
              <a:gd name="T78" fmla="*/ 1357998227 w 179"/>
              <a:gd name="T79" fmla="*/ 141922318 h 216"/>
              <a:gd name="T80" fmla="*/ 1519275333 w 179"/>
              <a:gd name="T81" fmla="*/ 59125546 h 216"/>
              <a:gd name="T82" fmla="*/ 1417416098 w 179"/>
              <a:gd name="T83" fmla="*/ 11835499 h 216"/>
              <a:gd name="T84" fmla="*/ 1307068712 w 179"/>
              <a:gd name="T85" fmla="*/ 0 h 216"/>
              <a:gd name="T86" fmla="*/ 1188274380 w 179"/>
              <a:gd name="T87" fmla="*/ 23670997 h 216"/>
              <a:gd name="T88" fmla="*/ 1052462135 w 179"/>
              <a:gd name="T89" fmla="*/ 59125546 h 216"/>
              <a:gd name="T90" fmla="*/ 916649890 w 179"/>
              <a:gd name="T91" fmla="*/ 118251320 h 216"/>
              <a:gd name="T92" fmla="*/ 780837440 w 179"/>
              <a:gd name="T93" fmla="*/ 177428814 h 216"/>
              <a:gd name="T94" fmla="*/ 653555162 w 179"/>
              <a:gd name="T95" fmla="*/ 260173638 h 216"/>
              <a:gd name="T96" fmla="*/ 534719422 w 179"/>
              <a:gd name="T97" fmla="*/ 331134683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594" name="Freeform 290"/>
          <p:cNvSpPr>
            <a:spLocks/>
          </p:cNvSpPr>
          <p:nvPr/>
        </p:nvSpPr>
        <p:spPr bwMode="auto">
          <a:xfrm>
            <a:off x="7218363" y="5322888"/>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595" name="Freeform 291"/>
          <p:cNvSpPr>
            <a:spLocks/>
          </p:cNvSpPr>
          <p:nvPr/>
        </p:nvSpPr>
        <p:spPr bwMode="auto">
          <a:xfrm>
            <a:off x="7134225" y="5314950"/>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596" name="Freeform 292"/>
          <p:cNvSpPr>
            <a:spLocks/>
          </p:cNvSpPr>
          <p:nvPr/>
        </p:nvSpPr>
        <p:spPr bwMode="auto">
          <a:xfrm>
            <a:off x="7215188" y="5311775"/>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597" name="Freeform 293"/>
          <p:cNvSpPr>
            <a:spLocks/>
          </p:cNvSpPr>
          <p:nvPr/>
        </p:nvSpPr>
        <p:spPr bwMode="auto">
          <a:xfrm>
            <a:off x="7113588" y="5337175"/>
            <a:ext cx="20637" cy="49213"/>
          </a:xfrm>
          <a:custGeom>
            <a:avLst/>
            <a:gdLst>
              <a:gd name="T0" fmla="*/ 0 w 103"/>
              <a:gd name="T1" fmla="*/ 1336144084 h 221"/>
              <a:gd name="T2" fmla="*/ 0 w 103"/>
              <a:gd name="T3" fmla="*/ 1534892232 h 221"/>
              <a:gd name="T4" fmla="*/ 32155251 w 103"/>
              <a:gd name="T5" fmla="*/ 1722631811 h 221"/>
              <a:gd name="T6" fmla="*/ 96505825 w 103"/>
              <a:gd name="T7" fmla="*/ 1899313161 h 221"/>
              <a:gd name="T8" fmla="*/ 176953860 w 103"/>
              <a:gd name="T9" fmla="*/ 2053878501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243894 h 221"/>
              <a:gd name="T34" fmla="*/ 595212354 w 103"/>
              <a:gd name="T35" fmla="*/ 2075945076 h 221"/>
              <a:gd name="T36" fmla="*/ 466511407 w 103"/>
              <a:gd name="T37" fmla="*/ 1976571113 h 221"/>
              <a:gd name="T38" fmla="*/ 361936715 w 103"/>
              <a:gd name="T39" fmla="*/ 1855130353 h 221"/>
              <a:gd name="T40" fmla="*/ 289557346 w 103"/>
              <a:gd name="T41" fmla="*/ 1711573583 h 221"/>
              <a:gd name="T42" fmla="*/ 241304434 w 103"/>
              <a:gd name="T43" fmla="*/ 1534892232 h 221"/>
              <a:gd name="T44" fmla="*/ 217177978 w 103"/>
              <a:gd name="T45" fmla="*/ 1347152654 h 221"/>
              <a:gd name="T46" fmla="*/ 217177978 w 103"/>
              <a:gd name="T47" fmla="*/ 1137346501 h 221"/>
              <a:gd name="T48" fmla="*/ 257362023 w 103"/>
              <a:gd name="T49" fmla="*/ 927540347 h 221"/>
              <a:gd name="T50" fmla="*/ 305655008 w 103"/>
              <a:gd name="T51" fmla="*/ 772975230 h 221"/>
              <a:gd name="T52" fmla="*/ 370005582 w 103"/>
              <a:gd name="T53" fmla="*/ 629418459 h 221"/>
              <a:gd name="T54" fmla="*/ 450413545 w 103"/>
              <a:gd name="T55" fmla="*/ 507928264 h 221"/>
              <a:gd name="T56" fmla="*/ 530861780 w 103"/>
              <a:gd name="T57" fmla="*/ 386487504 h 221"/>
              <a:gd name="T58" fmla="*/ 611269944 w 103"/>
              <a:gd name="T59" fmla="*/ 276055536 h 221"/>
              <a:gd name="T60" fmla="*/ 691718179 w 103"/>
              <a:gd name="T61" fmla="*/ 187739578 h 221"/>
              <a:gd name="T62" fmla="*/ 772126142 w 103"/>
              <a:gd name="T63" fmla="*/ 88315957 h 221"/>
              <a:gd name="T64" fmla="*/ 828447921 w 103"/>
              <a:gd name="T65" fmla="*/ 11058005 h 221"/>
              <a:gd name="T66" fmla="*/ 772126142 w 103"/>
              <a:gd name="T67" fmla="*/ 0 h 221"/>
              <a:gd name="T68" fmla="*/ 675620517 w 103"/>
              <a:gd name="T69" fmla="*/ 55191155 h 221"/>
              <a:gd name="T70" fmla="*/ 554988236 w 103"/>
              <a:gd name="T71" fmla="*/ 187739578 h 221"/>
              <a:gd name="T72" fmla="*/ 410189627 w 103"/>
              <a:gd name="T73" fmla="*/ 364420929 h 221"/>
              <a:gd name="T74" fmla="*/ 273459685 w 103"/>
              <a:gd name="T75" fmla="*/ 585235652 h 221"/>
              <a:gd name="T76" fmla="*/ 144758537 w 103"/>
              <a:gd name="T77" fmla="*/ 828166385 h 221"/>
              <a:gd name="T78" fmla="*/ 56321779 w 103"/>
              <a:gd name="T79" fmla="*/ 1082155346 h 221"/>
              <a:gd name="T80" fmla="*/ 0 w 103"/>
              <a:gd name="T81" fmla="*/ 1336144084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598" name="Freeform 294"/>
          <p:cNvSpPr>
            <a:spLocks/>
          </p:cNvSpPr>
          <p:nvPr/>
        </p:nvSpPr>
        <p:spPr bwMode="auto">
          <a:xfrm>
            <a:off x="7256463" y="5308600"/>
            <a:ext cx="44450" cy="65088"/>
          </a:xfrm>
          <a:custGeom>
            <a:avLst/>
            <a:gdLst>
              <a:gd name="T0" fmla="*/ 1513375473 w 221"/>
              <a:gd name="T1" fmla="*/ 1327465240 h 288"/>
              <a:gd name="T2" fmla="*/ 1602899583 w 221"/>
              <a:gd name="T3" fmla="*/ 1535242408 h 288"/>
              <a:gd name="T4" fmla="*/ 1643596072 w 221"/>
              <a:gd name="T5" fmla="*/ 1766105928 h 288"/>
              <a:gd name="T6" fmla="*/ 1619162048 w 221"/>
              <a:gd name="T7" fmla="*/ 2008512624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512624 h 288"/>
              <a:gd name="T38" fmla="*/ 1773776445 w 221"/>
              <a:gd name="T39" fmla="*/ 1639130992 h 288"/>
              <a:gd name="T40" fmla="*/ 1659858537 w 221"/>
              <a:gd name="T41" fmla="*/ 1292835712 h 288"/>
              <a:gd name="T42" fmla="*/ 1472719411 w 221"/>
              <a:gd name="T43" fmla="*/ 1004256312 h 288"/>
              <a:gd name="T44" fmla="*/ 1293711417 w 221"/>
              <a:gd name="T45" fmla="*/ 796479144 h 288"/>
              <a:gd name="T46" fmla="*/ 1114703624 w 221"/>
              <a:gd name="T47" fmla="*/ 634874680 h 288"/>
              <a:gd name="T48" fmla="*/ 927564498 w 221"/>
              <a:gd name="T49" fmla="*/ 461727040 h 288"/>
              <a:gd name="T50" fmla="*/ 724162907 w 221"/>
              <a:gd name="T51" fmla="*/ 311665752 h 288"/>
              <a:gd name="T52" fmla="*/ 537023781 w 221"/>
              <a:gd name="T53" fmla="*/ 173147640 h 288"/>
              <a:gd name="T54" fmla="*/ 341753523 w 221"/>
              <a:gd name="T55" fmla="*/ 69259056 h 288"/>
              <a:gd name="T56" fmla="*/ 179007994 w 221"/>
              <a:gd name="T57" fmla="*/ 11543176 h 288"/>
              <a:gd name="T58" fmla="*/ 56958954 w 221"/>
              <a:gd name="T59" fmla="*/ 11543176 h 288"/>
              <a:gd name="T60" fmla="*/ 65090086 w 221"/>
              <a:gd name="T61" fmla="*/ 57715880 h 288"/>
              <a:gd name="T62" fmla="*/ 211532723 w 221"/>
              <a:gd name="T63" fmla="*/ 150061288 h 288"/>
              <a:gd name="T64" fmla="*/ 382409384 w 221"/>
              <a:gd name="T65" fmla="*/ 253949872 h 288"/>
              <a:gd name="T66" fmla="*/ 577679843 w 221"/>
              <a:gd name="T67" fmla="*/ 392467984 h 288"/>
              <a:gd name="T68" fmla="*/ 781121861 w 221"/>
              <a:gd name="T69" fmla="*/ 554072448 h 288"/>
              <a:gd name="T70" fmla="*/ 984523452 w 221"/>
              <a:gd name="T71" fmla="*/ 738763264 h 288"/>
              <a:gd name="T72" fmla="*/ 1187924842 w 221"/>
              <a:gd name="T73" fmla="*/ 934997256 h 288"/>
              <a:gd name="T74" fmla="*/ 1375063968 w 221"/>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599" name="Freeform 295"/>
          <p:cNvSpPr>
            <a:spLocks/>
          </p:cNvSpPr>
          <p:nvPr/>
        </p:nvSpPr>
        <p:spPr bwMode="auto">
          <a:xfrm>
            <a:off x="7208838" y="5384800"/>
            <a:ext cx="14287" cy="39688"/>
          </a:xfrm>
          <a:custGeom>
            <a:avLst/>
            <a:gdLst>
              <a:gd name="T0" fmla="*/ 201509061 w 74"/>
              <a:gd name="T1" fmla="*/ 142395070 h 174"/>
              <a:gd name="T2" fmla="*/ 187120893 w 74"/>
              <a:gd name="T3" fmla="*/ 83085459 h 174"/>
              <a:gd name="T4" fmla="*/ 165538642 w 74"/>
              <a:gd name="T5" fmla="*/ 35585766 h 174"/>
              <a:gd name="T6" fmla="*/ 122336878 w 74"/>
              <a:gd name="T7" fmla="*/ 11861922 h 174"/>
              <a:gd name="T8" fmla="*/ 86366460 w 74"/>
              <a:gd name="T9" fmla="*/ 0 h 174"/>
              <a:gd name="T10" fmla="*/ 50358586 w 74"/>
              <a:gd name="T11" fmla="*/ 23723844 h 174"/>
              <a:gd name="T12" fmla="*/ 21582251 w 74"/>
              <a:gd name="T13" fmla="*/ 59309610 h 174"/>
              <a:gd name="T14" fmla="*/ 0 w 74"/>
              <a:gd name="T15" fmla="*/ 118671226 h 174"/>
              <a:gd name="T16" fmla="*/ 0 w 74"/>
              <a:gd name="T17" fmla="*/ 189842758 h 174"/>
              <a:gd name="T18" fmla="*/ 35970419 w 74"/>
              <a:gd name="T19" fmla="*/ 462822752 h 174"/>
              <a:gd name="T20" fmla="*/ 93560543 w 74"/>
              <a:gd name="T21" fmla="*/ 783198430 h 174"/>
              <a:gd name="T22" fmla="*/ 172732726 w 74"/>
              <a:gd name="T23" fmla="*/ 1091712414 h 174"/>
              <a:gd name="T24" fmla="*/ 259061924 w 74"/>
              <a:gd name="T25" fmla="*/ 1400278174 h 174"/>
              <a:gd name="T26" fmla="*/ 352622274 w 74"/>
              <a:gd name="T27" fmla="*/ 1673206164 h 174"/>
              <a:gd name="T28" fmla="*/ 438988733 w 74"/>
              <a:gd name="T29" fmla="*/ 1886824771 h 174"/>
              <a:gd name="T30" fmla="*/ 496578665 w 74"/>
              <a:gd name="T31" fmla="*/ 2029219841 h 174"/>
              <a:gd name="T32" fmla="*/ 532549083 w 74"/>
              <a:gd name="T33" fmla="*/ 2064805379 h 174"/>
              <a:gd name="T34" fmla="*/ 518160916 w 74"/>
              <a:gd name="T35" fmla="*/ 1922410537 h 174"/>
              <a:gd name="T36" fmla="*/ 482190497 w 74"/>
              <a:gd name="T37" fmla="*/ 1744429701 h 174"/>
              <a:gd name="T38" fmla="*/ 438988733 w 74"/>
              <a:gd name="T39" fmla="*/ 1518949400 h 174"/>
              <a:gd name="T40" fmla="*/ 381435871 w 74"/>
              <a:gd name="T41" fmla="*/ 1246021183 h 174"/>
              <a:gd name="T42" fmla="*/ 331040023 w 74"/>
              <a:gd name="T43" fmla="*/ 973093193 h 174"/>
              <a:gd name="T44" fmla="*/ 273487353 w 74"/>
              <a:gd name="T45" fmla="*/ 688251049 h 174"/>
              <a:gd name="T46" fmla="*/ 230285396 w 74"/>
              <a:gd name="T47" fmla="*/ 415323059 h 174"/>
              <a:gd name="T48" fmla="*/ 201509061 w 74"/>
              <a:gd name="T49" fmla="*/ 14239507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00" name="Freeform 296"/>
          <p:cNvSpPr>
            <a:spLocks/>
          </p:cNvSpPr>
          <p:nvPr/>
        </p:nvSpPr>
        <p:spPr bwMode="auto">
          <a:xfrm>
            <a:off x="7202488" y="5364163"/>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01" name="Freeform 297"/>
          <p:cNvSpPr>
            <a:spLocks/>
          </p:cNvSpPr>
          <p:nvPr/>
        </p:nvSpPr>
        <p:spPr bwMode="auto">
          <a:xfrm>
            <a:off x="7196138" y="5349875"/>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02" name="Freeform 298"/>
          <p:cNvSpPr>
            <a:spLocks/>
          </p:cNvSpPr>
          <p:nvPr/>
        </p:nvSpPr>
        <p:spPr bwMode="auto">
          <a:xfrm>
            <a:off x="7189788" y="5340350"/>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03" name="Freeform 299"/>
          <p:cNvSpPr>
            <a:spLocks/>
          </p:cNvSpPr>
          <p:nvPr/>
        </p:nvSpPr>
        <p:spPr bwMode="auto">
          <a:xfrm>
            <a:off x="7146925" y="5327650"/>
            <a:ext cx="36513" cy="49213"/>
          </a:xfrm>
          <a:custGeom>
            <a:avLst/>
            <a:gdLst>
              <a:gd name="T0" fmla="*/ 570617325 w 177"/>
              <a:gd name="T1" fmla="*/ 374490705 h 219"/>
              <a:gd name="T2" fmla="*/ 456485320 w 177"/>
              <a:gd name="T3" fmla="*/ 487959030 h 219"/>
              <a:gd name="T4" fmla="*/ 359928445 w 177"/>
              <a:gd name="T5" fmla="*/ 612789490 h 219"/>
              <a:gd name="T6" fmla="*/ 254562860 w 177"/>
              <a:gd name="T7" fmla="*/ 748931074 h 219"/>
              <a:gd name="T8" fmla="*/ 175581115 w 177"/>
              <a:gd name="T9" fmla="*/ 896485356 h 219"/>
              <a:gd name="T10" fmla="*/ 105323089 w 177"/>
              <a:gd name="T11" fmla="*/ 1055350987 h 219"/>
              <a:gd name="T12" fmla="*/ 52682896 w 177"/>
              <a:gd name="T13" fmla="*/ 1214216844 h 219"/>
              <a:gd name="T14" fmla="*/ 17575130 w 177"/>
              <a:gd name="T15" fmla="*/ 1373082475 h 219"/>
              <a:gd name="T16" fmla="*/ 0 w 177"/>
              <a:gd name="T17" fmla="*/ 1543259681 h 219"/>
              <a:gd name="T18" fmla="*/ 17575130 w 177"/>
              <a:gd name="T19" fmla="*/ 1792920151 h 219"/>
              <a:gd name="T20" fmla="*/ 87790454 w 177"/>
              <a:gd name="T21" fmla="*/ 2008545225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340064 h 219"/>
              <a:gd name="T70" fmla="*/ 228221309 w 177"/>
              <a:gd name="T71" fmla="*/ 1985821403 h 219"/>
              <a:gd name="T72" fmla="*/ 131664434 w 177"/>
              <a:gd name="T73" fmla="*/ 1838317683 h 219"/>
              <a:gd name="T74" fmla="*/ 114132005 w 177"/>
              <a:gd name="T75" fmla="*/ 1656778566 h 219"/>
              <a:gd name="T76" fmla="*/ 122898220 w 177"/>
              <a:gd name="T77" fmla="*/ 1486550799 h 219"/>
              <a:gd name="T78" fmla="*/ 166772199 w 177"/>
              <a:gd name="T79" fmla="*/ 1316323032 h 219"/>
              <a:gd name="T80" fmla="*/ 219455095 w 177"/>
              <a:gd name="T81" fmla="*/ 1157457401 h 219"/>
              <a:gd name="T82" fmla="*/ 298479335 w 177"/>
              <a:gd name="T83" fmla="*/ 1009953680 h 219"/>
              <a:gd name="T84" fmla="*/ 395036210 w 177"/>
              <a:gd name="T85" fmla="*/ 862399399 h 219"/>
              <a:gd name="T86" fmla="*/ 491593085 w 177"/>
              <a:gd name="T87" fmla="*/ 737619725 h 219"/>
              <a:gd name="T88" fmla="*/ 614491305 w 177"/>
              <a:gd name="T89" fmla="*/ 624100839 h 219"/>
              <a:gd name="T90" fmla="*/ 737389524 w 177"/>
              <a:gd name="T91" fmla="*/ 510632515 h 219"/>
              <a:gd name="T92" fmla="*/ 860287744 w 177"/>
              <a:gd name="T93" fmla="*/ 419888237 h 219"/>
              <a:gd name="T94" fmla="*/ 991994880 w 177"/>
              <a:gd name="T95" fmla="*/ 329093398 h 219"/>
              <a:gd name="T96" fmla="*/ 1114893099 w 177"/>
              <a:gd name="T97" fmla="*/ 260972045 h 219"/>
              <a:gd name="T98" fmla="*/ 1237791319 w 177"/>
              <a:gd name="T99" fmla="*/ 192901252 h 219"/>
              <a:gd name="T100" fmla="*/ 1351880623 w 177"/>
              <a:gd name="T101" fmla="*/ 136192146 h 219"/>
              <a:gd name="T102" fmla="*/ 1466012628 w 177"/>
              <a:gd name="T103" fmla="*/ 102106413 h 219"/>
              <a:gd name="T104" fmla="*/ 1553803289 w 177"/>
              <a:gd name="T105" fmla="*/ 79432928 h 219"/>
              <a:gd name="T106" fmla="*/ 1492354179 w 177"/>
              <a:gd name="T107" fmla="*/ 22673485 h 219"/>
              <a:gd name="T108" fmla="*/ 1387030883 w 177"/>
              <a:gd name="T109" fmla="*/ 0 h 219"/>
              <a:gd name="T110" fmla="*/ 1272899084 w 177"/>
              <a:gd name="T111" fmla="*/ 22673485 h 219"/>
              <a:gd name="T112" fmla="*/ 1132425734 w 177"/>
              <a:gd name="T113" fmla="*/ 68070792 h 219"/>
              <a:gd name="T114" fmla="*/ 974419749 w 177"/>
              <a:gd name="T115" fmla="*/ 124830235 h 219"/>
              <a:gd name="T116" fmla="*/ 825179979 w 177"/>
              <a:gd name="T117" fmla="*/ 192901252 h 219"/>
              <a:gd name="T118" fmla="*/ 684706629 w 177"/>
              <a:gd name="T119" fmla="*/ 295058002 h 219"/>
              <a:gd name="T120" fmla="*/ 570617325 w 177"/>
              <a:gd name="T121" fmla="*/ 374490705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04" name="Freeform 300"/>
          <p:cNvSpPr>
            <a:spLocks/>
          </p:cNvSpPr>
          <p:nvPr/>
        </p:nvSpPr>
        <p:spPr bwMode="auto">
          <a:xfrm>
            <a:off x="7207250" y="5326063"/>
            <a:ext cx="23813" cy="39687"/>
          </a:xfrm>
          <a:custGeom>
            <a:avLst/>
            <a:gdLst>
              <a:gd name="T0" fmla="*/ 861243529 w 115"/>
              <a:gd name="T1" fmla="*/ 725235102 h 170"/>
              <a:gd name="T2" fmla="*/ 887870604 w 115"/>
              <a:gd name="T3" fmla="*/ 954245434 h 170"/>
              <a:gd name="T4" fmla="*/ 870119358 w 115"/>
              <a:gd name="T5" fmla="*/ 1145105353 h 170"/>
              <a:gd name="T6" fmla="*/ 807946514 w 115"/>
              <a:gd name="T7" fmla="*/ 1310513532 h 170"/>
              <a:gd name="T8" fmla="*/ 710313629 w 115"/>
              <a:gd name="T9" fmla="*/ 1450470438 h 170"/>
              <a:gd name="T10" fmla="*/ 603762464 w 115"/>
              <a:gd name="T11" fmla="*/ 1590427110 h 170"/>
              <a:gd name="T12" fmla="*/ 479459639 w 115"/>
              <a:gd name="T13" fmla="*/ 1717630715 h 170"/>
              <a:gd name="T14" fmla="*/ 346281191 w 115"/>
              <a:gd name="T15" fmla="*/ 1844888948 h 170"/>
              <a:gd name="T16" fmla="*/ 239729819 w 115"/>
              <a:gd name="T17" fmla="*/ 1972092553 h 170"/>
              <a:gd name="T18" fmla="*/ 221978367 w 115"/>
              <a:gd name="T19" fmla="*/ 2010297127 h 170"/>
              <a:gd name="T20" fmla="*/ 204226914 w 115"/>
              <a:gd name="T21" fmla="*/ 2035694239 h 170"/>
              <a:gd name="T22" fmla="*/ 204226914 w 115"/>
              <a:gd name="T23" fmla="*/ 2086597486 h 170"/>
              <a:gd name="T24" fmla="*/ 230854197 w 115"/>
              <a:gd name="T25" fmla="*/ 212480229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2995800 h 170"/>
              <a:gd name="T36" fmla="*/ 612638086 w 115"/>
              <a:gd name="T37" fmla="*/ 1895737567 h 170"/>
              <a:gd name="T38" fmla="*/ 736940911 w 115"/>
              <a:gd name="T39" fmla="*/ 1743082222 h 170"/>
              <a:gd name="T40" fmla="*/ 861243529 w 115"/>
              <a:gd name="T41" fmla="*/ 1564975370 h 170"/>
              <a:gd name="T42" fmla="*/ 941124962 w 115"/>
              <a:gd name="T43" fmla="*/ 1374115451 h 170"/>
              <a:gd name="T44" fmla="*/ 1003297806 w 115"/>
              <a:gd name="T45" fmla="*/ 1157803792 h 170"/>
              <a:gd name="T46" fmla="*/ 1021049258 w 115"/>
              <a:gd name="T47" fmla="*/ 928793694 h 170"/>
              <a:gd name="T48" fmla="*/ 985546353 w 115"/>
              <a:gd name="T49" fmla="*/ 674331855 h 170"/>
              <a:gd name="T50" fmla="*/ 896746434 w 115"/>
              <a:gd name="T51" fmla="*/ 496225004 h 170"/>
              <a:gd name="T52" fmla="*/ 790195062 w 115"/>
              <a:gd name="T53" fmla="*/ 330816591 h 170"/>
              <a:gd name="T54" fmla="*/ 639265162 w 115"/>
              <a:gd name="T55" fmla="*/ 190859919 h 170"/>
              <a:gd name="T56" fmla="*/ 488335262 w 115"/>
              <a:gd name="T57" fmla="*/ 101806493 h 170"/>
              <a:gd name="T58" fmla="*/ 328529739 w 115"/>
              <a:gd name="T59" fmla="*/ 25451740 h 170"/>
              <a:gd name="T60" fmla="*/ 186432598 w 115"/>
              <a:gd name="T61" fmla="*/ 0 h 170"/>
              <a:gd name="T62" fmla="*/ 79924297 w 115"/>
              <a:gd name="T63" fmla="*/ 12698673 h 170"/>
              <a:gd name="T64" fmla="*/ 0 w 115"/>
              <a:gd name="T65" fmla="*/ 63601919 h 170"/>
              <a:gd name="T66" fmla="*/ 133178447 w 115"/>
              <a:gd name="T67" fmla="*/ 127258233 h 170"/>
              <a:gd name="T68" fmla="*/ 266356895 w 115"/>
              <a:gd name="T69" fmla="*/ 165408412 h 170"/>
              <a:gd name="T70" fmla="*/ 381783890 w 115"/>
              <a:gd name="T71" fmla="*/ 203558592 h 170"/>
              <a:gd name="T72" fmla="*/ 506086714 w 115"/>
              <a:gd name="T73" fmla="*/ 254461838 h 170"/>
              <a:gd name="T74" fmla="*/ 621513709 w 115"/>
              <a:gd name="T75" fmla="*/ 330816591 h 170"/>
              <a:gd name="T76" fmla="*/ 719189458 w 115"/>
              <a:gd name="T77" fmla="*/ 419870017 h 170"/>
              <a:gd name="T78" fmla="*/ 807946514 w 115"/>
              <a:gd name="T79" fmla="*/ 547073856 h 170"/>
              <a:gd name="T80" fmla="*/ 861243529 w 115"/>
              <a:gd name="T81" fmla="*/ 725235102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5" name="Freeform 301"/>
          <p:cNvSpPr>
            <a:spLocks/>
          </p:cNvSpPr>
          <p:nvPr/>
        </p:nvSpPr>
        <p:spPr bwMode="auto">
          <a:xfrm>
            <a:off x="7124700" y="5318125"/>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6" name="Freeform 302"/>
          <p:cNvSpPr>
            <a:spLocks/>
          </p:cNvSpPr>
          <p:nvPr/>
        </p:nvSpPr>
        <p:spPr bwMode="auto">
          <a:xfrm>
            <a:off x="7205663" y="5314950"/>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7" name="Freeform 303"/>
          <p:cNvSpPr>
            <a:spLocks/>
          </p:cNvSpPr>
          <p:nvPr/>
        </p:nvSpPr>
        <p:spPr bwMode="auto">
          <a:xfrm>
            <a:off x="7105650" y="5343525"/>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8" name="Freeform 304"/>
          <p:cNvSpPr>
            <a:spLocks/>
          </p:cNvSpPr>
          <p:nvPr/>
        </p:nvSpPr>
        <p:spPr bwMode="auto">
          <a:xfrm>
            <a:off x="7246938" y="5311775"/>
            <a:ext cx="44450" cy="65088"/>
          </a:xfrm>
          <a:custGeom>
            <a:avLst/>
            <a:gdLst>
              <a:gd name="T0" fmla="*/ 1534104466 w 220"/>
              <a:gd name="T1" fmla="*/ 1327465240 h 288"/>
              <a:gd name="T2" fmla="*/ 1616606495 w 220"/>
              <a:gd name="T3" fmla="*/ 1535242408 h 288"/>
              <a:gd name="T4" fmla="*/ 1666083184 w 220"/>
              <a:gd name="T5" fmla="*/ 1766105928 h 288"/>
              <a:gd name="T6" fmla="*/ 1641344940 w 220"/>
              <a:gd name="T7" fmla="*/ 2008512624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969448 h 288"/>
              <a:gd name="T38" fmla="*/ 1798061901 w 220"/>
              <a:gd name="T39" fmla="*/ 1627587816 h 288"/>
              <a:gd name="T40" fmla="*/ 1682575346 w 220"/>
              <a:gd name="T41" fmla="*/ 1281292536 h 288"/>
              <a:gd name="T42" fmla="*/ 1501119940 w 220"/>
              <a:gd name="T43" fmla="*/ 992713136 h 288"/>
              <a:gd name="T44" fmla="*/ 1303172371 w 220"/>
              <a:gd name="T45" fmla="*/ 808022320 h 288"/>
              <a:gd name="T46" fmla="*/ 1105224803 w 220"/>
              <a:gd name="T47" fmla="*/ 646417856 h 288"/>
              <a:gd name="T48" fmla="*/ 899030951 w 220"/>
              <a:gd name="T49" fmla="*/ 496356568 h 288"/>
              <a:gd name="T50" fmla="*/ 684591018 w 220"/>
              <a:gd name="T51" fmla="*/ 334752104 h 288"/>
              <a:gd name="T52" fmla="*/ 486643449 w 220"/>
              <a:gd name="T53" fmla="*/ 196233992 h 288"/>
              <a:gd name="T54" fmla="*/ 296941962 w 220"/>
              <a:gd name="T55" fmla="*/ 80802232 h 288"/>
              <a:gd name="T56" fmla="*/ 148470880 w 220"/>
              <a:gd name="T57" fmla="*/ 11543176 h 288"/>
              <a:gd name="T58" fmla="*/ 32984527 w 220"/>
              <a:gd name="T59" fmla="*/ 0 h 288"/>
              <a:gd name="T60" fmla="*/ 74215134 w 220"/>
              <a:gd name="T61" fmla="*/ 80802232 h 288"/>
              <a:gd name="T62" fmla="*/ 255670541 w 220"/>
              <a:gd name="T63" fmla="*/ 207777168 h 288"/>
              <a:gd name="T64" fmla="*/ 445372028 w 220"/>
              <a:gd name="T65" fmla="*/ 334752104 h 288"/>
              <a:gd name="T66" fmla="*/ 635073516 w 220"/>
              <a:gd name="T67" fmla="*/ 461727040 h 288"/>
              <a:gd name="T68" fmla="*/ 833062100 w 220"/>
              <a:gd name="T69" fmla="*/ 611788328 h 288"/>
              <a:gd name="T70" fmla="*/ 1022763587 w 220"/>
              <a:gd name="T71" fmla="*/ 761849616 h 288"/>
              <a:gd name="T72" fmla="*/ 1212465075 w 220"/>
              <a:gd name="T73" fmla="*/ 946540432 h 288"/>
              <a:gd name="T74" fmla="*/ 1385674400 w 220"/>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9" name="Freeform 305"/>
          <p:cNvSpPr>
            <a:spLocks/>
          </p:cNvSpPr>
          <p:nvPr/>
        </p:nvSpPr>
        <p:spPr bwMode="auto">
          <a:xfrm>
            <a:off x="7204075" y="5411788"/>
            <a:ext cx="169863" cy="112712"/>
          </a:xfrm>
          <a:custGeom>
            <a:avLst/>
            <a:gdLst>
              <a:gd name="T0" fmla="*/ 564115023 w 1070"/>
              <a:gd name="T1" fmla="*/ 0 h 844"/>
              <a:gd name="T2" fmla="*/ 2147483647 w 1070"/>
              <a:gd name="T3" fmla="*/ 462050291 h 844"/>
              <a:gd name="T4" fmla="*/ 2147483647 w 1070"/>
              <a:gd name="T5" fmla="*/ 2010136657 h 844"/>
              <a:gd name="T6" fmla="*/ 0 w 1070"/>
              <a:gd name="T7" fmla="*/ 1486165679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0" name="Freeform 306"/>
          <p:cNvSpPr>
            <a:spLocks/>
          </p:cNvSpPr>
          <p:nvPr/>
        </p:nvSpPr>
        <p:spPr bwMode="auto">
          <a:xfrm>
            <a:off x="7218363" y="5414963"/>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1" name="Freeform 307"/>
          <p:cNvSpPr>
            <a:spLocks/>
          </p:cNvSpPr>
          <p:nvPr/>
        </p:nvSpPr>
        <p:spPr bwMode="auto">
          <a:xfrm>
            <a:off x="7186613" y="5546725"/>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2" name="Freeform 308"/>
          <p:cNvSpPr>
            <a:spLocks/>
          </p:cNvSpPr>
          <p:nvPr/>
        </p:nvSpPr>
        <p:spPr bwMode="auto">
          <a:xfrm>
            <a:off x="7170738" y="5559425"/>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3" name="Freeform 309"/>
          <p:cNvSpPr>
            <a:spLocks/>
          </p:cNvSpPr>
          <p:nvPr/>
        </p:nvSpPr>
        <p:spPr bwMode="auto">
          <a:xfrm>
            <a:off x="7197725" y="5597525"/>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4" name="Freeform 310"/>
          <p:cNvSpPr>
            <a:spLocks/>
          </p:cNvSpPr>
          <p:nvPr/>
        </p:nvSpPr>
        <p:spPr bwMode="auto">
          <a:xfrm>
            <a:off x="7202488" y="5529263"/>
            <a:ext cx="23812" cy="14287"/>
          </a:xfrm>
          <a:custGeom>
            <a:avLst/>
            <a:gdLst>
              <a:gd name="T0" fmla="*/ 195219420 w 146"/>
              <a:gd name="T1" fmla="*/ 0 h 109"/>
              <a:gd name="T2" fmla="*/ 182211870 w 146"/>
              <a:gd name="T3" fmla="*/ 0 h 109"/>
              <a:gd name="T4" fmla="*/ 151834282 w 146"/>
              <a:gd name="T5" fmla="*/ 6751853 h 109"/>
              <a:gd name="T6" fmla="*/ 112785212 w 146"/>
              <a:gd name="T7" fmla="*/ 15771406 h 109"/>
              <a:gd name="T8" fmla="*/ 65064333 w 146"/>
              <a:gd name="T9" fmla="*/ 31525773 h 109"/>
              <a:gd name="T10" fmla="*/ 26041684 w 146"/>
              <a:gd name="T11" fmla="*/ 54049032 h 109"/>
              <a:gd name="T12" fmla="*/ 4335904 w 146"/>
              <a:gd name="T13" fmla="*/ 87825335 h 109"/>
              <a:gd name="T14" fmla="*/ 0 w 146"/>
              <a:gd name="T15" fmla="*/ 132854813 h 109"/>
              <a:gd name="T16" fmla="*/ 26041684 w 146"/>
              <a:gd name="T17" fmla="*/ 191405036 h 109"/>
              <a:gd name="T18" fmla="*/ 368759482 w 146"/>
              <a:gd name="T19" fmla="*/ 245454068 h 109"/>
              <a:gd name="T20" fmla="*/ 364423741 w 146"/>
              <a:gd name="T21" fmla="*/ 234201024 h 109"/>
              <a:gd name="T22" fmla="*/ 364423741 w 146"/>
              <a:gd name="T23" fmla="*/ 209427104 h 109"/>
              <a:gd name="T24" fmla="*/ 364423741 w 146"/>
              <a:gd name="T25" fmla="*/ 171149478 h 109"/>
              <a:gd name="T26" fmla="*/ 377431291 w 146"/>
              <a:gd name="T27" fmla="*/ 130604152 h 109"/>
              <a:gd name="T28" fmla="*/ 403472811 w 146"/>
              <a:gd name="T29" fmla="*/ 90075996 h 109"/>
              <a:gd name="T30" fmla="*/ 451193690 w 146"/>
              <a:gd name="T31" fmla="*/ 60800884 h 109"/>
              <a:gd name="T32" fmla="*/ 524956253 w 146"/>
              <a:gd name="T33" fmla="*/ 45029347 h 109"/>
              <a:gd name="T34" fmla="*/ 633405561 w 146"/>
              <a:gd name="T35" fmla="*/ 51798370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5" name="Freeform 311"/>
          <p:cNvSpPr>
            <a:spLocks/>
          </p:cNvSpPr>
          <p:nvPr/>
        </p:nvSpPr>
        <p:spPr bwMode="auto">
          <a:xfrm>
            <a:off x="7334250" y="5554663"/>
            <a:ext cx="23813" cy="14287"/>
          </a:xfrm>
          <a:custGeom>
            <a:avLst/>
            <a:gdLst>
              <a:gd name="T0" fmla="*/ 195262359 w 146"/>
              <a:gd name="T1" fmla="*/ 0 h 107"/>
              <a:gd name="T2" fmla="*/ 182227188 w 146"/>
              <a:gd name="T3" fmla="*/ 0 h 107"/>
              <a:gd name="T4" fmla="*/ 151873769 w 146"/>
              <a:gd name="T5" fmla="*/ 4760241 h 107"/>
              <a:gd name="T6" fmla="*/ 108485015 w 146"/>
              <a:gd name="T7" fmla="*/ 14280591 h 107"/>
              <a:gd name="T8" fmla="*/ 65096261 w 146"/>
              <a:gd name="T9" fmla="*/ 28561182 h 107"/>
              <a:gd name="T10" fmla="*/ 26043919 w 146"/>
              <a:gd name="T11" fmla="*/ 54751256 h 107"/>
              <a:gd name="T12" fmla="*/ 0 w 146"/>
              <a:gd name="T13" fmla="*/ 90461812 h 107"/>
              <a:gd name="T14" fmla="*/ 0 w 146"/>
              <a:gd name="T15" fmla="*/ 138063826 h 107"/>
              <a:gd name="T16" fmla="*/ 26043919 w 146"/>
              <a:gd name="T17" fmla="*/ 202335565 h 107"/>
              <a:gd name="T18" fmla="*/ 364480962 w 146"/>
              <a:gd name="T19" fmla="*/ 254715579 h 107"/>
              <a:gd name="T20" fmla="*/ 360144713 w 146"/>
              <a:gd name="T21" fmla="*/ 245195230 h 107"/>
              <a:gd name="T22" fmla="*/ 360144713 w 146"/>
              <a:gd name="T23" fmla="*/ 216633915 h 107"/>
              <a:gd name="T24" fmla="*/ 360144713 w 146"/>
              <a:gd name="T25" fmla="*/ 178534491 h 107"/>
              <a:gd name="T26" fmla="*/ 373153298 w 146"/>
              <a:gd name="T27" fmla="*/ 133303585 h 107"/>
              <a:gd name="T28" fmla="*/ 399170632 w 146"/>
              <a:gd name="T29" fmla="*/ 95221920 h 107"/>
              <a:gd name="T30" fmla="*/ 446922058 w 146"/>
              <a:gd name="T31" fmla="*/ 64271739 h 107"/>
              <a:gd name="T32" fmla="*/ 525000481 w 146"/>
              <a:gd name="T33" fmla="*/ 45230906 h 107"/>
              <a:gd name="T34" fmla="*/ 633485496 w 146"/>
              <a:gd name="T35" fmla="*/ 54751256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6" name="Freeform 312"/>
          <p:cNvSpPr>
            <a:spLocks/>
          </p:cNvSpPr>
          <p:nvPr/>
        </p:nvSpPr>
        <p:spPr bwMode="auto">
          <a:xfrm>
            <a:off x="7227888" y="5532438"/>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7" name="Freeform 313"/>
          <p:cNvSpPr>
            <a:spLocks/>
          </p:cNvSpPr>
          <p:nvPr/>
        </p:nvSpPr>
        <p:spPr bwMode="auto">
          <a:xfrm>
            <a:off x="7227888" y="5543550"/>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8" name="Freeform 314"/>
          <p:cNvSpPr>
            <a:spLocks/>
          </p:cNvSpPr>
          <p:nvPr/>
        </p:nvSpPr>
        <p:spPr bwMode="auto">
          <a:xfrm>
            <a:off x="7227888" y="5527675"/>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19" name="AutoShape 315"/>
          <p:cNvSpPr>
            <a:spLocks noChangeAspect="1" noChangeArrowheads="1" noTextEdit="1"/>
          </p:cNvSpPr>
          <p:nvPr/>
        </p:nvSpPr>
        <p:spPr bwMode="auto">
          <a:xfrm>
            <a:off x="6686550" y="5411788"/>
            <a:ext cx="233363"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620" name="Freeform 316"/>
          <p:cNvSpPr>
            <a:spLocks/>
          </p:cNvSpPr>
          <p:nvPr/>
        </p:nvSpPr>
        <p:spPr bwMode="auto">
          <a:xfrm>
            <a:off x="6688138" y="5411788"/>
            <a:ext cx="231775" cy="252412"/>
          </a:xfrm>
          <a:custGeom>
            <a:avLst/>
            <a:gdLst>
              <a:gd name="T0" fmla="*/ 1196669866 w 1894"/>
              <a:gd name="T1" fmla="*/ 0 h 1904"/>
              <a:gd name="T2" fmla="*/ 1224149399 w 1894"/>
              <a:gd name="T3" fmla="*/ 0 h 1904"/>
              <a:gd name="T4" fmla="*/ 1280965357 w 1894"/>
              <a:gd name="T5" fmla="*/ 2337462 h 1904"/>
              <a:gd name="T6" fmla="*/ 1359765063 w 1894"/>
              <a:gd name="T7" fmla="*/ 6994755 h 1904"/>
              <a:gd name="T8" fmla="*/ 1464217147 w 1894"/>
              <a:gd name="T9" fmla="*/ 13971879 h 1904"/>
              <a:gd name="T10" fmla="*/ 1585172002 w 1894"/>
              <a:gd name="T11" fmla="*/ 23303964 h 1904"/>
              <a:gd name="T12" fmla="*/ 1724441611 w 1894"/>
              <a:gd name="T13" fmla="*/ 39613173 h 1904"/>
              <a:gd name="T14" fmla="*/ 1878386835 w 1894"/>
              <a:gd name="T15" fmla="*/ 60579675 h 1904"/>
              <a:gd name="T16" fmla="*/ 2045150905 w 1894"/>
              <a:gd name="T17" fmla="*/ 88540933 h 1904"/>
              <a:gd name="T18" fmla="*/ 2147483647 w 1894"/>
              <a:gd name="T19" fmla="*/ 128136607 h 1904"/>
              <a:gd name="T20" fmla="*/ 2147483647 w 1894"/>
              <a:gd name="T21" fmla="*/ 170087243 h 1904"/>
              <a:gd name="T22" fmla="*/ 2147483647 w 1894"/>
              <a:gd name="T23" fmla="*/ 225992126 h 1904"/>
              <a:gd name="T24" fmla="*/ 2147483647 w 1894"/>
              <a:gd name="T25" fmla="*/ 291229095 h 1904"/>
              <a:gd name="T26" fmla="*/ 2147483647 w 1894"/>
              <a:gd name="T27" fmla="*/ 370455574 h 1904"/>
              <a:gd name="T28" fmla="*/ 2147483647 w 1894"/>
              <a:gd name="T29" fmla="*/ 458979008 h 1904"/>
              <a:gd name="T30" fmla="*/ 2147483647 w 1894"/>
              <a:gd name="T31" fmla="*/ 561491687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477078 h 1904"/>
              <a:gd name="T90" fmla="*/ 755020646 w 1894"/>
              <a:gd name="T91" fmla="*/ 2022312350 h 1904"/>
              <a:gd name="T92" fmla="*/ 857645819 w 1894"/>
              <a:gd name="T93" fmla="*/ 189649557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21" name="Freeform 317"/>
          <p:cNvSpPr>
            <a:spLocks/>
          </p:cNvSpPr>
          <p:nvPr/>
        </p:nvSpPr>
        <p:spPr bwMode="auto">
          <a:xfrm>
            <a:off x="6716713" y="5572125"/>
            <a:ext cx="134937" cy="42863"/>
          </a:xfrm>
          <a:custGeom>
            <a:avLst/>
            <a:gdLst>
              <a:gd name="T0" fmla="*/ 72639296 w 1106"/>
              <a:gd name="T1" fmla="*/ 0 h 331"/>
              <a:gd name="T2" fmla="*/ 2008551154 w 1106"/>
              <a:gd name="T3" fmla="*/ 601506709 h 331"/>
              <a:gd name="T4" fmla="*/ 1944991800 w 1106"/>
              <a:gd name="T5" fmla="*/ 718772884 h 331"/>
              <a:gd name="T6" fmla="*/ 0 w 1106"/>
              <a:gd name="T7" fmla="*/ 78177450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22" name="Freeform 318"/>
          <p:cNvSpPr>
            <a:spLocks/>
          </p:cNvSpPr>
          <p:nvPr/>
        </p:nvSpPr>
        <p:spPr bwMode="auto">
          <a:xfrm>
            <a:off x="6694488" y="5591175"/>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23" name="AutoShape 319"/>
          <p:cNvSpPr>
            <a:spLocks noChangeAspect="1" noChangeArrowheads="1" noTextEdit="1"/>
          </p:cNvSpPr>
          <p:nvPr/>
        </p:nvSpPr>
        <p:spPr bwMode="auto">
          <a:xfrm>
            <a:off x="6646863" y="5322888"/>
            <a:ext cx="254000"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624" name="Freeform 320"/>
          <p:cNvSpPr>
            <a:spLocks/>
          </p:cNvSpPr>
          <p:nvPr/>
        </p:nvSpPr>
        <p:spPr bwMode="auto">
          <a:xfrm>
            <a:off x="6699250" y="5341938"/>
            <a:ext cx="36513" cy="49212"/>
          </a:xfrm>
          <a:custGeom>
            <a:avLst/>
            <a:gdLst>
              <a:gd name="T0" fmla="*/ 534719422 w 179"/>
              <a:gd name="T1" fmla="*/ 331121347 h 216"/>
              <a:gd name="T2" fmla="*/ 415883478 w 179"/>
              <a:gd name="T3" fmla="*/ 437584674 h 216"/>
              <a:gd name="T4" fmla="*/ 322512598 w 179"/>
              <a:gd name="T5" fmla="*/ 555831086 h 216"/>
              <a:gd name="T6" fmla="*/ 229183330 w 179"/>
              <a:gd name="T7" fmla="*/ 697747785 h 216"/>
              <a:gd name="T8" fmla="*/ 152788750 w 179"/>
              <a:gd name="T9" fmla="*/ 851499288 h 216"/>
              <a:gd name="T10" fmla="*/ 84882730 w 179"/>
              <a:gd name="T11" fmla="*/ 1017085820 h 216"/>
              <a:gd name="T12" fmla="*/ 42441365 w 179"/>
              <a:gd name="T13" fmla="*/ 1194455665 h 216"/>
              <a:gd name="T14" fmla="*/ 16976505 w 179"/>
              <a:gd name="T15" fmla="*/ 1383712259 h 216"/>
              <a:gd name="T16" fmla="*/ 0 w 179"/>
              <a:gd name="T17" fmla="*/ 1572917134 h 216"/>
              <a:gd name="T18" fmla="*/ 16976505 w 179"/>
              <a:gd name="T19" fmla="*/ 1833080017 h 216"/>
              <a:gd name="T20" fmla="*/ 84882730 w 179"/>
              <a:gd name="T21" fmla="*/ 2045954953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748219 h 216"/>
              <a:gd name="T56" fmla="*/ 636578657 w 179"/>
              <a:gd name="T57" fmla="*/ 2105078159 h 216"/>
              <a:gd name="T58" fmla="*/ 551695927 w 179"/>
              <a:gd name="T59" fmla="*/ 2069625014 h 216"/>
              <a:gd name="T60" fmla="*/ 475301552 w 179"/>
              <a:gd name="T61" fmla="*/ 2010501808 h 216"/>
              <a:gd name="T62" fmla="*/ 398906973 w 179"/>
              <a:gd name="T63" fmla="*/ 1951378602 h 216"/>
              <a:gd name="T64" fmla="*/ 331000952 w 179"/>
              <a:gd name="T65" fmla="*/ 1844915047 h 216"/>
              <a:gd name="T66" fmla="*/ 305536092 w 179"/>
              <a:gd name="T67" fmla="*/ 1419165404 h 216"/>
              <a:gd name="T68" fmla="*/ 373442317 w 179"/>
              <a:gd name="T69" fmla="*/ 1064374224 h 216"/>
              <a:gd name="T70" fmla="*/ 517742713 w 179"/>
              <a:gd name="T71" fmla="*/ 792376082 h 216"/>
              <a:gd name="T72" fmla="*/ 712973032 w 179"/>
              <a:gd name="T73" fmla="*/ 555831086 h 216"/>
              <a:gd name="T74" fmla="*/ 925138040 w 179"/>
              <a:gd name="T75" fmla="*/ 378461469 h 216"/>
              <a:gd name="T76" fmla="*/ 1154321370 w 179"/>
              <a:gd name="T77" fmla="*/ 248380027 h 216"/>
              <a:gd name="T78" fmla="*/ 1357998227 w 179"/>
              <a:gd name="T79" fmla="*/ 141916472 h 216"/>
              <a:gd name="T80" fmla="*/ 1519275333 w 179"/>
              <a:gd name="T81" fmla="*/ 59123206 h 216"/>
              <a:gd name="T82" fmla="*/ 1417416098 w 179"/>
              <a:gd name="T83" fmla="*/ 11835030 h 216"/>
              <a:gd name="T84" fmla="*/ 1307068712 w 179"/>
              <a:gd name="T85" fmla="*/ 0 h 216"/>
              <a:gd name="T86" fmla="*/ 1188274380 w 179"/>
              <a:gd name="T87" fmla="*/ 23670061 h 216"/>
              <a:gd name="T88" fmla="*/ 1052462135 w 179"/>
              <a:gd name="T89" fmla="*/ 59123206 h 216"/>
              <a:gd name="T90" fmla="*/ 916649890 w 179"/>
              <a:gd name="T91" fmla="*/ 118246411 h 216"/>
              <a:gd name="T92" fmla="*/ 780837440 w 179"/>
              <a:gd name="T93" fmla="*/ 177421563 h 216"/>
              <a:gd name="T94" fmla="*/ 653555162 w 179"/>
              <a:gd name="T95" fmla="*/ 260163111 h 216"/>
              <a:gd name="T96" fmla="*/ 534719422 w 179"/>
              <a:gd name="T97" fmla="*/ 3311213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25" name="Freeform 321"/>
          <p:cNvSpPr>
            <a:spLocks/>
          </p:cNvSpPr>
          <p:nvPr/>
        </p:nvSpPr>
        <p:spPr bwMode="auto">
          <a:xfrm>
            <a:off x="6761163" y="5340350"/>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26" name="Freeform 322"/>
          <p:cNvSpPr>
            <a:spLocks/>
          </p:cNvSpPr>
          <p:nvPr/>
        </p:nvSpPr>
        <p:spPr bwMode="auto">
          <a:xfrm>
            <a:off x="6677025" y="5332413"/>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27" name="Freeform 323"/>
          <p:cNvSpPr>
            <a:spLocks/>
          </p:cNvSpPr>
          <p:nvPr/>
        </p:nvSpPr>
        <p:spPr bwMode="auto">
          <a:xfrm>
            <a:off x="6757988" y="5329238"/>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28" name="Freeform 324"/>
          <p:cNvSpPr>
            <a:spLocks/>
          </p:cNvSpPr>
          <p:nvPr/>
        </p:nvSpPr>
        <p:spPr bwMode="auto">
          <a:xfrm>
            <a:off x="6656388" y="5354638"/>
            <a:ext cx="20637" cy="49212"/>
          </a:xfrm>
          <a:custGeom>
            <a:avLst/>
            <a:gdLst>
              <a:gd name="T0" fmla="*/ 0 w 103"/>
              <a:gd name="T1" fmla="*/ 1336040332 h 221"/>
              <a:gd name="T2" fmla="*/ 0 w 103"/>
              <a:gd name="T3" fmla="*/ 1534780211 h 221"/>
              <a:gd name="T4" fmla="*/ 32155251 w 103"/>
              <a:gd name="T5" fmla="*/ 1722512189 h 221"/>
              <a:gd name="T6" fmla="*/ 96505825 w 103"/>
              <a:gd name="T7" fmla="*/ 1899186386 h 221"/>
              <a:gd name="T8" fmla="*/ 176953860 w 103"/>
              <a:gd name="T9" fmla="*/ 2053745468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107284 h 221"/>
              <a:gd name="T34" fmla="*/ 595212354 w 103"/>
              <a:gd name="T35" fmla="*/ 2075860584 h 221"/>
              <a:gd name="T36" fmla="*/ 466511407 w 103"/>
              <a:gd name="T37" fmla="*/ 1976441210 h 221"/>
              <a:gd name="T38" fmla="*/ 361936715 w 103"/>
              <a:gd name="T39" fmla="*/ 1855005367 h 221"/>
              <a:gd name="T40" fmla="*/ 289557346 w 103"/>
              <a:gd name="T41" fmla="*/ 1711454408 h 221"/>
              <a:gd name="T42" fmla="*/ 241304434 w 103"/>
              <a:gd name="T43" fmla="*/ 1534780211 h 221"/>
              <a:gd name="T44" fmla="*/ 217177978 w 103"/>
              <a:gd name="T45" fmla="*/ 1347097890 h 221"/>
              <a:gd name="T46" fmla="*/ 217177978 w 103"/>
              <a:gd name="T47" fmla="*/ 1137300231 h 221"/>
              <a:gd name="T48" fmla="*/ 257362023 w 103"/>
              <a:gd name="T49" fmla="*/ 927502795 h 221"/>
              <a:gd name="T50" fmla="*/ 305655008 w 103"/>
              <a:gd name="T51" fmla="*/ 772943713 h 221"/>
              <a:gd name="T52" fmla="*/ 370005582 w 103"/>
              <a:gd name="T53" fmla="*/ 629392754 h 221"/>
              <a:gd name="T54" fmla="*/ 450413545 w 103"/>
              <a:gd name="T55" fmla="*/ 507907477 h 221"/>
              <a:gd name="T56" fmla="*/ 530861780 w 103"/>
              <a:gd name="T57" fmla="*/ 386471857 h 221"/>
              <a:gd name="T58" fmla="*/ 611269944 w 103"/>
              <a:gd name="T59" fmla="*/ 276044359 h 221"/>
              <a:gd name="T60" fmla="*/ 691718179 w 103"/>
              <a:gd name="T61" fmla="*/ 187731978 h 221"/>
              <a:gd name="T62" fmla="*/ 772126142 w 103"/>
              <a:gd name="T63" fmla="*/ 88312381 h 221"/>
              <a:gd name="T64" fmla="*/ 828447921 w 103"/>
              <a:gd name="T65" fmla="*/ 11057558 h 221"/>
              <a:gd name="T66" fmla="*/ 772126142 w 103"/>
              <a:gd name="T67" fmla="*/ 0 h 221"/>
              <a:gd name="T68" fmla="*/ 675620517 w 103"/>
              <a:gd name="T69" fmla="*/ 55188920 h 221"/>
              <a:gd name="T70" fmla="*/ 554988236 w 103"/>
              <a:gd name="T71" fmla="*/ 187731978 h 221"/>
              <a:gd name="T72" fmla="*/ 410189627 w 103"/>
              <a:gd name="T73" fmla="*/ 364356518 h 221"/>
              <a:gd name="T74" fmla="*/ 273459685 w 103"/>
              <a:gd name="T75" fmla="*/ 585211735 h 221"/>
              <a:gd name="T76" fmla="*/ 144758537 w 103"/>
              <a:gd name="T77" fmla="*/ 828132856 h 221"/>
              <a:gd name="T78" fmla="*/ 56321779 w 103"/>
              <a:gd name="T79" fmla="*/ 1082111311 h 221"/>
              <a:gd name="T80" fmla="*/ 0 w 103"/>
              <a:gd name="T81" fmla="*/ 1336040332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29" name="Freeform 325"/>
          <p:cNvSpPr>
            <a:spLocks/>
          </p:cNvSpPr>
          <p:nvPr/>
        </p:nvSpPr>
        <p:spPr bwMode="auto">
          <a:xfrm>
            <a:off x="6799263" y="5326063"/>
            <a:ext cx="44450" cy="65087"/>
          </a:xfrm>
          <a:custGeom>
            <a:avLst/>
            <a:gdLst>
              <a:gd name="T0" fmla="*/ 1513375473 w 221"/>
              <a:gd name="T1" fmla="*/ 1327424505 h 288"/>
              <a:gd name="T2" fmla="*/ 1602899583 w 221"/>
              <a:gd name="T3" fmla="*/ 1535195317 h 288"/>
              <a:gd name="T4" fmla="*/ 1643596072 w 221"/>
              <a:gd name="T5" fmla="*/ 1766000599 h 288"/>
              <a:gd name="T6" fmla="*/ 1619162048 w 221"/>
              <a:gd name="T7" fmla="*/ 2008399729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399729 h 288"/>
              <a:gd name="T38" fmla="*/ 1773776445 w 221"/>
              <a:gd name="T39" fmla="*/ 1639080723 h 288"/>
              <a:gd name="T40" fmla="*/ 1659858537 w 221"/>
              <a:gd name="T41" fmla="*/ 1292795961 h 288"/>
              <a:gd name="T42" fmla="*/ 1472719411 w 221"/>
              <a:gd name="T43" fmla="*/ 1004225515 h 288"/>
              <a:gd name="T44" fmla="*/ 1293711417 w 221"/>
              <a:gd name="T45" fmla="*/ 796454703 h 288"/>
              <a:gd name="T46" fmla="*/ 1114703624 w 221"/>
              <a:gd name="T47" fmla="*/ 634855208 h 288"/>
              <a:gd name="T48" fmla="*/ 927564498 w 221"/>
              <a:gd name="T49" fmla="*/ 461712940 h 288"/>
              <a:gd name="T50" fmla="*/ 724162907 w 221"/>
              <a:gd name="T51" fmla="*/ 311656218 h 288"/>
              <a:gd name="T52" fmla="*/ 537023781 w 221"/>
              <a:gd name="T53" fmla="*/ 173142268 h 288"/>
              <a:gd name="T54" fmla="*/ 341753523 w 221"/>
              <a:gd name="T55" fmla="*/ 69256862 h 288"/>
              <a:gd name="T56" fmla="*/ 179007994 w 221"/>
              <a:gd name="T57" fmla="*/ 11542773 h 288"/>
              <a:gd name="T58" fmla="*/ 56958954 w 221"/>
              <a:gd name="T59" fmla="*/ 11542773 h 288"/>
              <a:gd name="T60" fmla="*/ 65090086 w 221"/>
              <a:gd name="T61" fmla="*/ 57714089 h 288"/>
              <a:gd name="T62" fmla="*/ 211532723 w 221"/>
              <a:gd name="T63" fmla="*/ 150056723 h 288"/>
              <a:gd name="T64" fmla="*/ 382409384 w 221"/>
              <a:gd name="T65" fmla="*/ 253942128 h 288"/>
              <a:gd name="T66" fmla="*/ 577679843 w 221"/>
              <a:gd name="T67" fmla="*/ 392455852 h 288"/>
              <a:gd name="T68" fmla="*/ 781121861 w 221"/>
              <a:gd name="T69" fmla="*/ 554055347 h 288"/>
              <a:gd name="T70" fmla="*/ 984523452 w 221"/>
              <a:gd name="T71" fmla="*/ 738740614 h 288"/>
              <a:gd name="T72" fmla="*/ 1187924842 w 221"/>
              <a:gd name="T73" fmla="*/ 934968427 h 288"/>
              <a:gd name="T74" fmla="*/ 1375063968 w 221"/>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30" name="Freeform 326"/>
          <p:cNvSpPr>
            <a:spLocks/>
          </p:cNvSpPr>
          <p:nvPr/>
        </p:nvSpPr>
        <p:spPr bwMode="auto">
          <a:xfrm>
            <a:off x="6751638" y="5402263"/>
            <a:ext cx="14287" cy="39687"/>
          </a:xfrm>
          <a:custGeom>
            <a:avLst/>
            <a:gdLst>
              <a:gd name="T0" fmla="*/ 201509061 w 74"/>
              <a:gd name="T1" fmla="*/ 142387833 h 174"/>
              <a:gd name="T2" fmla="*/ 187120893 w 74"/>
              <a:gd name="T3" fmla="*/ 83081313 h 174"/>
              <a:gd name="T4" fmla="*/ 165538642 w 74"/>
              <a:gd name="T5" fmla="*/ 35583957 h 174"/>
              <a:gd name="T6" fmla="*/ 122336878 w 74"/>
              <a:gd name="T7" fmla="*/ 11861395 h 174"/>
              <a:gd name="T8" fmla="*/ 86366460 w 74"/>
              <a:gd name="T9" fmla="*/ 0 h 174"/>
              <a:gd name="T10" fmla="*/ 50358586 w 74"/>
              <a:gd name="T11" fmla="*/ 23722562 h 174"/>
              <a:gd name="T12" fmla="*/ 21582251 w 74"/>
              <a:gd name="T13" fmla="*/ 59306519 h 174"/>
              <a:gd name="T14" fmla="*/ 0 w 74"/>
              <a:gd name="T15" fmla="*/ 118665270 h 174"/>
              <a:gd name="T16" fmla="*/ 0 w 74"/>
              <a:gd name="T17" fmla="*/ 189833185 h 174"/>
              <a:gd name="T18" fmla="*/ 35970419 w 74"/>
              <a:gd name="T19" fmla="*/ 462747455 h 174"/>
              <a:gd name="T20" fmla="*/ 93560543 w 74"/>
              <a:gd name="T21" fmla="*/ 783159081 h 174"/>
              <a:gd name="T22" fmla="*/ 172732726 w 74"/>
              <a:gd name="T23" fmla="*/ 1091657308 h 174"/>
              <a:gd name="T24" fmla="*/ 259061924 w 74"/>
              <a:gd name="T25" fmla="*/ 1400155535 h 174"/>
              <a:gd name="T26" fmla="*/ 352622274 w 74"/>
              <a:gd name="T27" fmla="*/ 1673069805 h 174"/>
              <a:gd name="T28" fmla="*/ 438988733 w 74"/>
              <a:gd name="T29" fmla="*/ 1886677556 h 174"/>
              <a:gd name="T30" fmla="*/ 496578665 w 74"/>
              <a:gd name="T31" fmla="*/ 2029065389 h 174"/>
              <a:gd name="T32" fmla="*/ 532549083 w 74"/>
              <a:gd name="T33" fmla="*/ 2064649346 h 174"/>
              <a:gd name="T34" fmla="*/ 518160916 w 74"/>
              <a:gd name="T35" fmla="*/ 1922261513 h 174"/>
              <a:gd name="T36" fmla="*/ 482190497 w 74"/>
              <a:gd name="T37" fmla="*/ 1744289723 h 174"/>
              <a:gd name="T38" fmla="*/ 438988733 w 74"/>
              <a:gd name="T39" fmla="*/ 1518820806 h 174"/>
              <a:gd name="T40" fmla="*/ 381435871 w 74"/>
              <a:gd name="T41" fmla="*/ 1245906536 h 174"/>
              <a:gd name="T42" fmla="*/ 331040023 w 74"/>
              <a:gd name="T43" fmla="*/ 972992038 h 174"/>
              <a:gd name="T44" fmla="*/ 273487353 w 74"/>
              <a:gd name="T45" fmla="*/ 688216373 h 174"/>
              <a:gd name="T46" fmla="*/ 230285396 w 74"/>
              <a:gd name="T47" fmla="*/ 415302103 h 174"/>
              <a:gd name="T48" fmla="*/ 201509061 w 74"/>
              <a:gd name="T49" fmla="*/ 14238783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31" name="Freeform 327"/>
          <p:cNvSpPr>
            <a:spLocks/>
          </p:cNvSpPr>
          <p:nvPr/>
        </p:nvSpPr>
        <p:spPr bwMode="auto">
          <a:xfrm>
            <a:off x="6745288" y="5381625"/>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32" name="Freeform 328"/>
          <p:cNvSpPr>
            <a:spLocks/>
          </p:cNvSpPr>
          <p:nvPr/>
        </p:nvSpPr>
        <p:spPr bwMode="auto">
          <a:xfrm>
            <a:off x="6738938" y="5367338"/>
            <a:ext cx="6350" cy="11112"/>
          </a:xfrm>
          <a:custGeom>
            <a:avLst/>
            <a:gdLst>
              <a:gd name="T0" fmla="*/ 117270119 w 34"/>
              <a:gd name="T1" fmla="*/ 72395987 h 51"/>
              <a:gd name="T2" fmla="*/ 117270119 w 34"/>
              <a:gd name="T3" fmla="*/ 82744963 h 51"/>
              <a:gd name="T4" fmla="*/ 117270119 w 34"/>
              <a:gd name="T5" fmla="*/ 82744963 h 51"/>
              <a:gd name="T6" fmla="*/ 117270119 w 34"/>
              <a:gd name="T7" fmla="*/ 82744963 h 51"/>
              <a:gd name="T8" fmla="*/ 117270119 w 34"/>
              <a:gd name="T9" fmla="*/ 82744963 h 51"/>
              <a:gd name="T10" fmla="*/ 110747362 w 34"/>
              <a:gd name="T11" fmla="*/ 51697817 h 51"/>
              <a:gd name="T12" fmla="*/ 91214015 w 34"/>
              <a:gd name="T13" fmla="*/ 10348976 h 51"/>
              <a:gd name="T14" fmla="*/ 71645743 w 34"/>
              <a:gd name="T15" fmla="*/ 0 h 51"/>
              <a:gd name="T16" fmla="*/ 45589451 w 34"/>
              <a:gd name="T17" fmla="*/ 0 h 51"/>
              <a:gd name="T18" fmla="*/ 26056104 w 34"/>
              <a:gd name="T19" fmla="*/ 10348976 h 51"/>
              <a:gd name="T20" fmla="*/ 6522757 w 34"/>
              <a:gd name="T21" fmla="*/ 51697817 h 51"/>
              <a:gd name="T22" fmla="*/ 0 w 34"/>
              <a:gd name="T23" fmla="*/ 82744963 h 51"/>
              <a:gd name="T24" fmla="*/ 0 w 34"/>
              <a:gd name="T25" fmla="*/ 113792109 h 51"/>
              <a:gd name="T26" fmla="*/ 6522757 w 34"/>
              <a:gd name="T27" fmla="*/ 165489927 h 51"/>
              <a:gd name="T28" fmla="*/ 26056104 w 34"/>
              <a:gd name="T29" fmla="*/ 237885696 h 51"/>
              <a:gd name="T30" fmla="*/ 52112209 w 34"/>
              <a:gd name="T31" fmla="*/ 310281683 h 51"/>
              <a:gd name="T32" fmla="*/ 84691257 w 34"/>
              <a:gd name="T33" fmla="*/ 382725169 h 51"/>
              <a:gd name="T34" fmla="*/ 117270119 w 34"/>
              <a:gd name="T35" fmla="*/ 444771962 h 51"/>
              <a:gd name="T36" fmla="*/ 162859571 w 34"/>
              <a:gd name="T37" fmla="*/ 486120586 h 51"/>
              <a:gd name="T38" fmla="*/ 195438619 w 34"/>
              <a:gd name="T39" fmla="*/ 527516926 h 51"/>
              <a:gd name="T40" fmla="*/ 221494724 w 34"/>
              <a:gd name="T41" fmla="*/ 527516926 h 51"/>
              <a:gd name="T42" fmla="*/ 214971966 w 34"/>
              <a:gd name="T43" fmla="*/ 413724816 h 51"/>
              <a:gd name="T44" fmla="*/ 188915862 w 34"/>
              <a:gd name="T45" fmla="*/ 279282036 h 51"/>
              <a:gd name="T46" fmla="*/ 149848981 w 34"/>
              <a:gd name="T47" fmla="*/ 155140951 h 51"/>
              <a:gd name="T48" fmla="*/ 117270119 w 34"/>
              <a:gd name="T49" fmla="*/ 7239598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33" name="Freeform 329"/>
          <p:cNvSpPr>
            <a:spLocks/>
          </p:cNvSpPr>
          <p:nvPr/>
        </p:nvSpPr>
        <p:spPr bwMode="auto">
          <a:xfrm>
            <a:off x="6732588" y="5357813"/>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34" name="Freeform 330"/>
          <p:cNvSpPr>
            <a:spLocks/>
          </p:cNvSpPr>
          <p:nvPr/>
        </p:nvSpPr>
        <p:spPr bwMode="auto">
          <a:xfrm>
            <a:off x="6689725" y="5345113"/>
            <a:ext cx="36513" cy="49212"/>
          </a:xfrm>
          <a:custGeom>
            <a:avLst/>
            <a:gdLst>
              <a:gd name="T0" fmla="*/ 570617325 w 177"/>
              <a:gd name="T1" fmla="*/ 374475680 h 219"/>
              <a:gd name="T2" fmla="*/ 456485320 w 177"/>
              <a:gd name="T3" fmla="*/ 487939227 h 219"/>
              <a:gd name="T4" fmla="*/ 359928445 w 177"/>
              <a:gd name="T5" fmla="*/ 612713894 h 219"/>
              <a:gd name="T6" fmla="*/ 254562860 w 177"/>
              <a:gd name="T7" fmla="*/ 748900800 h 219"/>
              <a:gd name="T8" fmla="*/ 175581115 w 177"/>
              <a:gd name="T9" fmla="*/ 896398378 h 219"/>
              <a:gd name="T10" fmla="*/ 105323089 w 177"/>
              <a:gd name="T11" fmla="*/ 1055257635 h 219"/>
              <a:gd name="T12" fmla="*/ 52682896 w 177"/>
              <a:gd name="T13" fmla="*/ 1214116892 h 219"/>
              <a:gd name="T14" fmla="*/ 17575130 w 177"/>
              <a:gd name="T15" fmla="*/ 1372976149 h 219"/>
              <a:gd name="T16" fmla="*/ 0 w 177"/>
              <a:gd name="T17" fmla="*/ 1543196862 h 219"/>
              <a:gd name="T18" fmla="*/ 17575130 w 177"/>
              <a:gd name="T19" fmla="*/ 1792847316 h 219"/>
              <a:gd name="T20" fmla="*/ 87790454 w 177"/>
              <a:gd name="T21" fmla="*/ 2008413179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204375 h 219"/>
              <a:gd name="T70" fmla="*/ 228221309 w 177"/>
              <a:gd name="T71" fmla="*/ 1985740603 h 219"/>
              <a:gd name="T72" fmla="*/ 131664434 w 177"/>
              <a:gd name="T73" fmla="*/ 1838192466 h 219"/>
              <a:gd name="T74" fmla="*/ 114132005 w 177"/>
              <a:gd name="T75" fmla="*/ 1656660634 h 219"/>
              <a:gd name="T76" fmla="*/ 122898220 w 177"/>
              <a:gd name="T77" fmla="*/ 1486439921 h 219"/>
              <a:gd name="T78" fmla="*/ 166772199 w 177"/>
              <a:gd name="T79" fmla="*/ 1316269544 h 219"/>
              <a:gd name="T80" fmla="*/ 219455095 w 177"/>
              <a:gd name="T81" fmla="*/ 1157410287 h 219"/>
              <a:gd name="T82" fmla="*/ 298479335 w 177"/>
              <a:gd name="T83" fmla="*/ 1009862149 h 219"/>
              <a:gd name="T84" fmla="*/ 395036210 w 177"/>
              <a:gd name="T85" fmla="*/ 862364347 h 219"/>
              <a:gd name="T86" fmla="*/ 491593085 w 177"/>
              <a:gd name="T87" fmla="*/ 737539120 h 219"/>
              <a:gd name="T88" fmla="*/ 614491305 w 177"/>
              <a:gd name="T89" fmla="*/ 624075574 h 219"/>
              <a:gd name="T90" fmla="*/ 737389524 w 177"/>
              <a:gd name="T91" fmla="*/ 510611802 h 219"/>
              <a:gd name="T92" fmla="*/ 860287744 w 177"/>
              <a:gd name="T93" fmla="*/ 419820606 h 219"/>
              <a:gd name="T94" fmla="*/ 991994880 w 177"/>
              <a:gd name="T95" fmla="*/ 329079970 h 219"/>
              <a:gd name="T96" fmla="*/ 1114893099 w 177"/>
              <a:gd name="T97" fmla="*/ 260961349 h 219"/>
              <a:gd name="T98" fmla="*/ 1237791319 w 177"/>
              <a:gd name="T99" fmla="*/ 192893288 h 219"/>
              <a:gd name="T100" fmla="*/ 1351880623 w 177"/>
              <a:gd name="T101" fmla="*/ 136186682 h 219"/>
              <a:gd name="T102" fmla="*/ 1466012628 w 177"/>
              <a:gd name="T103" fmla="*/ 102102091 h 219"/>
              <a:gd name="T104" fmla="*/ 1553803289 w 177"/>
              <a:gd name="T105" fmla="*/ 79429516 h 219"/>
              <a:gd name="T106" fmla="*/ 1492354179 w 177"/>
              <a:gd name="T107" fmla="*/ 22672575 h 219"/>
              <a:gd name="T108" fmla="*/ 1387030883 w 177"/>
              <a:gd name="T109" fmla="*/ 0 h 219"/>
              <a:gd name="T110" fmla="*/ 1272899084 w 177"/>
              <a:gd name="T111" fmla="*/ 22672575 h 219"/>
              <a:gd name="T112" fmla="*/ 1132425734 w 177"/>
              <a:gd name="T113" fmla="*/ 68068061 h 219"/>
              <a:gd name="T114" fmla="*/ 974419749 w 177"/>
              <a:gd name="T115" fmla="*/ 124825227 h 219"/>
              <a:gd name="T116" fmla="*/ 825179979 w 177"/>
              <a:gd name="T117" fmla="*/ 192893288 h 219"/>
              <a:gd name="T118" fmla="*/ 684706629 w 177"/>
              <a:gd name="T119" fmla="*/ 295045939 h 219"/>
              <a:gd name="T120" fmla="*/ 570617325 w 177"/>
              <a:gd name="T121" fmla="*/ 37447568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35" name="Freeform 331"/>
          <p:cNvSpPr>
            <a:spLocks/>
          </p:cNvSpPr>
          <p:nvPr/>
        </p:nvSpPr>
        <p:spPr bwMode="auto">
          <a:xfrm>
            <a:off x="6750050" y="5343525"/>
            <a:ext cx="23813" cy="39688"/>
          </a:xfrm>
          <a:custGeom>
            <a:avLst/>
            <a:gdLst>
              <a:gd name="T0" fmla="*/ 861243529 w 115"/>
              <a:gd name="T1" fmla="*/ 725271819 h 170"/>
              <a:gd name="T2" fmla="*/ 887870604 w 115"/>
              <a:gd name="T3" fmla="*/ 954293524 h 170"/>
              <a:gd name="T4" fmla="*/ 870119358 w 115"/>
              <a:gd name="T5" fmla="*/ 1145162922 h 170"/>
              <a:gd name="T6" fmla="*/ 807946514 w 115"/>
              <a:gd name="T7" fmla="*/ 1310579704 h 170"/>
              <a:gd name="T8" fmla="*/ 710313629 w 115"/>
              <a:gd name="T9" fmla="*/ 1450543405 h 170"/>
              <a:gd name="T10" fmla="*/ 603762464 w 115"/>
              <a:gd name="T11" fmla="*/ 1590507106 h 170"/>
              <a:gd name="T12" fmla="*/ 479459639 w 115"/>
              <a:gd name="T13" fmla="*/ 1717771814 h 170"/>
              <a:gd name="T14" fmla="*/ 346281191 w 115"/>
              <a:gd name="T15" fmla="*/ 1845036288 h 170"/>
              <a:gd name="T16" fmla="*/ 239729819 w 115"/>
              <a:gd name="T17" fmla="*/ 1972246367 h 170"/>
              <a:gd name="T18" fmla="*/ 221978367 w 115"/>
              <a:gd name="T19" fmla="*/ 2010398442 h 170"/>
              <a:gd name="T20" fmla="*/ 204226914 w 115"/>
              <a:gd name="T21" fmla="*/ 2035851290 h 170"/>
              <a:gd name="T22" fmla="*/ 204226914 w 115"/>
              <a:gd name="T23" fmla="*/ 2086757220 h 170"/>
              <a:gd name="T24" fmla="*/ 230854197 w 115"/>
              <a:gd name="T25" fmla="*/ 212496392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3152297 h 170"/>
              <a:gd name="T36" fmla="*/ 612638086 w 115"/>
              <a:gd name="T37" fmla="*/ 1895887589 h 170"/>
              <a:gd name="T38" fmla="*/ 736940911 w 115"/>
              <a:gd name="T39" fmla="*/ 1743224662 h 170"/>
              <a:gd name="T40" fmla="*/ 861243529 w 115"/>
              <a:gd name="T41" fmla="*/ 1565054257 h 170"/>
              <a:gd name="T42" fmla="*/ 941124962 w 115"/>
              <a:gd name="T43" fmla="*/ 1374239256 h 170"/>
              <a:gd name="T44" fmla="*/ 1003297806 w 115"/>
              <a:gd name="T45" fmla="*/ 1157916777 h 170"/>
              <a:gd name="T46" fmla="*/ 1021049258 w 115"/>
              <a:gd name="T47" fmla="*/ 928840443 h 170"/>
              <a:gd name="T48" fmla="*/ 985546353 w 115"/>
              <a:gd name="T49" fmla="*/ 674365889 h 170"/>
              <a:gd name="T50" fmla="*/ 896746434 w 115"/>
              <a:gd name="T51" fmla="*/ 496250114 h 170"/>
              <a:gd name="T52" fmla="*/ 790195062 w 115"/>
              <a:gd name="T53" fmla="*/ 330833332 h 170"/>
              <a:gd name="T54" fmla="*/ 639265162 w 115"/>
              <a:gd name="T55" fmla="*/ 190869631 h 170"/>
              <a:gd name="T56" fmla="*/ 488335262 w 115"/>
              <a:gd name="T57" fmla="*/ 101811626 h 170"/>
              <a:gd name="T58" fmla="*/ 328529739 w 115"/>
              <a:gd name="T59" fmla="*/ 25452848 h 170"/>
              <a:gd name="T60" fmla="*/ 186432598 w 115"/>
              <a:gd name="T61" fmla="*/ 0 h 170"/>
              <a:gd name="T62" fmla="*/ 79924297 w 115"/>
              <a:gd name="T63" fmla="*/ 12699226 h 170"/>
              <a:gd name="T64" fmla="*/ 0 w 115"/>
              <a:gd name="T65" fmla="*/ 63604923 h 170"/>
              <a:gd name="T66" fmla="*/ 133178447 w 115"/>
              <a:gd name="T67" fmla="*/ 127264475 h 170"/>
              <a:gd name="T68" fmla="*/ 266356895 w 115"/>
              <a:gd name="T69" fmla="*/ 165416782 h 170"/>
              <a:gd name="T70" fmla="*/ 381783890 w 115"/>
              <a:gd name="T71" fmla="*/ 203568857 h 170"/>
              <a:gd name="T72" fmla="*/ 506086714 w 115"/>
              <a:gd name="T73" fmla="*/ 254474553 h 170"/>
              <a:gd name="T74" fmla="*/ 621513709 w 115"/>
              <a:gd name="T75" fmla="*/ 330833332 h 170"/>
              <a:gd name="T76" fmla="*/ 719189458 w 115"/>
              <a:gd name="T77" fmla="*/ 419891336 h 170"/>
              <a:gd name="T78" fmla="*/ 807946514 w 115"/>
              <a:gd name="T79" fmla="*/ 547155810 h 170"/>
              <a:gd name="T80" fmla="*/ 861243529 w 115"/>
              <a:gd name="T81" fmla="*/ 72527181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6" name="Freeform 332"/>
          <p:cNvSpPr>
            <a:spLocks/>
          </p:cNvSpPr>
          <p:nvPr/>
        </p:nvSpPr>
        <p:spPr bwMode="auto">
          <a:xfrm>
            <a:off x="6667500" y="5335588"/>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7" name="Freeform 333"/>
          <p:cNvSpPr>
            <a:spLocks/>
          </p:cNvSpPr>
          <p:nvPr/>
        </p:nvSpPr>
        <p:spPr bwMode="auto">
          <a:xfrm>
            <a:off x="6748463" y="5332413"/>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8" name="Freeform 334"/>
          <p:cNvSpPr>
            <a:spLocks/>
          </p:cNvSpPr>
          <p:nvPr/>
        </p:nvSpPr>
        <p:spPr bwMode="auto">
          <a:xfrm>
            <a:off x="6648450" y="5360988"/>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9" name="Freeform 335"/>
          <p:cNvSpPr>
            <a:spLocks/>
          </p:cNvSpPr>
          <p:nvPr/>
        </p:nvSpPr>
        <p:spPr bwMode="auto">
          <a:xfrm>
            <a:off x="6789738" y="5329238"/>
            <a:ext cx="44450" cy="65087"/>
          </a:xfrm>
          <a:custGeom>
            <a:avLst/>
            <a:gdLst>
              <a:gd name="T0" fmla="*/ 1534104466 w 220"/>
              <a:gd name="T1" fmla="*/ 1327424505 h 288"/>
              <a:gd name="T2" fmla="*/ 1616606495 w 220"/>
              <a:gd name="T3" fmla="*/ 1535195317 h 288"/>
              <a:gd name="T4" fmla="*/ 1666083184 w 220"/>
              <a:gd name="T5" fmla="*/ 1766000599 h 288"/>
              <a:gd name="T6" fmla="*/ 1641344940 w 220"/>
              <a:gd name="T7" fmla="*/ 2008399729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856956 h 288"/>
              <a:gd name="T38" fmla="*/ 1798061901 w 220"/>
              <a:gd name="T39" fmla="*/ 1627537724 h 288"/>
              <a:gd name="T40" fmla="*/ 1682575346 w 220"/>
              <a:gd name="T41" fmla="*/ 1281253189 h 288"/>
              <a:gd name="T42" fmla="*/ 1501119940 w 220"/>
              <a:gd name="T43" fmla="*/ 992682742 h 288"/>
              <a:gd name="T44" fmla="*/ 1303172371 w 220"/>
              <a:gd name="T45" fmla="*/ 807997476 h 288"/>
              <a:gd name="T46" fmla="*/ 1105224803 w 220"/>
              <a:gd name="T47" fmla="*/ 646397981 h 288"/>
              <a:gd name="T48" fmla="*/ 899030951 w 220"/>
              <a:gd name="T49" fmla="*/ 496341258 h 288"/>
              <a:gd name="T50" fmla="*/ 684591018 w 220"/>
              <a:gd name="T51" fmla="*/ 334741763 h 288"/>
              <a:gd name="T52" fmla="*/ 486643449 w 220"/>
              <a:gd name="T53" fmla="*/ 196228039 h 288"/>
              <a:gd name="T54" fmla="*/ 296941962 w 220"/>
              <a:gd name="T55" fmla="*/ 80799861 h 288"/>
              <a:gd name="T56" fmla="*/ 148470880 w 220"/>
              <a:gd name="T57" fmla="*/ 11542773 h 288"/>
              <a:gd name="T58" fmla="*/ 32984527 w 220"/>
              <a:gd name="T59" fmla="*/ 0 h 288"/>
              <a:gd name="T60" fmla="*/ 74215134 w 220"/>
              <a:gd name="T61" fmla="*/ 80799861 h 288"/>
              <a:gd name="T62" fmla="*/ 255670541 w 220"/>
              <a:gd name="T63" fmla="*/ 207770812 h 288"/>
              <a:gd name="T64" fmla="*/ 445372028 w 220"/>
              <a:gd name="T65" fmla="*/ 334741763 h 288"/>
              <a:gd name="T66" fmla="*/ 635073516 w 220"/>
              <a:gd name="T67" fmla="*/ 461712940 h 288"/>
              <a:gd name="T68" fmla="*/ 833062100 w 220"/>
              <a:gd name="T69" fmla="*/ 611769437 h 288"/>
              <a:gd name="T70" fmla="*/ 1022763587 w 220"/>
              <a:gd name="T71" fmla="*/ 761826159 h 288"/>
              <a:gd name="T72" fmla="*/ 1212465075 w 220"/>
              <a:gd name="T73" fmla="*/ 946511426 h 288"/>
              <a:gd name="T74" fmla="*/ 1385674400 w 220"/>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40" name="Freeform 336"/>
          <p:cNvSpPr>
            <a:spLocks/>
          </p:cNvSpPr>
          <p:nvPr/>
        </p:nvSpPr>
        <p:spPr bwMode="auto">
          <a:xfrm>
            <a:off x="6746875" y="5429250"/>
            <a:ext cx="169863" cy="112713"/>
          </a:xfrm>
          <a:custGeom>
            <a:avLst/>
            <a:gdLst>
              <a:gd name="T0" fmla="*/ 564115023 w 1070"/>
              <a:gd name="T1" fmla="*/ 0 h 844"/>
              <a:gd name="T2" fmla="*/ 2147483647 w 1070"/>
              <a:gd name="T3" fmla="*/ 462058530 h 844"/>
              <a:gd name="T4" fmla="*/ 2147483647 w 1070"/>
              <a:gd name="T5" fmla="*/ 2010190148 h 844"/>
              <a:gd name="T6" fmla="*/ 0 w 1070"/>
              <a:gd name="T7" fmla="*/ 1486209847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41" name="Freeform 337"/>
          <p:cNvSpPr>
            <a:spLocks/>
          </p:cNvSpPr>
          <p:nvPr/>
        </p:nvSpPr>
        <p:spPr bwMode="auto">
          <a:xfrm>
            <a:off x="6761163" y="5432425"/>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42" name="Freeform 338"/>
          <p:cNvSpPr>
            <a:spLocks/>
          </p:cNvSpPr>
          <p:nvPr/>
        </p:nvSpPr>
        <p:spPr bwMode="auto">
          <a:xfrm>
            <a:off x="6729413" y="5564188"/>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43" name="Freeform 339"/>
          <p:cNvSpPr>
            <a:spLocks/>
          </p:cNvSpPr>
          <p:nvPr/>
        </p:nvSpPr>
        <p:spPr bwMode="auto">
          <a:xfrm>
            <a:off x="6713538" y="5576888"/>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44" name="Freeform 340"/>
          <p:cNvSpPr>
            <a:spLocks/>
          </p:cNvSpPr>
          <p:nvPr/>
        </p:nvSpPr>
        <p:spPr bwMode="auto">
          <a:xfrm>
            <a:off x="6740525" y="5614988"/>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45" name="Freeform 341"/>
          <p:cNvSpPr>
            <a:spLocks/>
          </p:cNvSpPr>
          <p:nvPr/>
        </p:nvSpPr>
        <p:spPr bwMode="auto">
          <a:xfrm>
            <a:off x="6745288" y="5546725"/>
            <a:ext cx="23812" cy="14288"/>
          </a:xfrm>
          <a:custGeom>
            <a:avLst/>
            <a:gdLst>
              <a:gd name="T0" fmla="*/ 195219420 w 146"/>
              <a:gd name="T1" fmla="*/ 0 h 109"/>
              <a:gd name="T2" fmla="*/ 182211870 w 146"/>
              <a:gd name="T3" fmla="*/ 0 h 109"/>
              <a:gd name="T4" fmla="*/ 151834282 w 146"/>
              <a:gd name="T5" fmla="*/ 6752719 h 109"/>
              <a:gd name="T6" fmla="*/ 112785212 w 146"/>
              <a:gd name="T7" fmla="*/ 15773690 h 109"/>
              <a:gd name="T8" fmla="*/ 65064333 w 146"/>
              <a:gd name="T9" fmla="*/ 31530208 h 109"/>
              <a:gd name="T10" fmla="*/ 26041684 w 146"/>
              <a:gd name="T11" fmla="*/ 54056616 h 109"/>
              <a:gd name="T12" fmla="*/ 4335904 w 146"/>
              <a:gd name="T13" fmla="*/ 87837643 h 109"/>
              <a:gd name="T14" fmla="*/ 0 w 146"/>
              <a:gd name="T15" fmla="*/ 132890591 h 109"/>
              <a:gd name="T16" fmla="*/ 26041684 w 146"/>
              <a:gd name="T17" fmla="*/ 191448976 h 109"/>
              <a:gd name="T18" fmla="*/ 368759482 w 146"/>
              <a:gd name="T19" fmla="*/ 245505592 h 109"/>
              <a:gd name="T20" fmla="*/ 364423741 w 146"/>
              <a:gd name="T21" fmla="*/ 234250974 h 109"/>
              <a:gd name="T22" fmla="*/ 364423741 w 146"/>
              <a:gd name="T23" fmla="*/ 209473615 h 109"/>
              <a:gd name="T24" fmla="*/ 364423741 w 146"/>
              <a:gd name="T25" fmla="*/ 171173517 h 109"/>
              <a:gd name="T26" fmla="*/ 377431291 w 146"/>
              <a:gd name="T27" fmla="*/ 130639641 h 109"/>
              <a:gd name="T28" fmla="*/ 403472811 w 146"/>
              <a:gd name="T29" fmla="*/ 90088593 h 109"/>
              <a:gd name="T30" fmla="*/ 451193690 w 146"/>
              <a:gd name="T31" fmla="*/ 60809335 h 109"/>
              <a:gd name="T32" fmla="*/ 524956253 w 146"/>
              <a:gd name="T33" fmla="*/ 45052817 h 109"/>
              <a:gd name="T34" fmla="*/ 633405561 w 146"/>
              <a:gd name="T35" fmla="*/ 51805666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46" name="Freeform 342"/>
          <p:cNvSpPr>
            <a:spLocks/>
          </p:cNvSpPr>
          <p:nvPr/>
        </p:nvSpPr>
        <p:spPr bwMode="auto">
          <a:xfrm>
            <a:off x="6877050" y="5572125"/>
            <a:ext cx="23813" cy="14288"/>
          </a:xfrm>
          <a:custGeom>
            <a:avLst/>
            <a:gdLst>
              <a:gd name="T0" fmla="*/ 195262359 w 146"/>
              <a:gd name="T1" fmla="*/ 0 h 107"/>
              <a:gd name="T2" fmla="*/ 182227188 w 146"/>
              <a:gd name="T3" fmla="*/ 0 h 107"/>
              <a:gd name="T4" fmla="*/ 151873769 w 146"/>
              <a:gd name="T5" fmla="*/ 4760842 h 107"/>
              <a:gd name="T6" fmla="*/ 108485015 w 146"/>
              <a:gd name="T7" fmla="*/ 14282659 h 107"/>
              <a:gd name="T8" fmla="*/ 65096261 w 146"/>
              <a:gd name="T9" fmla="*/ 28565184 h 107"/>
              <a:gd name="T10" fmla="*/ 26043919 w 146"/>
              <a:gd name="T11" fmla="*/ 54758960 h 107"/>
              <a:gd name="T12" fmla="*/ 0 w 146"/>
              <a:gd name="T13" fmla="*/ 90474420 h 107"/>
              <a:gd name="T14" fmla="*/ 0 w 146"/>
              <a:gd name="T15" fmla="*/ 138100998 h 107"/>
              <a:gd name="T16" fmla="*/ 26043919 w 146"/>
              <a:gd name="T17" fmla="*/ 202381642 h 107"/>
              <a:gd name="T18" fmla="*/ 364480962 w 146"/>
              <a:gd name="T19" fmla="*/ 254769061 h 107"/>
              <a:gd name="T20" fmla="*/ 360144713 w 146"/>
              <a:gd name="T21" fmla="*/ 245247377 h 107"/>
              <a:gd name="T22" fmla="*/ 360144713 w 146"/>
              <a:gd name="T23" fmla="*/ 216664300 h 107"/>
              <a:gd name="T24" fmla="*/ 360144713 w 146"/>
              <a:gd name="T25" fmla="*/ 178577299 h 107"/>
              <a:gd name="T26" fmla="*/ 373153298 w 146"/>
              <a:gd name="T27" fmla="*/ 133340156 h 107"/>
              <a:gd name="T28" fmla="*/ 399170632 w 146"/>
              <a:gd name="T29" fmla="*/ 95235262 h 107"/>
              <a:gd name="T30" fmla="*/ 446922058 w 146"/>
              <a:gd name="T31" fmla="*/ 64280644 h 107"/>
              <a:gd name="T32" fmla="*/ 525000481 w 146"/>
              <a:gd name="T33" fmla="*/ 45237143 h 107"/>
              <a:gd name="T34" fmla="*/ 633485496 w 146"/>
              <a:gd name="T35" fmla="*/ 54758960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47" name="Freeform 343"/>
          <p:cNvSpPr>
            <a:spLocks/>
          </p:cNvSpPr>
          <p:nvPr/>
        </p:nvSpPr>
        <p:spPr bwMode="auto">
          <a:xfrm>
            <a:off x="6770688" y="5549900"/>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48" name="Freeform 344"/>
          <p:cNvSpPr>
            <a:spLocks/>
          </p:cNvSpPr>
          <p:nvPr/>
        </p:nvSpPr>
        <p:spPr bwMode="auto">
          <a:xfrm>
            <a:off x="6770688" y="5561013"/>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49" name="Freeform 345"/>
          <p:cNvSpPr>
            <a:spLocks/>
          </p:cNvSpPr>
          <p:nvPr/>
        </p:nvSpPr>
        <p:spPr bwMode="auto">
          <a:xfrm>
            <a:off x="6770688" y="5545138"/>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19650" name="Group 346"/>
          <p:cNvGrpSpPr>
            <a:grpSpLocks/>
          </p:cNvGrpSpPr>
          <p:nvPr/>
        </p:nvGrpSpPr>
        <p:grpSpPr bwMode="auto">
          <a:xfrm>
            <a:off x="6189663" y="5181600"/>
            <a:ext cx="338137" cy="282575"/>
            <a:chOff x="3899" y="3264"/>
            <a:chExt cx="213" cy="178"/>
          </a:xfrm>
        </p:grpSpPr>
        <p:sp>
          <p:nvSpPr>
            <p:cNvPr id="19931" name="Freeform 34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32" name="Freeform 34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33" name="Freeform 34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34" name="Freeform 35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35" name="Freeform 35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36" name="Freeform 35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37" name="Freeform 35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38" name="Freeform 35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39" name="Freeform 35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0" name="Freeform 35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1" name="Freeform 35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2" name="Freeform 35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3" name="Freeform 35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4" name="Freeform 36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5" name="Freeform 36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6" name="Freeform 36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7" name="Freeform 36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8" name="Freeform 36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49" name="Freeform 36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0" name="Freeform 36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1" name="Freeform 36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2" name="Freeform 36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3" name="Freeform 36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4" name="Freeform 37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5" name="Freeform 37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6" name="Freeform 37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7" name="Freeform 37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8" name="Freeform 37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59" name="Freeform 37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60" name="Rectangle 37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961" name="Freeform 37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62" name="Freeform 37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63" name="Freeform 37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64" name="Freeform 38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65" name="Freeform 38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66" name="Freeform 38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67" name="Freeform 38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68" name="Freeform 38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69" name="Freeform 38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grpSp>
        <p:nvGrpSpPr>
          <p:cNvPr id="19651" name="Group 386"/>
          <p:cNvGrpSpPr>
            <a:grpSpLocks/>
          </p:cNvGrpSpPr>
          <p:nvPr/>
        </p:nvGrpSpPr>
        <p:grpSpPr bwMode="auto">
          <a:xfrm>
            <a:off x="5843588" y="5184775"/>
            <a:ext cx="338137" cy="282575"/>
            <a:chOff x="3899" y="3264"/>
            <a:chExt cx="213" cy="178"/>
          </a:xfrm>
        </p:grpSpPr>
        <p:sp>
          <p:nvSpPr>
            <p:cNvPr id="19892" name="Freeform 38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93" name="Freeform 38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94" name="Freeform 38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95" name="Freeform 39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96" name="Freeform 39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97" name="Freeform 39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98" name="Freeform 39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99" name="Freeform 39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0" name="Freeform 39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1" name="Freeform 39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2" name="Freeform 39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3" name="Freeform 39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4" name="Freeform 39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5" name="Freeform 40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6" name="Freeform 40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7" name="Freeform 40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8" name="Freeform 40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09" name="Freeform 40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0" name="Freeform 40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1" name="Freeform 40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2" name="Freeform 40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3" name="Freeform 40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4" name="Freeform 40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5" name="Freeform 41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6" name="Freeform 41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7" name="Freeform 41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8" name="Freeform 41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19" name="Freeform 41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20" name="Freeform 41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21" name="Rectangle 41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922" name="Freeform 41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23" name="Freeform 41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24" name="Freeform 41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25" name="Freeform 42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26" name="Freeform 42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27" name="Freeform 42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28" name="Freeform 42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29" name="Freeform 42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930" name="Freeform 42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grpSp>
        <p:nvGrpSpPr>
          <p:cNvPr id="19652" name="Group 426"/>
          <p:cNvGrpSpPr>
            <a:grpSpLocks/>
          </p:cNvGrpSpPr>
          <p:nvPr/>
        </p:nvGrpSpPr>
        <p:grpSpPr bwMode="auto">
          <a:xfrm>
            <a:off x="5424488" y="4926013"/>
            <a:ext cx="338137" cy="282575"/>
            <a:chOff x="3899" y="3264"/>
            <a:chExt cx="213" cy="178"/>
          </a:xfrm>
        </p:grpSpPr>
        <p:sp>
          <p:nvSpPr>
            <p:cNvPr id="19853" name="Freeform 42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54" name="Freeform 42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55" name="Freeform 42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56" name="Freeform 43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57" name="Freeform 43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58" name="Freeform 43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59" name="Freeform 43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0" name="Freeform 43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1" name="Freeform 43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2" name="Freeform 43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3" name="Freeform 43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4" name="Freeform 43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5" name="Freeform 43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6" name="Freeform 44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7" name="Freeform 44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8" name="Freeform 44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69" name="Freeform 44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0" name="Freeform 44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1" name="Freeform 44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2" name="Freeform 44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3" name="Freeform 44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4" name="Freeform 44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5" name="Freeform 44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6" name="Freeform 45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7" name="Freeform 45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8" name="Freeform 45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79" name="Freeform 45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80" name="Freeform 45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81" name="Freeform 45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82" name="Rectangle 45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883" name="Freeform 45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84" name="Freeform 45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85" name="Freeform 45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86" name="Freeform 46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87" name="Freeform 46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88" name="Freeform 46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89" name="Freeform 46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90" name="Freeform 46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91" name="Freeform 46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grpSp>
        <p:nvGrpSpPr>
          <p:cNvPr id="19653" name="Group 466"/>
          <p:cNvGrpSpPr>
            <a:grpSpLocks/>
          </p:cNvGrpSpPr>
          <p:nvPr/>
        </p:nvGrpSpPr>
        <p:grpSpPr bwMode="auto">
          <a:xfrm>
            <a:off x="5588000" y="4610100"/>
            <a:ext cx="338138" cy="282575"/>
            <a:chOff x="3899" y="3264"/>
            <a:chExt cx="213" cy="178"/>
          </a:xfrm>
        </p:grpSpPr>
        <p:sp>
          <p:nvSpPr>
            <p:cNvPr id="19814" name="Freeform 46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15" name="Freeform 46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16" name="Freeform 46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17" name="Freeform 47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18" name="Freeform 47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19" name="Freeform 47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0" name="Freeform 47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1" name="Freeform 47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2" name="Freeform 47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3" name="Freeform 47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4" name="Freeform 47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5" name="Freeform 47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6" name="Freeform 47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7" name="Freeform 48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8" name="Freeform 48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29" name="Freeform 48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0" name="Freeform 48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1" name="Freeform 48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2" name="Freeform 48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3" name="Freeform 48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4" name="Freeform 48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5" name="Freeform 48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6" name="Freeform 48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7" name="Freeform 49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8" name="Freeform 49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39" name="Freeform 49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40" name="Freeform 49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41" name="Freeform 49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42" name="Freeform 49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43" name="Rectangle 49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844" name="Freeform 49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45" name="Freeform 49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46" name="Freeform 49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47" name="Freeform 50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48" name="Freeform 50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49" name="Freeform 50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50" name="Freeform 50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51" name="Freeform 50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52" name="Freeform 50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grpSp>
        <p:nvGrpSpPr>
          <p:cNvPr id="19654" name="Group 506"/>
          <p:cNvGrpSpPr>
            <a:grpSpLocks/>
          </p:cNvGrpSpPr>
          <p:nvPr/>
        </p:nvGrpSpPr>
        <p:grpSpPr bwMode="auto">
          <a:xfrm>
            <a:off x="5792788" y="3178175"/>
            <a:ext cx="338137" cy="282575"/>
            <a:chOff x="3899" y="3264"/>
            <a:chExt cx="213" cy="178"/>
          </a:xfrm>
        </p:grpSpPr>
        <p:sp>
          <p:nvSpPr>
            <p:cNvPr id="19775" name="Freeform 50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76" name="Freeform 50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77" name="Freeform 50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78" name="Freeform 51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79" name="Freeform 51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0" name="Freeform 51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1" name="Freeform 51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2" name="Freeform 51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3" name="Freeform 51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4" name="Freeform 51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5" name="Freeform 51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6" name="Freeform 51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7" name="Freeform 51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8" name="Freeform 52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89" name="Freeform 52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0" name="Freeform 52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1" name="Freeform 52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2" name="Freeform 52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3" name="Freeform 52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4" name="Freeform 52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5" name="Freeform 52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6" name="Freeform 52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7" name="Freeform 52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8" name="Freeform 53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99" name="Freeform 53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00" name="Freeform 53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01" name="Freeform 53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02" name="Freeform 53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03" name="Freeform 53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04" name="Rectangle 53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805" name="Freeform 53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06" name="Freeform 53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07" name="Freeform 53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08" name="Freeform 54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09" name="Freeform 54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10" name="Freeform 54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11" name="Freeform 54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12" name="Freeform 54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813" name="Freeform 54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sp>
        <p:nvSpPr>
          <p:cNvPr id="19655" name="AutoShape 546"/>
          <p:cNvSpPr>
            <a:spLocks noChangeAspect="1" noChangeArrowheads="1" noTextEdit="1"/>
          </p:cNvSpPr>
          <p:nvPr/>
        </p:nvSpPr>
        <p:spPr bwMode="auto">
          <a:xfrm>
            <a:off x="5494338" y="3140075"/>
            <a:ext cx="260350"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656" name="Freeform 547"/>
          <p:cNvSpPr>
            <a:spLocks/>
          </p:cNvSpPr>
          <p:nvPr/>
        </p:nvSpPr>
        <p:spPr bwMode="auto">
          <a:xfrm>
            <a:off x="5495925" y="3140075"/>
            <a:ext cx="258763" cy="268288"/>
          </a:xfrm>
          <a:custGeom>
            <a:avLst/>
            <a:gdLst>
              <a:gd name="T0" fmla="*/ 1665242235 w 1894"/>
              <a:gd name="T1" fmla="*/ 0 h 1904"/>
              <a:gd name="T2" fmla="*/ 1703506916 w 1894"/>
              <a:gd name="T3" fmla="*/ 0 h 1904"/>
              <a:gd name="T4" fmla="*/ 1782556144 w 1894"/>
              <a:gd name="T5" fmla="*/ 2799551 h 1904"/>
              <a:gd name="T6" fmla="*/ 1892217280 w 1894"/>
              <a:gd name="T7" fmla="*/ 8398654 h 1904"/>
              <a:gd name="T8" fmla="*/ 2037567080 w 1894"/>
              <a:gd name="T9" fmla="*/ 16777441 h 1904"/>
              <a:gd name="T10" fmla="*/ 2147483647 w 1894"/>
              <a:gd name="T11" fmla="*/ 27975647 h 1904"/>
              <a:gd name="T12" fmla="*/ 2147483647 w 1894"/>
              <a:gd name="T13" fmla="*/ 47552639 h 1904"/>
              <a:gd name="T14" fmla="*/ 2147483647 w 1894"/>
              <a:gd name="T15" fmla="*/ 72748461 h 1904"/>
              <a:gd name="T16" fmla="*/ 2147483647 w 1894"/>
              <a:gd name="T17" fmla="*/ 106303343 h 1904"/>
              <a:gd name="T18" fmla="*/ 2147483647 w 1894"/>
              <a:gd name="T19" fmla="*/ 153875850 h 1904"/>
              <a:gd name="T20" fmla="*/ 2147483647 w 1894"/>
              <a:gd name="T21" fmla="*/ 204227899 h 1904"/>
              <a:gd name="T22" fmla="*/ 2147483647 w 1894"/>
              <a:gd name="T23" fmla="*/ 271377398 h 1904"/>
              <a:gd name="T24" fmla="*/ 2147483647 w 1894"/>
              <a:gd name="T25" fmla="*/ 349705094 h 1904"/>
              <a:gd name="T26" fmla="*/ 2147483647 w 1894"/>
              <a:gd name="T27" fmla="*/ 444830099 h 1904"/>
              <a:gd name="T28" fmla="*/ 2147483647 w 1894"/>
              <a:gd name="T29" fmla="*/ 551153310 h 1904"/>
              <a:gd name="T30" fmla="*/ 2147483647 w 1894"/>
              <a:gd name="T31" fmla="*/ 674253962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091118998 w 1894"/>
              <a:gd name="T61" fmla="*/ 2147483647 h 1904"/>
              <a:gd name="T62" fmla="*/ 1828455153 w 1894"/>
              <a:gd name="T63" fmla="*/ 2147483647 h 1904"/>
              <a:gd name="T64" fmla="*/ 1555599816 w 1894"/>
              <a:gd name="T65" fmla="*/ 2147483647 h 1904"/>
              <a:gd name="T66" fmla="*/ 1277630153 w 1894"/>
              <a:gd name="T67" fmla="*/ 2147483647 h 1904"/>
              <a:gd name="T68" fmla="*/ 994564744 w 1894"/>
              <a:gd name="T69" fmla="*/ 2147483647 h 1904"/>
              <a:gd name="T70" fmla="*/ 714037918 w 1894"/>
              <a:gd name="T71" fmla="*/ 2147483647 h 1904"/>
              <a:gd name="T72" fmla="*/ 438625418 w 1894"/>
              <a:gd name="T73" fmla="*/ 2147483647 h 1904"/>
              <a:gd name="T74" fmla="*/ 170865827 w 1894"/>
              <a:gd name="T75" fmla="*/ 2147483647 h 1904"/>
              <a:gd name="T76" fmla="*/ 40803264 w 1894"/>
              <a:gd name="T77" fmla="*/ 2147483647 h 1904"/>
              <a:gd name="T78" fmla="*/ 20401563 w 1894"/>
              <a:gd name="T79" fmla="*/ 2147483647 h 1904"/>
              <a:gd name="T80" fmla="*/ 0 w 1894"/>
              <a:gd name="T81" fmla="*/ 2147483647 h 1904"/>
              <a:gd name="T82" fmla="*/ 10191491 w 1894"/>
              <a:gd name="T83" fmla="*/ 2147483647 h 1904"/>
              <a:gd name="T84" fmla="*/ 989468998 w 1894"/>
              <a:gd name="T85" fmla="*/ 2147483647 h 1904"/>
              <a:gd name="T86" fmla="*/ 984354672 w 1894"/>
              <a:gd name="T87" fmla="*/ 2147483647 h 1904"/>
              <a:gd name="T88" fmla="*/ 994564744 w 1894"/>
              <a:gd name="T89" fmla="*/ 2147483647 h 1904"/>
              <a:gd name="T90" fmla="*/ 1050655245 w 1894"/>
              <a:gd name="T91" fmla="*/ 2147483647 h 1904"/>
              <a:gd name="T92" fmla="*/ 1193466599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57" name="Freeform 548"/>
          <p:cNvSpPr>
            <a:spLocks/>
          </p:cNvSpPr>
          <p:nvPr/>
        </p:nvSpPr>
        <p:spPr bwMode="auto">
          <a:xfrm>
            <a:off x="5527675" y="3309938"/>
            <a:ext cx="150813" cy="46037"/>
          </a:xfrm>
          <a:custGeom>
            <a:avLst/>
            <a:gdLst>
              <a:gd name="T0" fmla="*/ 101410425 w 1106"/>
              <a:gd name="T1" fmla="*/ 0 h 331"/>
              <a:gd name="T2" fmla="*/ 2147483647 w 1106"/>
              <a:gd name="T3" fmla="*/ 745267123 h 331"/>
              <a:gd name="T4" fmla="*/ 2147483647 w 1106"/>
              <a:gd name="T5" fmla="*/ 890563790 h 331"/>
              <a:gd name="T6" fmla="*/ 0 w 1106"/>
              <a:gd name="T7" fmla="*/ 96858093 h 331"/>
              <a:gd name="T8" fmla="*/ 101410425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58" name="Freeform 549"/>
          <p:cNvSpPr>
            <a:spLocks/>
          </p:cNvSpPr>
          <p:nvPr/>
        </p:nvSpPr>
        <p:spPr bwMode="auto">
          <a:xfrm>
            <a:off x="5502275" y="3330575"/>
            <a:ext cx="176213" cy="71438"/>
          </a:xfrm>
          <a:custGeom>
            <a:avLst/>
            <a:gdLst>
              <a:gd name="T0" fmla="*/ 2147483647 w 1285"/>
              <a:gd name="T1" fmla="*/ 1106846367 h 505"/>
              <a:gd name="T2" fmla="*/ 2147483647 w 1285"/>
              <a:gd name="T3" fmla="*/ 1101183102 h 505"/>
              <a:gd name="T4" fmla="*/ 2147483647 w 1285"/>
              <a:gd name="T5" fmla="*/ 1089876659 h 505"/>
              <a:gd name="T6" fmla="*/ 2147483647 w 1285"/>
              <a:gd name="T7" fmla="*/ 1070045471 h 505"/>
              <a:gd name="T8" fmla="*/ 2147483647 w 1285"/>
              <a:gd name="T9" fmla="*/ 1044571104 h 505"/>
              <a:gd name="T10" fmla="*/ 2147483647 w 1285"/>
              <a:gd name="T11" fmla="*/ 1004948619 h 505"/>
              <a:gd name="T12" fmla="*/ 2147483647 w 1285"/>
              <a:gd name="T13" fmla="*/ 962484598 h 505"/>
              <a:gd name="T14" fmla="*/ 2147483647 w 1285"/>
              <a:gd name="T15" fmla="*/ 911535866 h 505"/>
              <a:gd name="T16" fmla="*/ 2024303404 w 1285"/>
              <a:gd name="T17" fmla="*/ 846418926 h 505"/>
              <a:gd name="T18" fmla="*/ 1763837552 w 1285"/>
              <a:gd name="T19" fmla="*/ 772817274 h 505"/>
              <a:gd name="T20" fmla="*/ 1493085523 w 1285"/>
              <a:gd name="T21" fmla="*/ 690730910 h 505"/>
              <a:gd name="T22" fmla="*/ 1217162020 w 1285"/>
              <a:gd name="T23" fmla="*/ 591634804 h 505"/>
              <a:gd name="T24" fmla="*/ 938662379 w 1285"/>
              <a:gd name="T25" fmla="*/ 484073932 h 505"/>
              <a:gd name="T26" fmla="*/ 667891426 w 1285"/>
              <a:gd name="T27" fmla="*/ 362344994 h 505"/>
              <a:gd name="T28" fmla="*/ 399696886 w 1285"/>
              <a:gd name="T29" fmla="*/ 229289810 h 505"/>
              <a:gd name="T30" fmla="*/ 141826096 w 1285"/>
              <a:gd name="T31" fmla="*/ 79264917 h 505"/>
              <a:gd name="T32" fmla="*/ 15476438 w 1285"/>
              <a:gd name="T33" fmla="*/ 11326389 h 505"/>
              <a:gd name="T34" fmla="*/ 5152550 w 1285"/>
              <a:gd name="T35" fmla="*/ 90591306 h 505"/>
              <a:gd name="T36" fmla="*/ 0 w 1285"/>
              <a:gd name="T37" fmla="*/ 215141691 h 505"/>
              <a:gd name="T38" fmla="*/ 20628851 w 1285"/>
              <a:gd name="T39" fmla="*/ 339692217 h 505"/>
              <a:gd name="T40" fmla="*/ 48986665 w 1285"/>
              <a:gd name="T41" fmla="*/ 393482626 h 505"/>
              <a:gd name="T42" fmla="*/ 72210579 w 1285"/>
              <a:gd name="T43" fmla="*/ 407630604 h 505"/>
              <a:gd name="T44" fmla="*/ 121197244 w 1285"/>
              <a:gd name="T45" fmla="*/ 438788323 h 505"/>
              <a:gd name="T46" fmla="*/ 193407823 w 1285"/>
              <a:gd name="T47" fmla="*/ 481232255 h 505"/>
              <a:gd name="T48" fmla="*/ 288823529 w 1285"/>
              <a:gd name="T49" fmla="*/ 537864341 h 505"/>
              <a:gd name="T50" fmla="*/ 410020773 w 1285"/>
              <a:gd name="T51" fmla="*/ 600139604 h 505"/>
              <a:gd name="T52" fmla="*/ 554423144 w 1285"/>
              <a:gd name="T53" fmla="*/ 673741256 h 505"/>
              <a:gd name="T54" fmla="*/ 724625704 w 1285"/>
              <a:gd name="T55" fmla="*/ 755827762 h 505"/>
              <a:gd name="T56" fmla="*/ 923185941 w 1285"/>
              <a:gd name="T57" fmla="*/ 837934214 h 505"/>
              <a:gd name="T58" fmla="*/ 1142375166 w 1285"/>
              <a:gd name="T59" fmla="*/ 922842167 h 505"/>
              <a:gd name="T60" fmla="*/ 1392517130 w 1285"/>
              <a:gd name="T61" fmla="*/ 1010611884 h 505"/>
              <a:gd name="T62" fmla="*/ 1668440633 w 1285"/>
              <a:gd name="T63" fmla="*/ 1095539925 h 505"/>
              <a:gd name="T64" fmla="*/ 1970145401 w 1285"/>
              <a:gd name="T65" fmla="*/ 1177626430 h 505"/>
              <a:gd name="T66" fmla="*/ 2147483647 w 1285"/>
              <a:gd name="T67" fmla="*/ 1256891206 h 505"/>
              <a:gd name="T68" fmla="*/ 2147483647 w 1285"/>
              <a:gd name="T69" fmla="*/ 1336156123 h 505"/>
              <a:gd name="T70" fmla="*/ 2147483647 w 1285"/>
              <a:gd name="T71" fmla="*/ 1398431386 h 505"/>
              <a:gd name="T72" fmla="*/ 2147483647 w 1285"/>
              <a:gd name="T73" fmla="*/ 1423905753 h 505"/>
              <a:gd name="T74" fmla="*/ 2147483647 w 1285"/>
              <a:gd name="T75" fmla="*/ 1378620143 h 505"/>
              <a:gd name="T76" fmla="*/ 2147483647 w 1285"/>
              <a:gd name="T77" fmla="*/ 1290850426 h 505"/>
              <a:gd name="T78" fmla="*/ 2147483647 w 1285"/>
              <a:gd name="T79" fmla="*/ 1174784754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59" name="AutoShape 550"/>
          <p:cNvSpPr>
            <a:spLocks noChangeAspect="1" noChangeArrowheads="1" noTextEdit="1"/>
          </p:cNvSpPr>
          <p:nvPr/>
        </p:nvSpPr>
        <p:spPr bwMode="auto">
          <a:xfrm>
            <a:off x="5449888" y="3044825"/>
            <a:ext cx="284162"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660" name="Freeform 551"/>
          <p:cNvSpPr>
            <a:spLocks/>
          </p:cNvSpPr>
          <p:nvPr/>
        </p:nvSpPr>
        <p:spPr bwMode="auto">
          <a:xfrm>
            <a:off x="5508625" y="3065463"/>
            <a:ext cx="41275" cy="52387"/>
          </a:xfrm>
          <a:custGeom>
            <a:avLst/>
            <a:gdLst>
              <a:gd name="T0" fmla="*/ 772403056 w 179"/>
              <a:gd name="T1" fmla="*/ 399460091 h 216"/>
              <a:gd name="T2" fmla="*/ 600769846 w 179"/>
              <a:gd name="T3" fmla="*/ 527868389 h 216"/>
              <a:gd name="T4" fmla="*/ 465877151 w 179"/>
              <a:gd name="T5" fmla="*/ 670511642 h 216"/>
              <a:gd name="T6" fmla="*/ 331037491 w 179"/>
              <a:gd name="T7" fmla="*/ 841683497 h 216"/>
              <a:gd name="T8" fmla="*/ 220709416 w 179"/>
              <a:gd name="T9" fmla="*/ 1027149241 h 216"/>
              <a:gd name="T10" fmla="*/ 122610500 w 179"/>
              <a:gd name="T11" fmla="*/ 1226908633 h 216"/>
              <a:gd name="T12" fmla="*/ 61305135 w 179"/>
              <a:gd name="T13" fmla="*/ 1440902980 h 216"/>
              <a:gd name="T14" fmla="*/ 24511355 w 179"/>
              <a:gd name="T15" fmla="*/ 1669132281 h 216"/>
              <a:gd name="T16" fmla="*/ 0 w 179"/>
              <a:gd name="T17" fmla="*/ 1897420275 h 216"/>
              <a:gd name="T18" fmla="*/ 24511355 w 179"/>
              <a:gd name="T19" fmla="*/ 2147483647 h 216"/>
              <a:gd name="T20" fmla="*/ 122610500 w 179"/>
              <a:gd name="T21" fmla="*/ 2147483647 h 216"/>
              <a:gd name="T22" fmla="*/ 281961516 w 179"/>
              <a:gd name="T23" fmla="*/ 2147483647 h 216"/>
              <a:gd name="T24" fmla="*/ 490388506 w 179"/>
              <a:gd name="T25" fmla="*/ 2147483647 h 216"/>
              <a:gd name="T26" fmla="*/ 723380347 w 179"/>
              <a:gd name="T27" fmla="*/ 2147483647 h 216"/>
              <a:gd name="T28" fmla="*/ 968547851 w 179"/>
              <a:gd name="T29" fmla="*/ 2147483647 h 216"/>
              <a:gd name="T30" fmla="*/ 1226051047 w 179"/>
              <a:gd name="T31" fmla="*/ 2147483647 h 216"/>
              <a:gd name="T32" fmla="*/ 1471218782 w 179"/>
              <a:gd name="T33" fmla="*/ 2147483647 h 216"/>
              <a:gd name="T34" fmla="*/ 1520294757 w 179"/>
              <a:gd name="T35" fmla="*/ 2147483647 h 216"/>
              <a:gd name="T36" fmla="*/ 1569317697 w 179"/>
              <a:gd name="T37" fmla="*/ 2147483647 h 216"/>
              <a:gd name="T38" fmla="*/ 1606111478 w 179"/>
              <a:gd name="T39" fmla="*/ 2147483647 h 216"/>
              <a:gd name="T40" fmla="*/ 1618340637 w 179"/>
              <a:gd name="T41" fmla="*/ 2147483647 h 216"/>
              <a:gd name="T42" fmla="*/ 1593829283 w 179"/>
              <a:gd name="T43" fmla="*/ 2147483647 h 216"/>
              <a:gd name="T44" fmla="*/ 1544806343 w 179"/>
              <a:gd name="T45" fmla="*/ 2147483647 h 216"/>
              <a:gd name="T46" fmla="*/ 1483501208 w 179"/>
              <a:gd name="T47" fmla="*/ 2147483647 h 216"/>
              <a:gd name="T48" fmla="*/ 1422195842 w 179"/>
              <a:gd name="T49" fmla="*/ 2147483647 h 216"/>
              <a:gd name="T50" fmla="*/ 1287356412 w 179"/>
              <a:gd name="T51" fmla="*/ 2147483647 h 216"/>
              <a:gd name="T52" fmla="*/ 1164745912 w 179"/>
              <a:gd name="T53" fmla="*/ 2147483647 h 216"/>
              <a:gd name="T54" fmla="*/ 1029853217 w 179"/>
              <a:gd name="T55" fmla="*/ 2147483647 h 216"/>
              <a:gd name="T56" fmla="*/ 919525142 w 179"/>
              <a:gd name="T57" fmla="*/ 2147483647 h 216"/>
              <a:gd name="T58" fmla="*/ 796914641 w 179"/>
              <a:gd name="T59" fmla="*/ 2147483647 h 216"/>
              <a:gd name="T60" fmla="*/ 686586566 w 179"/>
              <a:gd name="T61" fmla="*/ 2147483647 h 216"/>
              <a:gd name="T62" fmla="*/ 576258261 w 179"/>
              <a:gd name="T63" fmla="*/ 2147483647 h 216"/>
              <a:gd name="T64" fmla="*/ 478159346 w 179"/>
              <a:gd name="T65" fmla="*/ 2147483647 h 216"/>
              <a:gd name="T66" fmla="*/ 441365566 w 179"/>
              <a:gd name="T67" fmla="*/ 1711954530 h 216"/>
              <a:gd name="T68" fmla="*/ 539464711 w 179"/>
              <a:gd name="T69" fmla="*/ 1283965837 h 216"/>
              <a:gd name="T70" fmla="*/ 747891701 w 179"/>
              <a:gd name="T71" fmla="*/ 955857083 h 216"/>
              <a:gd name="T72" fmla="*/ 1029853217 w 179"/>
              <a:gd name="T73" fmla="*/ 670511642 h 216"/>
              <a:gd name="T74" fmla="*/ 1336379122 w 179"/>
              <a:gd name="T75" fmla="*/ 456517295 h 216"/>
              <a:gd name="T76" fmla="*/ 1667416843 w 179"/>
              <a:gd name="T77" fmla="*/ 299580395 h 216"/>
              <a:gd name="T78" fmla="*/ 1961660553 w 179"/>
              <a:gd name="T79" fmla="*/ 171171855 h 216"/>
              <a:gd name="T80" fmla="*/ 2147483647 w 179"/>
              <a:gd name="T81" fmla="*/ 71351094 h 216"/>
              <a:gd name="T82" fmla="*/ 2047477043 w 179"/>
              <a:gd name="T83" fmla="*/ 14293647 h 216"/>
              <a:gd name="T84" fmla="*/ 1888072993 w 179"/>
              <a:gd name="T85" fmla="*/ 0 h 216"/>
              <a:gd name="T86" fmla="*/ 1716439553 w 179"/>
              <a:gd name="T87" fmla="*/ 28528602 h 216"/>
              <a:gd name="T88" fmla="*/ 1520294757 w 179"/>
              <a:gd name="T89" fmla="*/ 71351094 h 216"/>
              <a:gd name="T90" fmla="*/ 1324096927 w 179"/>
              <a:gd name="T91" fmla="*/ 142643253 h 216"/>
              <a:gd name="T92" fmla="*/ 1127952132 w 179"/>
              <a:gd name="T93" fmla="*/ 213994347 h 216"/>
              <a:gd name="T94" fmla="*/ 944036497 w 179"/>
              <a:gd name="T95" fmla="*/ 313874043 h 216"/>
              <a:gd name="T96" fmla="*/ 772403056 w 179"/>
              <a:gd name="T97" fmla="*/ 399460091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61" name="Freeform 552"/>
          <p:cNvSpPr>
            <a:spLocks/>
          </p:cNvSpPr>
          <p:nvPr/>
        </p:nvSpPr>
        <p:spPr bwMode="auto">
          <a:xfrm>
            <a:off x="5576888" y="3063875"/>
            <a:ext cx="25400" cy="39688"/>
          </a:xfrm>
          <a:custGeom>
            <a:avLst/>
            <a:gdLst>
              <a:gd name="T0" fmla="*/ 1061813356 w 114"/>
              <a:gd name="T1" fmla="*/ 725119132 h 168"/>
              <a:gd name="T2" fmla="*/ 1117165304 w 114"/>
              <a:gd name="T3" fmla="*/ 949245772 h 168"/>
              <a:gd name="T4" fmla="*/ 1106094914 w 114"/>
              <a:gd name="T5" fmla="*/ 1160201666 h 168"/>
              <a:gd name="T6" fmla="*/ 1017581484 w 114"/>
              <a:gd name="T7" fmla="*/ 1331589333 h 168"/>
              <a:gd name="T8" fmla="*/ 906976961 w 114"/>
              <a:gd name="T9" fmla="*/ 1476635508 h 168"/>
              <a:gd name="T10" fmla="*/ 763210956 w 114"/>
              <a:gd name="T11" fmla="*/ 1621625694 h 168"/>
              <a:gd name="T12" fmla="*/ 597304172 w 114"/>
              <a:gd name="T13" fmla="*/ 1766671868 h 168"/>
              <a:gd name="T14" fmla="*/ 442418091 w 114"/>
              <a:gd name="T15" fmla="*/ 1885320562 h 168"/>
              <a:gd name="T16" fmla="*/ 298652086 w 114"/>
              <a:gd name="T17" fmla="*/ 2017140238 h 168"/>
              <a:gd name="T18" fmla="*/ 276511307 w 114"/>
              <a:gd name="T19" fmla="*/ 2056708465 h 168"/>
              <a:gd name="T20" fmla="*/ 265440918 w 114"/>
              <a:gd name="T21" fmla="*/ 2083105710 h 168"/>
              <a:gd name="T22" fmla="*/ 265440918 w 114"/>
              <a:gd name="T23" fmla="*/ 2135844683 h 168"/>
              <a:gd name="T24" fmla="*/ 276511307 w 114"/>
              <a:gd name="T25" fmla="*/ 2147483647 h 168"/>
              <a:gd name="T26" fmla="*/ 309722475 w 114"/>
              <a:gd name="T27" fmla="*/ 2147483647 h 168"/>
              <a:gd name="T28" fmla="*/ 342883958 w 114"/>
              <a:gd name="T29" fmla="*/ 2147483647 h 168"/>
              <a:gd name="T30" fmla="*/ 365024737 w 114"/>
              <a:gd name="T31" fmla="*/ 2147483647 h 168"/>
              <a:gd name="T32" fmla="*/ 409256609 w 114"/>
              <a:gd name="T33" fmla="*/ 2147483647 h 168"/>
              <a:gd name="T34" fmla="*/ 586233782 w 114"/>
              <a:gd name="T35" fmla="*/ 2069879211 h 168"/>
              <a:gd name="T36" fmla="*/ 763210956 w 114"/>
              <a:gd name="T37" fmla="*/ 1938059535 h 168"/>
              <a:gd name="T38" fmla="*/ 929117740 w 114"/>
              <a:gd name="T39" fmla="*/ 1779842615 h 168"/>
              <a:gd name="T40" fmla="*/ 1072883746 w 114"/>
              <a:gd name="T41" fmla="*/ 1595284201 h 168"/>
              <a:gd name="T42" fmla="*/ 1183488268 w 114"/>
              <a:gd name="T43" fmla="*/ 1397499053 h 168"/>
              <a:gd name="T44" fmla="*/ 1249860919 w 114"/>
              <a:gd name="T45" fmla="*/ 1173372413 h 168"/>
              <a:gd name="T46" fmla="*/ 1260931309 w 114"/>
              <a:gd name="T47" fmla="*/ 936075026 h 168"/>
              <a:gd name="T48" fmla="*/ 1216699437 w 114"/>
              <a:gd name="T49" fmla="*/ 672380158 h 168"/>
              <a:gd name="T50" fmla="*/ 1117165304 w 114"/>
              <a:gd name="T51" fmla="*/ 474650762 h 168"/>
              <a:gd name="T52" fmla="*/ 962279223 w 114"/>
              <a:gd name="T53" fmla="*/ 316433841 h 168"/>
              <a:gd name="T54" fmla="*/ 774231660 w 114"/>
              <a:gd name="T55" fmla="*/ 184558413 h 168"/>
              <a:gd name="T56" fmla="*/ 564093004 w 114"/>
              <a:gd name="T57" fmla="*/ 92307201 h 168"/>
              <a:gd name="T58" fmla="*/ 353954347 w 114"/>
              <a:gd name="T59" fmla="*/ 26341493 h 168"/>
              <a:gd name="T60" fmla="*/ 188047563 w 114"/>
              <a:gd name="T61" fmla="*/ 0 h 168"/>
              <a:gd name="T62" fmla="*/ 55302261 w 114"/>
              <a:gd name="T63" fmla="*/ 0 h 168"/>
              <a:gd name="T64" fmla="*/ 0 w 114"/>
              <a:gd name="T65" fmla="*/ 39568227 h 168"/>
              <a:gd name="T66" fmla="*/ 132745302 w 114"/>
              <a:gd name="T67" fmla="*/ 118648693 h 168"/>
              <a:gd name="T68" fmla="*/ 287581696 w 114"/>
              <a:gd name="T69" fmla="*/ 171387667 h 168"/>
              <a:gd name="T70" fmla="*/ 453488481 w 114"/>
              <a:gd name="T71" fmla="*/ 224126641 h 168"/>
              <a:gd name="T72" fmla="*/ 597304172 w 114"/>
              <a:gd name="T73" fmla="*/ 290036360 h 168"/>
              <a:gd name="T74" fmla="*/ 752140567 w 114"/>
              <a:gd name="T75" fmla="*/ 355946317 h 168"/>
              <a:gd name="T76" fmla="*/ 884885868 w 114"/>
              <a:gd name="T77" fmla="*/ 448253281 h 168"/>
              <a:gd name="T78" fmla="*/ 984420002 w 114"/>
              <a:gd name="T79" fmla="*/ 566902211 h 168"/>
              <a:gd name="T80" fmla="*/ 1061813356 w 114"/>
              <a:gd name="T81" fmla="*/ 725119132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62" name="Freeform 553"/>
          <p:cNvSpPr>
            <a:spLocks/>
          </p:cNvSpPr>
          <p:nvPr/>
        </p:nvSpPr>
        <p:spPr bwMode="auto">
          <a:xfrm>
            <a:off x="5483225" y="3054350"/>
            <a:ext cx="66675" cy="85725"/>
          </a:xfrm>
          <a:custGeom>
            <a:avLst/>
            <a:gdLst>
              <a:gd name="T0" fmla="*/ 1105201339 w 289"/>
              <a:gd name="T1" fmla="*/ 946922502 h 351"/>
              <a:gd name="T2" fmla="*/ 589433532 w 289"/>
              <a:gd name="T3" fmla="*/ 1544184696 h 351"/>
              <a:gd name="T4" fmla="*/ 184217949 w 289"/>
              <a:gd name="T5" fmla="*/ 2147483647 h 351"/>
              <a:gd name="T6" fmla="*/ 0 w 289"/>
              <a:gd name="T7" fmla="*/ 2147483647 h 351"/>
              <a:gd name="T8" fmla="*/ 36832977 w 289"/>
              <a:gd name="T9" fmla="*/ 2147483647 h 351"/>
              <a:gd name="T10" fmla="*/ 98256571 w 289"/>
              <a:gd name="T11" fmla="*/ 2147483647 h 351"/>
              <a:gd name="T12" fmla="*/ 208755503 w 289"/>
              <a:gd name="T13" fmla="*/ 2147483647 h 351"/>
              <a:gd name="T14" fmla="*/ 356140475 w 289"/>
              <a:gd name="T15" fmla="*/ 2147483647 h 351"/>
              <a:gd name="T16" fmla="*/ 613971085 w 289"/>
              <a:gd name="T17" fmla="*/ 2147483647 h 351"/>
              <a:gd name="T18" fmla="*/ 945574007 w 289"/>
              <a:gd name="T19" fmla="*/ 2147483647 h 351"/>
              <a:gd name="T20" fmla="*/ 1313956842 w 289"/>
              <a:gd name="T21" fmla="*/ 2147483647 h 351"/>
              <a:gd name="T22" fmla="*/ 1670044024 w 289"/>
              <a:gd name="T23" fmla="*/ 2147483647 h 351"/>
              <a:gd name="T24" fmla="*/ 2050722283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1866557397 w 289"/>
              <a:gd name="T49" fmla="*/ 2147483647 h 351"/>
              <a:gd name="T50" fmla="*/ 1535007769 w 289"/>
              <a:gd name="T51" fmla="*/ 2147483647 h 351"/>
              <a:gd name="T52" fmla="*/ 1203457911 w 289"/>
              <a:gd name="T53" fmla="*/ 2147483647 h 351"/>
              <a:gd name="T54" fmla="*/ 884150413 w 289"/>
              <a:gd name="T55" fmla="*/ 2147483647 h 351"/>
              <a:gd name="T56" fmla="*/ 601728955 w 289"/>
              <a:gd name="T57" fmla="*/ 2147483647 h 351"/>
              <a:gd name="T58" fmla="*/ 417511006 w 289"/>
              <a:gd name="T59" fmla="*/ 2147483647 h 351"/>
              <a:gd name="T60" fmla="*/ 368382605 w 289"/>
              <a:gd name="T61" fmla="*/ 2147483647 h 351"/>
              <a:gd name="T62" fmla="*/ 417511006 w 289"/>
              <a:gd name="T63" fmla="*/ 2147483647 h 351"/>
              <a:gd name="T64" fmla="*/ 564895978 w 289"/>
              <a:gd name="T65" fmla="*/ 2147483647 h 351"/>
              <a:gd name="T66" fmla="*/ 785893611 w 289"/>
              <a:gd name="T67" fmla="*/ 1864736604 h 351"/>
              <a:gd name="T68" fmla="*/ 1043777515 w 289"/>
              <a:gd name="T69" fmla="*/ 1485967652 h 351"/>
              <a:gd name="T70" fmla="*/ 1350789820 w 289"/>
              <a:gd name="T71" fmla="*/ 1121752900 h 351"/>
              <a:gd name="T72" fmla="*/ 1682339447 w 289"/>
              <a:gd name="T73" fmla="*/ 772092348 h 351"/>
              <a:gd name="T74" fmla="*/ 2147483647 w 289"/>
              <a:gd name="T75" fmla="*/ 509876913 h 351"/>
              <a:gd name="T76" fmla="*/ 2147483647 w 289"/>
              <a:gd name="T77" fmla="*/ 276769879 h 351"/>
              <a:gd name="T78" fmla="*/ 2147483647 w 289"/>
              <a:gd name="T79" fmla="*/ 87385281 h 351"/>
              <a:gd name="T80" fmla="*/ 2147483647 w 289"/>
              <a:gd name="T81" fmla="*/ 0 h 351"/>
              <a:gd name="T82" fmla="*/ 2147483647 w 289"/>
              <a:gd name="T83" fmla="*/ 58276637 h 351"/>
              <a:gd name="T84" fmla="*/ 1977056328 w 289"/>
              <a:gd name="T85" fmla="*/ 247661235 h 351"/>
              <a:gd name="T86" fmla="*/ 1559545322 w 289"/>
              <a:gd name="T87" fmla="*/ 50987691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63" name="Freeform 554"/>
          <p:cNvSpPr>
            <a:spLocks/>
          </p:cNvSpPr>
          <p:nvPr/>
        </p:nvSpPr>
        <p:spPr bwMode="auto">
          <a:xfrm>
            <a:off x="5573713" y="3051175"/>
            <a:ext cx="57150" cy="57150"/>
          </a:xfrm>
          <a:custGeom>
            <a:avLst/>
            <a:gdLst>
              <a:gd name="T0" fmla="*/ 2147483647 w 254"/>
              <a:gd name="T1" fmla="*/ 1034308027 h 234"/>
              <a:gd name="T2" fmla="*/ 2147483647 w 254"/>
              <a:gd name="T3" fmla="*/ 1223692381 h 234"/>
              <a:gd name="T4" fmla="*/ 2147483647 w 254"/>
              <a:gd name="T5" fmla="*/ 1442245215 h 234"/>
              <a:gd name="T6" fmla="*/ 2147483647 w 254"/>
              <a:gd name="T7" fmla="*/ 1675352250 h 234"/>
              <a:gd name="T8" fmla="*/ 2147483647 w 254"/>
              <a:gd name="T9" fmla="*/ 1922953892 h 234"/>
              <a:gd name="T10" fmla="*/ 2147483647 w 254"/>
              <a:gd name="T11" fmla="*/ 2126952283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084484375 w 254"/>
              <a:gd name="T23" fmla="*/ 2147483647 h 234"/>
              <a:gd name="T24" fmla="*/ 1981968750 w 254"/>
              <a:gd name="T25" fmla="*/ 2147483647 h 234"/>
              <a:gd name="T26" fmla="*/ 1959187500 w 254"/>
              <a:gd name="T27" fmla="*/ 2147483647 h 234"/>
              <a:gd name="T28" fmla="*/ 1959187500 w 254"/>
              <a:gd name="T29" fmla="*/ 2147483647 h 234"/>
              <a:gd name="T30" fmla="*/ 1959187500 w 254"/>
              <a:gd name="T31" fmla="*/ 2147483647 h 234"/>
              <a:gd name="T32" fmla="*/ 1981968750 w 254"/>
              <a:gd name="T33" fmla="*/ 2147483647 h 234"/>
              <a:gd name="T34" fmla="*/ 2016140625 w 254"/>
              <a:gd name="T35" fmla="*/ 2147483647 h 234"/>
              <a:gd name="T36" fmla="*/ 2061703125 w 254"/>
              <a:gd name="T37" fmla="*/ 2147483647 h 234"/>
              <a:gd name="T38" fmla="*/ 2095875000 w 254"/>
              <a:gd name="T39" fmla="*/ 2147483647 h 234"/>
              <a:gd name="T40" fmla="*/ 2130046875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1908399448 h 234"/>
              <a:gd name="T52" fmla="*/ 2147483647 w 254"/>
              <a:gd name="T53" fmla="*/ 1558798733 h 234"/>
              <a:gd name="T54" fmla="*/ 2147483647 w 254"/>
              <a:gd name="T55" fmla="*/ 1223692381 h 234"/>
              <a:gd name="T56" fmla="*/ 2147483647 w 254"/>
              <a:gd name="T57" fmla="*/ 932368302 h 234"/>
              <a:gd name="T58" fmla="*/ 2147483647 w 254"/>
              <a:gd name="T59" fmla="*/ 772092348 h 234"/>
              <a:gd name="T60" fmla="*/ 2147483647 w 254"/>
              <a:gd name="T61" fmla="*/ 655538831 h 234"/>
              <a:gd name="T62" fmla="*/ 2084484375 w 254"/>
              <a:gd name="T63" fmla="*/ 524431113 h 234"/>
              <a:gd name="T64" fmla="*/ 1879453125 w 254"/>
              <a:gd name="T65" fmla="*/ 422491633 h 234"/>
              <a:gd name="T66" fmla="*/ 1674421875 w 254"/>
              <a:gd name="T67" fmla="*/ 305938115 h 234"/>
              <a:gd name="T68" fmla="*/ 1469390625 w 254"/>
              <a:gd name="T69" fmla="*/ 233107035 h 234"/>
              <a:gd name="T70" fmla="*/ 1264359375 w 254"/>
              <a:gd name="T71" fmla="*/ 174830154 h 234"/>
              <a:gd name="T72" fmla="*/ 1059328125 w 254"/>
              <a:gd name="T73" fmla="*/ 101999317 h 234"/>
              <a:gd name="T74" fmla="*/ 854296875 w 254"/>
              <a:gd name="T75" fmla="*/ 58276637 h 234"/>
              <a:gd name="T76" fmla="*/ 672046875 w 254"/>
              <a:gd name="T77" fmla="*/ 29108644 h 234"/>
              <a:gd name="T78" fmla="*/ 489796875 w 254"/>
              <a:gd name="T79" fmla="*/ 0 h 234"/>
              <a:gd name="T80" fmla="*/ 353109375 w 254"/>
              <a:gd name="T81" fmla="*/ 0 h 234"/>
              <a:gd name="T82" fmla="*/ 216421875 w 254"/>
              <a:gd name="T83" fmla="*/ 0 h 234"/>
              <a:gd name="T84" fmla="*/ 113906250 w 254"/>
              <a:gd name="T85" fmla="*/ 0 h 234"/>
              <a:gd name="T86" fmla="*/ 34171875 w 254"/>
              <a:gd name="T87" fmla="*/ 29108644 h 234"/>
              <a:gd name="T88" fmla="*/ 0 w 254"/>
              <a:gd name="T89" fmla="*/ 58276637 h 234"/>
              <a:gd name="T90" fmla="*/ 125296875 w 254"/>
              <a:gd name="T91" fmla="*/ 87385281 h 234"/>
              <a:gd name="T92" fmla="*/ 239203125 w 254"/>
              <a:gd name="T93" fmla="*/ 101999317 h 234"/>
              <a:gd name="T94" fmla="*/ 387281250 w 254"/>
              <a:gd name="T95" fmla="*/ 131107717 h 234"/>
              <a:gd name="T96" fmla="*/ 523968750 w 254"/>
              <a:gd name="T97" fmla="*/ 174830154 h 234"/>
              <a:gd name="T98" fmla="*/ 672046875 w 254"/>
              <a:gd name="T99" fmla="*/ 218492998 h 234"/>
              <a:gd name="T100" fmla="*/ 842906250 w 254"/>
              <a:gd name="T101" fmla="*/ 247661235 h 234"/>
              <a:gd name="T102" fmla="*/ 990984375 w 254"/>
              <a:gd name="T103" fmla="*/ 291383671 h 234"/>
              <a:gd name="T104" fmla="*/ 1161843750 w 254"/>
              <a:gd name="T105" fmla="*/ 335046515 h 234"/>
              <a:gd name="T106" fmla="*/ 1321312500 w 254"/>
              <a:gd name="T107" fmla="*/ 407877596 h 234"/>
              <a:gd name="T108" fmla="*/ 1492171875 w 254"/>
              <a:gd name="T109" fmla="*/ 466154233 h 234"/>
              <a:gd name="T110" fmla="*/ 1651640625 w 254"/>
              <a:gd name="T111" fmla="*/ 524431113 h 234"/>
              <a:gd name="T112" fmla="*/ 1811109375 w 254"/>
              <a:gd name="T113" fmla="*/ 611875987 h 234"/>
              <a:gd name="T114" fmla="*/ 1970578125 w 254"/>
              <a:gd name="T115" fmla="*/ 699261267 h 234"/>
              <a:gd name="T116" fmla="*/ 2118656250 w 254"/>
              <a:gd name="T117" fmla="*/ 801260585 h 234"/>
              <a:gd name="T118" fmla="*/ 2147483647 w 254"/>
              <a:gd name="T119" fmla="*/ 917814102 h 234"/>
              <a:gd name="T120" fmla="*/ 2147483647 w 254"/>
              <a:gd name="T121" fmla="*/ 1034308027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64" name="Freeform 555"/>
          <p:cNvSpPr>
            <a:spLocks/>
          </p:cNvSpPr>
          <p:nvPr/>
        </p:nvSpPr>
        <p:spPr bwMode="auto">
          <a:xfrm>
            <a:off x="5461000" y="3078163"/>
            <a:ext cx="22225" cy="52387"/>
          </a:xfrm>
          <a:custGeom>
            <a:avLst/>
            <a:gdLst>
              <a:gd name="T0" fmla="*/ 0 w 103"/>
              <a:gd name="T1" fmla="*/ 1611654528 h 221"/>
              <a:gd name="T2" fmla="*/ 0 w 103"/>
              <a:gd name="T3" fmla="*/ 1851419160 h 221"/>
              <a:gd name="T4" fmla="*/ 40180858 w 103"/>
              <a:gd name="T5" fmla="*/ 2077866590 h 221"/>
              <a:gd name="T6" fmla="*/ 120542790 w 103"/>
              <a:gd name="T7" fmla="*/ 2147483647 h 221"/>
              <a:gd name="T8" fmla="*/ 221018347 w 103"/>
              <a:gd name="T9" fmla="*/ 2147483647 h 221"/>
              <a:gd name="T10" fmla="*/ 351618057 w 103"/>
              <a:gd name="T11" fmla="*/ 2147483647 h 221"/>
              <a:gd name="T12" fmla="*/ 502331392 w 103"/>
              <a:gd name="T13" fmla="*/ 2147483647 h 221"/>
              <a:gd name="T14" fmla="*/ 663055040 w 103"/>
              <a:gd name="T15" fmla="*/ 2147483647 h 221"/>
              <a:gd name="T16" fmla="*/ 833835608 w 103"/>
              <a:gd name="T17" fmla="*/ 2147483647 h 221"/>
              <a:gd name="T18" fmla="*/ 894130307 w 103"/>
              <a:gd name="T19" fmla="*/ 2147483647 h 221"/>
              <a:gd name="T20" fmla="*/ 944368085 w 103"/>
              <a:gd name="T21" fmla="*/ 2147483647 h 221"/>
              <a:gd name="T22" fmla="*/ 984548943 w 103"/>
              <a:gd name="T23" fmla="*/ 2147483647 h 221"/>
              <a:gd name="T24" fmla="*/ 1004662784 w 103"/>
              <a:gd name="T25" fmla="*/ 2147483647 h 221"/>
              <a:gd name="T26" fmla="*/ 1004662784 w 103"/>
              <a:gd name="T27" fmla="*/ 2147483647 h 221"/>
              <a:gd name="T28" fmla="*/ 994605864 w 103"/>
              <a:gd name="T29" fmla="*/ 2147483647 h 221"/>
              <a:gd name="T30" fmla="*/ 964481710 w 103"/>
              <a:gd name="T31" fmla="*/ 2147483647 h 221"/>
              <a:gd name="T32" fmla="*/ 914243932 w 103"/>
              <a:gd name="T33" fmla="*/ 2147483647 h 221"/>
              <a:gd name="T34" fmla="*/ 743416972 w 103"/>
              <a:gd name="T35" fmla="*/ 2147483647 h 221"/>
              <a:gd name="T36" fmla="*/ 582693108 w 103"/>
              <a:gd name="T37" fmla="*/ 2147483647 h 221"/>
              <a:gd name="T38" fmla="*/ 452093614 w 103"/>
              <a:gd name="T39" fmla="*/ 2147483647 h 221"/>
              <a:gd name="T40" fmla="*/ 361674761 w 103"/>
              <a:gd name="T41" fmla="*/ 2064549625 h 221"/>
              <a:gd name="T42" fmla="*/ 301380278 w 103"/>
              <a:gd name="T43" fmla="*/ 1851419160 h 221"/>
              <a:gd name="T44" fmla="*/ 271256125 w 103"/>
              <a:gd name="T45" fmla="*/ 1625027910 h 221"/>
              <a:gd name="T46" fmla="*/ 271256125 w 103"/>
              <a:gd name="T47" fmla="*/ 1371946076 h 221"/>
              <a:gd name="T48" fmla="*/ 321493903 w 103"/>
              <a:gd name="T49" fmla="*/ 1118864242 h 221"/>
              <a:gd name="T50" fmla="*/ 381788602 w 103"/>
              <a:gd name="T51" fmla="*/ 932368181 h 221"/>
              <a:gd name="T52" fmla="*/ 462150534 w 103"/>
              <a:gd name="T53" fmla="*/ 759245265 h 221"/>
              <a:gd name="T54" fmla="*/ 562579483 w 103"/>
              <a:gd name="T55" fmla="*/ 612700574 h 221"/>
              <a:gd name="T56" fmla="*/ 663055040 w 103"/>
              <a:gd name="T57" fmla="*/ 466212062 h 221"/>
              <a:gd name="T58" fmla="*/ 763530597 w 103"/>
              <a:gd name="T59" fmla="*/ 332984572 h 221"/>
              <a:gd name="T60" fmla="*/ 864006153 w 103"/>
              <a:gd name="T61" fmla="*/ 226447430 h 221"/>
              <a:gd name="T62" fmla="*/ 964481710 w 103"/>
              <a:gd name="T63" fmla="*/ 106537143 h 221"/>
              <a:gd name="T64" fmla="*/ 1034786722 w 103"/>
              <a:gd name="T65" fmla="*/ 13317202 h 221"/>
              <a:gd name="T66" fmla="*/ 964481710 w 103"/>
              <a:gd name="T67" fmla="*/ 0 h 221"/>
              <a:gd name="T68" fmla="*/ 843892528 w 103"/>
              <a:gd name="T69" fmla="*/ 66585773 h 221"/>
              <a:gd name="T70" fmla="*/ 693225585 w 103"/>
              <a:gd name="T71" fmla="*/ 226447430 h 221"/>
              <a:gd name="T72" fmla="*/ 512388312 w 103"/>
              <a:gd name="T73" fmla="*/ 439521715 h 221"/>
              <a:gd name="T74" fmla="*/ 341561136 w 103"/>
              <a:gd name="T75" fmla="*/ 705920514 h 221"/>
              <a:gd name="T76" fmla="*/ 180837489 w 103"/>
              <a:gd name="T77" fmla="*/ 998953717 h 221"/>
              <a:gd name="T78" fmla="*/ 70305011 w 103"/>
              <a:gd name="T79" fmla="*/ 1305304123 h 221"/>
              <a:gd name="T80" fmla="*/ 0 w 103"/>
              <a:gd name="T81" fmla="*/ 1611654528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65" name="Freeform 556"/>
          <p:cNvSpPr>
            <a:spLocks/>
          </p:cNvSpPr>
          <p:nvPr/>
        </p:nvSpPr>
        <p:spPr bwMode="auto">
          <a:xfrm>
            <a:off x="5619750" y="3048000"/>
            <a:ext cx="49213" cy="69850"/>
          </a:xfrm>
          <a:custGeom>
            <a:avLst/>
            <a:gdLst>
              <a:gd name="T0" fmla="*/ 2053878501 w 221"/>
              <a:gd name="T1" fmla="*/ 1640634860 h 288"/>
              <a:gd name="T2" fmla="*/ 2147483647 w 221"/>
              <a:gd name="T3" fmla="*/ 1897456575 h 288"/>
              <a:gd name="T4" fmla="*/ 2147483647 w 221"/>
              <a:gd name="T5" fmla="*/ 2147483647 h 288"/>
              <a:gd name="T6" fmla="*/ 2147483647 w 221"/>
              <a:gd name="T7" fmla="*/ 2147483647 h 288"/>
              <a:gd name="T8" fmla="*/ 2064936506 w 221"/>
              <a:gd name="T9" fmla="*/ 2147483647 h 288"/>
              <a:gd name="T10" fmla="*/ 1877196928 w 221"/>
              <a:gd name="T11" fmla="*/ 2147483647 h 288"/>
              <a:gd name="T12" fmla="*/ 1656332769 w 221"/>
              <a:gd name="T13" fmla="*/ 2147483647 h 288"/>
              <a:gd name="T14" fmla="*/ 1424460042 w 221"/>
              <a:gd name="T15" fmla="*/ 2147483647 h 288"/>
              <a:gd name="T16" fmla="*/ 1280903271 w 221"/>
              <a:gd name="T17" fmla="*/ 2147483647 h 288"/>
              <a:gd name="T18" fmla="*/ 1236770122 w 221"/>
              <a:gd name="T19" fmla="*/ 2147483647 h 288"/>
              <a:gd name="T20" fmla="*/ 1203595883 w 221"/>
              <a:gd name="T21" fmla="*/ 2147483647 h 288"/>
              <a:gd name="T22" fmla="*/ 1214653888 w 221"/>
              <a:gd name="T23" fmla="*/ 2147483647 h 288"/>
              <a:gd name="T24" fmla="*/ 1291961499 w 221"/>
              <a:gd name="T25" fmla="*/ 2147483647 h 288"/>
              <a:gd name="T26" fmla="*/ 1380277234 w 221"/>
              <a:gd name="T27" fmla="*/ 2147483647 h 288"/>
              <a:gd name="T28" fmla="*/ 1534892232 w 221"/>
              <a:gd name="T29" fmla="*/ 2147483647 h 288"/>
              <a:gd name="T30" fmla="*/ 1788881193 w 221"/>
              <a:gd name="T31" fmla="*/ 2147483647 h 288"/>
              <a:gd name="T32" fmla="*/ 2053878501 w 221"/>
              <a:gd name="T33" fmla="*/ 2147483647 h 288"/>
              <a:gd name="T34" fmla="*/ 2147483647 w 221"/>
              <a:gd name="T35" fmla="*/ 2147483647 h 288"/>
              <a:gd name="T36" fmla="*/ 2147483647 w 221"/>
              <a:gd name="T37" fmla="*/ 2147483647 h 288"/>
              <a:gd name="T38" fmla="*/ 2147483647 w 221"/>
              <a:gd name="T39" fmla="*/ 2025867311 h 288"/>
              <a:gd name="T40" fmla="*/ 2147483647 w 221"/>
              <a:gd name="T41" fmla="*/ 1597870410 h 288"/>
              <a:gd name="T42" fmla="*/ 1998687124 w 221"/>
              <a:gd name="T43" fmla="*/ 1241226011 h 288"/>
              <a:gd name="T44" fmla="*/ 1755756390 w 221"/>
              <a:gd name="T45" fmla="*/ 984404539 h 288"/>
              <a:gd name="T46" fmla="*/ 1512825657 w 221"/>
              <a:gd name="T47" fmla="*/ 784641300 h 288"/>
              <a:gd name="T48" fmla="*/ 1258836696 w 221"/>
              <a:gd name="T49" fmla="*/ 570642728 h 288"/>
              <a:gd name="T50" fmla="*/ 982781160 w 221"/>
              <a:gd name="T51" fmla="*/ 385173515 h 288"/>
              <a:gd name="T52" fmla="*/ 728792422 w 221"/>
              <a:gd name="T53" fmla="*/ 213998329 h 288"/>
              <a:gd name="T54" fmla="*/ 463795114 w 221"/>
              <a:gd name="T55" fmla="*/ 85587593 h 288"/>
              <a:gd name="T56" fmla="*/ 242930733 w 221"/>
              <a:gd name="T57" fmla="*/ 14294026 h 288"/>
              <a:gd name="T58" fmla="*/ 77307388 w 221"/>
              <a:gd name="T59" fmla="*/ 14294026 h 288"/>
              <a:gd name="T60" fmla="*/ 88315957 w 221"/>
              <a:gd name="T61" fmla="*/ 71352503 h 288"/>
              <a:gd name="T62" fmla="*/ 287113541 w 221"/>
              <a:gd name="T63" fmla="*/ 185469213 h 288"/>
              <a:gd name="T64" fmla="*/ 518986269 w 221"/>
              <a:gd name="T65" fmla="*/ 313879949 h 288"/>
              <a:gd name="T66" fmla="*/ 784033235 w 221"/>
              <a:gd name="T67" fmla="*/ 485055135 h 288"/>
              <a:gd name="T68" fmla="*/ 1060088771 w 221"/>
              <a:gd name="T69" fmla="*/ 684818374 h 288"/>
              <a:gd name="T70" fmla="*/ 1336144084 w 221"/>
              <a:gd name="T71" fmla="*/ 913052036 h 288"/>
              <a:gd name="T72" fmla="*/ 1612199620 w 221"/>
              <a:gd name="T73" fmla="*/ 1155579725 h 288"/>
              <a:gd name="T74" fmla="*/ 1866138923 w 221"/>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66" name="Freeform 557"/>
          <p:cNvSpPr>
            <a:spLocks/>
          </p:cNvSpPr>
          <p:nvPr/>
        </p:nvSpPr>
        <p:spPr bwMode="auto">
          <a:xfrm>
            <a:off x="5567363" y="3128963"/>
            <a:ext cx="15875" cy="42862"/>
          </a:xfrm>
          <a:custGeom>
            <a:avLst/>
            <a:gdLst>
              <a:gd name="T0" fmla="*/ 276453257 w 74"/>
              <a:gd name="T1" fmla="*/ 179370326 h 174"/>
              <a:gd name="T2" fmla="*/ 256709905 w 74"/>
              <a:gd name="T3" fmla="*/ 104612594 h 174"/>
              <a:gd name="T4" fmla="*/ 227071709 w 74"/>
              <a:gd name="T5" fmla="*/ 44842520 h 174"/>
              <a:gd name="T6" fmla="*/ 167841655 w 74"/>
              <a:gd name="T7" fmla="*/ 14927307 h 174"/>
              <a:gd name="T8" fmla="*/ 118460323 w 74"/>
              <a:gd name="T9" fmla="*/ 0 h 174"/>
              <a:gd name="T10" fmla="*/ 69124899 w 74"/>
              <a:gd name="T11" fmla="*/ 29915213 h 174"/>
              <a:gd name="T12" fmla="*/ 29637981 w 74"/>
              <a:gd name="T13" fmla="*/ 74757979 h 174"/>
              <a:gd name="T14" fmla="*/ 0 w 74"/>
              <a:gd name="T15" fmla="*/ 149455114 h 174"/>
              <a:gd name="T16" fmla="*/ 0 w 74"/>
              <a:gd name="T17" fmla="*/ 239140400 h 174"/>
              <a:gd name="T18" fmla="*/ 49381547 w 74"/>
              <a:gd name="T19" fmla="*/ 582953745 h 174"/>
              <a:gd name="T20" fmla="*/ 128354953 w 74"/>
              <a:gd name="T21" fmla="*/ 986537164 h 174"/>
              <a:gd name="T22" fmla="*/ 236966554 w 74"/>
              <a:gd name="T23" fmla="*/ 1375193276 h 174"/>
              <a:gd name="T24" fmla="*/ 355426662 w 74"/>
              <a:gd name="T25" fmla="*/ 1763788790 h 174"/>
              <a:gd name="T26" fmla="*/ 483781615 w 74"/>
              <a:gd name="T27" fmla="*/ 2107602381 h 174"/>
              <a:gd name="T28" fmla="*/ 602241938 w 74"/>
              <a:gd name="T29" fmla="*/ 2147483647 h 174"/>
              <a:gd name="T30" fmla="*/ 681215343 w 74"/>
              <a:gd name="T31" fmla="*/ 2147483647 h 174"/>
              <a:gd name="T32" fmla="*/ 730596890 w 74"/>
              <a:gd name="T33" fmla="*/ 2147483647 h 174"/>
              <a:gd name="T34" fmla="*/ 710853324 w 74"/>
              <a:gd name="T35" fmla="*/ 2147483647 h 174"/>
              <a:gd name="T36" fmla="*/ 661471992 w 74"/>
              <a:gd name="T37" fmla="*/ 2147483647 h 174"/>
              <a:gd name="T38" fmla="*/ 602241938 w 74"/>
              <a:gd name="T39" fmla="*/ 1913304501 h 174"/>
              <a:gd name="T40" fmla="*/ 523268318 w 74"/>
              <a:gd name="T41" fmla="*/ 1569491156 h 174"/>
              <a:gd name="T42" fmla="*/ 454143633 w 74"/>
              <a:gd name="T43" fmla="*/ 1225677564 h 174"/>
              <a:gd name="T44" fmla="*/ 375170014 w 74"/>
              <a:gd name="T45" fmla="*/ 866936665 h 174"/>
              <a:gd name="T46" fmla="*/ 315939959 w 74"/>
              <a:gd name="T47" fmla="*/ 523183918 h 174"/>
              <a:gd name="T48" fmla="*/ 276453257 w 74"/>
              <a:gd name="T49" fmla="*/ 179370326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67" name="Freeform 558"/>
          <p:cNvSpPr>
            <a:spLocks/>
          </p:cNvSpPr>
          <p:nvPr/>
        </p:nvSpPr>
        <p:spPr bwMode="auto">
          <a:xfrm>
            <a:off x="5559425" y="3106738"/>
            <a:ext cx="9525" cy="20637"/>
          </a:xfrm>
          <a:custGeom>
            <a:avLst/>
            <a:gdLst>
              <a:gd name="T0" fmla="*/ 291383671 w 39"/>
              <a:gd name="T1" fmla="*/ 120130349 h 87"/>
              <a:gd name="T2" fmla="*/ 276769879 w 39"/>
              <a:gd name="T3" fmla="*/ 66732705 h 87"/>
              <a:gd name="T4" fmla="*/ 233107035 w 39"/>
              <a:gd name="T5" fmla="*/ 26670595 h 87"/>
              <a:gd name="T6" fmla="*/ 189384598 w 39"/>
              <a:gd name="T7" fmla="*/ 0 h 87"/>
              <a:gd name="T8" fmla="*/ 116553517 w 39"/>
              <a:gd name="T9" fmla="*/ 0 h 87"/>
              <a:gd name="T10" fmla="*/ 72831081 w 39"/>
              <a:gd name="T11" fmla="*/ 13335297 h 87"/>
              <a:gd name="T12" fmla="*/ 29108644 w 39"/>
              <a:gd name="T13" fmla="*/ 40062110 h 87"/>
              <a:gd name="T14" fmla="*/ 0 w 39"/>
              <a:gd name="T15" fmla="*/ 80068002 h 87"/>
              <a:gd name="T16" fmla="*/ 0 w 39"/>
              <a:gd name="T17" fmla="*/ 133465646 h 87"/>
              <a:gd name="T18" fmla="*/ 0 w 39"/>
              <a:gd name="T19" fmla="*/ 293658105 h 87"/>
              <a:gd name="T20" fmla="*/ 43722437 w 39"/>
              <a:gd name="T21" fmla="*/ 467129644 h 87"/>
              <a:gd name="T22" fmla="*/ 101999317 w 39"/>
              <a:gd name="T23" fmla="*/ 640657400 h 87"/>
              <a:gd name="T24" fmla="*/ 189384598 w 39"/>
              <a:gd name="T25" fmla="*/ 800793641 h 87"/>
              <a:gd name="T26" fmla="*/ 276769879 w 39"/>
              <a:gd name="T27" fmla="*/ 960986100 h 87"/>
              <a:gd name="T28" fmla="*/ 364214752 w 39"/>
              <a:gd name="T29" fmla="*/ 1081116212 h 87"/>
              <a:gd name="T30" fmla="*/ 480768269 w 39"/>
              <a:gd name="T31" fmla="*/ 1147849154 h 87"/>
              <a:gd name="T32" fmla="*/ 553599350 w 39"/>
              <a:gd name="T33" fmla="*/ 1161184451 h 87"/>
              <a:gd name="T34" fmla="*/ 568153550 w 39"/>
              <a:gd name="T35" fmla="*/ 934259050 h 87"/>
              <a:gd name="T36" fmla="*/ 495322469 w 39"/>
              <a:gd name="T37" fmla="*/ 667327995 h 87"/>
              <a:gd name="T38" fmla="*/ 393323396 w 39"/>
              <a:gd name="T39" fmla="*/ 387061405 h 87"/>
              <a:gd name="T40" fmla="*/ 291383671 w 39"/>
              <a:gd name="T41" fmla="*/ 120130349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68" name="Freeform 559"/>
          <p:cNvSpPr>
            <a:spLocks/>
          </p:cNvSpPr>
          <p:nvPr/>
        </p:nvSpPr>
        <p:spPr bwMode="auto">
          <a:xfrm>
            <a:off x="5553075" y="3092450"/>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69" name="Freeform 560"/>
          <p:cNvSpPr>
            <a:spLocks/>
          </p:cNvSpPr>
          <p:nvPr/>
        </p:nvSpPr>
        <p:spPr bwMode="auto">
          <a:xfrm>
            <a:off x="5545138" y="3081338"/>
            <a:ext cx="11112" cy="7937"/>
          </a:xfrm>
          <a:custGeom>
            <a:avLst/>
            <a:gdLst>
              <a:gd name="T0" fmla="*/ 521565877 w 46"/>
              <a:gd name="T1" fmla="*/ 333895881 h 33"/>
              <a:gd name="T2" fmla="*/ 577935603 w 46"/>
              <a:gd name="T3" fmla="*/ 306071404 h 33"/>
              <a:gd name="T4" fmla="*/ 634305330 w 46"/>
              <a:gd name="T5" fmla="*/ 264363191 h 33"/>
              <a:gd name="T6" fmla="*/ 648426991 w 46"/>
              <a:gd name="T7" fmla="*/ 208713998 h 33"/>
              <a:gd name="T8" fmla="*/ 648426991 w 46"/>
              <a:gd name="T9" fmla="*/ 139123344 h 33"/>
              <a:gd name="T10" fmla="*/ 620242127 w 46"/>
              <a:gd name="T11" fmla="*/ 69590654 h 33"/>
              <a:gd name="T12" fmla="*/ 577935603 w 46"/>
              <a:gd name="T13" fmla="*/ 27824717 h 33"/>
              <a:gd name="T14" fmla="*/ 521565877 w 46"/>
              <a:gd name="T15" fmla="*/ 0 h 33"/>
              <a:gd name="T16" fmla="*/ 451074489 w 46"/>
              <a:gd name="T17" fmla="*/ 0 h 33"/>
              <a:gd name="T18" fmla="*/ 408767965 w 46"/>
              <a:gd name="T19" fmla="*/ 0 h 33"/>
              <a:gd name="T20" fmla="*/ 352398238 w 46"/>
              <a:gd name="T21" fmla="*/ 13941220 h 33"/>
              <a:gd name="T22" fmla="*/ 267843648 w 46"/>
              <a:gd name="T23" fmla="*/ 41765937 h 33"/>
              <a:gd name="T24" fmla="*/ 169167639 w 46"/>
              <a:gd name="T25" fmla="*/ 97415371 h 33"/>
              <a:gd name="T26" fmla="*/ 70491388 w 46"/>
              <a:gd name="T27" fmla="*/ 194772777 h 33"/>
              <a:gd name="T28" fmla="*/ 28184863 w 46"/>
              <a:gd name="T29" fmla="*/ 278246687 h 33"/>
              <a:gd name="T30" fmla="*/ 0 w 46"/>
              <a:gd name="T31" fmla="*/ 361720597 h 33"/>
              <a:gd name="T32" fmla="*/ 0 w 46"/>
              <a:gd name="T33" fmla="*/ 403486535 h 33"/>
              <a:gd name="T34" fmla="*/ 42306524 w 46"/>
              <a:gd name="T35" fmla="*/ 431311251 h 33"/>
              <a:gd name="T36" fmla="*/ 98676251 w 46"/>
              <a:gd name="T37" fmla="*/ 459135968 h 33"/>
              <a:gd name="T38" fmla="*/ 169167639 w 46"/>
              <a:gd name="T39" fmla="*/ 459135968 h 33"/>
              <a:gd name="T40" fmla="*/ 225537365 w 46"/>
              <a:gd name="T41" fmla="*/ 459135968 h 33"/>
              <a:gd name="T42" fmla="*/ 296028511 w 46"/>
              <a:gd name="T43" fmla="*/ 431311251 h 33"/>
              <a:gd name="T44" fmla="*/ 366519899 w 46"/>
              <a:gd name="T45" fmla="*/ 417370031 h 33"/>
              <a:gd name="T46" fmla="*/ 451074489 w 46"/>
              <a:gd name="T47" fmla="*/ 389545314 h 33"/>
              <a:gd name="T48" fmla="*/ 521565877 w 46"/>
              <a:gd name="T49" fmla="*/ 333895881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70" name="Freeform 561"/>
          <p:cNvSpPr>
            <a:spLocks/>
          </p:cNvSpPr>
          <p:nvPr/>
        </p:nvSpPr>
        <p:spPr bwMode="auto">
          <a:xfrm>
            <a:off x="5497513" y="3068638"/>
            <a:ext cx="41275" cy="52387"/>
          </a:xfrm>
          <a:custGeom>
            <a:avLst/>
            <a:gdLst>
              <a:gd name="T0" fmla="*/ 824215811 w 177"/>
              <a:gd name="T1" fmla="*/ 451706070 h 219"/>
              <a:gd name="T2" fmla="*/ 659394243 w 177"/>
              <a:gd name="T3" fmla="*/ 588579906 h 219"/>
              <a:gd name="T4" fmla="*/ 519913425 w 177"/>
              <a:gd name="T5" fmla="*/ 739129379 h 219"/>
              <a:gd name="T6" fmla="*/ 367762116 w 177"/>
              <a:gd name="T7" fmla="*/ 903412141 h 219"/>
              <a:gd name="T8" fmla="*/ 253621583 w 177"/>
              <a:gd name="T9" fmla="*/ 1081370780 h 219"/>
              <a:gd name="T10" fmla="*/ 152151076 w 177"/>
              <a:gd name="T11" fmla="*/ 1273005535 h 219"/>
              <a:gd name="T12" fmla="*/ 76075655 w 177"/>
              <a:gd name="T13" fmla="*/ 1464582881 h 219"/>
              <a:gd name="T14" fmla="*/ 25340518 w 177"/>
              <a:gd name="T15" fmla="*/ 1656217636 h 219"/>
              <a:gd name="T16" fmla="*/ 0 w 177"/>
              <a:gd name="T17" fmla="*/ 1861585202 h 219"/>
              <a:gd name="T18" fmla="*/ 25340518 w 177"/>
              <a:gd name="T19" fmla="*/ 2147483647 h 219"/>
              <a:gd name="T20" fmla="*/ 126810792 w 177"/>
              <a:gd name="T21" fmla="*/ 2147483647 h 219"/>
              <a:gd name="T22" fmla="*/ 291632127 w 177"/>
              <a:gd name="T23" fmla="*/ 2147483647 h 219"/>
              <a:gd name="T24" fmla="*/ 481848314 w 177"/>
              <a:gd name="T25" fmla="*/ 2147483647 h 219"/>
              <a:gd name="T26" fmla="*/ 722799638 w 177"/>
              <a:gd name="T27" fmla="*/ 2147483647 h 219"/>
              <a:gd name="T28" fmla="*/ 989091480 w 177"/>
              <a:gd name="T29" fmla="*/ 2147483647 h 219"/>
              <a:gd name="T30" fmla="*/ 1242713063 w 177"/>
              <a:gd name="T31" fmla="*/ 2147483647 h 219"/>
              <a:gd name="T32" fmla="*/ 1496334646 w 177"/>
              <a:gd name="T33" fmla="*/ 2147483647 h 219"/>
              <a:gd name="T34" fmla="*/ 1559740042 w 177"/>
              <a:gd name="T35" fmla="*/ 2147483647 h 219"/>
              <a:gd name="T36" fmla="*/ 1610420845 w 177"/>
              <a:gd name="T37" fmla="*/ 2147483647 h 219"/>
              <a:gd name="T38" fmla="*/ 1648485723 w 177"/>
              <a:gd name="T39" fmla="*/ 2147483647 h 219"/>
              <a:gd name="T40" fmla="*/ 1661155982 w 177"/>
              <a:gd name="T41" fmla="*/ 2147483647 h 219"/>
              <a:gd name="T42" fmla="*/ 1648485723 w 177"/>
              <a:gd name="T43" fmla="*/ 2147483647 h 219"/>
              <a:gd name="T44" fmla="*/ 1610420845 w 177"/>
              <a:gd name="T45" fmla="*/ 2147483647 h 219"/>
              <a:gd name="T46" fmla="*/ 1559740042 w 177"/>
              <a:gd name="T47" fmla="*/ 2147483647 h 219"/>
              <a:gd name="T48" fmla="*/ 1483610054 w 177"/>
              <a:gd name="T49" fmla="*/ 2147483647 h 219"/>
              <a:gd name="T50" fmla="*/ 1407534399 w 177"/>
              <a:gd name="T51" fmla="*/ 2147483647 h 219"/>
              <a:gd name="T52" fmla="*/ 1344129003 w 177"/>
              <a:gd name="T53" fmla="*/ 2147483647 h 219"/>
              <a:gd name="T54" fmla="*/ 1268053348 w 177"/>
              <a:gd name="T55" fmla="*/ 2147483647 h 219"/>
              <a:gd name="T56" fmla="*/ 1230042804 w 177"/>
              <a:gd name="T57" fmla="*/ 2147483647 h 219"/>
              <a:gd name="T58" fmla="*/ 1103232013 w 177"/>
              <a:gd name="T59" fmla="*/ 2147483647 h 219"/>
              <a:gd name="T60" fmla="*/ 976421221 w 177"/>
              <a:gd name="T61" fmla="*/ 2147483647 h 219"/>
              <a:gd name="T62" fmla="*/ 849610430 w 177"/>
              <a:gd name="T63" fmla="*/ 2147483647 h 219"/>
              <a:gd name="T64" fmla="*/ 710129612 w 177"/>
              <a:gd name="T65" fmla="*/ 2147483647 h 219"/>
              <a:gd name="T66" fmla="*/ 583318821 w 177"/>
              <a:gd name="T67" fmla="*/ 2147483647 h 219"/>
              <a:gd name="T68" fmla="*/ 443837770 w 177"/>
              <a:gd name="T69" fmla="*/ 2147483647 h 219"/>
              <a:gd name="T70" fmla="*/ 329697238 w 177"/>
              <a:gd name="T71" fmla="*/ 2147483647 h 219"/>
              <a:gd name="T72" fmla="*/ 190216187 w 177"/>
              <a:gd name="T73" fmla="*/ 2147483647 h 219"/>
              <a:gd name="T74" fmla="*/ 164821335 w 177"/>
              <a:gd name="T75" fmla="*/ 1998459037 h 219"/>
              <a:gd name="T76" fmla="*/ 177545928 w 177"/>
              <a:gd name="T77" fmla="*/ 1793148404 h 219"/>
              <a:gd name="T78" fmla="*/ 240951324 w 177"/>
              <a:gd name="T79" fmla="*/ 1587780599 h 219"/>
              <a:gd name="T80" fmla="*/ 317026979 w 177"/>
              <a:gd name="T81" fmla="*/ 1396146083 h 219"/>
              <a:gd name="T82" fmla="*/ 431167511 w 177"/>
              <a:gd name="T83" fmla="*/ 1218244615 h 219"/>
              <a:gd name="T84" fmla="*/ 570648562 w 177"/>
              <a:gd name="T85" fmla="*/ 1040285976 h 219"/>
              <a:gd name="T86" fmla="*/ 710129612 w 177"/>
              <a:gd name="T87" fmla="*/ 889736263 h 219"/>
              <a:gd name="T88" fmla="*/ 887620974 w 177"/>
              <a:gd name="T89" fmla="*/ 752862667 h 219"/>
              <a:gd name="T90" fmla="*/ 1065167135 w 177"/>
              <a:gd name="T91" fmla="*/ 615931661 h 219"/>
              <a:gd name="T92" fmla="*/ 1242713063 w 177"/>
              <a:gd name="T93" fmla="*/ 506466991 h 219"/>
              <a:gd name="T94" fmla="*/ 1432929251 w 177"/>
              <a:gd name="T95" fmla="*/ 396945150 h 219"/>
              <a:gd name="T96" fmla="*/ 1610420845 w 177"/>
              <a:gd name="T97" fmla="*/ 314832474 h 219"/>
              <a:gd name="T98" fmla="*/ 1787966773 w 177"/>
              <a:gd name="T99" fmla="*/ 232719559 h 219"/>
              <a:gd name="T100" fmla="*/ 1952842443 w 177"/>
              <a:gd name="T101" fmla="*/ 164282761 h 219"/>
              <a:gd name="T102" fmla="*/ 2117664011 w 177"/>
              <a:gd name="T103" fmla="*/ 123197719 h 219"/>
              <a:gd name="T104" fmla="*/ 2147483647 w 177"/>
              <a:gd name="T105" fmla="*/ 95788792 h 219"/>
              <a:gd name="T106" fmla="*/ 2147483647 w 177"/>
              <a:gd name="T107" fmla="*/ 27351755 h 219"/>
              <a:gd name="T108" fmla="*/ 2003523246 w 177"/>
              <a:gd name="T109" fmla="*/ 0 h 219"/>
              <a:gd name="T110" fmla="*/ 1838701910 w 177"/>
              <a:gd name="T111" fmla="*/ 27351755 h 219"/>
              <a:gd name="T112" fmla="*/ 1635815464 w 177"/>
              <a:gd name="T113" fmla="*/ 82112676 h 219"/>
              <a:gd name="T114" fmla="*/ 1407534399 w 177"/>
              <a:gd name="T115" fmla="*/ 150549713 h 219"/>
              <a:gd name="T116" fmla="*/ 1191977927 w 177"/>
              <a:gd name="T117" fmla="*/ 232719559 h 219"/>
              <a:gd name="T118" fmla="*/ 989091480 w 177"/>
              <a:gd name="T119" fmla="*/ 355860107 h 219"/>
              <a:gd name="T120" fmla="*/ 824215811 w 177"/>
              <a:gd name="T121" fmla="*/ 45170607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71" name="Freeform 562"/>
          <p:cNvSpPr>
            <a:spLocks/>
          </p:cNvSpPr>
          <p:nvPr/>
        </p:nvSpPr>
        <p:spPr bwMode="auto">
          <a:xfrm>
            <a:off x="5565775" y="3067050"/>
            <a:ext cx="25400" cy="41275"/>
          </a:xfrm>
          <a:custGeom>
            <a:avLst/>
            <a:gdLst>
              <a:gd name="T0" fmla="*/ 1045134904 w 115"/>
              <a:gd name="T1" fmla="*/ 815795034 h 170"/>
              <a:gd name="T2" fmla="*/ 1077478160 w 115"/>
              <a:gd name="T3" fmla="*/ 1073461019 h 170"/>
              <a:gd name="T4" fmla="*/ 1055915990 w 115"/>
              <a:gd name="T5" fmla="*/ 1288094176 h 170"/>
              <a:gd name="T6" fmla="*/ 980496763 w 115"/>
              <a:gd name="T7" fmla="*/ 1474196110 h 170"/>
              <a:gd name="T8" fmla="*/ 862002009 w 115"/>
              <a:gd name="T9" fmla="*/ 1631648823 h 170"/>
              <a:gd name="T10" fmla="*/ 732677357 w 115"/>
              <a:gd name="T11" fmla="*/ 1789042781 h 170"/>
              <a:gd name="T12" fmla="*/ 581839125 w 115"/>
              <a:gd name="T13" fmla="*/ 1932170884 h 170"/>
              <a:gd name="T14" fmla="*/ 420219809 w 115"/>
              <a:gd name="T15" fmla="*/ 2075298988 h 170"/>
              <a:gd name="T16" fmla="*/ 290895157 w 115"/>
              <a:gd name="T17" fmla="*/ 2147483647 h 170"/>
              <a:gd name="T18" fmla="*/ 269381798 w 115"/>
              <a:gd name="T19" fmla="*/ 2147483647 h 170"/>
              <a:gd name="T20" fmla="*/ 247819407 w 115"/>
              <a:gd name="T21" fmla="*/ 2147483647 h 170"/>
              <a:gd name="T22" fmla="*/ 247819407 w 115"/>
              <a:gd name="T23" fmla="*/ 2147483647 h 170"/>
              <a:gd name="T24" fmla="*/ 280162883 w 115"/>
              <a:gd name="T25" fmla="*/ 2147483647 h 170"/>
              <a:gd name="T26" fmla="*/ 301676242 w 115"/>
              <a:gd name="T27" fmla="*/ 2147483647 h 170"/>
              <a:gd name="T28" fmla="*/ 334019718 w 115"/>
              <a:gd name="T29" fmla="*/ 2147483647 h 170"/>
              <a:gd name="T30" fmla="*/ 366362974 w 115"/>
              <a:gd name="T31" fmla="*/ 2147483647 h 170"/>
              <a:gd name="T32" fmla="*/ 398657638 w 115"/>
              <a:gd name="T33" fmla="*/ 2147483647 h 170"/>
              <a:gd name="T34" fmla="*/ 571058040 w 115"/>
              <a:gd name="T35" fmla="*/ 2147483647 h 170"/>
              <a:gd name="T36" fmla="*/ 743458442 w 115"/>
              <a:gd name="T37" fmla="*/ 2132538429 h 170"/>
              <a:gd name="T38" fmla="*/ 894296673 w 115"/>
              <a:gd name="T39" fmla="*/ 1960820105 h 170"/>
              <a:gd name="T40" fmla="*/ 1045134904 w 115"/>
              <a:gd name="T41" fmla="*/ 1760452559 h 170"/>
              <a:gd name="T42" fmla="*/ 1142116080 w 115"/>
              <a:gd name="T43" fmla="*/ 1545760161 h 170"/>
              <a:gd name="T44" fmla="*/ 1217535306 w 115"/>
              <a:gd name="T45" fmla="*/ 1302418786 h 170"/>
              <a:gd name="T46" fmla="*/ 1239097477 w 115"/>
              <a:gd name="T47" fmla="*/ 1044811799 h 170"/>
              <a:gd name="T48" fmla="*/ 1196021727 w 115"/>
              <a:gd name="T49" fmla="*/ 758555592 h 170"/>
              <a:gd name="T50" fmla="*/ 1088259245 w 115"/>
              <a:gd name="T51" fmla="*/ 558188047 h 170"/>
              <a:gd name="T52" fmla="*/ 958934593 w 115"/>
              <a:gd name="T53" fmla="*/ 372144869 h 170"/>
              <a:gd name="T54" fmla="*/ 775801918 w 115"/>
              <a:gd name="T55" fmla="*/ 214692155 h 170"/>
              <a:gd name="T56" fmla="*/ 592620210 w 115"/>
              <a:gd name="T57" fmla="*/ 114478883 h 170"/>
              <a:gd name="T58" fmla="*/ 398657638 w 115"/>
              <a:gd name="T59" fmla="*/ 28649220 h 170"/>
              <a:gd name="T60" fmla="*/ 226257237 w 115"/>
              <a:gd name="T61" fmla="*/ 0 h 170"/>
              <a:gd name="T62" fmla="*/ 96981397 w 115"/>
              <a:gd name="T63" fmla="*/ 14324610 h 170"/>
              <a:gd name="T64" fmla="*/ 0 w 115"/>
              <a:gd name="T65" fmla="*/ 71564052 h 170"/>
              <a:gd name="T66" fmla="*/ 161619317 w 115"/>
              <a:gd name="T67" fmla="*/ 143128104 h 170"/>
              <a:gd name="T68" fmla="*/ 323238633 w 115"/>
              <a:gd name="T69" fmla="*/ 186042935 h 170"/>
              <a:gd name="T70" fmla="*/ 463295558 w 115"/>
              <a:gd name="T71" fmla="*/ 229016765 h 170"/>
              <a:gd name="T72" fmla="*/ 614182602 w 115"/>
              <a:gd name="T73" fmla="*/ 286256207 h 170"/>
              <a:gd name="T74" fmla="*/ 754239527 w 115"/>
              <a:gd name="T75" fmla="*/ 372144869 h 170"/>
              <a:gd name="T76" fmla="*/ 872734503 w 115"/>
              <a:gd name="T77" fmla="*/ 472299142 h 170"/>
              <a:gd name="T78" fmla="*/ 980496763 w 115"/>
              <a:gd name="T79" fmla="*/ 615427488 h 170"/>
              <a:gd name="T80" fmla="*/ 1045134904 w 115"/>
              <a:gd name="T81" fmla="*/ 815795034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2" name="Freeform 563"/>
          <p:cNvSpPr>
            <a:spLocks/>
          </p:cNvSpPr>
          <p:nvPr/>
        </p:nvSpPr>
        <p:spPr bwMode="auto">
          <a:xfrm>
            <a:off x="5473700" y="3059113"/>
            <a:ext cx="63500" cy="84137"/>
          </a:xfrm>
          <a:custGeom>
            <a:avLst/>
            <a:gdLst>
              <a:gd name="T0" fmla="*/ 954702945 w 289"/>
              <a:gd name="T1" fmla="*/ 887678814 h 352"/>
              <a:gd name="T2" fmla="*/ 509190900 w 289"/>
              <a:gd name="T3" fmla="*/ 1447584495 h 352"/>
              <a:gd name="T4" fmla="*/ 169746486 w 289"/>
              <a:gd name="T5" fmla="*/ 2130383499 h 352"/>
              <a:gd name="T6" fmla="*/ 0 w 289"/>
              <a:gd name="T7" fmla="*/ 2147483647 h 352"/>
              <a:gd name="T8" fmla="*/ 31815478 w 289"/>
              <a:gd name="T9" fmla="*/ 2147483647 h 352"/>
              <a:gd name="T10" fmla="*/ 106067412 w 289"/>
              <a:gd name="T11" fmla="*/ 2147483647 h 352"/>
              <a:gd name="T12" fmla="*/ 201561744 w 289"/>
              <a:gd name="T13" fmla="*/ 2147483647 h 352"/>
              <a:gd name="T14" fmla="*/ 328823434 w 289"/>
              <a:gd name="T15" fmla="*/ 2147483647 h 352"/>
              <a:gd name="T16" fmla="*/ 541006377 w 289"/>
              <a:gd name="T17" fmla="*/ 2147483647 h 352"/>
              <a:gd name="T18" fmla="*/ 827393135 w 289"/>
              <a:gd name="T19" fmla="*/ 2147483647 h 352"/>
              <a:gd name="T20" fmla="*/ 1135022291 w 289"/>
              <a:gd name="T21" fmla="*/ 2147483647 h 352"/>
              <a:gd name="T22" fmla="*/ 1453272645 w 289"/>
              <a:gd name="T23" fmla="*/ 2147483647 h 352"/>
              <a:gd name="T24" fmla="*/ 1771523000 w 289"/>
              <a:gd name="T25" fmla="*/ 2147483647 h 352"/>
              <a:gd name="T26" fmla="*/ 2100346434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1898784690 w 289"/>
              <a:gd name="T47" fmla="*/ 2147483647 h 352"/>
              <a:gd name="T48" fmla="*/ 1591155535 w 289"/>
              <a:gd name="T49" fmla="*/ 2147483647 h 352"/>
              <a:gd name="T50" fmla="*/ 1294147578 w 289"/>
              <a:gd name="T51" fmla="*/ 2147483647 h 352"/>
              <a:gd name="T52" fmla="*/ 1007760820 w 289"/>
              <a:gd name="T53" fmla="*/ 2147483647 h 352"/>
              <a:gd name="T54" fmla="*/ 721325723 w 289"/>
              <a:gd name="T55" fmla="*/ 2147483647 h 352"/>
              <a:gd name="T56" fmla="*/ 477375642 w 289"/>
              <a:gd name="T57" fmla="*/ 2147483647 h 352"/>
              <a:gd name="T58" fmla="*/ 339444633 w 289"/>
              <a:gd name="T59" fmla="*/ 2147483647 h 352"/>
              <a:gd name="T60" fmla="*/ 286435097 w 289"/>
              <a:gd name="T61" fmla="*/ 2147483647 h 352"/>
              <a:gd name="T62" fmla="*/ 360687031 w 289"/>
              <a:gd name="T63" fmla="*/ 2147483647 h 352"/>
              <a:gd name="T64" fmla="*/ 477375642 w 289"/>
              <a:gd name="T65" fmla="*/ 2089419058 h 352"/>
              <a:gd name="T66" fmla="*/ 647073789 w 289"/>
              <a:gd name="T67" fmla="*/ 1734336059 h 352"/>
              <a:gd name="T68" fmla="*/ 848635533 w 289"/>
              <a:gd name="T69" fmla="*/ 1406619815 h 352"/>
              <a:gd name="T70" fmla="*/ 1082012754 w 289"/>
              <a:gd name="T71" fmla="*/ 1119811123 h 352"/>
              <a:gd name="T72" fmla="*/ 1368399512 w 289"/>
              <a:gd name="T73" fmla="*/ 805749932 h 352"/>
              <a:gd name="T74" fmla="*/ 1718465344 w 289"/>
              <a:gd name="T75" fmla="*/ 518941001 h 352"/>
              <a:gd name="T76" fmla="*/ 2089725235 w 289"/>
              <a:gd name="T77" fmla="*/ 273153878 h 352"/>
              <a:gd name="T78" fmla="*/ 2147483647 w 289"/>
              <a:gd name="T79" fmla="*/ 81929121 h 352"/>
              <a:gd name="T80" fmla="*/ 2147483647 w 289"/>
              <a:gd name="T81" fmla="*/ 0 h 352"/>
              <a:gd name="T82" fmla="*/ 2100346434 w 289"/>
              <a:gd name="T83" fmla="*/ 68274307 h 352"/>
              <a:gd name="T84" fmla="*/ 1718465344 w 289"/>
              <a:gd name="T85" fmla="*/ 245787123 h 352"/>
              <a:gd name="T86" fmla="*/ 1347205234 w 289"/>
              <a:gd name="T87" fmla="*/ 491631374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3" name="Freeform 564"/>
          <p:cNvSpPr>
            <a:spLocks/>
          </p:cNvSpPr>
          <p:nvPr/>
        </p:nvSpPr>
        <p:spPr bwMode="auto">
          <a:xfrm>
            <a:off x="5562600" y="3054350"/>
            <a:ext cx="57150" cy="58738"/>
          </a:xfrm>
          <a:custGeom>
            <a:avLst/>
            <a:gdLst>
              <a:gd name="T0" fmla="*/ 2147483647 w 252"/>
              <a:gd name="T1" fmla="*/ 1124290561 h 235"/>
              <a:gd name="T2" fmla="*/ 2147483647 w 252"/>
              <a:gd name="T3" fmla="*/ 1327332580 h 235"/>
              <a:gd name="T4" fmla="*/ 2147483647 w 252"/>
              <a:gd name="T5" fmla="*/ 1561549480 h 235"/>
              <a:gd name="T6" fmla="*/ 2147483647 w 252"/>
              <a:gd name="T7" fmla="*/ 1811384689 h 235"/>
              <a:gd name="T8" fmla="*/ 2147483647 w 252"/>
              <a:gd name="T9" fmla="*/ 2076838708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34520977 w 252"/>
              <a:gd name="T23" fmla="*/ 2147483647 h 235"/>
              <a:gd name="T24" fmla="*/ 2017873745 w 252"/>
              <a:gd name="T25" fmla="*/ 2147483647 h 235"/>
              <a:gd name="T26" fmla="*/ 1994523661 w 252"/>
              <a:gd name="T27" fmla="*/ 2147483647 h 235"/>
              <a:gd name="T28" fmla="*/ 1982899986 w 252"/>
              <a:gd name="T29" fmla="*/ 2147483647 h 235"/>
              <a:gd name="T30" fmla="*/ 1994523661 w 252"/>
              <a:gd name="T31" fmla="*/ 2147483647 h 235"/>
              <a:gd name="T32" fmla="*/ 2017873745 w 252"/>
              <a:gd name="T33" fmla="*/ 2147483647 h 235"/>
              <a:gd name="T34" fmla="*/ 2052847277 w 252"/>
              <a:gd name="T35" fmla="*/ 2147483647 h 235"/>
              <a:gd name="T36" fmla="*/ 2099495964 w 252"/>
              <a:gd name="T37" fmla="*/ 2147483647 h 235"/>
              <a:gd name="T38" fmla="*/ 2146195905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045601590 h 235"/>
              <a:gd name="T52" fmla="*/ 2147483647 w 252"/>
              <a:gd name="T53" fmla="*/ 1686435966 h 235"/>
              <a:gd name="T54" fmla="*/ 2147483647 w 252"/>
              <a:gd name="T55" fmla="*/ 1327332580 h 235"/>
              <a:gd name="T56" fmla="*/ 2147483647 w 252"/>
              <a:gd name="T57" fmla="*/ 1015022634 h 235"/>
              <a:gd name="T58" fmla="*/ 2147483647 w 252"/>
              <a:gd name="T59" fmla="*/ 843217983 h 235"/>
              <a:gd name="T60" fmla="*/ 2147483647 w 252"/>
              <a:gd name="T61" fmla="*/ 702712938 h 235"/>
              <a:gd name="T62" fmla="*/ 2111170893 w 252"/>
              <a:gd name="T63" fmla="*/ 562145405 h 235"/>
              <a:gd name="T64" fmla="*/ 1912901441 w 252"/>
              <a:gd name="T65" fmla="*/ 452877478 h 235"/>
              <a:gd name="T66" fmla="*/ 1702957061 w 252"/>
              <a:gd name="T67" fmla="*/ 343547064 h 235"/>
              <a:gd name="T68" fmla="*/ 1481337525 w 252"/>
              <a:gd name="T69" fmla="*/ 265454019 h 235"/>
              <a:gd name="T70" fmla="*/ 1271393145 w 252"/>
              <a:gd name="T71" fmla="*/ 187360973 h 235"/>
              <a:gd name="T72" fmla="*/ 1049773609 w 252"/>
              <a:gd name="T73" fmla="*/ 109330414 h 235"/>
              <a:gd name="T74" fmla="*/ 851452904 w 252"/>
              <a:gd name="T75" fmla="*/ 62474487 h 235"/>
              <a:gd name="T76" fmla="*/ 664858380 w 252"/>
              <a:gd name="T77" fmla="*/ 31237118 h 235"/>
              <a:gd name="T78" fmla="*/ 489887532 w 252"/>
              <a:gd name="T79" fmla="*/ 0 h 235"/>
              <a:gd name="T80" fmla="*/ 326591613 w 252"/>
              <a:gd name="T81" fmla="*/ 0 h 235"/>
              <a:gd name="T82" fmla="*/ 198269452 w 252"/>
              <a:gd name="T83" fmla="*/ 0 h 235"/>
              <a:gd name="T84" fmla="*/ 93297148 w 252"/>
              <a:gd name="T85" fmla="*/ 15618559 h 235"/>
              <a:gd name="T86" fmla="*/ 34973532 w 252"/>
              <a:gd name="T87" fmla="*/ 46855927 h 235"/>
              <a:gd name="T88" fmla="*/ 0 w 252"/>
              <a:gd name="T89" fmla="*/ 78093046 h 235"/>
              <a:gd name="T90" fmla="*/ 116647232 w 252"/>
              <a:gd name="T91" fmla="*/ 109330414 h 235"/>
              <a:gd name="T92" fmla="*/ 256593068 w 252"/>
              <a:gd name="T93" fmla="*/ 124948973 h 235"/>
              <a:gd name="T94" fmla="*/ 384915229 w 252"/>
              <a:gd name="T95" fmla="*/ 171742414 h 235"/>
              <a:gd name="T96" fmla="*/ 536536220 w 252"/>
              <a:gd name="T97" fmla="*/ 202979532 h 235"/>
              <a:gd name="T98" fmla="*/ 699831913 w 252"/>
              <a:gd name="T99" fmla="*/ 234216900 h 235"/>
              <a:gd name="T100" fmla="*/ 851452904 w 252"/>
              <a:gd name="T101" fmla="*/ 265454019 h 235"/>
              <a:gd name="T102" fmla="*/ 1014748596 w 252"/>
              <a:gd name="T103" fmla="*/ 312309946 h 235"/>
              <a:gd name="T104" fmla="*/ 1189719445 w 252"/>
              <a:gd name="T105" fmla="*/ 359165624 h 235"/>
              <a:gd name="T106" fmla="*/ 1341340209 w 252"/>
              <a:gd name="T107" fmla="*/ 437258919 h 235"/>
              <a:gd name="T108" fmla="*/ 1516311057 w 252"/>
              <a:gd name="T109" fmla="*/ 499670919 h 235"/>
              <a:gd name="T110" fmla="*/ 1691281905 w 252"/>
              <a:gd name="T111" fmla="*/ 577763965 h 235"/>
              <a:gd name="T112" fmla="*/ 1854577825 w 252"/>
              <a:gd name="T113" fmla="*/ 671475570 h 235"/>
              <a:gd name="T114" fmla="*/ 2006198589 w 252"/>
              <a:gd name="T115" fmla="*/ 765124937 h 235"/>
              <a:gd name="T116" fmla="*/ 2147483647 w 252"/>
              <a:gd name="T117" fmla="*/ 858836542 h 235"/>
              <a:gd name="T118" fmla="*/ 2147483647 w 252"/>
              <a:gd name="T119" fmla="*/ 999404075 h 235"/>
              <a:gd name="T120" fmla="*/ 2147483647 w 252"/>
              <a:gd name="T121" fmla="*/ 1124290561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4" name="Freeform 565"/>
          <p:cNvSpPr>
            <a:spLocks/>
          </p:cNvSpPr>
          <p:nvPr/>
        </p:nvSpPr>
        <p:spPr bwMode="auto">
          <a:xfrm>
            <a:off x="5451475" y="3086100"/>
            <a:ext cx="23813" cy="53975"/>
          </a:xfrm>
          <a:custGeom>
            <a:avLst/>
            <a:gdLst>
              <a:gd name="T0" fmla="*/ 0 w 103"/>
              <a:gd name="T1" fmla="*/ 1772117504 h 220"/>
              <a:gd name="T2" fmla="*/ 0 w 103"/>
              <a:gd name="T3" fmla="*/ 2037925979 h 220"/>
              <a:gd name="T4" fmla="*/ 49442030 w 103"/>
              <a:gd name="T5" fmla="*/ 2147483647 h 220"/>
              <a:gd name="T6" fmla="*/ 148272454 w 103"/>
              <a:gd name="T7" fmla="*/ 2147483647 h 220"/>
              <a:gd name="T8" fmla="*/ 271850595 w 103"/>
              <a:gd name="T9" fmla="*/ 2147483647 h 220"/>
              <a:gd name="T10" fmla="*/ 432523380 w 103"/>
              <a:gd name="T11" fmla="*/ 2147483647 h 220"/>
              <a:gd name="T12" fmla="*/ 617890707 w 103"/>
              <a:gd name="T13" fmla="*/ 2147483647 h 220"/>
              <a:gd name="T14" fmla="*/ 815604960 w 103"/>
              <a:gd name="T15" fmla="*/ 2147483647 h 220"/>
              <a:gd name="T16" fmla="*/ 1025666369 w 103"/>
              <a:gd name="T17" fmla="*/ 2147483647 h 220"/>
              <a:gd name="T18" fmla="*/ 1099802480 w 103"/>
              <a:gd name="T19" fmla="*/ 2147483647 h 220"/>
              <a:gd name="T20" fmla="*/ 1161591667 w 103"/>
              <a:gd name="T21" fmla="*/ 2147483647 h 220"/>
              <a:gd name="T22" fmla="*/ 1211033466 w 103"/>
              <a:gd name="T23" fmla="*/ 2147483647 h 220"/>
              <a:gd name="T24" fmla="*/ 1235727778 w 103"/>
              <a:gd name="T25" fmla="*/ 2147483647 h 220"/>
              <a:gd name="T26" fmla="*/ 1235727778 w 103"/>
              <a:gd name="T27" fmla="*/ 2147483647 h 220"/>
              <a:gd name="T28" fmla="*/ 1223380622 w 103"/>
              <a:gd name="T29" fmla="*/ 2147483647 h 220"/>
              <a:gd name="T30" fmla="*/ 1186339385 w 103"/>
              <a:gd name="T31" fmla="*/ 2147483647 h 220"/>
              <a:gd name="T32" fmla="*/ 1124550198 w 103"/>
              <a:gd name="T33" fmla="*/ 2147483647 h 220"/>
              <a:gd name="T34" fmla="*/ 914435384 w 103"/>
              <a:gd name="T35" fmla="*/ 2147483647 h 220"/>
              <a:gd name="T36" fmla="*/ 716721131 w 103"/>
              <a:gd name="T37" fmla="*/ 2147483647 h 220"/>
              <a:gd name="T38" fmla="*/ 556101521 w 103"/>
              <a:gd name="T39" fmla="*/ 2147483647 h 220"/>
              <a:gd name="T40" fmla="*/ 444870536 w 103"/>
              <a:gd name="T41" fmla="*/ 2147483647 h 220"/>
              <a:gd name="T42" fmla="*/ 370734424 w 103"/>
              <a:gd name="T43" fmla="*/ 2037925979 h 220"/>
              <a:gd name="T44" fmla="*/ 333639550 w 103"/>
              <a:gd name="T45" fmla="*/ 1786864456 h 220"/>
              <a:gd name="T46" fmla="*/ 333639550 w 103"/>
              <a:gd name="T47" fmla="*/ 1521055981 h 220"/>
              <a:gd name="T48" fmla="*/ 395428737 w 103"/>
              <a:gd name="T49" fmla="*/ 1225693005 h 220"/>
              <a:gd name="T50" fmla="*/ 481965410 w 103"/>
              <a:gd name="T51" fmla="*/ 1018993044 h 220"/>
              <a:gd name="T52" fmla="*/ 630237864 w 103"/>
              <a:gd name="T53" fmla="*/ 826980171 h 220"/>
              <a:gd name="T54" fmla="*/ 778510086 w 103"/>
              <a:gd name="T55" fmla="*/ 635027406 h 220"/>
              <a:gd name="T56" fmla="*/ 951530258 w 103"/>
              <a:gd name="T57" fmla="*/ 457821593 h 220"/>
              <a:gd name="T58" fmla="*/ 1099802480 w 103"/>
              <a:gd name="T59" fmla="*/ 310109928 h 220"/>
              <a:gd name="T60" fmla="*/ 1211033466 w 103"/>
              <a:gd name="T61" fmla="*/ 177205813 h 220"/>
              <a:gd name="T62" fmla="*/ 1272822652 w 103"/>
              <a:gd name="T63" fmla="*/ 73855710 h 220"/>
              <a:gd name="T64" fmla="*/ 1272822652 w 103"/>
              <a:gd name="T65" fmla="*/ 0 h 220"/>
              <a:gd name="T66" fmla="*/ 1136897354 w 103"/>
              <a:gd name="T67" fmla="*/ 59048405 h 220"/>
              <a:gd name="T68" fmla="*/ 951530258 w 103"/>
              <a:gd name="T69" fmla="*/ 177205813 h 220"/>
              <a:gd name="T70" fmla="*/ 753815774 w 103"/>
              <a:gd name="T71" fmla="*/ 369218686 h 220"/>
              <a:gd name="T72" fmla="*/ 543754365 w 103"/>
              <a:gd name="T73" fmla="*/ 590725953 h 220"/>
              <a:gd name="T74" fmla="*/ 358387268 w 103"/>
              <a:gd name="T75" fmla="*/ 841727122 h 220"/>
              <a:gd name="T76" fmla="*/ 197714253 w 103"/>
              <a:gd name="T77" fmla="*/ 1137090098 h 220"/>
              <a:gd name="T78" fmla="*/ 74136111 w 103"/>
              <a:gd name="T79" fmla="*/ 1447200026 h 220"/>
              <a:gd name="T80" fmla="*/ 0 w 103"/>
              <a:gd name="T81" fmla="*/ 1772117504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5" name="Freeform 566"/>
          <p:cNvSpPr>
            <a:spLocks/>
          </p:cNvSpPr>
          <p:nvPr/>
        </p:nvSpPr>
        <p:spPr bwMode="auto">
          <a:xfrm>
            <a:off x="5608638" y="3051175"/>
            <a:ext cx="50800" cy="69850"/>
          </a:xfrm>
          <a:custGeom>
            <a:avLst/>
            <a:gdLst>
              <a:gd name="T0" fmla="*/ 2147483647 w 220"/>
              <a:gd name="T1" fmla="*/ 1640634860 h 288"/>
              <a:gd name="T2" fmla="*/ 2147483647 w 220"/>
              <a:gd name="T3" fmla="*/ 1897456575 h 288"/>
              <a:gd name="T4" fmla="*/ 2147483647 w 220"/>
              <a:gd name="T5" fmla="*/ 2147483647 h 288"/>
              <a:gd name="T6" fmla="*/ 2147483647 w 220"/>
              <a:gd name="T7" fmla="*/ 2147483647 h 288"/>
              <a:gd name="T8" fmla="*/ 2147483647 w 220"/>
              <a:gd name="T9" fmla="*/ 2147483647 h 288"/>
              <a:gd name="T10" fmla="*/ 2068404204 w 220"/>
              <a:gd name="T11" fmla="*/ 2147483647 h 288"/>
              <a:gd name="T12" fmla="*/ 1822177065 w 220"/>
              <a:gd name="T13" fmla="*/ 2147483647 h 288"/>
              <a:gd name="T14" fmla="*/ 1563579896 w 220"/>
              <a:gd name="T15" fmla="*/ 2147483647 h 288"/>
              <a:gd name="T16" fmla="*/ 1415886285 w 220"/>
              <a:gd name="T17" fmla="*/ 2147483647 h 288"/>
              <a:gd name="T18" fmla="*/ 1354302831 w 220"/>
              <a:gd name="T19" fmla="*/ 2147483647 h 288"/>
              <a:gd name="T20" fmla="*/ 1317352758 w 220"/>
              <a:gd name="T21" fmla="*/ 2147483647 h 288"/>
              <a:gd name="T22" fmla="*/ 1341986140 w 220"/>
              <a:gd name="T23" fmla="*/ 2147483647 h 288"/>
              <a:gd name="T24" fmla="*/ 1440466327 w 220"/>
              <a:gd name="T25" fmla="*/ 2147483647 h 288"/>
              <a:gd name="T26" fmla="*/ 1526683164 w 220"/>
              <a:gd name="T27" fmla="*/ 2147483647 h 288"/>
              <a:gd name="T28" fmla="*/ 1699010156 w 220"/>
              <a:gd name="T29" fmla="*/ 2147483647 h 288"/>
              <a:gd name="T30" fmla="*/ 198218736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011573285 h 288"/>
              <a:gd name="T40" fmla="*/ 2147483647 w 220"/>
              <a:gd name="T41" fmla="*/ 1583576384 h 288"/>
              <a:gd name="T42" fmla="*/ 2147483647 w 220"/>
              <a:gd name="T43" fmla="*/ 1226931985 h 288"/>
              <a:gd name="T44" fmla="*/ 1945290635 w 220"/>
              <a:gd name="T45" fmla="*/ 998639629 h 288"/>
              <a:gd name="T46" fmla="*/ 1649796733 w 220"/>
              <a:gd name="T47" fmla="*/ 798935326 h 288"/>
              <a:gd name="T48" fmla="*/ 1341986140 w 220"/>
              <a:gd name="T49" fmla="*/ 613466114 h 288"/>
              <a:gd name="T50" fmla="*/ 1021858856 w 220"/>
              <a:gd name="T51" fmla="*/ 413761568 h 288"/>
              <a:gd name="T52" fmla="*/ 726418064 w 220"/>
              <a:gd name="T53" fmla="*/ 242527689 h 288"/>
              <a:gd name="T54" fmla="*/ 443240853 w 220"/>
              <a:gd name="T55" fmla="*/ 99881619 h 288"/>
              <a:gd name="T56" fmla="*/ 221593756 w 220"/>
              <a:gd name="T57" fmla="*/ 14294026 h 288"/>
              <a:gd name="T58" fmla="*/ 49266764 w 220"/>
              <a:gd name="T59" fmla="*/ 0 h 288"/>
              <a:gd name="T60" fmla="*/ 110796878 w 220"/>
              <a:gd name="T61" fmla="*/ 99881619 h 288"/>
              <a:gd name="T62" fmla="*/ 381657398 w 220"/>
              <a:gd name="T63" fmla="*/ 256821715 h 288"/>
              <a:gd name="T64" fmla="*/ 664834609 w 220"/>
              <a:gd name="T65" fmla="*/ 413761568 h 288"/>
              <a:gd name="T66" fmla="*/ 948012051 w 220"/>
              <a:gd name="T67" fmla="*/ 570642728 h 288"/>
              <a:gd name="T68" fmla="*/ 1243505953 w 220"/>
              <a:gd name="T69" fmla="*/ 756111940 h 288"/>
              <a:gd name="T70" fmla="*/ 1526683164 w 220"/>
              <a:gd name="T71" fmla="*/ 941581153 h 288"/>
              <a:gd name="T72" fmla="*/ 1809860375 w 220"/>
              <a:gd name="T73" fmla="*/ 1169873751 h 288"/>
              <a:gd name="T74" fmla="*/ 2068404204 w 220"/>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6" name="Freeform 567"/>
          <p:cNvSpPr>
            <a:spLocks/>
          </p:cNvSpPr>
          <p:nvPr/>
        </p:nvSpPr>
        <p:spPr bwMode="auto">
          <a:xfrm>
            <a:off x="5561013" y="3157538"/>
            <a:ext cx="190500" cy="120650"/>
          </a:xfrm>
          <a:custGeom>
            <a:avLst/>
            <a:gdLst>
              <a:gd name="T0" fmla="*/ 795697492 w 1070"/>
              <a:gd name="T1" fmla="*/ 0 h 844"/>
              <a:gd name="T2" fmla="*/ 2147483647 w 1070"/>
              <a:gd name="T3" fmla="*/ 566697053 h 844"/>
              <a:gd name="T4" fmla="*/ 2147483647 w 1070"/>
              <a:gd name="T5" fmla="*/ 2147483647 h 844"/>
              <a:gd name="T6" fmla="*/ 0 w 1070"/>
              <a:gd name="T7" fmla="*/ 1822801928 h 844"/>
              <a:gd name="T8" fmla="*/ 795697492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77" name="Freeform 568"/>
          <p:cNvSpPr>
            <a:spLocks/>
          </p:cNvSpPr>
          <p:nvPr/>
        </p:nvSpPr>
        <p:spPr bwMode="auto">
          <a:xfrm>
            <a:off x="5576888" y="3160713"/>
            <a:ext cx="146050" cy="47625"/>
          </a:xfrm>
          <a:custGeom>
            <a:avLst/>
            <a:gdLst>
              <a:gd name="T0" fmla="*/ 550086715 w 819"/>
              <a:gd name="T1" fmla="*/ 0 h 333"/>
              <a:gd name="T2" fmla="*/ 2147483647 w 819"/>
              <a:gd name="T3" fmla="*/ 406628543 h 333"/>
              <a:gd name="T4" fmla="*/ 975388059 w 819"/>
              <a:gd name="T5" fmla="*/ 286685481 h 333"/>
              <a:gd name="T6" fmla="*/ 0 w 819"/>
              <a:gd name="T7" fmla="*/ 974129044 h 333"/>
              <a:gd name="T8" fmla="*/ 550086715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78" name="Freeform 569"/>
          <p:cNvSpPr>
            <a:spLocks/>
          </p:cNvSpPr>
          <p:nvPr/>
        </p:nvSpPr>
        <p:spPr bwMode="auto">
          <a:xfrm>
            <a:off x="5541963" y="3302000"/>
            <a:ext cx="192087" cy="44450"/>
          </a:xfrm>
          <a:custGeom>
            <a:avLst/>
            <a:gdLst>
              <a:gd name="T0" fmla="*/ 189695224 w 1083"/>
              <a:gd name="T1" fmla="*/ 0 h 306"/>
              <a:gd name="T2" fmla="*/ 2147483647 w 1083"/>
              <a:gd name="T3" fmla="*/ 799997881 h 306"/>
              <a:gd name="T4" fmla="*/ 2147483647 w 1083"/>
              <a:gd name="T5" fmla="*/ 937934366 h 306"/>
              <a:gd name="T6" fmla="*/ 0 w 1083"/>
              <a:gd name="T7" fmla="*/ 85817262 h 306"/>
              <a:gd name="T8" fmla="*/ 189695224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79" name="Freeform 570"/>
          <p:cNvSpPr>
            <a:spLocks/>
          </p:cNvSpPr>
          <p:nvPr/>
        </p:nvSpPr>
        <p:spPr bwMode="auto">
          <a:xfrm>
            <a:off x="5524500" y="3314700"/>
            <a:ext cx="193675" cy="44450"/>
          </a:xfrm>
          <a:custGeom>
            <a:avLst/>
            <a:gdLst>
              <a:gd name="T0" fmla="*/ 219975282 w 1088"/>
              <a:gd name="T1" fmla="*/ 0 h 311"/>
              <a:gd name="T2" fmla="*/ 2147483647 w 1088"/>
              <a:gd name="T3" fmla="*/ 759119530 h 311"/>
              <a:gd name="T4" fmla="*/ 2147483647 w 1088"/>
              <a:gd name="T5" fmla="*/ 908018168 h 311"/>
              <a:gd name="T6" fmla="*/ 0 w 1088"/>
              <a:gd name="T7" fmla="*/ 99258994 h 311"/>
              <a:gd name="T8" fmla="*/ 219975282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80" name="Freeform 571"/>
          <p:cNvSpPr>
            <a:spLocks/>
          </p:cNvSpPr>
          <p:nvPr/>
        </p:nvSpPr>
        <p:spPr bwMode="auto">
          <a:xfrm>
            <a:off x="5554663" y="3355975"/>
            <a:ext cx="28575" cy="9525"/>
          </a:xfrm>
          <a:custGeom>
            <a:avLst/>
            <a:gdLst>
              <a:gd name="T0" fmla="*/ 84640370 w 164"/>
              <a:gd name="T1" fmla="*/ 2310209 h 72"/>
              <a:gd name="T2" fmla="*/ 111082873 w 164"/>
              <a:gd name="T3" fmla="*/ 2310209 h 72"/>
              <a:gd name="T4" fmla="*/ 185128016 w 164"/>
              <a:gd name="T5" fmla="*/ 0 h 72"/>
              <a:gd name="T6" fmla="*/ 285646154 w 164"/>
              <a:gd name="T7" fmla="*/ 0 h 72"/>
              <a:gd name="T8" fmla="*/ 412606622 w 164"/>
              <a:gd name="T9" fmla="*/ 4637749 h 72"/>
              <a:gd name="T10" fmla="*/ 550131998 w 164"/>
              <a:gd name="T11" fmla="*/ 16205994 h 72"/>
              <a:gd name="T12" fmla="*/ 677062323 w 164"/>
              <a:gd name="T13" fmla="*/ 39359946 h 72"/>
              <a:gd name="T14" fmla="*/ 788145196 w 164"/>
              <a:gd name="T15" fmla="*/ 71771933 h 72"/>
              <a:gd name="T16" fmla="*/ 867503024 w 164"/>
              <a:gd name="T17" fmla="*/ 118079837 h 72"/>
              <a:gd name="T18" fmla="*/ 867503024 w 164"/>
              <a:gd name="T19" fmla="*/ 120389915 h 72"/>
              <a:gd name="T20" fmla="*/ 867503024 w 164"/>
              <a:gd name="T21" fmla="*/ 131975622 h 72"/>
              <a:gd name="T22" fmla="*/ 862220656 w 164"/>
              <a:gd name="T23" fmla="*/ 143543867 h 72"/>
              <a:gd name="T24" fmla="*/ 851625429 w 164"/>
              <a:gd name="T25" fmla="*/ 155129574 h 72"/>
              <a:gd name="T26" fmla="*/ 825182926 w 164"/>
              <a:gd name="T27" fmla="*/ 164387742 h 72"/>
              <a:gd name="T28" fmla="*/ 788145196 w 164"/>
              <a:gd name="T29" fmla="*/ 166697819 h 72"/>
              <a:gd name="T30" fmla="*/ 729977647 w 164"/>
              <a:gd name="T31" fmla="*/ 164387742 h 72"/>
              <a:gd name="T32" fmla="*/ 655902187 w 164"/>
              <a:gd name="T33" fmla="*/ 150491825 h 72"/>
              <a:gd name="T34" fmla="*/ 655902187 w 164"/>
              <a:gd name="T35" fmla="*/ 145854076 h 72"/>
              <a:gd name="T36" fmla="*/ 650619645 w 164"/>
              <a:gd name="T37" fmla="*/ 136595908 h 72"/>
              <a:gd name="T38" fmla="*/ 634772368 w 164"/>
              <a:gd name="T39" fmla="*/ 120389915 h 72"/>
              <a:gd name="T40" fmla="*/ 597734638 w 164"/>
              <a:gd name="T41" fmla="*/ 104183921 h 72"/>
              <a:gd name="T42" fmla="*/ 528972037 w 164"/>
              <a:gd name="T43" fmla="*/ 87977927 h 72"/>
              <a:gd name="T44" fmla="*/ 428453898 w 164"/>
              <a:gd name="T45" fmla="*/ 74082143 h 72"/>
              <a:gd name="T46" fmla="*/ 290928522 w 164"/>
              <a:gd name="T47" fmla="*/ 67134184 h 72"/>
              <a:gd name="T48" fmla="*/ 105800506 w 164"/>
              <a:gd name="T49" fmla="*/ 67134184 h 72"/>
              <a:gd name="T50" fmla="*/ 95205279 w 164"/>
              <a:gd name="T51" fmla="*/ 67134184 h 72"/>
              <a:gd name="T52" fmla="*/ 74045143 w 164"/>
              <a:gd name="T53" fmla="*/ 62513898 h 72"/>
              <a:gd name="T54" fmla="*/ 47602639 w 164"/>
              <a:gd name="T55" fmla="*/ 57876149 h 72"/>
              <a:gd name="T56" fmla="*/ 21160136 w 164"/>
              <a:gd name="T57" fmla="*/ 50928191 h 72"/>
              <a:gd name="T58" fmla="*/ 0 w 164"/>
              <a:gd name="T59" fmla="*/ 41670023 h 72"/>
              <a:gd name="T60" fmla="*/ 0 w 164"/>
              <a:gd name="T61" fmla="*/ 32411987 h 72"/>
              <a:gd name="T62" fmla="*/ 26442504 w 164"/>
              <a:gd name="T63" fmla="*/ 16205994 h 72"/>
              <a:gd name="T64" fmla="*/ 84640370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81" name="Freeform 572"/>
          <p:cNvSpPr>
            <a:spLocks/>
          </p:cNvSpPr>
          <p:nvPr/>
        </p:nvSpPr>
        <p:spPr bwMode="auto">
          <a:xfrm>
            <a:off x="5559425" y="3282950"/>
            <a:ext cx="26988" cy="15875"/>
          </a:xfrm>
          <a:custGeom>
            <a:avLst/>
            <a:gdLst>
              <a:gd name="T0" fmla="*/ 284220055 w 146"/>
              <a:gd name="T1" fmla="*/ 0 h 109"/>
              <a:gd name="T2" fmla="*/ 265290192 w 146"/>
              <a:gd name="T3" fmla="*/ 0 h 109"/>
              <a:gd name="T4" fmla="*/ 221075160 w 146"/>
              <a:gd name="T5" fmla="*/ 9269544 h 109"/>
              <a:gd name="T6" fmla="*/ 164217544 w 146"/>
              <a:gd name="T7" fmla="*/ 21614614 h 109"/>
              <a:gd name="T8" fmla="*/ 94751356 w 146"/>
              <a:gd name="T9" fmla="*/ 43250491 h 109"/>
              <a:gd name="T10" fmla="*/ 37893740 w 146"/>
              <a:gd name="T11" fmla="*/ 74134648 h 109"/>
              <a:gd name="T12" fmla="*/ 6321292 w 146"/>
              <a:gd name="T13" fmla="*/ 120482220 h 109"/>
              <a:gd name="T14" fmla="*/ 0 w 146"/>
              <a:gd name="T15" fmla="*/ 182271653 h 109"/>
              <a:gd name="T16" fmla="*/ 37893740 w 146"/>
              <a:gd name="T17" fmla="*/ 262600172 h 109"/>
              <a:gd name="T18" fmla="*/ 536867478 w 146"/>
              <a:gd name="T19" fmla="*/ 336734966 h 109"/>
              <a:gd name="T20" fmla="*/ 530546186 w 146"/>
              <a:gd name="T21" fmla="*/ 321292814 h 109"/>
              <a:gd name="T22" fmla="*/ 530546186 w 146"/>
              <a:gd name="T23" fmla="*/ 287311867 h 109"/>
              <a:gd name="T24" fmla="*/ 530546186 w 146"/>
              <a:gd name="T25" fmla="*/ 234791833 h 109"/>
              <a:gd name="T26" fmla="*/ 549510247 w 146"/>
              <a:gd name="T27" fmla="*/ 179174862 h 109"/>
              <a:gd name="T28" fmla="*/ 587403987 w 146"/>
              <a:gd name="T29" fmla="*/ 123579010 h 109"/>
              <a:gd name="T30" fmla="*/ 656869990 w 146"/>
              <a:gd name="T31" fmla="*/ 83404192 h 109"/>
              <a:gd name="T32" fmla="*/ 764264114 w 146"/>
              <a:gd name="T33" fmla="*/ 61789578 h 109"/>
              <a:gd name="T34" fmla="*/ 922160181 w 146"/>
              <a:gd name="T35" fmla="*/ 71058976 h 109"/>
              <a:gd name="T36" fmla="*/ 284220055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82" name="Freeform 573"/>
          <p:cNvSpPr>
            <a:spLocks/>
          </p:cNvSpPr>
          <p:nvPr/>
        </p:nvSpPr>
        <p:spPr bwMode="auto">
          <a:xfrm>
            <a:off x="5707063" y="3309938"/>
            <a:ext cx="26987" cy="15875"/>
          </a:xfrm>
          <a:custGeom>
            <a:avLst/>
            <a:gdLst>
              <a:gd name="T0" fmla="*/ 284198988 w 146"/>
              <a:gd name="T1" fmla="*/ 0 h 107"/>
              <a:gd name="T2" fmla="*/ 265236369 w 146"/>
              <a:gd name="T3" fmla="*/ 0 h 107"/>
              <a:gd name="T4" fmla="*/ 221024639 w 146"/>
              <a:gd name="T5" fmla="*/ 6537533 h 107"/>
              <a:gd name="T6" fmla="*/ 157884486 w 146"/>
              <a:gd name="T7" fmla="*/ 19590640 h 107"/>
              <a:gd name="T8" fmla="*/ 94744333 w 146"/>
              <a:gd name="T9" fmla="*/ 39181429 h 107"/>
              <a:gd name="T10" fmla="*/ 37890857 w 146"/>
              <a:gd name="T11" fmla="*/ 75105070 h 107"/>
              <a:gd name="T12" fmla="*/ 0 w 146"/>
              <a:gd name="T13" fmla="*/ 124103777 h 107"/>
              <a:gd name="T14" fmla="*/ 0 w 146"/>
              <a:gd name="T15" fmla="*/ 189413379 h 107"/>
              <a:gd name="T16" fmla="*/ 37890857 w 146"/>
              <a:gd name="T17" fmla="*/ 277593662 h 107"/>
              <a:gd name="T18" fmla="*/ 530506934 w 146"/>
              <a:gd name="T19" fmla="*/ 349440797 h 107"/>
              <a:gd name="T20" fmla="*/ 524186061 w 146"/>
              <a:gd name="T21" fmla="*/ 336387689 h 107"/>
              <a:gd name="T22" fmla="*/ 524186061 w 146"/>
              <a:gd name="T23" fmla="*/ 297184303 h 107"/>
              <a:gd name="T24" fmla="*/ 524186061 w 146"/>
              <a:gd name="T25" fmla="*/ 244927808 h 107"/>
              <a:gd name="T26" fmla="*/ 543114484 w 146"/>
              <a:gd name="T27" fmla="*/ 182875846 h 107"/>
              <a:gd name="T28" fmla="*/ 581039537 w 146"/>
              <a:gd name="T29" fmla="*/ 130641310 h 107"/>
              <a:gd name="T30" fmla="*/ 650500563 w 146"/>
              <a:gd name="T31" fmla="*/ 88180136 h 107"/>
              <a:gd name="T32" fmla="*/ 764173319 w 146"/>
              <a:gd name="T33" fmla="*/ 62051814 h 107"/>
              <a:gd name="T34" fmla="*/ 922057805 w 146"/>
              <a:gd name="T35" fmla="*/ 75105070 h 107"/>
              <a:gd name="T36" fmla="*/ 284198988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83" name="Freeform 574"/>
          <p:cNvSpPr>
            <a:spLocks/>
          </p:cNvSpPr>
          <p:nvPr/>
        </p:nvSpPr>
        <p:spPr bwMode="auto">
          <a:xfrm>
            <a:off x="5588000" y="3286125"/>
            <a:ext cx="111125" cy="26988"/>
          </a:xfrm>
          <a:custGeom>
            <a:avLst/>
            <a:gdLst>
              <a:gd name="T0" fmla="*/ 0 w 629"/>
              <a:gd name="T1" fmla="*/ 130414765 h 182"/>
              <a:gd name="T2" fmla="*/ 2147483647 w 629"/>
              <a:gd name="T3" fmla="*/ 593429790 h 182"/>
              <a:gd name="T4" fmla="*/ 2147483647 w 629"/>
              <a:gd name="T5" fmla="*/ 463015025 h 182"/>
              <a:gd name="T6" fmla="*/ 159899335 w 629"/>
              <a:gd name="T7" fmla="*/ 0 h 182"/>
              <a:gd name="T8" fmla="*/ 0 w 629"/>
              <a:gd name="T9" fmla="*/ 130414765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84" name="Freeform 575"/>
          <p:cNvSpPr>
            <a:spLocks/>
          </p:cNvSpPr>
          <p:nvPr/>
        </p:nvSpPr>
        <p:spPr bwMode="auto">
          <a:xfrm>
            <a:off x="5588000" y="3298825"/>
            <a:ext cx="106363" cy="23813"/>
          </a:xfrm>
          <a:custGeom>
            <a:avLst/>
            <a:gdLst>
              <a:gd name="T0" fmla="*/ 0 w 606"/>
              <a:gd name="T1" fmla="*/ 76955211 h 170"/>
              <a:gd name="T2" fmla="*/ 2147483647 w 606"/>
              <a:gd name="T3" fmla="*/ 467244818 h 170"/>
              <a:gd name="T4" fmla="*/ 2147483647 w 606"/>
              <a:gd name="T5" fmla="*/ 390289607 h 170"/>
              <a:gd name="T6" fmla="*/ 27047619 w 606"/>
              <a:gd name="T7" fmla="*/ 0 h 170"/>
              <a:gd name="T8" fmla="*/ 0 w 606"/>
              <a:gd name="T9" fmla="*/ 7695521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85" name="Freeform 576"/>
          <p:cNvSpPr>
            <a:spLocks/>
          </p:cNvSpPr>
          <p:nvPr/>
        </p:nvSpPr>
        <p:spPr bwMode="auto">
          <a:xfrm>
            <a:off x="5588000" y="3281363"/>
            <a:ext cx="106363" cy="23812"/>
          </a:xfrm>
          <a:custGeom>
            <a:avLst/>
            <a:gdLst>
              <a:gd name="T0" fmla="*/ 0 w 606"/>
              <a:gd name="T1" fmla="*/ 76948758 h 170"/>
              <a:gd name="T2" fmla="*/ 2147483647 w 606"/>
              <a:gd name="T3" fmla="*/ 467185977 h 170"/>
              <a:gd name="T4" fmla="*/ 2147483647 w 606"/>
              <a:gd name="T5" fmla="*/ 390237219 h 170"/>
              <a:gd name="T6" fmla="*/ 27047619 w 606"/>
              <a:gd name="T7" fmla="*/ 0 h 170"/>
              <a:gd name="T8" fmla="*/ 0 w 606"/>
              <a:gd name="T9" fmla="*/ 7694875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86" name="AutoShape 577"/>
          <p:cNvSpPr>
            <a:spLocks noChangeAspect="1" noChangeArrowheads="1" noTextEdit="1"/>
          </p:cNvSpPr>
          <p:nvPr/>
        </p:nvSpPr>
        <p:spPr bwMode="auto">
          <a:xfrm>
            <a:off x="6194425" y="1831975"/>
            <a:ext cx="295275"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687" name="Freeform 578"/>
          <p:cNvSpPr>
            <a:spLocks/>
          </p:cNvSpPr>
          <p:nvPr/>
        </p:nvSpPr>
        <p:spPr bwMode="auto">
          <a:xfrm>
            <a:off x="6196013" y="1831975"/>
            <a:ext cx="293687" cy="293688"/>
          </a:xfrm>
          <a:custGeom>
            <a:avLst/>
            <a:gdLst>
              <a:gd name="T0" fmla="*/ 2147483647 w 1894"/>
              <a:gd name="T1" fmla="*/ 0 h 1904"/>
              <a:gd name="T2" fmla="*/ 2147483647 w 1894"/>
              <a:gd name="T3" fmla="*/ 0 h 1904"/>
              <a:gd name="T4" fmla="*/ 2147483647 w 1894"/>
              <a:gd name="T5" fmla="*/ 3664005 h 1904"/>
              <a:gd name="T6" fmla="*/ 2147483647 w 1894"/>
              <a:gd name="T7" fmla="*/ 11015922 h 1904"/>
              <a:gd name="T8" fmla="*/ 2147483647 w 1894"/>
              <a:gd name="T9" fmla="*/ 22007936 h 1904"/>
              <a:gd name="T10" fmla="*/ 2147483647 w 1894"/>
              <a:gd name="T11" fmla="*/ 36687863 h 1904"/>
              <a:gd name="T12" fmla="*/ 2147483647 w 1894"/>
              <a:gd name="T13" fmla="*/ 62383712 h 1904"/>
              <a:gd name="T14" fmla="*/ 2147483647 w 1894"/>
              <a:gd name="T15" fmla="*/ 95407570 h 1904"/>
              <a:gd name="T16" fmla="*/ 2147483647 w 1894"/>
              <a:gd name="T17" fmla="*/ 139447350 h 1904"/>
              <a:gd name="T18" fmla="*/ 2147483647 w 1894"/>
              <a:gd name="T19" fmla="*/ 201854817 h 1904"/>
              <a:gd name="T20" fmla="*/ 2147483647 w 1894"/>
              <a:gd name="T21" fmla="*/ 267902533 h 1904"/>
              <a:gd name="T22" fmla="*/ 2147483647 w 1894"/>
              <a:gd name="T23" fmla="*/ 355982094 h 1904"/>
              <a:gd name="T24" fmla="*/ 2147483647 w 1894"/>
              <a:gd name="T25" fmla="*/ 458741581 h 1904"/>
              <a:gd name="T26" fmla="*/ 2147483647 w 1894"/>
              <a:gd name="T27" fmla="*/ 583509005 h 1904"/>
              <a:gd name="T28" fmla="*/ 2147483647 w 1894"/>
              <a:gd name="T29" fmla="*/ 722980110 h 1904"/>
              <a:gd name="T30" fmla="*/ 2147483647 w 1894"/>
              <a:gd name="T31" fmla="*/ 884459151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147483647 w 1894"/>
              <a:gd name="T61" fmla="*/ 2147483647 h 1904"/>
              <a:gd name="T62" fmla="*/ 2147483647 w 1894"/>
              <a:gd name="T63" fmla="*/ 2147483647 h 1904"/>
              <a:gd name="T64" fmla="*/ 2147483647 w 1894"/>
              <a:gd name="T65" fmla="*/ 2147483647 h 1904"/>
              <a:gd name="T66" fmla="*/ 1867894133 w 1894"/>
              <a:gd name="T67" fmla="*/ 2147483647 h 1904"/>
              <a:gd name="T68" fmla="*/ 1454046198 w 1894"/>
              <a:gd name="T69" fmla="*/ 2147483647 h 1904"/>
              <a:gd name="T70" fmla="*/ 1043925017 w 1894"/>
              <a:gd name="T71" fmla="*/ 2147483647 h 1904"/>
              <a:gd name="T72" fmla="*/ 641281691 w 1894"/>
              <a:gd name="T73" fmla="*/ 2147483647 h 1904"/>
              <a:gd name="T74" fmla="*/ 249794749 w 1894"/>
              <a:gd name="T75" fmla="*/ 2147483647 h 1904"/>
              <a:gd name="T76" fmla="*/ 59653505 w 1894"/>
              <a:gd name="T77" fmla="*/ 2147483647 h 1904"/>
              <a:gd name="T78" fmla="*/ 29814813 w 1894"/>
              <a:gd name="T79" fmla="*/ 2147483647 h 1904"/>
              <a:gd name="T80" fmla="*/ 0 w 1894"/>
              <a:gd name="T81" fmla="*/ 2147483647 h 1904"/>
              <a:gd name="T82" fmla="*/ 14907329 w 1894"/>
              <a:gd name="T83" fmla="*/ 2147483647 h 1904"/>
              <a:gd name="T84" fmla="*/ 1446592533 w 1894"/>
              <a:gd name="T85" fmla="*/ 2147483647 h 1904"/>
              <a:gd name="T86" fmla="*/ 1439138714 w 1894"/>
              <a:gd name="T87" fmla="*/ 2147483647 h 1904"/>
              <a:gd name="T88" fmla="*/ 1454046198 w 1894"/>
              <a:gd name="T89" fmla="*/ 2147483647 h 1904"/>
              <a:gd name="T90" fmla="*/ 1536060696 w 1894"/>
              <a:gd name="T91" fmla="*/ 2147483647 h 1904"/>
              <a:gd name="T92" fmla="*/ 1744860213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88" name="Freeform 579"/>
          <p:cNvSpPr>
            <a:spLocks/>
          </p:cNvSpPr>
          <p:nvPr/>
        </p:nvSpPr>
        <p:spPr bwMode="auto">
          <a:xfrm>
            <a:off x="6232525" y="2019300"/>
            <a:ext cx="171450" cy="49213"/>
          </a:xfrm>
          <a:custGeom>
            <a:avLst/>
            <a:gdLst>
              <a:gd name="T0" fmla="*/ 149013768 w 1106"/>
              <a:gd name="T1" fmla="*/ 0 h 331"/>
              <a:gd name="T2" fmla="*/ 2147483647 w 1106"/>
              <a:gd name="T3" fmla="*/ 910399910 h 331"/>
              <a:gd name="T4" fmla="*/ 2147483647 w 1106"/>
              <a:gd name="T5" fmla="*/ 1087886372 h 331"/>
              <a:gd name="T6" fmla="*/ 0 w 1106"/>
              <a:gd name="T7" fmla="*/ 118309539 h 331"/>
              <a:gd name="T8" fmla="*/ 149013768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89" name="Freeform 580"/>
          <p:cNvSpPr>
            <a:spLocks/>
          </p:cNvSpPr>
          <p:nvPr/>
        </p:nvSpPr>
        <p:spPr bwMode="auto">
          <a:xfrm>
            <a:off x="6203950" y="2041525"/>
            <a:ext cx="200025" cy="76200"/>
          </a:xfrm>
          <a:custGeom>
            <a:avLst/>
            <a:gdLst>
              <a:gd name="T0" fmla="*/ 2147483647 w 1285"/>
              <a:gd name="T1" fmla="*/ 1343273518 h 505"/>
              <a:gd name="T2" fmla="*/ 2147483647 w 1285"/>
              <a:gd name="T3" fmla="*/ 1336420346 h 505"/>
              <a:gd name="T4" fmla="*/ 2147483647 w 1285"/>
              <a:gd name="T5" fmla="*/ 1322668434 h 505"/>
              <a:gd name="T6" fmla="*/ 2147483647 w 1285"/>
              <a:gd name="T7" fmla="*/ 1298625297 h 505"/>
              <a:gd name="T8" fmla="*/ 2147483647 w 1285"/>
              <a:gd name="T9" fmla="*/ 1267706204 h 505"/>
              <a:gd name="T10" fmla="*/ 2147483647 w 1285"/>
              <a:gd name="T11" fmla="*/ 1219597145 h 505"/>
              <a:gd name="T12" fmla="*/ 2147483647 w 1285"/>
              <a:gd name="T13" fmla="*/ 1168072969 h 505"/>
              <a:gd name="T14" fmla="*/ 2147483647 w 1285"/>
              <a:gd name="T15" fmla="*/ 1106234632 h 505"/>
              <a:gd name="T16" fmla="*/ 2147483647 w 1285"/>
              <a:gd name="T17" fmla="*/ 1027206480 h 505"/>
              <a:gd name="T18" fmla="*/ 2147483647 w 1285"/>
              <a:gd name="T19" fmla="*/ 937887254 h 505"/>
              <a:gd name="T20" fmla="*/ 2147483647 w 1285"/>
              <a:gd name="T21" fmla="*/ 838253868 h 505"/>
              <a:gd name="T22" fmla="*/ 1780262972 w 1285"/>
              <a:gd name="T23" fmla="*/ 718015398 h 505"/>
              <a:gd name="T24" fmla="*/ 1372924123 w 1285"/>
              <a:gd name="T25" fmla="*/ 587463070 h 505"/>
              <a:gd name="T26" fmla="*/ 976876647 w 1285"/>
              <a:gd name="T27" fmla="*/ 439743410 h 505"/>
              <a:gd name="T28" fmla="*/ 584633381 w 1285"/>
              <a:gd name="T29" fmla="*/ 278271989 h 505"/>
              <a:gd name="T30" fmla="*/ 207437288 w 1285"/>
              <a:gd name="T31" fmla="*/ 96195333 h 505"/>
              <a:gd name="T32" fmla="*/ 22631311 w 1285"/>
              <a:gd name="T33" fmla="*/ 13751912 h 505"/>
              <a:gd name="T34" fmla="*/ 7535728 w 1285"/>
              <a:gd name="T35" fmla="*/ 109947245 h 505"/>
              <a:gd name="T36" fmla="*/ 0 w 1285"/>
              <a:gd name="T37" fmla="*/ 261104808 h 505"/>
              <a:gd name="T38" fmla="*/ 30167039 w 1285"/>
              <a:gd name="T39" fmla="*/ 412262370 h 505"/>
              <a:gd name="T40" fmla="*/ 71673861 w 1285"/>
              <a:gd name="T41" fmla="*/ 477538610 h 505"/>
              <a:gd name="T42" fmla="*/ 105620672 w 1285"/>
              <a:gd name="T43" fmla="*/ 494705791 h 505"/>
              <a:gd name="T44" fmla="*/ 177270249 w 1285"/>
              <a:gd name="T45" fmla="*/ 532500840 h 505"/>
              <a:gd name="T46" fmla="*/ 282891077 w 1285"/>
              <a:gd name="T47" fmla="*/ 584025017 h 505"/>
              <a:gd name="T48" fmla="*/ 422434432 w 1285"/>
              <a:gd name="T49" fmla="*/ 652739310 h 505"/>
              <a:gd name="T50" fmla="*/ 599704837 w 1285"/>
              <a:gd name="T51" fmla="*/ 728329408 h 505"/>
              <a:gd name="T52" fmla="*/ 810922053 w 1285"/>
              <a:gd name="T53" fmla="*/ 817648785 h 505"/>
              <a:gd name="T54" fmla="*/ 1059866163 w 1285"/>
              <a:gd name="T55" fmla="*/ 917282020 h 505"/>
              <a:gd name="T56" fmla="*/ 1350292812 w 1285"/>
              <a:gd name="T57" fmla="*/ 1016915406 h 505"/>
              <a:gd name="T58" fmla="*/ 1670886500 w 1285"/>
              <a:gd name="T59" fmla="*/ 1119963910 h 505"/>
              <a:gd name="T60" fmla="*/ 2036742810 w 1285"/>
              <a:gd name="T61" fmla="*/ 1226473101 h 505"/>
              <a:gd name="T62" fmla="*/ 2147483647 w 1285"/>
              <a:gd name="T63" fmla="*/ 1329544390 h 505"/>
              <a:gd name="T64" fmla="*/ 2147483647 w 1285"/>
              <a:gd name="T65" fmla="*/ 1429177776 h 505"/>
              <a:gd name="T66" fmla="*/ 2147483647 w 1285"/>
              <a:gd name="T67" fmla="*/ 1525372958 h 505"/>
              <a:gd name="T68" fmla="*/ 2147483647 w 1285"/>
              <a:gd name="T69" fmla="*/ 1621568291 h 505"/>
              <a:gd name="T70" fmla="*/ 2147483647 w 1285"/>
              <a:gd name="T71" fmla="*/ 1697135755 h 505"/>
              <a:gd name="T72" fmla="*/ 2147483647 w 1285"/>
              <a:gd name="T73" fmla="*/ 1728054848 h 505"/>
              <a:gd name="T74" fmla="*/ 2147483647 w 1285"/>
              <a:gd name="T75" fmla="*/ 1673092618 h 505"/>
              <a:gd name="T76" fmla="*/ 2147483647 w 1285"/>
              <a:gd name="T77" fmla="*/ 1566583276 h 505"/>
              <a:gd name="T78" fmla="*/ 2147483647 w 1285"/>
              <a:gd name="T79" fmla="*/ 1425739723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90" name="AutoShape 581"/>
          <p:cNvSpPr>
            <a:spLocks noChangeAspect="1" noChangeArrowheads="1" noTextEdit="1"/>
          </p:cNvSpPr>
          <p:nvPr/>
        </p:nvSpPr>
        <p:spPr bwMode="auto">
          <a:xfrm>
            <a:off x="6143625" y="1728788"/>
            <a:ext cx="322263"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691" name="Freeform 582"/>
          <p:cNvSpPr>
            <a:spLocks/>
          </p:cNvSpPr>
          <p:nvPr/>
        </p:nvSpPr>
        <p:spPr bwMode="auto">
          <a:xfrm>
            <a:off x="6210300" y="1751013"/>
            <a:ext cx="46038" cy="57150"/>
          </a:xfrm>
          <a:custGeom>
            <a:avLst/>
            <a:gdLst>
              <a:gd name="T0" fmla="*/ 1071820966 w 179"/>
              <a:gd name="T1" fmla="*/ 518592065 h 216"/>
              <a:gd name="T2" fmla="*/ 833682595 w 179"/>
              <a:gd name="T3" fmla="*/ 685342535 h 216"/>
              <a:gd name="T4" fmla="*/ 646479485 w 179"/>
              <a:gd name="T5" fmla="*/ 870504037 h 216"/>
              <a:gd name="T6" fmla="*/ 459342473 w 179"/>
              <a:gd name="T7" fmla="*/ 1092767796 h 216"/>
              <a:gd name="T8" fmla="*/ 306272296 w 179"/>
              <a:gd name="T9" fmla="*/ 1333582815 h 216"/>
              <a:gd name="T10" fmla="*/ 170136644 w 179"/>
              <a:gd name="T11" fmla="*/ 1592878715 h 216"/>
              <a:gd name="T12" fmla="*/ 85068193 w 179"/>
              <a:gd name="T13" fmla="*/ 1870725875 h 216"/>
              <a:gd name="T14" fmla="*/ 34000992 w 179"/>
              <a:gd name="T15" fmla="*/ 2147483647 h 216"/>
              <a:gd name="T16" fmla="*/ 0 w 179"/>
              <a:gd name="T17" fmla="*/ 2147483647 h 216"/>
              <a:gd name="T18" fmla="*/ 34000992 w 179"/>
              <a:gd name="T19" fmla="*/ 2147483647 h 216"/>
              <a:gd name="T20" fmla="*/ 170136644 w 179"/>
              <a:gd name="T21" fmla="*/ 2147483647 h 216"/>
              <a:gd name="T22" fmla="*/ 391274647 w 179"/>
              <a:gd name="T23" fmla="*/ 2147483647 h 216"/>
              <a:gd name="T24" fmla="*/ 680546576 w 179"/>
              <a:gd name="T25" fmla="*/ 2147483647 h 216"/>
              <a:gd name="T26" fmla="*/ 1003819239 w 179"/>
              <a:gd name="T27" fmla="*/ 2147483647 h 216"/>
              <a:gd name="T28" fmla="*/ 1344026428 w 179"/>
              <a:gd name="T29" fmla="*/ 2147483647 h 216"/>
              <a:gd name="T30" fmla="*/ 1701366182 w 179"/>
              <a:gd name="T31" fmla="*/ 2147483647 h 216"/>
              <a:gd name="T32" fmla="*/ 2041573371 w 179"/>
              <a:gd name="T33" fmla="*/ 2147483647 h 216"/>
              <a:gd name="T34" fmla="*/ 2109641197 w 179"/>
              <a:gd name="T35" fmla="*/ 2147483647 h 216"/>
              <a:gd name="T36" fmla="*/ 2147483647 w 179"/>
              <a:gd name="T37" fmla="*/ 2147483647 h 216"/>
              <a:gd name="T38" fmla="*/ 2147483647 w 179"/>
              <a:gd name="T39" fmla="*/ 2147483647 h 216"/>
              <a:gd name="T40" fmla="*/ 2147483647 w 179"/>
              <a:gd name="T41" fmla="*/ 2147483647 h 216"/>
              <a:gd name="T42" fmla="*/ 2147483647 w 179"/>
              <a:gd name="T43" fmla="*/ 2147483647 h 216"/>
              <a:gd name="T44" fmla="*/ 2143708288 w 179"/>
              <a:gd name="T45" fmla="*/ 2147483647 h 216"/>
              <a:gd name="T46" fmla="*/ 2058639838 w 179"/>
              <a:gd name="T47" fmla="*/ 2147483647 h 216"/>
              <a:gd name="T48" fmla="*/ 1973571644 w 179"/>
              <a:gd name="T49" fmla="*/ 2147483647 h 216"/>
              <a:gd name="T50" fmla="*/ 1786434633 w 179"/>
              <a:gd name="T51" fmla="*/ 2147483647 h 216"/>
              <a:gd name="T52" fmla="*/ 1616297989 w 179"/>
              <a:gd name="T53" fmla="*/ 2147483647 h 216"/>
              <a:gd name="T54" fmla="*/ 1429094621 w 179"/>
              <a:gd name="T55" fmla="*/ 2147483647 h 216"/>
              <a:gd name="T56" fmla="*/ 1276024701 w 179"/>
              <a:gd name="T57" fmla="*/ 2147483647 h 216"/>
              <a:gd name="T58" fmla="*/ 1105888057 w 179"/>
              <a:gd name="T59" fmla="*/ 2147483647 h 216"/>
              <a:gd name="T60" fmla="*/ 952751780 w 179"/>
              <a:gd name="T61" fmla="*/ 2147483647 h 216"/>
              <a:gd name="T62" fmla="*/ 799615761 w 179"/>
              <a:gd name="T63" fmla="*/ 2147483647 h 216"/>
              <a:gd name="T64" fmla="*/ 663545951 w 179"/>
              <a:gd name="T65" fmla="*/ 2147483647 h 216"/>
              <a:gd name="T66" fmla="*/ 612478493 w 179"/>
              <a:gd name="T67" fmla="*/ 2147483647 h 216"/>
              <a:gd name="T68" fmla="*/ 748614402 w 179"/>
              <a:gd name="T69" fmla="*/ 1667013377 h 216"/>
              <a:gd name="T70" fmla="*/ 1037820231 w 179"/>
              <a:gd name="T71" fmla="*/ 1240967006 h 216"/>
              <a:gd name="T72" fmla="*/ 1429094621 w 179"/>
              <a:gd name="T73" fmla="*/ 870504037 h 216"/>
              <a:gd name="T74" fmla="*/ 1854436360 w 179"/>
              <a:gd name="T75" fmla="*/ 592726727 h 216"/>
              <a:gd name="T76" fmla="*/ 2147483647 w 179"/>
              <a:gd name="T77" fmla="*/ 388944115 h 216"/>
              <a:gd name="T78" fmla="*/ 2147483647 w 179"/>
              <a:gd name="T79" fmla="*/ 222263758 h 216"/>
              <a:gd name="T80" fmla="*/ 2147483647 w 179"/>
              <a:gd name="T81" fmla="*/ 92615808 h 216"/>
              <a:gd name="T82" fmla="*/ 2147483647 w 179"/>
              <a:gd name="T83" fmla="*/ 18551260 h 216"/>
              <a:gd name="T84" fmla="*/ 2147483647 w 179"/>
              <a:gd name="T85" fmla="*/ 0 h 216"/>
              <a:gd name="T86" fmla="*/ 2147483647 w 179"/>
              <a:gd name="T87" fmla="*/ 37032406 h 216"/>
              <a:gd name="T88" fmla="*/ 2109641197 w 179"/>
              <a:gd name="T89" fmla="*/ 92615808 h 216"/>
              <a:gd name="T90" fmla="*/ 1837435735 w 179"/>
              <a:gd name="T91" fmla="*/ 185231617 h 216"/>
              <a:gd name="T92" fmla="*/ 1565230530 w 179"/>
              <a:gd name="T93" fmla="*/ 277847160 h 216"/>
              <a:gd name="T94" fmla="*/ 1310025436 w 179"/>
              <a:gd name="T95" fmla="*/ 407495375 h 216"/>
              <a:gd name="T96" fmla="*/ 1071820966 w 179"/>
              <a:gd name="T97" fmla="*/ 518592065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92" name="Freeform 583"/>
          <p:cNvSpPr>
            <a:spLocks/>
          </p:cNvSpPr>
          <p:nvPr/>
        </p:nvSpPr>
        <p:spPr bwMode="auto">
          <a:xfrm>
            <a:off x="6288088" y="1749425"/>
            <a:ext cx="28575" cy="44450"/>
          </a:xfrm>
          <a:custGeom>
            <a:avLst/>
            <a:gdLst>
              <a:gd name="T0" fmla="*/ 1511863395 w 114"/>
              <a:gd name="T1" fmla="*/ 1018703248 h 168"/>
              <a:gd name="T2" fmla="*/ 1590588523 w 114"/>
              <a:gd name="T3" fmla="*/ 1333582815 h 168"/>
              <a:gd name="T4" fmla="*/ 1574881297 w 114"/>
              <a:gd name="T5" fmla="*/ 1629911121 h 168"/>
              <a:gd name="T6" fmla="*/ 1448908409 w 114"/>
              <a:gd name="T7" fmla="*/ 1870725875 h 168"/>
              <a:gd name="T8" fmla="*/ 1291394988 w 114"/>
              <a:gd name="T9" fmla="*/ 2074438637 h 168"/>
              <a:gd name="T10" fmla="*/ 1086634058 w 114"/>
              <a:gd name="T11" fmla="*/ 2147483647 h 168"/>
              <a:gd name="T12" fmla="*/ 850458424 w 114"/>
              <a:gd name="T13" fmla="*/ 2147483647 h 168"/>
              <a:gd name="T14" fmla="*/ 629927353 w 114"/>
              <a:gd name="T15" fmla="*/ 2147483647 h 168"/>
              <a:gd name="T16" fmla="*/ 425229338 w 114"/>
              <a:gd name="T17" fmla="*/ 2147483647 h 168"/>
              <a:gd name="T18" fmla="*/ 393688804 w 114"/>
              <a:gd name="T19" fmla="*/ 2147483647 h 168"/>
              <a:gd name="T20" fmla="*/ 377981578 w 114"/>
              <a:gd name="T21" fmla="*/ 2147483647 h 168"/>
              <a:gd name="T22" fmla="*/ 377981578 w 114"/>
              <a:gd name="T23" fmla="*/ 2147483647 h 168"/>
              <a:gd name="T24" fmla="*/ 393688804 w 114"/>
              <a:gd name="T25" fmla="*/ 2147483647 h 168"/>
              <a:gd name="T26" fmla="*/ 440936564 w 114"/>
              <a:gd name="T27" fmla="*/ 2147483647 h 168"/>
              <a:gd name="T28" fmla="*/ 488184324 w 114"/>
              <a:gd name="T29" fmla="*/ 2147483647 h 168"/>
              <a:gd name="T30" fmla="*/ 519724607 w 114"/>
              <a:gd name="T31" fmla="*/ 2147483647 h 168"/>
              <a:gd name="T32" fmla="*/ 582679593 w 114"/>
              <a:gd name="T33" fmla="*/ 2147483647 h 168"/>
              <a:gd name="T34" fmla="*/ 834688283 w 114"/>
              <a:gd name="T35" fmla="*/ 2147483647 h 168"/>
              <a:gd name="T36" fmla="*/ 1086634058 w 114"/>
              <a:gd name="T37" fmla="*/ 2147483647 h 168"/>
              <a:gd name="T38" fmla="*/ 1322872607 w 114"/>
              <a:gd name="T39" fmla="*/ 2147483647 h 168"/>
              <a:gd name="T40" fmla="*/ 1527633537 w 114"/>
              <a:gd name="T41" fmla="*/ 2147483647 h 168"/>
              <a:gd name="T42" fmla="*/ 1685084043 w 114"/>
              <a:gd name="T43" fmla="*/ 1963341683 h 168"/>
              <a:gd name="T44" fmla="*/ 1779579312 w 114"/>
              <a:gd name="T45" fmla="*/ 1648462117 h 168"/>
              <a:gd name="T46" fmla="*/ 1795349453 w 114"/>
              <a:gd name="T47" fmla="*/ 1315031554 h 168"/>
              <a:gd name="T48" fmla="*/ 1732331552 w 114"/>
              <a:gd name="T49" fmla="*/ 944638435 h 168"/>
              <a:gd name="T50" fmla="*/ 1590588523 w 114"/>
              <a:gd name="T51" fmla="*/ 666791275 h 168"/>
              <a:gd name="T52" fmla="*/ 1370120366 w 114"/>
              <a:gd name="T53" fmla="*/ 444527517 h 168"/>
              <a:gd name="T54" fmla="*/ 1102404199 w 114"/>
              <a:gd name="T55" fmla="*/ 259296165 h 168"/>
              <a:gd name="T56" fmla="*/ 803210915 w 114"/>
              <a:gd name="T57" fmla="*/ 129647950 h 168"/>
              <a:gd name="T58" fmla="*/ 503954465 w 114"/>
              <a:gd name="T59" fmla="*/ 37032406 h 168"/>
              <a:gd name="T60" fmla="*/ 267715916 w 114"/>
              <a:gd name="T61" fmla="*/ 0 h 168"/>
              <a:gd name="T62" fmla="*/ 78725128 w 114"/>
              <a:gd name="T63" fmla="*/ 0 h 168"/>
              <a:gd name="T64" fmla="*/ 0 w 114"/>
              <a:gd name="T65" fmla="*/ 55583402 h 168"/>
              <a:gd name="T66" fmla="*/ 188990789 w 114"/>
              <a:gd name="T67" fmla="*/ 166680356 h 168"/>
              <a:gd name="T68" fmla="*/ 409459196 w 114"/>
              <a:gd name="T69" fmla="*/ 240815019 h 168"/>
              <a:gd name="T70" fmla="*/ 645697494 w 114"/>
              <a:gd name="T71" fmla="*/ 314879567 h 168"/>
              <a:gd name="T72" fmla="*/ 850458424 w 114"/>
              <a:gd name="T73" fmla="*/ 407495375 h 168"/>
              <a:gd name="T74" fmla="*/ 1070926832 w 114"/>
              <a:gd name="T75" fmla="*/ 500110919 h 168"/>
              <a:gd name="T76" fmla="*/ 1259917620 w 114"/>
              <a:gd name="T77" fmla="*/ 629759133 h 168"/>
              <a:gd name="T78" fmla="*/ 1401660649 w 114"/>
              <a:gd name="T79" fmla="*/ 796439490 h 168"/>
              <a:gd name="T80" fmla="*/ 1511863395 w 114"/>
              <a:gd name="T81" fmla="*/ 101870324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93" name="Freeform 584"/>
          <p:cNvSpPr>
            <a:spLocks/>
          </p:cNvSpPr>
          <p:nvPr/>
        </p:nvSpPr>
        <p:spPr bwMode="auto">
          <a:xfrm>
            <a:off x="6181725" y="1739900"/>
            <a:ext cx="74613" cy="92075"/>
          </a:xfrm>
          <a:custGeom>
            <a:avLst/>
            <a:gdLst>
              <a:gd name="T0" fmla="*/ 1548797549 w 289"/>
              <a:gd name="T1" fmla="*/ 1173326940 h 351"/>
              <a:gd name="T2" fmla="*/ 825989920 w 289"/>
              <a:gd name="T3" fmla="*/ 1913408739 h 351"/>
              <a:gd name="T4" fmla="*/ 258155042 w 289"/>
              <a:gd name="T5" fmla="*/ 2147483647 h 351"/>
              <a:gd name="T6" fmla="*/ 0 w 289"/>
              <a:gd name="T7" fmla="*/ 2147483647 h 351"/>
              <a:gd name="T8" fmla="*/ 51657755 w 289"/>
              <a:gd name="T9" fmla="*/ 2147483647 h 351"/>
              <a:gd name="T10" fmla="*/ 137642654 w 289"/>
              <a:gd name="T11" fmla="*/ 2147483647 h 351"/>
              <a:gd name="T12" fmla="*/ 292549311 w 289"/>
              <a:gd name="T13" fmla="*/ 2147483647 h 351"/>
              <a:gd name="T14" fmla="*/ 499046598 w 289"/>
              <a:gd name="T15" fmla="*/ 2147483647 h 351"/>
              <a:gd name="T16" fmla="*/ 860450541 w 289"/>
              <a:gd name="T17" fmla="*/ 2147483647 h 351"/>
              <a:gd name="T18" fmla="*/ 1325103128 w 289"/>
              <a:gd name="T19" fmla="*/ 2147483647 h 351"/>
              <a:gd name="T20" fmla="*/ 1841346860 w 289"/>
              <a:gd name="T21" fmla="*/ 2147483647 h 351"/>
              <a:gd name="T22" fmla="*/ 2147483647 w 289"/>
              <a:gd name="T23" fmla="*/ 2147483647 h 351"/>
              <a:gd name="T24" fmla="*/ 2147483647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2147483647 w 289"/>
              <a:gd name="T49" fmla="*/ 2147483647 h 351"/>
              <a:gd name="T50" fmla="*/ 2147483647 w 289"/>
              <a:gd name="T51" fmla="*/ 2147483647 h 351"/>
              <a:gd name="T52" fmla="*/ 1686440462 w 289"/>
              <a:gd name="T53" fmla="*/ 2147483647 h 351"/>
              <a:gd name="T54" fmla="*/ 1239051361 w 289"/>
              <a:gd name="T55" fmla="*/ 2147483647 h 351"/>
              <a:gd name="T56" fmla="*/ 843253665 w 289"/>
              <a:gd name="T57" fmla="*/ 2147483647 h 351"/>
              <a:gd name="T58" fmla="*/ 585098365 w 289"/>
              <a:gd name="T59" fmla="*/ 2147483647 h 351"/>
              <a:gd name="T60" fmla="*/ 516243733 w 289"/>
              <a:gd name="T61" fmla="*/ 2147483647 h 351"/>
              <a:gd name="T62" fmla="*/ 585098365 w 289"/>
              <a:gd name="T63" fmla="*/ 2147483647 h 351"/>
              <a:gd name="T64" fmla="*/ 791595909 w 289"/>
              <a:gd name="T65" fmla="*/ 2147483647 h 351"/>
              <a:gd name="T66" fmla="*/ 1101342097 w 289"/>
              <a:gd name="T67" fmla="*/ 2147483647 h 351"/>
              <a:gd name="T68" fmla="*/ 1462746040 w 289"/>
              <a:gd name="T69" fmla="*/ 1841224037 h 351"/>
              <a:gd name="T70" fmla="*/ 1892938006 w 289"/>
              <a:gd name="T71" fmla="*/ 1389949772 h 351"/>
              <a:gd name="T72" fmla="*/ 2147483647 w 289"/>
              <a:gd name="T73" fmla="*/ 956704369 h 351"/>
              <a:gd name="T74" fmla="*/ 2147483647 w 289"/>
              <a:gd name="T75" fmla="*/ 631770383 h 351"/>
              <a:gd name="T76" fmla="*/ 2147483647 w 289"/>
              <a:gd name="T77" fmla="*/ 342963111 h 351"/>
              <a:gd name="T78" fmla="*/ 2147483647 w 289"/>
              <a:gd name="T79" fmla="*/ 108311416 h 351"/>
              <a:gd name="T80" fmla="*/ 2147483647 w 289"/>
              <a:gd name="T81" fmla="*/ 0 h 351"/>
              <a:gd name="T82" fmla="*/ 2147483647 w 289"/>
              <a:gd name="T83" fmla="*/ 72184701 h 351"/>
              <a:gd name="T84" fmla="*/ 2147483647 w 289"/>
              <a:gd name="T85" fmla="*/ 306836396 h 351"/>
              <a:gd name="T86" fmla="*/ 2147483647 w 289"/>
              <a:gd name="T87" fmla="*/ 63177038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94" name="Freeform 585"/>
          <p:cNvSpPr>
            <a:spLocks/>
          </p:cNvSpPr>
          <p:nvPr/>
        </p:nvSpPr>
        <p:spPr bwMode="auto">
          <a:xfrm>
            <a:off x="6284913" y="1736725"/>
            <a:ext cx="63500" cy="61913"/>
          </a:xfrm>
          <a:custGeom>
            <a:avLst/>
            <a:gdLst>
              <a:gd name="T0" fmla="*/ 2147483647 w 254"/>
              <a:gd name="T1" fmla="*/ 1315122873 h 234"/>
              <a:gd name="T2" fmla="*/ 2147483647 w 254"/>
              <a:gd name="T3" fmla="*/ 1555871573 h 234"/>
              <a:gd name="T4" fmla="*/ 2147483647 w 254"/>
              <a:gd name="T5" fmla="*/ 1833723359 h 234"/>
              <a:gd name="T6" fmla="*/ 2147483647 w 254"/>
              <a:gd name="T7" fmla="*/ 2130056440 h 234"/>
              <a:gd name="T8" fmla="*/ 2147483647 w 254"/>
              <a:gd name="T9" fmla="*/ 2147483647 h 234"/>
              <a:gd name="T10" fmla="*/ 2147483647 w 254"/>
              <a:gd name="T11" fmla="*/ 2147483647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147483647 w 254"/>
              <a:gd name="T23" fmla="*/ 2147483647 h 234"/>
              <a:gd name="T24" fmla="*/ 2147483647 w 254"/>
              <a:gd name="T25" fmla="*/ 2147483647 h 234"/>
              <a:gd name="T26" fmla="*/ 2147483647 w 254"/>
              <a:gd name="T27" fmla="*/ 2147483647 h 234"/>
              <a:gd name="T28" fmla="*/ 2147483647 w 254"/>
              <a:gd name="T29" fmla="*/ 2147483647 h 234"/>
              <a:gd name="T30" fmla="*/ 2147483647 w 254"/>
              <a:gd name="T31" fmla="*/ 2147483647 h 234"/>
              <a:gd name="T32" fmla="*/ 2147483647 w 254"/>
              <a:gd name="T33" fmla="*/ 2147483647 h 234"/>
              <a:gd name="T34" fmla="*/ 2147483647 w 254"/>
              <a:gd name="T35" fmla="*/ 2147483647 h 234"/>
              <a:gd name="T36" fmla="*/ 2147483647 w 254"/>
              <a:gd name="T37" fmla="*/ 2147483647 h 234"/>
              <a:gd name="T38" fmla="*/ 2147483647 w 254"/>
              <a:gd name="T39" fmla="*/ 2147483647 h 234"/>
              <a:gd name="T40" fmla="*/ 2147483647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2147483647 h 234"/>
              <a:gd name="T52" fmla="*/ 2147483647 w 254"/>
              <a:gd name="T53" fmla="*/ 1981924824 h 234"/>
              <a:gd name="T54" fmla="*/ 2147483647 w 254"/>
              <a:gd name="T55" fmla="*/ 1555871573 h 234"/>
              <a:gd name="T56" fmla="*/ 2147483647 w 254"/>
              <a:gd name="T57" fmla="*/ 1185402702 h 234"/>
              <a:gd name="T58" fmla="*/ 2147483647 w 254"/>
              <a:gd name="T59" fmla="*/ 981686707 h 234"/>
              <a:gd name="T60" fmla="*/ 2147483647 w 254"/>
              <a:gd name="T61" fmla="*/ 833485242 h 234"/>
              <a:gd name="T62" fmla="*/ 2147483647 w 254"/>
              <a:gd name="T63" fmla="*/ 666802216 h 234"/>
              <a:gd name="T64" fmla="*/ 2147483647 w 254"/>
              <a:gd name="T65" fmla="*/ 537151896 h 234"/>
              <a:gd name="T66" fmla="*/ 2147483647 w 254"/>
              <a:gd name="T67" fmla="*/ 388950431 h 234"/>
              <a:gd name="T68" fmla="*/ 2015625000 w 254"/>
              <a:gd name="T69" fmla="*/ 296333081 h 234"/>
              <a:gd name="T70" fmla="*/ 1734375000 w 254"/>
              <a:gd name="T71" fmla="*/ 222267405 h 234"/>
              <a:gd name="T72" fmla="*/ 1453125000 w 254"/>
              <a:gd name="T73" fmla="*/ 129650055 h 234"/>
              <a:gd name="T74" fmla="*/ 1171875000 w 254"/>
              <a:gd name="T75" fmla="*/ 74065675 h 234"/>
              <a:gd name="T76" fmla="*/ 921875000 w 254"/>
              <a:gd name="T77" fmla="*/ 37032970 h 234"/>
              <a:gd name="T78" fmla="*/ 671875000 w 254"/>
              <a:gd name="T79" fmla="*/ 0 h 234"/>
              <a:gd name="T80" fmla="*/ 484375000 w 254"/>
              <a:gd name="T81" fmla="*/ 0 h 234"/>
              <a:gd name="T82" fmla="*/ 296875000 w 254"/>
              <a:gd name="T83" fmla="*/ 0 h 234"/>
              <a:gd name="T84" fmla="*/ 156250000 w 254"/>
              <a:gd name="T85" fmla="*/ 0 h 234"/>
              <a:gd name="T86" fmla="*/ 46875000 w 254"/>
              <a:gd name="T87" fmla="*/ 37032970 h 234"/>
              <a:gd name="T88" fmla="*/ 0 w 254"/>
              <a:gd name="T89" fmla="*/ 74065675 h 234"/>
              <a:gd name="T90" fmla="*/ 171875000 w 254"/>
              <a:gd name="T91" fmla="*/ 111168760 h 234"/>
              <a:gd name="T92" fmla="*/ 328125000 w 254"/>
              <a:gd name="T93" fmla="*/ 129650055 h 234"/>
              <a:gd name="T94" fmla="*/ 531250000 w 254"/>
              <a:gd name="T95" fmla="*/ 166683025 h 234"/>
              <a:gd name="T96" fmla="*/ 718750000 w 254"/>
              <a:gd name="T97" fmla="*/ 222267405 h 234"/>
              <a:gd name="T98" fmla="*/ 921875000 w 254"/>
              <a:gd name="T99" fmla="*/ 277851786 h 234"/>
              <a:gd name="T100" fmla="*/ 1156250000 w 254"/>
              <a:gd name="T101" fmla="*/ 314884491 h 234"/>
              <a:gd name="T102" fmla="*/ 1359375000 w 254"/>
              <a:gd name="T103" fmla="*/ 370468871 h 234"/>
              <a:gd name="T104" fmla="*/ 1593750000 w 254"/>
              <a:gd name="T105" fmla="*/ 425983401 h 234"/>
              <a:gd name="T106" fmla="*/ 1812500000 w 254"/>
              <a:gd name="T107" fmla="*/ 518600486 h 234"/>
              <a:gd name="T108" fmla="*/ 2046875000 w 254"/>
              <a:gd name="T109" fmla="*/ 592736276 h 234"/>
              <a:gd name="T110" fmla="*/ 2147483647 w 254"/>
              <a:gd name="T111" fmla="*/ 666802216 h 234"/>
              <a:gd name="T112" fmla="*/ 2147483647 w 254"/>
              <a:gd name="T113" fmla="*/ 777970712 h 234"/>
              <a:gd name="T114" fmla="*/ 2147483647 w 254"/>
              <a:gd name="T115" fmla="*/ 889069357 h 234"/>
              <a:gd name="T116" fmla="*/ 2147483647 w 254"/>
              <a:gd name="T117" fmla="*/ 1018719677 h 234"/>
              <a:gd name="T118" fmla="*/ 2147483647 w 254"/>
              <a:gd name="T119" fmla="*/ 1166921143 h 234"/>
              <a:gd name="T120" fmla="*/ 2147483647 w 254"/>
              <a:gd name="T121" fmla="*/ 1315122873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95" name="Freeform 586"/>
          <p:cNvSpPr>
            <a:spLocks/>
          </p:cNvSpPr>
          <p:nvPr/>
        </p:nvSpPr>
        <p:spPr bwMode="auto">
          <a:xfrm>
            <a:off x="6156325" y="1765300"/>
            <a:ext cx="25400" cy="57150"/>
          </a:xfrm>
          <a:custGeom>
            <a:avLst/>
            <a:gdLst>
              <a:gd name="T0" fmla="*/ 0 w 103"/>
              <a:gd name="T1" fmla="*/ 2092442260 h 221"/>
              <a:gd name="T2" fmla="*/ 0 w 103"/>
              <a:gd name="T3" fmla="*/ 2147483647 h 221"/>
              <a:gd name="T4" fmla="*/ 59961262 w 103"/>
              <a:gd name="T5" fmla="*/ 2147483647 h 221"/>
              <a:gd name="T6" fmla="*/ 179944204 w 103"/>
              <a:gd name="T7" fmla="*/ 2147483647 h 221"/>
              <a:gd name="T8" fmla="*/ 329908023 w 103"/>
              <a:gd name="T9" fmla="*/ 2147483647 h 221"/>
              <a:gd name="T10" fmla="*/ 524872751 w 103"/>
              <a:gd name="T11" fmla="*/ 2147483647 h 221"/>
              <a:gd name="T12" fmla="*/ 749818357 w 103"/>
              <a:gd name="T13" fmla="*/ 2147483647 h 221"/>
              <a:gd name="T14" fmla="*/ 989784487 w 103"/>
              <a:gd name="T15" fmla="*/ 2147483647 h 221"/>
              <a:gd name="T16" fmla="*/ 1244710724 w 103"/>
              <a:gd name="T17" fmla="*/ 2147483647 h 221"/>
              <a:gd name="T18" fmla="*/ 1334713035 w 103"/>
              <a:gd name="T19" fmla="*/ 2147483647 h 221"/>
              <a:gd name="T20" fmla="*/ 1409695068 w 103"/>
              <a:gd name="T21" fmla="*/ 2147483647 h 221"/>
              <a:gd name="T22" fmla="*/ 1469656083 w 103"/>
              <a:gd name="T23" fmla="*/ 2147483647 h 221"/>
              <a:gd name="T24" fmla="*/ 1499636715 w 103"/>
              <a:gd name="T25" fmla="*/ 2147483647 h 221"/>
              <a:gd name="T26" fmla="*/ 1499636715 w 103"/>
              <a:gd name="T27" fmla="*/ 2147483647 h 221"/>
              <a:gd name="T28" fmla="*/ 1484676854 w 103"/>
              <a:gd name="T29" fmla="*/ 2147483647 h 221"/>
              <a:gd name="T30" fmla="*/ 1439675452 w 103"/>
              <a:gd name="T31" fmla="*/ 2147483647 h 221"/>
              <a:gd name="T32" fmla="*/ 1364693666 w 103"/>
              <a:gd name="T33" fmla="*/ 2147483647 h 221"/>
              <a:gd name="T34" fmla="*/ 1109767676 w 103"/>
              <a:gd name="T35" fmla="*/ 2147483647 h 221"/>
              <a:gd name="T36" fmla="*/ 869801546 w 103"/>
              <a:gd name="T37" fmla="*/ 2147483647 h 221"/>
              <a:gd name="T38" fmla="*/ 674836571 w 103"/>
              <a:gd name="T39" fmla="*/ 2147483647 h 221"/>
              <a:gd name="T40" fmla="*/ 539893522 w 103"/>
              <a:gd name="T41" fmla="*/ 2147483647 h 221"/>
              <a:gd name="T42" fmla="*/ 449890965 w 103"/>
              <a:gd name="T43" fmla="*/ 2147483647 h 221"/>
              <a:gd name="T44" fmla="*/ 404889810 w 103"/>
              <a:gd name="T45" fmla="*/ 2109762330 h 221"/>
              <a:gd name="T46" fmla="*/ 404889810 w 103"/>
              <a:gd name="T47" fmla="*/ 1781217324 h 221"/>
              <a:gd name="T48" fmla="*/ 479871596 w 103"/>
              <a:gd name="T49" fmla="*/ 1452605600 h 221"/>
              <a:gd name="T50" fmla="*/ 569874153 w 103"/>
              <a:gd name="T51" fmla="*/ 1210526992 h 221"/>
              <a:gd name="T52" fmla="*/ 689857095 w 103"/>
              <a:gd name="T53" fmla="*/ 985701478 h 221"/>
              <a:gd name="T54" fmla="*/ 839820915 w 103"/>
              <a:gd name="T55" fmla="*/ 795449128 h 221"/>
              <a:gd name="T56" fmla="*/ 989784487 w 103"/>
              <a:gd name="T57" fmla="*/ 605263496 h 221"/>
              <a:gd name="T58" fmla="*/ 1139748307 w 103"/>
              <a:gd name="T59" fmla="*/ 432330958 h 221"/>
              <a:gd name="T60" fmla="*/ 1289711880 w 103"/>
              <a:gd name="T61" fmla="*/ 293971842 h 221"/>
              <a:gd name="T62" fmla="*/ 1439675452 w 103"/>
              <a:gd name="T63" fmla="*/ 138359374 h 221"/>
              <a:gd name="T64" fmla="*/ 1544637870 w 103"/>
              <a:gd name="T65" fmla="*/ 17320070 h 221"/>
              <a:gd name="T66" fmla="*/ 1439675452 w 103"/>
              <a:gd name="T67" fmla="*/ 0 h 221"/>
              <a:gd name="T68" fmla="*/ 1259731249 w 103"/>
              <a:gd name="T69" fmla="*/ 86466140 h 221"/>
              <a:gd name="T70" fmla="*/ 1034785889 w 103"/>
              <a:gd name="T71" fmla="*/ 293971842 h 221"/>
              <a:gd name="T72" fmla="*/ 764839128 w 103"/>
              <a:gd name="T73" fmla="*/ 570690332 h 221"/>
              <a:gd name="T74" fmla="*/ 509852227 w 103"/>
              <a:gd name="T75" fmla="*/ 916555150 h 221"/>
              <a:gd name="T76" fmla="*/ 269946761 w 103"/>
              <a:gd name="T77" fmla="*/ 1296993132 h 221"/>
              <a:gd name="T78" fmla="*/ 104962417 w 103"/>
              <a:gd name="T79" fmla="*/ 1694751184 h 221"/>
              <a:gd name="T80" fmla="*/ 0 w 103"/>
              <a:gd name="T81" fmla="*/ 209244226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96" name="Freeform 587"/>
          <p:cNvSpPr>
            <a:spLocks/>
          </p:cNvSpPr>
          <p:nvPr/>
        </p:nvSpPr>
        <p:spPr bwMode="auto">
          <a:xfrm>
            <a:off x="6337300" y="1731963"/>
            <a:ext cx="55563" cy="76200"/>
          </a:xfrm>
          <a:custGeom>
            <a:avLst/>
            <a:gdLst>
              <a:gd name="T0" fmla="*/ 2147483647 w 221"/>
              <a:gd name="T1" fmla="*/ 2130022040 h 288"/>
              <a:gd name="T2" fmla="*/ 2147483647 w 221"/>
              <a:gd name="T3" fmla="*/ 2147483647 h 288"/>
              <a:gd name="T4" fmla="*/ 2147483647 w 221"/>
              <a:gd name="T5" fmla="*/ 2147483647 h 288"/>
              <a:gd name="T6" fmla="*/ 2147483647 w 221"/>
              <a:gd name="T7" fmla="*/ 2147483647 h 288"/>
              <a:gd name="T8" fmla="*/ 2147483647 w 221"/>
              <a:gd name="T9" fmla="*/ 2147483647 h 288"/>
              <a:gd name="T10" fmla="*/ 2147483647 w 221"/>
              <a:gd name="T11" fmla="*/ 2147483647 h 288"/>
              <a:gd name="T12" fmla="*/ 2147483647 w 221"/>
              <a:gd name="T13" fmla="*/ 2147483647 h 288"/>
              <a:gd name="T14" fmla="*/ 2050094937 w 221"/>
              <a:gd name="T15" fmla="*/ 2147483647 h 288"/>
              <a:gd name="T16" fmla="*/ 1843460917 w 221"/>
              <a:gd name="T17" fmla="*/ 2147483647 h 288"/>
              <a:gd name="T18" fmla="*/ 1779934558 w 221"/>
              <a:gd name="T19" fmla="*/ 2147483647 h 288"/>
              <a:gd name="T20" fmla="*/ 1732210969 w 221"/>
              <a:gd name="T21" fmla="*/ 2147483647 h 288"/>
              <a:gd name="T22" fmla="*/ 1748139951 w 221"/>
              <a:gd name="T23" fmla="*/ 2147483647 h 288"/>
              <a:gd name="T24" fmla="*/ 1859389899 w 221"/>
              <a:gd name="T25" fmla="*/ 2147483647 h 288"/>
              <a:gd name="T26" fmla="*/ 1986505472 w 221"/>
              <a:gd name="T27" fmla="*/ 2147483647 h 288"/>
              <a:gd name="T28" fmla="*/ 2147483647 w 221"/>
              <a:gd name="T29" fmla="*/ 2147483647 h 288"/>
              <a:gd name="T30" fmla="*/ 2147483647 w 221"/>
              <a:gd name="T31" fmla="*/ 2147483647 h 288"/>
              <a:gd name="T32" fmla="*/ 2147483647 w 221"/>
              <a:gd name="T33" fmla="*/ 2147483647 h 288"/>
              <a:gd name="T34" fmla="*/ 2147483647 w 221"/>
              <a:gd name="T35" fmla="*/ 2147483647 h 288"/>
              <a:gd name="T36" fmla="*/ 2147483647 w 221"/>
              <a:gd name="T37" fmla="*/ 2147483647 h 288"/>
              <a:gd name="T38" fmla="*/ 2147483647 w 221"/>
              <a:gd name="T39" fmla="*/ 2147483647 h 288"/>
              <a:gd name="T40" fmla="*/ 2147483647 w 221"/>
              <a:gd name="T41" fmla="*/ 2074438637 h 288"/>
              <a:gd name="T42" fmla="*/ 2147483647 w 221"/>
              <a:gd name="T43" fmla="*/ 1611429975 h 288"/>
              <a:gd name="T44" fmla="*/ 2147483647 w 221"/>
              <a:gd name="T45" fmla="*/ 1277999148 h 288"/>
              <a:gd name="T46" fmla="*/ 2147483647 w 221"/>
              <a:gd name="T47" fmla="*/ 1018703248 h 288"/>
              <a:gd name="T48" fmla="*/ 1811666059 w 221"/>
              <a:gd name="T49" fmla="*/ 740855823 h 288"/>
              <a:gd name="T50" fmla="*/ 1414390358 w 221"/>
              <a:gd name="T51" fmla="*/ 500110919 h 288"/>
              <a:gd name="T52" fmla="*/ 1048845906 w 221"/>
              <a:gd name="T53" fmla="*/ 277847160 h 288"/>
              <a:gd name="T54" fmla="*/ 667436081 w 221"/>
              <a:gd name="T55" fmla="*/ 111166804 h 288"/>
              <a:gd name="T56" fmla="*/ 349615218 w 221"/>
              <a:gd name="T57" fmla="*/ 18551260 h 288"/>
              <a:gd name="T58" fmla="*/ 111249948 w 221"/>
              <a:gd name="T59" fmla="*/ 18551260 h 288"/>
              <a:gd name="T60" fmla="*/ 127115573 w 221"/>
              <a:gd name="T61" fmla="*/ 92615808 h 288"/>
              <a:gd name="T62" fmla="*/ 413204683 w 221"/>
              <a:gd name="T63" fmla="*/ 240815019 h 288"/>
              <a:gd name="T64" fmla="*/ 746954277 w 221"/>
              <a:gd name="T65" fmla="*/ 407495375 h 288"/>
              <a:gd name="T66" fmla="*/ 1128364353 w 221"/>
              <a:gd name="T67" fmla="*/ 629759133 h 288"/>
              <a:gd name="T68" fmla="*/ 1525640306 w 221"/>
              <a:gd name="T69" fmla="*/ 889055033 h 288"/>
              <a:gd name="T70" fmla="*/ 1922916007 w 221"/>
              <a:gd name="T71" fmla="*/ 1185383604 h 288"/>
              <a:gd name="T72" fmla="*/ 2147483647 w 221"/>
              <a:gd name="T73" fmla="*/ 1500262906 h 288"/>
              <a:gd name="T74" fmla="*/ 2147483647 w 221"/>
              <a:gd name="T75" fmla="*/ 1815142473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97" name="Freeform 588"/>
          <p:cNvSpPr>
            <a:spLocks/>
          </p:cNvSpPr>
          <p:nvPr/>
        </p:nvSpPr>
        <p:spPr bwMode="auto">
          <a:xfrm>
            <a:off x="6276975" y="1820863"/>
            <a:ext cx="17463" cy="46037"/>
          </a:xfrm>
          <a:custGeom>
            <a:avLst/>
            <a:gdLst>
              <a:gd name="T0" fmla="*/ 367997091 w 74"/>
              <a:gd name="T1" fmla="*/ 222258963 h 174"/>
              <a:gd name="T2" fmla="*/ 341711500 w 74"/>
              <a:gd name="T3" fmla="*/ 129645219 h 174"/>
              <a:gd name="T4" fmla="*/ 302283350 w 74"/>
              <a:gd name="T5" fmla="*/ 55582269 h 174"/>
              <a:gd name="T6" fmla="*/ 223426814 w 74"/>
              <a:gd name="T7" fmla="*/ 18550794 h 174"/>
              <a:gd name="T8" fmla="*/ 157713073 w 74"/>
              <a:gd name="T9" fmla="*/ 0 h 174"/>
              <a:gd name="T10" fmla="*/ 91999332 w 74"/>
              <a:gd name="T11" fmla="*/ 37031475 h 174"/>
              <a:gd name="T12" fmla="*/ 39428150 w 74"/>
              <a:gd name="T13" fmla="*/ 92613744 h 174"/>
              <a:gd name="T14" fmla="*/ 0 w 74"/>
              <a:gd name="T15" fmla="*/ 185227488 h 174"/>
              <a:gd name="T16" fmla="*/ 0 w 74"/>
              <a:gd name="T17" fmla="*/ 296321913 h 174"/>
              <a:gd name="T18" fmla="*/ 65713741 w 74"/>
              <a:gd name="T19" fmla="*/ 722359159 h 174"/>
              <a:gd name="T20" fmla="*/ 170855868 w 74"/>
              <a:gd name="T21" fmla="*/ 1222389241 h 174"/>
              <a:gd name="T22" fmla="*/ 315425909 w 74"/>
              <a:gd name="T23" fmla="*/ 1703938642 h 174"/>
              <a:gd name="T24" fmla="*/ 473138982 w 74"/>
              <a:gd name="T25" fmla="*/ 2147483647 h 174"/>
              <a:gd name="T26" fmla="*/ 643939158 w 74"/>
              <a:gd name="T27" fmla="*/ 2147483647 h 174"/>
              <a:gd name="T28" fmla="*/ 801651994 w 74"/>
              <a:gd name="T29" fmla="*/ 2147483647 h 174"/>
              <a:gd name="T30" fmla="*/ 906794121 w 74"/>
              <a:gd name="T31" fmla="*/ 2147483647 h 174"/>
              <a:gd name="T32" fmla="*/ 972507862 w 74"/>
              <a:gd name="T33" fmla="*/ 2147483647 h 174"/>
              <a:gd name="T34" fmla="*/ 946222272 w 74"/>
              <a:gd name="T35" fmla="*/ 2147483647 h 174"/>
              <a:gd name="T36" fmla="*/ 880508531 w 74"/>
              <a:gd name="T37" fmla="*/ 2147483647 h 174"/>
              <a:gd name="T38" fmla="*/ 801651994 w 74"/>
              <a:gd name="T39" fmla="*/ 2147483647 h 174"/>
              <a:gd name="T40" fmla="*/ 696510103 w 74"/>
              <a:gd name="T41" fmla="*/ 1944748399 h 174"/>
              <a:gd name="T42" fmla="*/ 604510771 w 74"/>
              <a:gd name="T43" fmla="*/ 1518781267 h 174"/>
              <a:gd name="T44" fmla="*/ 499368880 w 74"/>
              <a:gd name="T45" fmla="*/ 1074263341 h 174"/>
              <a:gd name="T46" fmla="*/ 420568037 w 74"/>
              <a:gd name="T47" fmla="*/ 648226095 h 174"/>
              <a:gd name="T48" fmla="*/ 367997091 w 74"/>
              <a:gd name="T49" fmla="*/ 22225896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98" name="Freeform 589"/>
          <p:cNvSpPr>
            <a:spLocks/>
          </p:cNvSpPr>
          <p:nvPr/>
        </p:nvSpPr>
        <p:spPr bwMode="auto">
          <a:xfrm>
            <a:off x="6269038" y="1797050"/>
            <a:ext cx="9525" cy="22225"/>
          </a:xfrm>
          <a:custGeom>
            <a:avLst/>
            <a:gdLst>
              <a:gd name="T0" fmla="*/ 291383671 w 39"/>
              <a:gd name="T1" fmla="*/ 150032034 h 87"/>
              <a:gd name="T2" fmla="*/ 276769879 w 39"/>
              <a:gd name="T3" fmla="*/ 83336597 h 87"/>
              <a:gd name="T4" fmla="*/ 233107035 w 39"/>
              <a:gd name="T5" fmla="*/ 33347718 h 87"/>
              <a:gd name="T6" fmla="*/ 189384598 w 39"/>
              <a:gd name="T7" fmla="*/ 0 h 87"/>
              <a:gd name="T8" fmla="*/ 116553517 w 39"/>
              <a:gd name="T9" fmla="*/ 0 h 87"/>
              <a:gd name="T10" fmla="*/ 72831081 w 39"/>
              <a:gd name="T11" fmla="*/ 16641160 h 87"/>
              <a:gd name="T12" fmla="*/ 29108644 w 39"/>
              <a:gd name="T13" fmla="*/ 49988879 h 87"/>
              <a:gd name="T14" fmla="*/ 0 w 39"/>
              <a:gd name="T15" fmla="*/ 100043155 h 87"/>
              <a:gd name="T16" fmla="*/ 0 w 39"/>
              <a:gd name="T17" fmla="*/ 166738592 h 87"/>
              <a:gd name="T18" fmla="*/ 0 w 39"/>
              <a:gd name="T19" fmla="*/ 366759505 h 87"/>
              <a:gd name="T20" fmla="*/ 43722437 w 39"/>
              <a:gd name="T21" fmla="*/ 583486975 h 87"/>
              <a:gd name="T22" fmla="*/ 101999317 w 39"/>
              <a:gd name="T23" fmla="*/ 800214446 h 87"/>
              <a:gd name="T24" fmla="*/ 189384598 w 39"/>
              <a:gd name="T25" fmla="*/ 1000300501 h 87"/>
              <a:gd name="T26" fmla="*/ 276769879 w 39"/>
              <a:gd name="T27" fmla="*/ 1200321669 h 87"/>
              <a:gd name="T28" fmla="*/ 364214752 w 39"/>
              <a:gd name="T29" fmla="*/ 1350353703 h 87"/>
              <a:gd name="T30" fmla="*/ 480768269 w 39"/>
              <a:gd name="T31" fmla="*/ 1433755442 h 87"/>
              <a:gd name="T32" fmla="*/ 553599350 w 39"/>
              <a:gd name="T33" fmla="*/ 1450396603 h 87"/>
              <a:gd name="T34" fmla="*/ 568153550 w 39"/>
              <a:gd name="T35" fmla="*/ 1166973951 h 87"/>
              <a:gd name="T36" fmla="*/ 495322469 w 39"/>
              <a:gd name="T37" fmla="*/ 833562164 h 87"/>
              <a:gd name="T38" fmla="*/ 393323396 w 39"/>
              <a:gd name="T39" fmla="*/ 483443820 h 87"/>
              <a:gd name="T40" fmla="*/ 291383671 w 39"/>
              <a:gd name="T41" fmla="*/ 150032034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699" name="Freeform 590"/>
          <p:cNvSpPr>
            <a:spLocks/>
          </p:cNvSpPr>
          <p:nvPr/>
        </p:nvSpPr>
        <p:spPr bwMode="auto">
          <a:xfrm>
            <a:off x="6261100" y="1781175"/>
            <a:ext cx="7938" cy="12700"/>
          </a:xfrm>
          <a:custGeom>
            <a:avLst/>
            <a:gdLst>
              <a:gd name="T0" fmla="*/ 229044686 w 34"/>
              <a:gd name="T1" fmla="*/ 108084720 h 51"/>
              <a:gd name="T2" fmla="*/ 229044686 w 34"/>
              <a:gd name="T3" fmla="*/ 123525429 h 51"/>
              <a:gd name="T4" fmla="*/ 229044686 w 34"/>
              <a:gd name="T5" fmla="*/ 123525429 h 51"/>
              <a:gd name="T6" fmla="*/ 229044686 w 34"/>
              <a:gd name="T7" fmla="*/ 123525429 h 51"/>
              <a:gd name="T8" fmla="*/ 229044686 w 34"/>
              <a:gd name="T9" fmla="*/ 123525429 h 51"/>
              <a:gd name="T10" fmla="*/ 216344353 w 34"/>
              <a:gd name="T11" fmla="*/ 77203300 h 51"/>
              <a:gd name="T12" fmla="*/ 178188255 w 34"/>
              <a:gd name="T13" fmla="*/ 15440710 h 51"/>
              <a:gd name="T14" fmla="*/ 139977758 w 34"/>
              <a:gd name="T15" fmla="*/ 0 h 51"/>
              <a:gd name="T16" fmla="*/ 89066928 w 34"/>
              <a:gd name="T17" fmla="*/ 0 h 51"/>
              <a:gd name="T18" fmla="*/ 50911063 w 34"/>
              <a:gd name="T19" fmla="*/ 15440710 h 51"/>
              <a:gd name="T20" fmla="*/ 12700567 w 34"/>
              <a:gd name="T21" fmla="*/ 77203300 h 51"/>
              <a:gd name="T22" fmla="*/ 0 w 34"/>
              <a:gd name="T23" fmla="*/ 123525429 h 51"/>
              <a:gd name="T24" fmla="*/ 0 w 34"/>
              <a:gd name="T25" fmla="*/ 169847559 h 51"/>
              <a:gd name="T26" fmla="*/ 12700567 w 34"/>
              <a:gd name="T27" fmla="*/ 247050859 h 51"/>
              <a:gd name="T28" fmla="*/ 50911063 w 34"/>
              <a:gd name="T29" fmla="*/ 355135578 h 51"/>
              <a:gd name="T30" fmla="*/ 101821893 w 34"/>
              <a:gd name="T31" fmla="*/ 463282304 h 51"/>
              <a:gd name="T32" fmla="*/ 165433290 w 34"/>
              <a:gd name="T33" fmla="*/ 571367273 h 51"/>
              <a:gd name="T34" fmla="*/ 229044686 w 34"/>
              <a:gd name="T35" fmla="*/ 664011282 h 51"/>
              <a:gd name="T36" fmla="*/ 318166247 w 34"/>
              <a:gd name="T37" fmla="*/ 725773873 h 51"/>
              <a:gd name="T38" fmla="*/ 381777643 w 34"/>
              <a:gd name="T39" fmla="*/ 787536712 h 51"/>
              <a:gd name="T40" fmla="*/ 432688706 w 34"/>
              <a:gd name="T41" fmla="*/ 787536712 h 51"/>
              <a:gd name="T42" fmla="*/ 419988140 w 34"/>
              <a:gd name="T43" fmla="*/ 617689153 h 51"/>
              <a:gd name="T44" fmla="*/ 369077077 w 34"/>
              <a:gd name="T45" fmla="*/ 416960424 h 51"/>
              <a:gd name="T46" fmla="*/ 292710715 w 34"/>
              <a:gd name="T47" fmla="*/ 231610149 h 51"/>
              <a:gd name="T48" fmla="*/ 229044686 w 34"/>
              <a:gd name="T49" fmla="*/ 10808472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00" name="Freeform 591"/>
          <p:cNvSpPr>
            <a:spLocks/>
          </p:cNvSpPr>
          <p:nvPr/>
        </p:nvSpPr>
        <p:spPr bwMode="auto">
          <a:xfrm>
            <a:off x="6251575" y="1770063"/>
            <a:ext cx="12700" cy="6350"/>
          </a:xfrm>
          <a:custGeom>
            <a:avLst/>
            <a:gdLst>
              <a:gd name="T0" fmla="*/ 778628165 w 46"/>
              <a:gd name="T1" fmla="*/ 170991068 h 33"/>
              <a:gd name="T2" fmla="*/ 862855670 w 46"/>
              <a:gd name="T3" fmla="*/ 156735703 h 33"/>
              <a:gd name="T4" fmla="*/ 947006974 w 46"/>
              <a:gd name="T5" fmla="*/ 135371032 h 33"/>
              <a:gd name="T6" fmla="*/ 968044800 w 46"/>
              <a:gd name="T7" fmla="*/ 106860109 h 33"/>
              <a:gd name="T8" fmla="*/ 968044800 w 46"/>
              <a:gd name="T9" fmla="*/ 71240073 h 33"/>
              <a:gd name="T10" fmla="*/ 925969148 w 46"/>
              <a:gd name="T11" fmla="*/ 35620036 h 33"/>
              <a:gd name="T12" fmla="*/ 862855670 w 46"/>
              <a:gd name="T13" fmla="*/ 14255365 h 33"/>
              <a:gd name="T14" fmla="*/ 778628165 w 46"/>
              <a:gd name="T15" fmla="*/ 0 h 33"/>
              <a:gd name="T16" fmla="*/ 673439035 w 46"/>
              <a:gd name="T17" fmla="*/ 0 h 33"/>
              <a:gd name="T18" fmla="*/ 610325557 w 46"/>
              <a:gd name="T19" fmla="*/ 0 h 33"/>
              <a:gd name="T20" fmla="*/ 526098052 w 46"/>
              <a:gd name="T21" fmla="*/ 7109114 h 33"/>
              <a:gd name="T22" fmla="*/ 399871096 w 46"/>
              <a:gd name="T23" fmla="*/ 21364671 h 33"/>
              <a:gd name="T24" fmla="*/ 252530113 w 46"/>
              <a:gd name="T25" fmla="*/ 49875402 h 33"/>
              <a:gd name="T26" fmla="*/ 105189130 w 46"/>
              <a:gd name="T27" fmla="*/ 99750995 h 33"/>
              <a:gd name="T28" fmla="*/ 42075652 w 46"/>
              <a:gd name="T29" fmla="*/ 142480145 h 33"/>
              <a:gd name="T30" fmla="*/ 0 w 46"/>
              <a:gd name="T31" fmla="*/ 185246433 h 33"/>
              <a:gd name="T32" fmla="*/ 0 w 46"/>
              <a:gd name="T33" fmla="*/ 206611105 h 33"/>
              <a:gd name="T34" fmla="*/ 63113478 w 46"/>
              <a:gd name="T35" fmla="*/ 220866662 h 33"/>
              <a:gd name="T36" fmla="*/ 147340983 w 46"/>
              <a:gd name="T37" fmla="*/ 235122027 h 33"/>
              <a:gd name="T38" fmla="*/ 252530113 w 46"/>
              <a:gd name="T39" fmla="*/ 235122027 h 33"/>
              <a:gd name="T40" fmla="*/ 336681417 w 46"/>
              <a:gd name="T41" fmla="*/ 235122027 h 33"/>
              <a:gd name="T42" fmla="*/ 441946748 w 46"/>
              <a:gd name="T43" fmla="*/ 220866662 h 33"/>
              <a:gd name="T44" fmla="*/ 547135878 w 46"/>
              <a:gd name="T45" fmla="*/ 213757356 h 33"/>
              <a:gd name="T46" fmla="*/ 673439035 w 46"/>
              <a:gd name="T47" fmla="*/ 199501991 h 33"/>
              <a:gd name="T48" fmla="*/ 77862816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01" name="Freeform 592"/>
          <p:cNvSpPr>
            <a:spLocks/>
          </p:cNvSpPr>
          <p:nvPr/>
        </p:nvSpPr>
        <p:spPr bwMode="auto">
          <a:xfrm>
            <a:off x="6197600" y="1754188"/>
            <a:ext cx="46038" cy="57150"/>
          </a:xfrm>
          <a:custGeom>
            <a:avLst/>
            <a:gdLst>
              <a:gd name="T0" fmla="*/ 1143807347 w 177"/>
              <a:gd name="T1" fmla="*/ 586473300 h 219"/>
              <a:gd name="T2" fmla="*/ 915005250 w 177"/>
              <a:gd name="T3" fmla="*/ 764145082 h 219"/>
              <a:gd name="T4" fmla="*/ 721450314 w 177"/>
              <a:gd name="T5" fmla="*/ 959658886 h 219"/>
              <a:gd name="T6" fmla="*/ 510305740 w 177"/>
              <a:gd name="T7" fmla="*/ 1172878490 h 219"/>
              <a:gd name="T8" fmla="*/ 351930338 w 177"/>
              <a:gd name="T9" fmla="*/ 1403940376 h 219"/>
              <a:gd name="T10" fmla="*/ 211144574 w 177"/>
              <a:gd name="T11" fmla="*/ 1652708063 h 219"/>
              <a:gd name="T12" fmla="*/ 105606230 w 177"/>
              <a:gd name="T13" fmla="*/ 1901543599 h 219"/>
              <a:gd name="T14" fmla="*/ 35179535 w 177"/>
              <a:gd name="T15" fmla="*/ 2147483647 h 219"/>
              <a:gd name="T16" fmla="*/ 0 w 177"/>
              <a:gd name="T17" fmla="*/ 2147483647 h 219"/>
              <a:gd name="T18" fmla="*/ 35179535 w 177"/>
              <a:gd name="T19" fmla="*/ 2147483647 h 219"/>
              <a:gd name="T20" fmla="*/ 175965299 w 177"/>
              <a:gd name="T21" fmla="*/ 2147483647 h 219"/>
              <a:gd name="T22" fmla="*/ 404699510 w 177"/>
              <a:gd name="T23" fmla="*/ 2147483647 h 219"/>
              <a:gd name="T24" fmla="*/ 668681142 w 177"/>
              <a:gd name="T25" fmla="*/ 2147483647 h 219"/>
              <a:gd name="T26" fmla="*/ 1003021843 w 177"/>
              <a:gd name="T27" fmla="*/ 2147483647 h 219"/>
              <a:gd name="T28" fmla="*/ 1372541818 w 177"/>
              <a:gd name="T29" fmla="*/ 2147483647 h 219"/>
              <a:gd name="T30" fmla="*/ 1724472156 w 177"/>
              <a:gd name="T31" fmla="*/ 2147483647 h 219"/>
              <a:gd name="T32" fmla="*/ 2076402495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812857 w 177"/>
              <a:gd name="T49" fmla="*/ 2147483647 h 219"/>
              <a:gd name="T50" fmla="*/ 1953206627 w 177"/>
              <a:gd name="T51" fmla="*/ 2147483647 h 219"/>
              <a:gd name="T52" fmla="*/ 1865257921 w 177"/>
              <a:gd name="T53" fmla="*/ 2147483647 h 219"/>
              <a:gd name="T54" fmla="*/ 1759651691 w 177"/>
              <a:gd name="T55" fmla="*/ 2147483647 h 219"/>
              <a:gd name="T56" fmla="*/ 1706882519 w 177"/>
              <a:gd name="T57" fmla="*/ 2147483647 h 219"/>
              <a:gd name="T58" fmla="*/ 1530917220 w 177"/>
              <a:gd name="T59" fmla="*/ 2147483647 h 219"/>
              <a:gd name="T60" fmla="*/ 1354952181 w 177"/>
              <a:gd name="T61" fmla="*/ 2147483647 h 219"/>
              <a:gd name="T62" fmla="*/ 1178986882 w 177"/>
              <a:gd name="T63" fmla="*/ 2147483647 h 219"/>
              <a:gd name="T64" fmla="*/ 985431946 w 177"/>
              <a:gd name="T65" fmla="*/ 2147483647 h 219"/>
              <a:gd name="T66" fmla="*/ 809466906 w 177"/>
              <a:gd name="T67" fmla="*/ 2147483647 h 219"/>
              <a:gd name="T68" fmla="*/ 615911970 w 177"/>
              <a:gd name="T69" fmla="*/ 2147483647 h 219"/>
              <a:gd name="T70" fmla="*/ 457536568 w 177"/>
              <a:gd name="T71" fmla="*/ 2147483647 h 219"/>
              <a:gd name="T72" fmla="*/ 263981632 w 177"/>
              <a:gd name="T73" fmla="*/ 2147483647 h 219"/>
              <a:gd name="T74" fmla="*/ 228734471 w 177"/>
              <a:gd name="T75" fmla="*/ 2147483647 h 219"/>
              <a:gd name="T76" fmla="*/ 246324108 w 177"/>
              <a:gd name="T77" fmla="*/ 2147483647 h 219"/>
              <a:gd name="T78" fmla="*/ 334340701 w 177"/>
              <a:gd name="T79" fmla="*/ 2061441471 h 219"/>
              <a:gd name="T80" fmla="*/ 439946671 w 177"/>
              <a:gd name="T81" fmla="*/ 1812673784 h 219"/>
              <a:gd name="T82" fmla="*/ 598254446 w 177"/>
              <a:gd name="T83" fmla="*/ 1581612158 h 219"/>
              <a:gd name="T84" fmla="*/ 791877009 w 177"/>
              <a:gd name="T85" fmla="*/ 1350618382 h 219"/>
              <a:gd name="T86" fmla="*/ 985431946 w 177"/>
              <a:gd name="T87" fmla="*/ 1155104579 h 219"/>
              <a:gd name="T88" fmla="*/ 1231756314 w 177"/>
              <a:gd name="T89" fmla="*/ 977432797 h 219"/>
              <a:gd name="T90" fmla="*/ 1478148048 w 177"/>
              <a:gd name="T91" fmla="*/ 799692904 h 219"/>
              <a:gd name="T92" fmla="*/ 1724472156 w 177"/>
              <a:gd name="T93" fmla="*/ 657501095 h 219"/>
              <a:gd name="T94" fmla="*/ 1988386162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206627 w 177"/>
              <a:gd name="T115" fmla="*/ 195513803 h 219"/>
              <a:gd name="T116" fmla="*/ 1654113087 w 177"/>
              <a:gd name="T117" fmla="*/ 302089681 h 219"/>
              <a:gd name="T118" fmla="*/ 1372541818 w 177"/>
              <a:gd name="T119" fmla="*/ 462055401 h 219"/>
              <a:gd name="T120" fmla="*/ 1143807347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02" name="Freeform 593"/>
          <p:cNvSpPr>
            <a:spLocks/>
          </p:cNvSpPr>
          <p:nvPr/>
        </p:nvSpPr>
        <p:spPr bwMode="auto">
          <a:xfrm>
            <a:off x="6273800" y="1752600"/>
            <a:ext cx="30163" cy="46038"/>
          </a:xfrm>
          <a:custGeom>
            <a:avLst/>
            <a:gdLst>
              <a:gd name="T0" fmla="*/ 1750268401 w 115"/>
              <a:gd name="T1" fmla="*/ 1132060879 h 170"/>
              <a:gd name="T2" fmla="*/ 1804409675 w 115"/>
              <a:gd name="T3" fmla="*/ 1489588738 h 170"/>
              <a:gd name="T4" fmla="*/ 1768292498 w 115"/>
              <a:gd name="T5" fmla="*/ 1787491699 h 170"/>
              <a:gd name="T6" fmla="*/ 1641985854 w 115"/>
              <a:gd name="T7" fmla="*/ 2045718299 h 170"/>
              <a:gd name="T8" fmla="*/ 1443513838 w 115"/>
              <a:gd name="T9" fmla="*/ 2147483647 h 170"/>
              <a:gd name="T10" fmla="*/ 1227017726 w 115"/>
              <a:gd name="T11" fmla="*/ 2147483647 h 170"/>
              <a:gd name="T12" fmla="*/ 974335717 w 115"/>
              <a:gd name="T13" fmla="*/ 2147483647 h 170"/>
              <a:gd name="T14" fmla="*/ 703698331 w 115"/>
              <a:gd name="T15" fmla="*/ 2147483647 h 170"/>
              <a:gd name="T16" fmla="*/ 487202218 w 115"/>
              <a:gd name="T17" fmla="*/ 2147483647 h 170"/>
              <a:gd name="T18" fmla="*/ 451085304 w 115"/>
              <a:gd name="T19" fmla="*/ 2147483647 h 170"/>
              <a:gd name="T20" fmla="*/ 415036847 w 115"/>
              <a:gd name="T21" fmla="*/ 2147483647 h 170"/>
              <a:gd name="T22" fmla="*/ 415036847 w 115"/>
              <a:gd name="T23" fmla="*/ 2147483647 h 170"/>
              <a:gd name="T24" fmla="*/ 469109402 w 115"/>
              <a:gd name="T25" fmla="*/ 2147483647 h 170"/>
              <a:gd name="T26" fmla="*/ 505226316 w 115"/>
              <a:gd name="T27" fmla="*/ 2147483647 h 170"/>
              <a:gd name="T28" fmla="*/ 559367589 w 115"/>
              <a:gd name="T29" fmla="*/ 2147483647 h 170"/>
              <a:gd name="T30" fmla="*/ 613508863 w 115"/>
              <a:gd name="T31" fmla="*/ 2147483647 h 170"/>
              <a:gd name="T32" fmla="*/ 667650136 w 115"/>
              <a:gd name="T33" fmla="*/ 2147483647 h 170"/>
              <a:gd name="T34" fmla="*/ 956311620 w 115"/>
              <a:gd name="T35" fmla="*/ 2147483647 h 170"/>
              <a:gd name="T36" fmla="*/ 1245041823 w 115"/>
              <a:gd name="T37" fmla="*/ 2147483647 h 170"/>
              <a:gd name="T38" fmla="*/ 1497655112 w 115"/>
              <a:gd name="T39" fmla="*/ 2147483647 h 170"/>
              <a:gd name="T40" fmla="*/ 1750268401 w 115"/>
              <a:gd name="T41" fmla="*/ 2147483647 h 170"/>
              <a:gd name="T42" fmla="*/ 1912623240 w 115"/>
              <a:gd name="T43" fmla="*/ 2145019286 h 170"/>
              <a:gd name="T44" fmla="*/ 2038929885 w 115"/>
              <a:gd name="T45" fmla="*/ 1807366574 h 170"/>
              <a:gd name="T46" fmla="*/ 2075046799 w 115"/>
              <a:gd name="T47" fmla="*/ 1449838987 h 170"/>
              <a:gd name="T48" fmla="*/ 2002881428 w 115"/>
              <a:gd name="T49" fmla="*/ 1052634768 h 170"/>
              <a:gd name="T50" fmla="*/ 1822433772 w 115"/>
              <a:gd name="T51" fmla="*/ 774606682 h 170"/>
              <a:gd name="T52" fmla="*/ 1605937659 w 115"/>
              <a:gd name="T53" fmla="*/ 516380082 h 170"/>
              <a:gd name="T54" fmla="*/ 1299183097 w 115"/>
              <a:gd name="T55" fmla="*/ 297902961 h 170"/>
              <a:gd name="T56" fmla="*/ 992428796 w 115"/>
              <a:gd name="T57" fmla="*/ 158852223 h 170"/>
              <a:gd name="T58" fmla="*/ 667650136 w 115"/>
              <a:gd name="T59" fmla="*/ 39749751 h 170"/>
              <a:gd name="T60" fmla="*/ 378919933 w 115"/>
              <a:gd name="T61" fmla="*/ 0 h 170"/>
              <a:gd name="T62" fmla="*/ 162423821 w 115"/>
              <a:gd name="T63" fmla="*/ 19874875 h 170"/>
              <a:gd name="T64" fmla="*/ 0 w 115"/>
              <a:gd name="T65" fmla="*/ 99300987 h 170"/>
              <a:gd name="T66" fmla="*/ 270637386 w 115"/>
              <a:gd name="T67" fmla="*/ 198601974 h 170"/>
              <a:gd name="T68" fmla="*/ 541343492 w 115"/>
              <a:gd name="T69" fmla="*/ 258226600 h 170"/>
              <a:gd name="T70" fmla="*/ 775863702 w 115"/>
              <a:gd name="T71" fmla="*/ 317777837 h 170"/>
              <a:gd name="T72" fmla="*/ 1028476991 w 115"/>
              <a:gd name="T73" fmla="*/ 397204219 h 170"/>
              <a:gd name="T74" fmla="*/ 1263066183 w 115"/>
              <a:gd name="T75" fmla="*/ 516380082 h 170"/>
              <a:gd name="T76" fmla="*/ 1461537936 w 115"/>
              <a:gd name="T77" fmla="*/ 655430819 h 170"/>
              <a:gd name="T78" fmla="*/ 1641985854 w 115"/>
              <a:gd name="T79" fmla="*/ 854032794 h 170"/>
              <a:gd name="T80" fmla="*/ 1750268401 w 115"/>
              <a:gd name="T81" fmla="*/ 113206087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3" name="Freeform 594"/>
          <p:cNvSpPr>
            <a:spLocks/>
          </p:cNvSpPr>
          <p:nvPr/>
        </p:nvSpPr>
        <p:spPr bwMode="auto">
          <a:xfrm>
            <a:off x="6169025" y="1743075"/>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4" name="Freeform 595"/>
          <p:cNvSpPr>
            <a:spLocks/>
          </p:cNvSpPr>
          <p:nvPr/>
        </p:nvSpPr>
        <p:spPr bwMode="auto">
          <a:xfrm>
            <a:off x="6272213" y="1739900"/>
            <a:ext cx="65087"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071438 w 252"/>
              <a:gd name="T71" fmla="*/ 236787447 h 235"/>
              <a:gd name="T72" fmla="*/ 1550661357 w 252"/>
              <a:gd name="T73" fmla="*/ 138071157 h 235"/>
              <a:gd name="T74" fmla="*/ 1257806792 w 252"/>
              <a:gd name="T75" fmla="*/ 78929149 h 235"/>
              <a:gd name="T76" fmla="*/ 982096710 w 252"/>
              <a:gd name="T77" fmla="*/ 39428096 h 235"/>
              <a:gd name="T78" fmla="*/ 723664127 w 252"/>
              <a:gd name="T79" fmla="*/ 0 h 235"/>
              <a:gd name="T80" fmla="*/ 482442924 w 252"/>
              <a:gd name="T81" fmla="*/ 0 h 235"/>
              <a:gd name="T82" fmla="*/ 292921202 w 252"/>
              <a:gd name="T83" fmla="*/ 0 h 235"/>
              <a:gd name="T84" fmla="*/ 137821723 w 252"/>
              <a:gd name="T85" fmla="*/ 19713913 h 235"/>
              <a:gd name="T86" fmla="*/ 51699741 w 252"/>
              <a:gd name="T87" fmla="*/ 59215236 h 235"/>
              <a:gd name="T88" fmla="*/ 0 w 252"/>
              <a:gd name="T89" fmla="*/ 98643062 h 235"/>
              <a:gd name="T90" fmla="*/ 172310601 w 252"/>
              <a:gd name="T91" fmla="*/ 138071157 h 235"/>
              <a:gd name="T92" fmla="*/ 379043184 w 252"/>
              <a:gd name="T93" fmla="*/ 157858298 h 235"/>
              <a:gd name="T94" fmla="*/ 568564647 w 252"/>
              <a:gd name="T95" fmla="*/ 217000306 h 235"/>
              <a:gd name="T96" fmla="*/ 792574989 w 252"/>
              <a:gd name="T97" fmla="*/ 256501360 h 235"/>
              <a:gd name="T98" fmla="*/ 1033796450 w 252"/>
              <a:gd name="T99" fmla="*/ 295929455 h 235"/>
              <a:gd name="T100" fmla="*/ 1257806792 w 252"/>
              <a:gd name="T101" fmla="*/ 335430509 h 235"/>
              <a:gd name="T102" fmla="*/ 1499028253 w 252"/>
              <a:gd name="T103" fmla="*/ 394572787 h 235"/>
              <a:gd name="T104" fmla="*/ 1757460836 w 252"/>
              <a:gd name="T105" fmla="*/ 453787753 h 235"/>
              <a:gd name="T106" fmla="*/ 1981404282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5" name="Freeform 596"/>
          <p:cNvSpPr>
            <a:spLocks/>
          </p:cNvSpPr>
          <p:nvPr/>
        </p:nvSpPr>
        <p:spPr bwMode="auto">
          <a:xfrm>
            <a:off x="6145213" y="1773238"/>
            <a:ext cx="26987" cy="58737"/>
          </a:xfrm>
          <a:custGeom>
            <a:avLst/>
            <a:gdLst>
              <a:gd name="T0" fmla="*/ 0 w 103"/>
              <a:gd name="T1" fmla="*/ 2147483647 h 220"/>
              <a:gd name="T2" fmla="*/ 0 w 103"/>
              <a:gd name="T3" fmla="*/ 2147483647 h 220"/>
              <a:gd name="T4" fmla="*/ 71944198 w 103"/>
              <a:gd name="T5" fmla="*/ 2147483647 h 220"/>
              <a:gd name="T6" fmla="*/ 215832856 w 103"/>
              <a:gd name="T7" fmla="*/ 2147483647 h 220"/>
              <a:gd name="T8" fmla="*/ 395693350 w 103"/>
              <a:gd name="T9" fmla="*/ 2147483647 h 220"/>
              <a:gd name="T10" fmla="*/ 629512124 w 103"/>
              <a:gd name="T11" fmla="*/ 2147483647 h 220"/>
              <a:gd name="T12" fmla="*/ 899302998 w 103"/>
              <a:gd name="T13" fmla="*/ 2147483647 h 220"/>
              <a:gd name="T14" fmla="*/ 1187148698 w 103"/>
              <a:gd name="T15" fmla="*/ 2147483647 h 220"/>
              <a:gd name="T16" fmla="*/ 1492911670 w 103"/>
              <a:gd name="T17" fmla="*/ 2147483647 h 220"/>
              <a:gd name="T18" fmla="*/ 1600827966 w 103"/>
              <a:gd name="T19" fmla="*/ 2147483647 h 220"/>
              <a:gd name="T20" fmla="*/ 1690758345 w 103"/>
              <a:gd name="T21" fmla="*/ 2147483647 h 220"/>
              <a:gd name="T22" fmla="*/ 1762702543 w 103"/>
              <a:gd name="T23" fmla="*/ 2147483647 h 220"/>
              <a:gd name="T24" fmla="*/ 1798674642 w 103"/>
              <a:gd name="T25" fmla="*/ 2147483647 h 220"/>
              <a:gd name="T26" fmla="*/ 1798674642 w 103"/>
              <a:gd name="T27" fmla="*/ 2147483647 h 220"/>
              <a:gd name="T28" fmla="*/ 1780688723 w 103"/>
              <a:gd name="T29" fmla="*/ 2147483647 h 220"/>
              <a:gd name="T30" fmla="*/ 1726730444 w 103"/>
              <a:gd name="T31" fmla="*/ 2147483647 h 220"/>
              <a:gd name="T32" fmla="*/ 1636800065 w 103"/>
              <a:gd name="T33" fmla="*/ 2147483647 h 220"/>
              <a:gd name="T34" fmla="*/ 1331037093 w 103"/>
              <a:gd name="T35" fmla="*/ 2147483647 h 220"/>
              <a:gd name="T36" fmla="*/ 1043260302 w 103"/>
              <a:gd name="T37" fmla="*/ 2147483647 h 220"/>
              <a:gd name="T38" fmla="*/ 809372619 w 103"/>
              <a:gd name="T39" fmla="*/ 2147483647 h 220"/>
              <a:gd name="T40" fmla="*/ 647498305 w 103"/>
              <a:gd name="T41" fmla="*/ 2147483647 h 220"/>
              <a:gd name="T42" fmla="*/ 539581746 w 103"/>
              <a:gd name="T43" fmla="*/ 2147483647 h 220"/>
              <a:gd name="T44" fmla="*/ 485623729 w 103"/>
              <a:gd name="T45" fmla="*/ 2147483647 h 220"/>
              <a:gd name="T46" fmla="*/ 485623729 w 103"/>
              <a:gd name="T47" fmla="*/ 1960247255 h 220"/>
              <a:gd name="T48" fmla="*/ 575553845 w 103"/>
              <a:gd name="T49" fmla="*/ 1579602928 h 220"/>
              <a:gd name="T50" fmla="*/ 701456322 w 103"/>
              <a:gd name="T51" fmla="*/ 1313151872 h 220"/>
              <a:gd name="T52" fmla="*/ 917289178 w 103"/>
              <a:gd name="T53" fmla="*/ 1065732939 h 220"/>
              <a:gd name="T54" fmla="*/ 1133190418 w 103"/>
              <a:gd name="T55" fmla="*/ 818314006 h 220"/>
              <a:gd name="T56" fmla="*/ 1384995373 w 103"/>
              <a:gd name="T57" fmla="*/ 589998748 h 220"/>
              <a:gd name="T58" fmla="*/ 1600827966 w 103"/>
              <a:gd name="T59" fmla="*/ 399676717 h 220"/>
              <a:gd name="T60" fmla="*/ 1762702543 w 103"/>
              <a:gd name="T61" fmla="*/ 228386543 h 220"/>
              <a:gd name="T62" fmla="*/ 1852632921 w 103"/>
              <a:gd name="T63" fmla="*/ 95161149 h 220"/>
              <a:gd name="T64" fmla="*/ 1852632921 w 103"/>
              <a:gd name="T65" fmla="*/ 0 h 220"/>
              <a:gd name="T66" fmla="*/ 1654786246 w 103"/>
              <a:gd name="T67" fmla="*/ 76128759 h 220"/>
              <a:gd name="T68" fmla="*/ 1384995373 w 103"/>
              <a:gd name="T69" fmla="*/ 228386543 h 220"/>
              <a:gd name="T70" fmla="*/ 1097218319 w 103"/>
              <a:gd name="T71" fmla="*/ 475805476 h 220"/>
              <a:gd name="T72" fmla="*/ 791386701 w 103"/>
              <a:gd name="T73" fmla="*/ 761217370 h 220"/>
              <a:gd name="T74" fmla="*/ 521595828 w 103"/>
              <a:gd name="T75" fmla="*/ 1084765061 h 220"/>
              <a:gd name="T76" fmla="*/ 287777054 w 103"/>
              <a:gd name="T77" fmla="*/ 1465409656 h 220"/>
              <a:gd name="T78" fmla="*/ 107916297 w 103"/>
              <a:gd name="T79" fmla="*/ 1865086106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6" name="Freeform 597"/>
          <p:cNvSpPr>
            <a:spLocks/>
          </p:cNvSpPr>
          <p:nvPr/>
        </p:nvSpPr>
        <p:spPr bwMode="auto">
          <a:xfrm>
            <a:off x="6324600" y="1736725"/>
            <a:ext cx="57150" cy="74613"/>
          </a:xfrm>
          <a:custGeom>
            <a:avLst/>
            <a:gdLst>
              <a:gd name="T0" fmla="*/ 2147483647 w 220"/>
              <a:gd name="T1" fmla="*/ 1999669593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134681 h 288"/>
              <a:gd name="T42" fmla="*/ 2147483647 w 220"/>
              <a:gd name="T43" fmla="*/ 1495406441 h 288"/>
              <a:gd name="T44" fmla="*/ 2147483647 w 220"/>
              <a:gd name="T45" fmla="*/ 1217198916 h 288"/>
              <a:gd name="T46" fmla="*/ 2147483647 w 220"/>
              <a:gd name="T47" fmla="*/ 973759237 h 288"/>
              <a:gd name="T48" fmla="*/ 1910749203 w 220"/>
              <a:gd name="T49" fmla="*/ 747703091 h 288"/>
              <a:gd name="T50" fmla="*/ 1454976655 w 220"/>
              <a:gd name="T51" fmla="*/ 504263411 h 288"/>
              <a:gd name="T52" fmla="*/ 1034294725 w 220"/>
              <a:gd name="T53" fmla="*/ 295591058 h 288"/>
              <a:gd name="T54" fmla="*/ 631090565 w 220"/>
              <a:gd name="T55" fmla="*/ 121753390 h 288"/>
              <a:gd name="T56" fmla="*/ 315545153 w 220"/>
              <a:gd name="T57" fmla="*/ 17383793 h 288"/>
              <a:gd name="T58" fmla="*/ 70113698 w 220"/>
              <a:gd name="T59" fmla="*/ 0 h 288"/>
              <a:gd name="T60" fmla="*/ 157772706 w 220"/>
              <a:gd name="T61" fmla="*/ 121753390 h 288"/>
              <a:gd name="T62" fmla="*/ 543431557 w 220"/>
              <a:gd name="T63" fmla="*/ 312974850 h 288"/>
              <a:gd name="T64" fmla="*/ 946635717 w 220"/>
              <a:gd name="T65" fmla="*/ 504263411 h 288"/>
              <a:gd name="T66" fmla="*/ 1349839878 w 220"/>
              <a:gd name="T67" fmla="*/ 695551972 h 288"/>
              <a:gd name="T68" fmla="*/ 1770521807 w 220"/>
              <a:gd name="T69" fmla="*/ 921607859 h 288"/>
              <a:gd name="T70" fmla="*/ 2147483647 w 220"/>
              <a:gd name="T71" fmla="*/ 1147664005 h 288"/>
              <a:gd name="T72" fmla="*/ 2147483647 w 220"/>
              <a:gd name="T73" fmla="*/ 1425871270 h 288"/>
              <a:gd name="T74" fmla="*/ 2147483647 w 220"/>
              <a:gd name="T75" fmla="*/ 1704078535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7" name="Freeform 598"/>
          <p:cNvSpPr>
            <a:spLocks/>
          </p:cNvSpPr>
          <p:nvPr/>
        </p:nvSpPr>
        <p:spPr bwMode="auto">
          <a:xfrm>
            <a:off x="6270625" y="1852613"/>
            <a:ext cx="214313" cy="130175"/>
          </a:xfrm>
          <a:custGeom>
            <a:avLst/>
            <a:gdLst>
              <a:gd name="T0" fmla="*/ 1132946847 w 1070"/>
              <a:gd name="T1" fmla="*/ 0 h 844"/>
              <a:gd name="T2" fmla="*/ 2147483647 w 1070"/>
              <a:gd name="T3" fmla="*/ 711804766 h 844"/>
              <a:gd name="T4" fmla="*/ 2147483647 w 1070"/>
              <a:gd name="T5" fmla="*/ 2147483647 h 844"/>
              <a:gd name="T6" fmla="*/ 0 w 1070"/>
              <a:gd name="T7" fmla="*/ 2147483647 h 844"/>
              <a:gd name="T8" fmla="*/ 1132946847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08" name="Freeform 599"/>
          <p:cNvSpPr>
            <a:spLocks/>
          </p:cNvSpPr>
          <p:nvPr/>
        </p:nvSpPr>
        <p:spPr bwMode="auto">
          <a:xfrm>
            <a:off x="6288088" y="1855788"/>
            <a:ext cx="165100" cy="52387"/>
          </a:xfrm>
          <a:custGeom>
            <a:avLst/>
            <a:gdLst>
              <a:gd name="T0" fmla="*/ 794624486 w 819"/>
              <a:gd name="T1" fmla="*/ 0 h 333"/>
              <a:gd name="T2" fmla="*/ 2147483647 w 819"/>
              <a:gd name="T3" fmla="*/ 541187600 h 333"/>
              <a:gd name="T4" fmla="*/ 1409022062 w 819"/>
              <a:gd name="T5" fmla="*/ 381556231 h 333"/>
              <a:gd name="T6" fmla="*/ 0 w 819"/>
              <a:gd name="T7" fmla="*/ 1296528695 h 333"/>
              <a:gd name="T8" fmla="*/ 794624486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09" name="Freeform 600"/>
          <p:cNvSpPr>
            <a:spLocks/>
          </p:cNvSpPr>
          <p:nvPr/>
        </p:nvSpPr>
        <p:spPr bwMode="auto">
          <a:xfrm>
            <a:off x="6248400" y="2009775"/>
            <a:ext cx="217488" cy="47625"/>
          </a:xfrm>
          <a:custGeom>
            <a:avLst/>
            <a:gdLst>
              <a:gd name="T0" fmla="*/ 275364107 w 1083"/>
              <a:gd name="T1" fmla="*/ 0 h 306"/>
              <a:gd name="T2" fmla="*/ 2147483647 w 1083"/>
              <a:gd name="T3" fmla="*/ 983960670 h 306"/>
              <a:gd name="T4" fmla="*/ 2147483647 w 1083"/>
              <a:gd name="T5" fmla="*/ 1153618196 h 306"/>
              <a:gd name="T6" fmla="*/ 0 w 1083"/>
              <a:gd name="T7" fmla="*/ 105563614 h 306"/>
              <a:gd name="T8" fmla="*/ 275364107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10" name="Freeform 601"/>
          <p:cNvSpPr>
            <a:spLocks/>
          </p:cNvSpPr>
          <p:nvPr/>
        </p:nvSpPr>
        <p:spPr bwMode="auto">
          <a:xfrm>
            <a:off x="6227763" y="2024063"/>
            <a:ext cx="219075" cy="47625"/>
          </a:xfrm>
          <a:custGeom>
            <a:avLst/>
            <a:gdLst>
              <a:gd name="T0" fmla="*/ 318392893 w 1088"/>
              <a:gd name="T1" fmla="*/ 0 h 311"/>
              <a:gd name="T2" fmla="*/ 2147483647 w 1088"/>
              <a:gd name="T3" fmla="*/ 933675415 h 311"/>
              <a:gd name="T4" fmla="*/ 2147483647 w 1088"/>
              <a:gd name="T5" fmla="*/ 1116822635 h 311"/>
              <a:gd name="T6" fmla="*/ 0 w 1088"/>
              <a:gd name="T7" fmla="*/ 122105906 h 311"/>
              <a:gd name="T8" fmla="*/ 318392893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11" name="Freeform 602"/>
          <p:cNvSpPr>
            <a:spLocks/>
          </p:cNvSpPr>
          <p:nvPr/>
        </p:nvSpPr>
        <p:spPr bwMode="auto">
          <a:xfrm>
            <a:off x="6262688" y="2068513"/>
            <a:ext cx="31750" cy="11112"/>
          </a:xfrm>
          <a:custGeom>
            <a:avLst/>
            <a:gdLst>
              <a:gd name="T0" fmla="*/ 116113041 w 164"/>
              <a:gd name="T1" fmla="*/ 3668040 h 72"/>
              <a:gd name="T2" fmla="*/ 152393805 w 164"/>
              <a:gd name="T3" fmla="*/ 3668040 h 72"/>
              <a:gd name="T4" fmla="*/ 253964572 w 164"/>
              <a:gd name="T5" fmla="*/ 0 h 72"/>
              <a:gd name="T6" fmla="*/ 391816102 w 164"/>
              <a:gd name="T7" fmla="*/ 0 h 72"/>
              <a:gd name="T8" fmla="*/ 565985761 w 164"/>
              <a:gd name="T9" fmla="*/ 7360002 h 72"/>
              <a:gd name="T10" fmla="*/ 754622578 w 164"/>
              <a:gd name="T11" fmla="*/ 25724280 h 72"/>
              <a:gd name="T12" fmla="*/ 928754872 w 164"/>
              <a:gd name="T13" fmla="*/ 62500524 h 72"/>
              <a:gd name="T14" fmla="*/ 1081148483 w 164"/>
              <a:gd name="T15" fmla="*/ 113949084 h 72"/>
              <a:gd name="T16" fmla="*/ 1189990581 w 164"/>
              <a:gd name="T17" fmla="*/ 187477651 h 72"/>
              <a:gd name="T18" fmla="*/ 1189990581 w 164"/>
              <a:gd name="T19" fmla="*/ 191145692 h 72"/>
              <a:gd name="T20" fmla="*/ 1189990581 w 164"/>
              <a:gd name="T21" fmla="*/ 209533737 h 72"/>
              <a:gd name="T22" fmla="*/ 1182719444 w 164"/>
              <a:gd name="T23" fmla="*/ 227921936 h 72"/>
              <a:gd name="T24" fmla="*/ 1168214534 w 164"/>
              <a:gd name="T25" fmla="*/ 246286214 h 72"/>
              <a:gd name="T26" fmla="*/ 1131933963 w 164"/>
              <a:gd name="T27" fmla="*/ 261006218 h 72"/>
              <a:gd name="T28" fmla="*/ 1081148483 w 164"/>
              <a:gd name="T29" fmla="*/ 264674259 h 72"/>
              <a:gd name="T30" fmla="*/ 1001316012 w 164"/>
              <a:gd name="T31" fmla="*/ 261006218 h 72"/>
              <a:gd name="T32" fmla="*/ 899745245 w 164"/>
              <a:gd name="T33" fmla="*/ 238949979 h 72"/>
              <a:gd name="T34" fmla="*/ 899745245 w 164"/>
              <a:gd name="T35" fmla="*/ 231589976 h 72"/>
              <a:gd name="T36" fmla="*/ 892511666 w 164"/>
              <a:gd name="T37" fmla="*/ 216893739 h 72"/>
              <a:gd name="T38" fmla="*/ 870735813 w 164"/>
              <a:gd name="T39" fmla="*/ 191145692 h 72"/>
              <a:gd name="T40" fmla="*/ 819950332 w 164"/>
              <a:gd name="T41" fmla="*/ 165421412 h 72"/>
              <a:gd name="T42" fmla="*/ 725613145 w 164"/>
              <a:gd name="T43" fmla="*/ 139697132 h 72"/>
              <a:gd name="T44" fmla="*/ 587724056 w 164"/>
              <a:gd name="T45" fmla="*/ 117640892 h 72"/>
              <a:gd name="T46" fmla="*/ 399087239 w 164"/>
              <a:gd name="T47" fmla="*/ 106612849 h 72"/>
              <a:gd name="T48" fmla="*/ 145122668 w 164"/>
              <a:gd name="T49" fmla="*/ 106612849 h 72"/>
              <a:gd name="T50" fmla="*/ 130617951 w 164"/>
              <a:gd name="T51" fmla="*/ 106612849 h 72"/>
              <a:gd name="T52" fmla="*/ 101570767 w 164"/>
              <a:gd name="T53" fmla="*/ 99252847 h 72"/>
              <a:gd name="T54" fmla="*/ 65290197 w 164"/>
              <a:gd name="T55" fmla="*/ 91892845 h 72"/>
              <a:gd name="T56" fmla="*/ 29009627 w 164"/>
              <a:gd name="T57" fmla="*/ 80864802 h 72"/>
              <a:gd name="T58" fmla="*/ 0 w 164"/>
              <a:gd name="T59" fmla="*/ 66168565 h 72"/>
              <a:gd name="T60" fmla="*/ 0 w 164"/>
              <a:gd name="T61" fmla="*/ 51472327 h 72"/>
              <a:gd name="T62" fmla="*/ 36280570 w 164"/>
              <a:gd name="T63" fmla="*/ 25724280 h 72"/>
              <a:gd name="T64" fmla="*/ 116113041 w 164"/>
              <a:gd name="T65" fmla="*/ 366804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12" name="Freeform 603"/>
          <p:cNvSpPr>
            <a:spLocks/>
          </p:cNvSpPr>
          <p:nvPr/>
        </p:nvSpPr>
        <p:spPr bwMode="auto">
          <a:xfrm>
            <a:off x="6269038" y="1989138"/>
            <a:ext cx="30162" cy="15875"/>
          </a:xfrm>
          <a:custGeom>
            <a:avLst/>
            <a:gdLst>
              <a:gd name="T0" fmla="*/ 396786894 w 146"/>
              <a:gd name="T1" fmla="*/ 0 h 109"/>
              <a:gd name="T2" fmla="*/ 370325937 w 146"/>
              <a:gd name="T3" fmla="*/ 0 h 109"/>
              <a:gd name="T4" fmla="*/ 308612006 w 146"/>
              <a:gd name="T5" fmla="*/ 9269544 h 109"/>
              <a:gd name="T6" fmla="*/ 229229134 w 146"/>
              <a:gd name="T7" fmla="*/ 21614614 h 109"/>
              <a:gd name="T8" fmla="*/ 132262229 w 146"/>
              <a:gd name="T9" fmla="*/ 43250491 h 109"/>
              <a:gd name="T10" fmla="*/ 52921915 w 146"/>
              <a:gd name="T11" fmla="*/ 74134648 h 109"/>
              <a:gd name="T12" fmla="*/ 8834574 w 146"/>
              <a:gd name="T13" fmla="*/ 120482220 h 109"/>
              <a:gd name="T14" fmla="*/ 0 w 146"/>
              <a:gd name="T15" fmla="*/ 182271653 h 109"/>
              <a:gd name="T16" fmla="*/ 52921915 w 146"/>
              <a:gd name="T17" fmla="*/ 262600172 h 109"/>
              <a:gd name="T18" fmla="*/ 749443891 w 146"/>
              <a:gd name="T19" fmla="*/ 336734966 h 109"/>
              <a:gd name="T20" fmla="*/ 740609317 w 146"/>
              <a:gd name="T21" fmla="*/ 321292814 h 109"/>
              <a:gd name="T22" fmla="*/ 740609317 w 146"/>
              <a:gd name="T23" fmla="*/ 287311867 h 109"/>
              <a:gd name="T24" fmla="*/ 740609317 w 146"/>
              <a:gd name="T25" fmla="*/ 234791833 h 109"/>
              <a:gd name="T26" fmla="*/ 767070274 w 146"/>
              <a:gd name="T27" fmla="*/ 179174862 h 109"/>
              <a:gd name="T28" fmla="*/ 819992189 w 146"/>
              <a:gd name="T29" fmla="*/ 123579010 h 109"/>
              <a:gd name="T30" fmla="*/ 916959094 w 146"/>
              <a:gd name="T31" fmla="*/ 83404192 h 109"/>
              <a:gd name="T32" fmla="*/ 1066847707 w 146"/>
              <a:gd name="T33" fmla="*/ 61789578 h 109"/>
              <a:gd name="T34" fmla="*/ 1287285031 w 146"/>
              <a:gd name="T35" fmla="*/ 71058976 h 109"/>
              <a:gd name="T36" fmla="*/ 396786894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13" name="Freeform 604"/>
          <p:cNvSpPr>
            <a:spLocks/>
          </p:cNvSpPr>
          <p:nvPr/>
        </p:nvSpPr>
        <p:spPr bwMode="auto">
          <a:xfrm>
            <a:off x="6435725" y="2019300"/>
            <a:ext cx="30163" cy="15875"/>
          </a:xfrm>
          <a:custGeom>
            <a:avLst/>
            <a:gdLst>
              <a:gd name="T0" fmla="*/ 396813272 w 146"/>
              <a:gd name="T1" fmla="*/ 0 h 107"/>
              <a:gd name="T2" fmla="*/ 370350611 w 146"/>
              <a:gd name="T3" fmla="*/ 0 h 107"/>
              <a:gd name="T4" fmla="*/ 308632568 w 146"/>
              <a:gd name="T5" fmla="*/ 6537533 h 107"/>
              <a:gd name="T6" fmla="*/ 220451864 w 146"/>
              <a:gd name="T7" fmla="*/ 19590640 h 107"/>
              <a:gd name="T8" fmla="*/ 132271159 w 146"/>
              <a:gd name="T9" fmla="*/ 39181429 h 107"/>
              <a:gd name="T10" fmla="*/ 52925529 w 146"/>
              <a:gd name="T11" fmla="*/ 75105070 h 107"/>
              <a:gd name="T12" fmla="*/ 0 w 146"/>
              <a:gd name="T13" fmla="*/ 124103777 h 107"/>
              <a:gd name="T14" fmla="*/ 0 w 146"/>
              <a:gd name="T15" fmla="*/ 189413379 h 107"/>
              <a:gd name="T16" fmla="*/ 52925529 w 146"/>
              <a:gd name="T17" fmla="*/ 277593662 h 107"/>
              <a:gd name="T18" fmla="*/ 740701015 w 146"/>
              <a:gd name="T19" fmla="*/ 349440797 h 107"/>
              <a:gd name="T20" fmla="*/ 731865942 w 146"/>
              <a:gd name="T21" fmla="*/ 336387689 h 107"/>
              <a:gd name="T22" fmla="*/ 731865942 w 146"/>
              <a:gd name="T23" fmla="*/ 297184303 h 107"/>
              <a:gd name="T24" fmla="*/ 731865942 w 146"/>
              <a:gd name="T25" fmla="*/ 244927808 h 107"/>
              <a:gd name="T26" fmla="*/ 758328603 w 146"/>
              <a:gd name="T27" fmla="*/ 182875846 h 107"/>
              <a:gd name="T28" fmla="*/ 811254131 w 146"/>
              <a:gd name="T29" fmla="*/ 130641310 h 107"/>
              <a:gd name="T30" fmla="*/ 908227350 w 146"/>
              <a:gd name="T31" fmla="*/ 88180136 h 107"/>
              <a:gd name="T32" fmla="*/ 1066961170 w 146"/>
              <a:gd name="T33" fmla="*/ 62051814 h 107"/>
              <a:gd name="T34" fmla="*/ 1287413034 w 146"/>
              <a:gd name="T35" fmla="*/ 75105070 h 107"/>
              <a:gd name="T36" fmla="*/ 396813272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14" name="Freeform 605"/>
          <p:cNvSpPr>
            <a:spLocks/>
          </p:cNvSpPr>
          <p:nvPr/>
        </p:nvSpPr>
        <p:spPr bwMode="auto">
          <a:xfrm>
            <a:off x="6300788" y="1992313"/>
            <a:ext cx="127000" cy="30162"/>
          </a:xfrm>
          <a:custGeom>
            <a:avLst/>
            <a:gdLst>
              <a:gd name="T0" fmla="*/ 0 w 629"/>
              <a:gd name="T1" fmla="*/ 182064627 h 182"/>
              <a:gd name="T2" fmla="*/ 2147483647 w 629"/>
              <a:gd name="T3" fmla="*/ 828395353 h 182"/>
              <a:gd name="T4" fmla="*/ 2147483647 w 629"/>
              <a:gd name="T5" fmla="*/ 646330726 h 182"/>
              <a:gd name="T6" fmla="*/ 238689332 w 629"/>
              <a:gd name="T7" fmla="*/ 0 h 182"/>
              <a:gd name="T8" fmla="*/ 0 w 629"/>
              <a:gd name="T9" fmla="*/ 182064627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15" name="Freeform 606"/>
          <p:cNvSpPr>
            <a:spLocks/>
          </p:cNvSpPr>
          <p:nvPr/>
        </p:nvSpPr>
        <p:spPr bwMode="auto">
          <a:xfrm>
            <a:off x="6300788" y="2005013"/>
            <a:ext cx="120650" cy="26987"/>
          </a:xfrm>
          <a:custGeom>
            <a:avLst/>
            <a:gdLst>
              <a:gd name="T0" fmla="*/ 0 w 606"/>
              <a:gd name="T1" fmla="*/ 112016846 h 170"/>
              <a:gd name="T2" fmla="*/ 2147483647 w 606"/>
              <a:gd name="T3" fmla="*/ 680089386 h 170"/>
              <a:gd name="T4" fmla="*/ 2147483647 w 606"/>
              <a:gd name="T5" fmla="*/ 568072540 h 170"/>
              <a:gd name="T6" fmla="*/ 39439609 w 606"/>
              <a:gd name="T7" fmla="*/ 0 h 170"/>
              <a:gd name="T8" fmla="*/ 0 w 606"/>
              <a:gd name="T9" fmla="*/ 112016846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16" name="Freeform 607"/>
          <p:cNvSpPr>
            <a:spLocks/>
          </p:cNvSpPr>
          <p:nvPr/>
        </p:nvSpPr>
        <p:spPr bwMode="auto">
          <a:xfrm>
            <a:off x="6300788" y="1987550"/>
            <a:ext cx="120650" cy="25400"/>
          </a:xfrm>
          <a:custGeom>
            <a:avLst/>
            <a:gdLst>
              <a:gd name="T0" fmla="*/ 0 w 606"/>
              <a:gd name="T1" fmla="*/ 93403121 h 170"/>
              <a:gd name="T2" fmla="*/ 2147483647 w 606"/>
              <a:gd name="T3" fmla="*/ 567026462 h 170"/>
              <a:gd name="T4" fmla="*/ 2147483647 w 606"/>
              <a:gd name="T5" fmla="*/ 473623341 h 170"/>
              <a:gd name="T6" fmla="*/ 39439609 w 606"/>
              <a:gd name="T7" fmla="*/ 0 h 170"/>
              <a:gd name="T8" fmla="*/ 0 w 606"/>
              <a:gd name="T9" fmla="*/ 9340312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17" name="AutoShape 608"/>
          <p:cNvSpPr>
            <a:spLocks noChangeAspect="1" noChangeArrowheads="1" noTextEdit="1"/>
          </p:cNvSpPr>
          <p:nvPr/>
        </p:nvSpPr>
        <p:spPr bwMode="auto">
          <a:xfrm flipH="1">
            <a:off x="5227638" y="2174875"/>
            <a:ext cx="517525"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sp>
        <p:nvSpPr>
          <p:cNvPr id="19718" name="Freeform 609"/>
          <p:cNvSpPr>
            <a:spLocks/>
          </p:cNvSpPr>
          <p:nvPr/>
        </p:nvSpPr>
        <p:spPr bwMode="auto">
          <a:xfrm>
            <a:off x="5637213" y="1844675"/>
            <a:ext cx="46037" cy="57150"/>
          </a:xfrm>
          <a:custGeom>
            <a:avLst/>
            <a:gdLst>
              <a:gd name="T0" fmla="*/ 1143690168 w 177"/>
              <a:gd name="T1" fmla="*/ 586473300 h 219"/>
              <a:gd name="T2" fmla="*/ 914965608 w 177"/>
              <a:gd name="T3" fmla="*/ 764145082 h 219"/>
              <a:gd name="T4" fmla="*/ 721419037 w 177"/>
              <a:gd name="T5" fmla="*/ 959658886 h 219"/>
              <a:gd name="T6" fmla="*/ 510283471 w 177"/>
              <a:gd name="T7" fmla="*/ 1172878490 h 219"/>
              <a:gd name="T8" fmla="*/ 351915151 w 177"/>
              <a:gd name="T9" fmla="*/ 1403940376 h 219"/>
              <a:gd name="T10" fmla="*/ 211135566 w 177"/>
              <a:gd name="T11" fmla="*/ 1652708063 h 219"/>
              <a:gd name="T12" fmla="*/ 105601595 w 177"/>
              <a:gd name="T13" fmla="*/ 1901543599 h 219"/>
              <a:gd name="T14" fmla="*/ 35177990 w 177"/>
              <a:gd name="T15" fmla="*/ 2147483647 h 219"/>
              <a:gd name="T16" fmla="*/ 0 w 177"/>
              <a:gd name="T17" fmla="*/ 2147483647 h 219"/>
              <a:gd name="T18" fmla="*/ 35177990 w 177"/>
              <a:gd name="T19" fmla="*/ 2147483647 h 219"/>
              <a:gd name="T20" fmla="*/ 175957576 w 177"/>
              <a:gd name="T21" fmla="*/ 2147483647 h 219"/>
              <a:gd name="T22" fmla="*/ 404682136 w 177"/>
              <a:gd name="T23" fmla="*/ 2147483647 h 219"/>
              <a:gd name="T24" fmla="*/ 668652052 w 177"/>
              <a:gd name="T25" fmla="*/ 2147483647 h 219"/>
              <a:gd name="T26" fmla="*/ 1002910583 w 177"/>
              <a:gd name="T27" fmla="*/ 2147483647 h 219"/>
              <a:gd name="T28" fmla="*/ 1372414469 w 177"/>
              <a:gd name="T29" fmla="*/ 2147483647 h 219"/>
              <a:gd name="T30" fmla="*/ 1724329620 w 177"/>
              <a:gd name="T31" fmla="*/ 2147483647 h 219"/>
              <a:gd name="T32" fmla="*/ 2076244771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655776 w 177"/>
              <a:gd name="T49" fmla="*/ 2147483647 h 219"/>
              <a:gd name="T50" fmla="*/ 1953121806 w 177"/>
              <a:gd name="T51" fmla="*/ 2147483647 h 219"/>
              <a:gd name="T52" fmla="*/ 1865109206 w 177"/>
              <a:gd name="T53" fmla="*/ 2147483647 h 219"/>
              <a:gd name="T54" fmla="*/ 1759575235 w 177"/>
              <a:gd name="T55" fmla="*/ 2147483647 h 219"/>
              <a:gd name="T56" fmla="*/ 1706740625 w 177"/>
              <a:gd name="T57" fmla="*/ 2147483647 h 219"/>
              <a:gd name="T58" fmla="*/ 1530783049 w 177"/>
              <a:gd name="T59" fmla="*/ 2147483647 h 219"/>
              <a:gd name="T60" fmla="*/ 1354825474 w 177"/>
              <a:gd name="T61" fmla="*/ 2147483647 h 219"/>
              <a:gd name="T62" fmla="*/ 1178868159 w 177"/>
              <a:gd name="T63" fmla="*/ 2147483647 h 219"/>
              <a:gd name="T64" fmla="*/ 985321588 w 177"/>
              <a:gd name="T65" fmla="*/ 2147483647 h 219"/>
              <a:gd name="T66" fmla="*/ 809364012 w 177"/>
              <a:gd name="T67" fmla="*/ 2147483647 h 219"/>
              <a:gd name="T68" fmla="*/ 615817442 w 177"/>
              <a:gd name="T69" fmla="*/ 2147483647 h 219"/>
              <a:gd name="T70" fmla="*/ 457448861 w 177"/>
              <a:gd name="T71" fmla="*/ 2147483647 h 219"/>
              <a:gd name="T72" fmla="*/ 263902551 w 177"/>
              <a:gd name="T73" fmla="*/ 2147483647 h 219"/>
              <a:gd name="T74" fmla="*/ 228724561 w 177"/>
              <a:gd name="T75" fmla="*/ 2147483647 h 219"/>
              <a:gd name="T76" fmla="*/ 246313556 w 177"/>
              <a:gd name="T77" fmla="*/ 2147483647 h 219"/>
              <a:gd name="T78" fmla="*/ 334326156 w 177"/>
              <a:gd name="T79" fmla="*/ 2061441471 h 219"/>
              <a:gd name="T80" fmla="*/ 439859866 w 177"/>
              <a:gd name="T81" fmla="*/ 1812673784 h 219"/>
              <a:gd name="T82" fmla="*/ 598228447 w 177"/>
              <a:gd name="T83" fmla="*/ 1581612158 h 219"/>
              <a:gd name="T84" fmla="*/ 791775017 w 177"/>
              <a:gd name="T85" fmla="*/ 1350618382 h 219"/>
              <a:gd name="T86" fmla="*/ 985321588 w 177"/>
              <a:gd name="T87" fmla="*/ 1155104579 h 219"/>
              <a:gd name="T88" fmla="*/ 1231702769 w 177"/>
              <a:gd name="T89" fmla="*/ 977432797 h 219"/>
              <a:gd name="T90" fmla="*/ 1478016064 w 177"/>
              <a:gd name="T91" fmla="*/ 799692904 h 219"/>
              <a:gd name="T92" fmla="*/ 1724329620 w 177"/>
              <a:gd name="T93" fmla="*/ 657501095 h 219"/>
              <a:gd name="T94" fmla="*/ 1988299796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121806 w 177"/>
              <a:gd name="T115" fmla="*/ 195513803 h 219"/>
              <a:gd name="T116" fmla="*/ 1653973640 w 177"/>
              <a:gd name="T117" fmla="*/ 302089681 h 219"/>
              <a:gd name="T118" fmla="*/ 1372414469 w 177"/>
              <a:gd name="T119" fmla="*/ 462055401 h 219"/>
              <a:gd name="T120" fmla="*/ 1143690168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19" name="Freeform 610"/>
          <p:cNvSpPr>
            <a:spLocks/>
          </p:cNvSpPr>
          <p:nvPr/>
        </p:nvSpPr>
        <p:spPr bwMode="auto">
          <a:xfrm>
            <a:off x="5713413" y="1843088"/>
            <a:ext cx="30162" cy="46037"/>
          </a:xfrm>
          <a:custGeom>
            <a:avLst/>
            <a:gdLst>
              <a:gd name="T0" fmla="*/ 1750083431 w 115"/>
              <a:gd name="T1" fmla="*/ 1132011917 h 170"/>
              <a:gd name="T2" fmla="*/ 1804221074 w 115"/>
              <a:gd name="T3" fmla="*/ 1489450497 h 170"/>
              <a:gd name="T4" fmla="*/ 1768106407 w 115"/>
              <a:gd name="T5" fmla="*/ 1787414147 h 170"/>
              <a:gd name="T6" fmla="*/ 1641808146 w 115"/>
              <a:gd name="T7" fmla="*/ 2045556063 h 170"/>
              <a:gd name="T8" fmla="*/ 1443349268 w 115"/>
              <a:gd name="T9" fmla="*/ 2147483647 h 170"/>
              <a:gd name="T10" fmla="*/ 1226867676 w 115"/>
              <a:gd name="T11" fmla="*/ 2147483647 h 170"/>
              <a:gd name="T12" fmla="*/ 974271155 w 115"/>
              <a:gd name="T13" fmla="*/ 2147483647 h 170"/>
              <a:gd name="T14" fmla="*/ 703651659 w 115"/>
              <a:gd name="T15" fmla="*/ 2147483647 h 170"/>
              <a:gd name="T16" fmla="*/ 487170067 w 115"/>
              <a:gd name="T17" fmla="*/ 2147483647 h 170"/>
              <a:gd name="T18" fmla="*/ 451055400 w 115"/>
              <a:gd name="T19" fmla="*/ 2147483647 h 170"/>
              <a:gd name="T20" fmla="*/ 414940470 w 115"/>
              <a:gd name="T21" fmla="*/ 2147483647 h 170"/>
              <a:gd name="T22" fmla="*/ 414940470 w 115"/>
              <a:gd name="T23" fmla="*/ 2147483647 h 170"/>
              <a:gd name="T24" fmla="*/ 469078113 w 115"/>
              <a:gd name="T25" fmla="*/ 2147483647 h 170"/>
              <a:gd name="T26" fmla="*/ 505193042 w 115"/>
              <a:gd name="T27" fmla="*/ 2147483647 h 170"/>
              <a:gd name="T28" fmla="*/ 559330685 w 115"/>
              <a:gd name="T29" fmla="*/ 2147483647 h 170"/>
              <a:gd name="T30" fmla="*/ 613399348 w 115"/>
              <a:gd name="T31" fmla="*/ 2147483647 h 170"/>
              <a:gd name="T32" fmla="*/ 667536991 w 115"/>
              <a:gd name="T33" fmla="*/ 2147483647 h 170"/>
              <a:gd name="T34" fmla="*/ 956248180 w 115"/>
              <a:gd name="T35" fmla="*/ 2147483647 h 170"/>
              <a:gd name="T36" fmla="*/ 1244890651 w 115"/>
              <a:gd name="T37" fmla="*/ 2147483647 h 170"/>
              <a:gd name="T38" fmla="*/ 1497486910 w 115"/>
              <a:gd name="T39" fmla="*/ 2147483647 h 170"/>
              <a:gd name="T40" fmla="*/ 1750083431 w 115"/>
              <a:gd name="T41" fmla="*/ 2147483647 h 170"/>
              <a:gd name="T42" fmla="*/ 1912427642 w 115"/>
              <a:gd name="T43" fmla="*/ 2144852998 h 170"/>
              <a:gd name="T44" fmla="*/ 2038725903 w 115"/>
              <a:gd name="T45" fmla="*/ 1807214661 h 170"/>
              <a:gd name="T46" fmla="*/ 2074840570 w 115"/>
              <a:gd name="T47" fmla="*/ 1449775810 h 170"/>
              <a:gd name="T48" fmla="*/ 2002679952 w 115"/>
              <a:gd name="T49" fmla="*/ 1052589156 h 170"/>
              <a:gd name="T50" fmla="*/ 1822244049 w 115"/>
              <a:gd name="T51" fmla="*/ 774499678 h 170"/>
              <a:gd name="T52" fmla="*/ 1605762195 w 115"/>
              <a:gd name="T53" fmla="*/ 516357491 h 170"/>
              <a:gd name="T54" fmla="*/ 1299028294 w 115"/>
              <a:gd name="T55" fmla="*/ 297889991 h 170"/>
              <a:gd name="T56" fmla="*/ 992294130 w 115"/>
              <a:gd name="T57" fmla="*/ 158845523 h 170"/>
              <a:gd name="T58" fmla="*/ 667536991 w 115"/>
              <a:gd name="T59" fmla="*/ 39748075 h 170"/>
              <a:gd name="T60" fmla="*/ 378894782 w 115"/>
              <a:gd name="T61" fmla="*/ 0 h 170"/>
              <a:gd name="T62" fmla="*/ 162412928 w 115"/>
              <a:gd name="T63" fmla="*/ 19873902 h 170"/>
              <a:gd name="T64" fmla="*/ 0 w 115"/>
              <a:gd name="T65" fmla="*/ 99296664 h 170"/>
              <a:gd name="T66" fmla="*/ 270619496 w 115"/>
              <a:gd name="T67" fmla="*/ 198593327 h 170"/>
              <a:gd name="T68" fmla="*/ 541238731 w 115"/>
              <a:gd name="T69" fmla="*/ 258142187 h 170"/>
              <a:gd name="T70" fmla="*/ 775812276 w 115"/>
              <a:gd name="T71" fmla="*/ 317764164 h 170"/>
              <a:gd name="T72" fmla="*/ 1028408798 w 115"/>
              <a:gd name="T73" fmla="*/ 397186926 h 170"/>
              <a:gd name="T74" fmla="*/ 1262913627 w 115"/>
              <a:gd name="T75" fmla="*/ 516357491 h 170"/>
              <a:gd name="T76" fmla="*/ 1461441222 w 115"/>
              <a:gd name="T77" fmla="*/ 655402230 h 170"/>
              <a:gd name="T78" fmla="*/ 1641808146 w 115"/>
              <a:gd name="T79" fmla="*/ 853995828 h 170"/>
              <a:gd name="T80" fmla="*/ 1750083431 w 115"/>
              <a:gd name="T81" fmla="*/ 1132011917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0" name="Freeform 611"/>
          <p:cNvSpPr>
            <a:spLocks/>
          </p:cNvSpPr>
          <p:nvPr/>
        </p:nvSpPr>
        <p:spPr bwMode="auto">
          <a:xfrm>
            <a:off x="5608638" y="1833563"/>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1" name="Freeform 612"/>
          <p:cNvSpPr>
            <a:spLocks/>
          </p:cNvSpPr>
          <p:nvPr/>
        </p:nvSpPr>
        <p:spPr bwMode="auto">
          <a:xfrm>
            <a:off x="5711825" y="1830388"/>
            <a:ext cx="65088"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129221 w 252"/>
              <a:gd name="T71" fmla="*/ 236787447 h 235"/>
              <a:gd name="T72" fmla="*/ 1550775840 w 252"/>
              <a:gd name="T73" fmla="*/ 138071157 h 235"/>
              <a:gd name="T74" fmla="*/ 1257845488 w 252"/>
              <a:gd name="T75" fmla="*/ 78929149 h 235"/>
              <a:gd name="T76" fmla="*/ 982126779 w 252"/>
              <a:gd name="T77" fmla="*/ 39428096 h 235"/>
              <a:gd name="T78" fmla="*/ 723686352 w 252"/>
              <a:gd name="T79" fmla="*/ 0 h 235"/>
              <a:gd name="T80" fmla="*/ 482457568 w 252"/>
              <a:gd name="T81" fmla="*/ 0 h 235"/>
              <a:gd name="T82" fmla="*/ 292930352 w 252"/>
              <a:gd name="T83" fmla="*/ 0 h 235"/>
              <a:gd name="T84" fmla="*/ 137825906 w 252"/>
              <a:gd name="T85" fmla="*/ 19713913 h 235"/>
              <a:gd name="T86" fmla="*/ 51701310 w 252"/>
              <a:gd name="T87" fmla="*/ 59215236 h 235"/>
              <a:gd name="T88" fmla="*/ 0 w 252"/>
              <a:gd name="T89" fmla="*/ 98643062 h 235"/>
              <a:gd name="T90" fmla="*/ 172315831 w 252"/>
              <a:gd name="T91" fmla="*/ 138071157 h 235"/>
              <a:gd name="T92" fmla="*/ 379054690 w 252"/>
              <a:gd name="T93" fmla="*/ 157858298 h 235"/>
              <a:gd name="T94" fmla="*/ 568582165 w 252"/>
              <a:gd name="T95" fmla="*/ 217000306 h 235"/>
              <a:gd name="T96" fmla="*/ 792599563 w 252"/>
              <a:gd name="T97" fmla="*/ 256501360 h 235"/>
              <a:gd name="T98" fmla="*/ 1033828347 w 252"/>
              <a:gd name="T99" fmla="*/ 295929455 h 235"/>
              <a:gd name="T100" fmla="*/ 1257845488 w 252"/>
              <a:gd name="T101" fmla="*/ 335430509 h 235"/>
              <a:gd name="T102" fmla="*/ 1499074272 w 252"/>
              <a:gd name="T103" fmla="*/ 394572787 h 235"/>
              <a:gd name="T104" fmla="*/ 1757514699 w 252"/>
              <a:gd name="T105" fmla="*/ 453787753 h 235"/>
              <a:gd name="T106" fmla="*/ 1981532098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2" name="Freeform 613"/>
          <p:cNvSpPr>
            <a:spLocks/>
          </p:cNvSpPr>
          <p:nvPr/>
        </p:nvSpPr>
        <p:spPr bwMode="auto">
          <a:xfrm>
            <a:off x="5584825" y="1863725"/>
            <a:ext cx="26988" cy="58738"/>
          </a:xfrm>
          <a:custGeom>
            <a:avLst/>
            <a:gdLst>
              <a:gd name="T0" fmla="*/ 0 w 103"/>
              <a:gd name="T1" fmla="*/ 2147483647 h 220"/>
              <a:gd name="T2" fmla="*/ 0 w 103"/>
              <a:gd name="T3" fmla="*/ 2147483647 h 220"/>
              <a:gd name="T4" fmla="*/ 71949484 w 103"/>
              <a:gd name="T5" fmla="*/ 2147483647 h 220"/>
              <a:gd name="T6" fmla="*/ 215848714 w 103"/>
              <a:gd name="T7" fmla="*/ 2147483647 h 220"/>
              <a:gd name="T8" fmla="*/ 395722686 w 103"/>
              <a:gd name="T9" fmla="*/ 2147483647 h 220"/>
              <a:gd name="T10" fmla="*/ 629627420 w 103"/>
              <a:gd name="T11" fmla="*/ 2147483647 h 220"/>
              <a:gd name="T12" fmla="*/ 899438247 w 103"/>
              <a:gd name="T13" fmla="*/ 2147483647 h 220"/>
              <a:gd name="T14" fmla="*/ 1187236707 w 103"/>
              <a:gd name="T15" fmla="*/ 2147483647 h 220"/>
              <a:gd name="T16" fmla="*/ 1493090925 w 103"/>
              <a:gd name="T17" fmla="*/ 2147483647 h 220"/>
              <a:gd name="T18" fmla="*/ 1601015412 w 103"/>
              <a:gd name="T19" fmla="*/ 2147483647 h 220"/>
              <a:gd name="T20" fmla="*/ 1690952267 w 103"/>
              <a:gd name="T21" fmla="*/ 2147483647 h 220"/>
              <a:gd name="T22" fmla="*/ 1762902013 w 103"/>
              <a:gd name="T23" fmla="*/ 2147483647 h 220"/>
              <a:gd name="T24" fmla="*/ 1798876755 w 103"/>
              <a:gd name="T25" fmla="*/ 2147483647 h 220"/>
              <a:gd name="T26" fmla="*/ 1798876755 w 103"/>
              <a:gd name="T27" fmla="*/ 2147483647 h 220"/>
              <a:gd name="T28" fmla="*/ 1780889384 w 103"/>
              <a:gd name="T29" fmla="*/ 2147483647 h 220"/>
              <a:gd name="T30" fmla="*/ 1726927009 w 103"/>
              <a:gd name="T31" fmla="*/ 2147483647 h 220"/>
              <a:gd name="T32" fmla="*/ 1636990154 w 103"/>
              <a:gd name="T33" fmla="*/ 2147483647 h 220"/>
              <a:gd name="T34" fmla="*/ 1331135674 w 103"/>
              <a:gd name="T35" fmla="*/ 2147483647 h 220"/>
              <a:gd name="T36" fmla="*/ 1043337477 w 103"/>
              <a:gd name="T37" fmla="*/ 2147483647 h 220"/>
              <a:gd name="T38" fmla="*/ 809501392 w 103"/>
              <a:gd name="T39" fmla="*/ 2147483647 h 220"/>
              <a:gd name="T40" fmla="*/ 647614791 w 103"/>
              <a:gd name="T41" fmla="*/ 2147483647 h 220"/>
              <a:gd name="T42" fmla="*/ 539690565 w 103"/>
              <a:gd name="T43" fmla="*/ 2147483647 h 220"/>
              <a:gd name="T44" fmla="*/ 485728190 w 103"/>
              <a:gd name="T45" fmla="*/ 2147483647 h 220"/>
              <a:gd name="T46" fmla="*/ 485728190 w 103"/>
              <a:gd name="T47" fmla="*/ 1960314002 h 220"/>
              <a:gd name="T48" fmla="*/ 575665307 w 103"/>
              <a:gd name="T49" fmla="*/ 1579656786 h 220"/>
              <a:gd name="T50" fmla="*/ 701576904 w 103"/>
              <a:gd name="T51" fmla="*/ 1313196655 h 220"/>
              <a:gd name="T52" fmla="*/ 917425618 w 103"/>
              <a:gd name="T53" fmla="*/ 1065769238 h 220"/>
              <a:gd name="T54" fmla="*/ 1133274594 w 103"/>
              <a:gd name="T55" fmla="*/ 818413374 h 220"/>
              <a:gd name="T56" fmla="*/ 1385098049 w 103"/>
              <a:gd name="T57" fmla="*/ 590018938 h 220"/>
              <a:gd name="T58" fmla="*/ 1601015412 w 103"/>
              <a:gd name="T59" fmla="*/ 399690197 h 220"/>
              <a:gd name="T60" fmla="*/ 1762902013 w 103"/>
              <a:gd name="T61" fmla="*/ 228394436 h 220"/>
              <a:gd name="T62" fmla="*/ 1852838868 w 103"/>
              <a:gd name="T63" fmla="*/ 95164371 h 220"/>
              <a:gd name="T64" fmla="*/ 1852838868 w 103"/>
              <a:gd name="T65" fmla="*/ 0 h 220"/>
              <a:gd name="T66" fmla="*/ 1654977525 w 103"/>
              <a:gd name="T67" fmla="*/ 76131390 h 220"/>
              <a:gd name="T68" fmla="*/ 1385098049 w 103"/>
              <a:gd name="T69" fmla="*/ 228394436 h 220"/>
              <a:gd name="T70" fmla="*/ 1097299590 w 103"/>
              <a:gd name="T71" fmla="*/ 475821587 h 220"/>
              <a:gd name="T72" fmla="*/ 791514021 w 103"/>
              <a:gd name="T73" fmla="*/ 761314699 h 220"/>
              <a:gd name="T74" fmla="*/ 521703194 w 103"/>
              <a:gd name="T75" fmla="*/ 1084802219 h 220"/>
              <a:gd name="T76" fmla="*/ 287798198 w 103"/>
              <a:gd name="T77" fmla="*/ 1465459435 h 220"/>
              <a:gd name="T78" fmla="*/ 107924488 w 103"/>
              <a:gd name="T79" fmla="*/ 1865149632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3" name="Freeform 614"/>
          <p:cNvSpPr>
            <a:spLocks/>
          </p:cNvSpPr>
          <p:nvPr/>
        </p:nvSpPr>
        <p:spPr bwMode="auto">
          <a:xfrm>
            <a:off x="5764213" y="1827213"/>
            <a:ext cx="57150" cy="74612"/>
          </a:xfrm>
          <a:custGeom>
            <a:avLst/>
            <a:gdLst>
              <a:gd name="T0" fmla="*/ 2147483647 w 220"/>
              <a:gd name="T1" fmla="*/ 1999616108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082905 h 288"/>
              <a:gd name="T42" fmla="*/ 2147483647 w 220"/>
              <a:gd name="T43" fmla="*/ 1495366191 h 288"/>
              <a:gd name="T44" fmla="*/ 2147483647 w 220"/>
              <a:gd name="T45" fmla="*/ 1217166282 h 288"/>
              <a:gd name="T46" fmla="*/ 2147483647 w 220"/>
              <a:gd name="T47" fmla="*/ 973733233 h 288"/>
              <a:gd name="T48" fmla="*/ 1910749203 w 220"/>
              <a:gd name="T49" fmla="*/ 747683225 h 288"/>
              <a:gd name="T50" fmla="*/ 1454976655 w 220"/>
              <a:gd name="T51" fmla="*/ 504249917 h 288"/>
              <a:gd name="T52" fmla="*/ 1034294725 w 220"/>
              <a:gd name="T53" fmla="*/ 295583210 h 288"/>
              <a:gd name="T54" fmla="*/ 631090565 w 220"/>
              <a:gd name="T55" fmla="*/ 121683105 h 288"/>
              <a:gd name="T56" fmla="*/ 315545153 w 220"/>
              <a:gd name="T57" fmla="*/ 17383301 h 288"/>
              <a:gd name="T58" fmla="*/ 70113698 w 220"/>
              <a:gd name="T59" fmla="*/ 0 h 288"/>
              <a:gd name="T60" fmla="*/ 157772706 w 220"/>
              <a:gd name="T61" fmla="*/ 121683105 h 288"/>
              <a:gd name="T62" fmla="*/ 543431557 w 220"/>
              <a:gd name="T63" fmla="*/ 312966511 h 288"/>
              <a:gd name="T64" fmla="*/ 946635717 w 220"/>
              <a:gd name="T65" fmla="*/ 504249917 h 288"/>
              <a:gd name="T66" fmla="*/ 1349839878 w 220"/>
              <a:gd name="T67" fmla="*/ 695533323 h 288"/>
              <a:gd name="T68" fmla="*/ 1770521807 w 220"/>
              <a:gd name="T69" fmla="*/ 921583331 h 288"/>
              <a:gd name="T70" fmla="*/ 2147483647 w 220"/>
              <a:gd name="T71" fmla="*/ 1147633079 h 288"/>
              <a:gd name="T72" fmla="*/ 2147483647 w 220"/>
              <a:gd name="T73" fmla="*/ 1425832988 h 288"/>
              <a:gd name="T74" fmla="*/ 2147483647 w 220"/>
              <a:gd name="T75" fmla="*/ 170403289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24" name="Group 615"/>
          <p:cNvGrpSpPr>
            <a:grpSpLocks/>
          </p:cNvGrpSpPr>
          <p:nvPr/>
        </p:nvGrpSpPr>
        <p:grpSpPr bwMode="auto">
          <a:xfrm>
            <a:off x="5367338" y="3430588"/>
            <a:ext cx="290512" cy="404812"/>
            <a:chOff x="3381" y="2161"/>
            <a:chExt cx="183" cy="255"/>
          </a:xfrm>
        </p:grpSpPr>
        <p:pic>
          <p:nvPicPr>
            <p:cNvPr id="19751" name="Picture 616"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242"/>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9752" name="Freeform 617"/>
            <p:cNvSpPr>
              <a:spLocks/>
            </p:cNvSpPr>
            <p:nvPr/>
          </p:nvSpPr>
          <p:spPr bwMode="auto">
            <a:xfrm>
              <a:off x="3430" y="2174"/>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53" name="Freeform 618"/>
            <p:cNvSpPr>
              <a:spLocks/>
            </p:cNvSpPr>
            <p:nvPr/>
          </p:nvSpPr>
          <p:spPr bwMode="auto">
            <a:xfrm>
              <a:off x="3486" y="2173"/>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54" name="Freeform 619"/>
            <p:cNvSpPr>
              <a:spLocks/>
            </p:cNvSpPr>
            <p:nvPr/>
          </p:nvSpPr>
          <p:spPr bwMode="auto">
            <a:xfrm>
              <a:off x="3409" y="2166"/>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55" name="Freeform 620"/>
            <p:cNvSpPr>
              <a:spLocks/>
            </p:cNvSpPr>
            <p:nvPr/>
          </p:nvSpPr>
          <p:spPr bwMode="auto">
            <a:xfrm>
              <a:off x="3485" y="2164"/>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56" name="Freeform 621"/>
            <p:cNvSpPr>
              <a:spLocks/>
            </p:cNvSpPr>
            <p:nvPr/>
          </p:nvSpPr>
          <p:spPr bwMode="auto">
            <a:xfrm>
              <a:off x="3389" y="2184"/>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57" name="Freeform 622"/>
            <p:cNvSpPr>
              <a:spLocks/>
            </p:cNvSpPr>
            <p:nvPr/>
          </p:nvSpPr>
          <p:spPr bwMode="auto">
            <a:xfrm>
              <a:off x="3523" y="2161"/>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58" name="Freeform 623"/>
            <p:cNvSpPr>
              <a:spLocks/>
            </p:cNvSpPr>
            <p:nvPr/>
          </p:nvSpPr>
          <p:spPr bwMode="auto">
            <a:xfrm>
              <a:off x="3478" y="2222"/>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59" name="Freeform 624"/>
            <p:cNvSpPr>
              <a:spLocks/>
            </p:cNvSpPr>
            <p:nvPr/>
          </p:nvSpPr>
          <p:spPr bwMode="auto">
            <a:xfrm>
              <a:off x="3472" y="2205"/>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60" name="Freeform 625"/>
            <p:cNvSpPr>
              <a:spLocks/>
            </p:cNvSpPr>
            <p:nvPr/>
          </p:nvSpPr>
          <p:spPr bwMode="auto">
            <a:xfrm>
              <a:off x="3466" y="2194"/>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61" name="Freeform 626"/>
            <p:cNvSpPr>
              <a:spLocks/>
            </p:cNvSpPr>
            <p:nvPr/>
          </p:nvSpPr>
          <p:spPr bwMode="auto">
            <a:xfrm>
              <a:off x="3461" y="2186"/>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62" name="Freeform 627"/>
            <p:cNvSpPr>
              <a:spLocks/>
            </p:cNvSpPr>
            <p:nvPr/>
          </p:nvSpPr>
          <p:spPr bwMode="auto">
            <a:xfrm>
              <a:off x="3421" y="2176"/>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3" name="Freeform 628"/>
            <p:cNvSpPr>
              <a:spLocks/>
            </p:cNvSpPr>
            <p:nvPr/>
          </p:nvSpPr>
          <p:spPr bwMode="auto">
            <a:xfrm>
              <a:off x="3477" y="2176"/>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4" name="Freeform 629"/>
            <p:cNvSpPr>
              <a:spLocks/>
            </p:cNvSpPr>
            <p:nvPr/>
          </p:nvSpPr>
          <p:spPr bwMode="auto">
            <a:xfrm>
              <a:off x="3400" y="2169"/>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5" name="Freeform 630"/>
            <p:cNvSpPr>
              <a:spLocks/>
            </p:cNvSpPr>
            <p:nvPr/>
          </p:nvSpPr>
          <p:spPr bwMode="auto">
            <a:xfrm>
              <a:off x="3475" y="2167"/>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6" name="Freeform 631"/>
            <p:cNvSpPr>
              <a:spLocks/>
            </p:cNvSpPr>
            <p:nvPr/>
          </p:nvSpPr>
          <p:spPr bwMode="auto">
            <a:xfrm>
              <a:off x="3381" y="2190"/>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7" name="Freeform 632"/>
            <p:cNvSpPr>
              <a:spLocks/>
            </p:cNvSpPr>
            <p:nvPr/>
          </p:nvSpPr>
          <p:spPr bwMode="auto">
            <a:xfrm>
              <a:off x="3514" y="2164"/>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68" name="Group 633"/>
            <p:cNvGrpSpPr>
              <a:grpSpLocks/>
            </p:cNvGrpSpPr>
            <p:nvPr/>
          </p:nvGrpSpPr>
          <p:grpSpPr bwMode="auto">
            <a:xfrm>
              <a:off x="3429" y="2236"/>
              <a:ext cx="135" cy="180"/>
              <a:chOff x="3774" y="2423"/>
              <a:chExt cx="189" cy="286"/>
            </a:xfrm>
          </p:grpSpPr>
          <p:sp>
            <p:nvSpPr>
              <p:cNvPr id="19769" name="Rectangle 634"/>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70" name="Rectangle 635"/>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71" name="Rectangle 636"/>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72" name="Rectangle 637"/>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73" name="Rectangle 638"/>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74" name="Rectangle 639"/>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5" name="Line 640"/>
          <p:cNvSpPr>
            <a:spLocks noChangeShapeType="1"/>
          </p:cNvSpPr>
          <p:nvPr/>
        </p:nvSpPr>
        <p:spPr bwMode="auto">
          <a:xfrm flipV="1">
            <a:off x="5597525" y="3663950"/>
            <a:ext cx="168275" cy="3175"/>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9726" name="Group 641"/>
          <p:cNvGrpSpPr>
            <a:grpSpLocks/>
          </p:cNvGrpSpPr>
          <p:nvPr/>
        </p:nvGrpSpPr>
        <p:grpSpPr bwMode="auto">
          <a:xfrm>
            <a:off x="6791325" y="4984750"/>
            <a:ext cx="290513" cy="404813"/>
            <a:chOff x="3901" y="2524"/>
            <a:chExt cx="183" cy="255"/>
          </a:xfrm>
        </p:grpSpPr>
        <p:sp>
          <p:nvSpPr>
            <p:cNvPr id="19728" name="Freeform 642"/>
            <p:cNvSpPr>
              <a:spLocks/>
            </p:cNvSpPr>
            <p:nvPr/>
          </p:nvSpPr>
          <p:spPr bwMode="auto">
            <a:xfrm>
              <a:off x="3950" y="2537"/>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29" name="Freeform 643"/>
            <p:cNvSpPr>
              <a:spLocks/>
            </p:cNvSpPr>
            <p:nvPr/>
          </p:nvSpPr>
          <p:spPr bwMode="auto">
            <a:xfrm>
              <a:off x="4006" y="2536"/>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30" name="Freeform 644"/>
            <p:cNvSpPr>
              <a:spLocks/>
            </p:cNvSpPr>
            <p:nvPr/>
          </p:nvSpPr>
          <p:spPr bwMode="auto">
            <a:xfrm>
              <a:off x="3929" y="2529"/>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31" name="Freeform 645"/>
            <p:cNvSpPr>
              <a:spLocks/>
            </p:cNvSpPr>
            <p:nvPr/>
          </p:nvSpPr>
          <p:spPr bwMode="auto">
            <a:xfrm>
              <a:off x="4005" y="2527"/>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32" name="Freeform 646"/>
            <p:cNvSpPr>
              <a:spLocks/>
            </p:cNvSpPr>
            <p:nvPr/>
          </p:nvSpPr>
          <p:spPr bwMode="auto">
            <a:xfrm>
              <a:off x="3909" y="2547"/>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33" name="Freeform 647"/>
            <p:cNvSpPr>
              <a:spLocks/>
            </p:cNvSpPr>
            <p:nvPr/>
          </p:nvSpPr>
          <p:spPr bwMode="auto">
            <a:xfrm>
              <a:off x="4043" y="2524"/>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34" name="Freeform 648"/>
            <p:cNvSpPr>
              <a:spLocks/>
            </p:cNvSpPr>
            <p:nvPr/>
          </p:nvSpPr>
          <p:spPr bwMode="auto">
            <a:xfrm>
              <a:off x="3998" y="2585"/>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35" name="Freeform 649"/>
            <p:cNvSpPr>
              <a:spLocks/>
            </p:cNvSpPr>
            <p:nvPr/>
          </p:nvSpPr>
          <p:spPr bwMode="auto">
            <a:xfrm>
              <a:off x="3992" y="2568"/>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36" name="Freeform 650"/>
            <p:cNvSpPr>
              <a:spLocks/>
            </p:cNvSpPr>
            <p:nvPr/>
          </p:nvSpPr>
          <p:spPr bwMode="auto">
            <a:xfrm>
              <a:off x="3986" y="2557"/>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37" name="Freeform 651"/>
            <p:cNvSpPr>
              <a:spLocks/>
            </p:cNvSpPr>
            <p:nvPr/>
          </p:nvSpPr>
          <p:spPr bwMode="auto">
            <a:xfrm>
              <a:off x="3981" y="2549"/>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9738" name="Freeform 652"/>
            <p:cNvSpPr>
              <a:spLocks/>
            </p:cNvSpPr>
            <p:nvPr/>
          </p:nvSpPr>
          <p:spPr bwMode="auto">
            <a:xfrm>
              <a:off x="3941" y="2539"/>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39" name="Freeform 653"/>
            <p:cNvSpPr>
              <a:spLocks/>
            </p:cNvSpPr>
            <p:nvPr/>
          </p:nvSpPr>
          <p:spPr bwMode="auto">
            <a:xfrm>
              <a:off x="3997" y="2539"/>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0" name="Freeform 654"/>
            <p:cNvSpPr>
              <a:spLocks/>
            </p:cNvSpPr>
            <p:nvPr/>
          </p:nvSpPr>
          <p:spPr bwMode="auto">
            <a:xfrm>
              <a:off x="3920" y="2532"/>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1" name="Freeform 655"/>
            <p:cNvSpPr>
              <a:spLocks/>
            </p:cNvSpPr>
            <p:nvPr/>
          </p:nvSpPr>
          <p:spPr bwMode="auto">
            <a:xfrm>
              <a:off x="3995" y="2530"/>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2" name="Freeform 656"/>
            <p:cNvSpPr>
              <a:spLocks/>
            </p:cNvSpPr>
            <p:nvPr/>
          </p:nvSpPr>
          <p:spPr bwMode="auto">
            <a:xfrm>
              <a:off x="3901" y="2553"/>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3" name="Freeform 657"/>
            <p:cNvSpPr>
              <a:spLocks/>
            </p:cNvSpPr>
            <p:nvPr/>
          </p:nvSpPr>
          <p:spPr bwMode="auto">
            <a:xfrm>
              <a:off x="4034" y="2527"/>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44" name="Group 658"/>
            <p:cNvGrpSpPr>
              <a:grpSpLocks/>
            </p:cNvGrpSpPr>
            <p:nvPr/>
          </p:nvGrpSpPr>
          <p:grpSpPr bwMode="auto">
            <a:xfrm>
              <a:off x="3949" y="2599"/>
              <a:ext cx="135" cy="180"/>
              <a:chOff x="3774" y="2423"/>
              <a:chExt cx="189" cy="286"/>
            </a:xfrm>
          </p:grpSpPr>
          <p:sp>
            <p:nvSpPr>
              <p:cNvPr id="19745" name="Rectangle 659"/>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46" name="Rectangle 660"/>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47" name="Rectangle 661"/>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48" name="Rectangle 662"/>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49" name="Rectangle 663"/>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9750" name="Rectangle 664"/>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7" name="Line 162"/>
          <p:cNvSpPr>
            <a:spLocks noChangeShapeType="1"/>
          </p:cNvSpPr>
          <p:nvPr/>
        </p:nvSpPr>
        <p:spPr bwMode="auto">
          <a:xfrm flipV="1">
            <a:off x="6978650" y="4005263"/>
            <a:ext cx="227013" cy="436562"/>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038350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06762FA-869C-7447-8CF1-D578CF473794}" type="slidenum">
              <a:rPr lang="en-US" sz="1200" i="0" smtClean="0">
                <a:latin typeface="Calibri"/>
                <a:cs typeface="Calibri"/>
              </a:rPr>
              <a:pPr/>
              <a:t>30</a:t>
            </a:fld>
            <a:endParaRPr lang="en-US" sz="1200" i="0" dirty="0">
              <a:latin typeface="Calibri"/>
              <a:cs typeface="Calibri"/>
            </a:endParaRPr>
          </a:p>
        </p:txBody>
      </p:sp>
      <p:sp>
        <p:nvSpPr>
          <p:cNvPr id="35844" name="Rectangle 2"/>
          <p:cNvSpPr>
            <a:spLocks noGrp="1" noChangeArrowheads="1"/>
          </p:cNvSpPr>
          <p:nvPr>
            <p:ph type="title"/>
          </p:nvPr>
        </p:nvSpPr>
        <p:spPr>
          <a:xfrm>
            <a:off x="303213" y="363538"/>
            <a:ext cx="5334000" cy="838200"/>
          </a:xfrm>
        </p:spPr>
        <p:txBody>
          <a:bodyPr/>
          <a:lstStyle/>
          <a:p>
            <a:r>
              <a:rPr lang="en-US" dirty="0">
                <a:ea typeface="ＭＳ Ｐゴシック" charset="0"/>
                <a:cs typeface="ＭＳ Ｐゴシック" charset="0"/>
              </a:rPr>
              <a:t>Parity Checking</a:t>
            </a:r>
          </a:p>
        </p:txBody>
      </p:sp>
      <p:pic>
        <p:nvPicPr>
          <p:cNvPr id="35845" name="Picture 3" descr="522 Single Bit P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482850"/>
            <a:ext cx="260985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Text Box 4"/>
          <p:cNvSpPr txBox="1">
            <a:spLocks noChangeArrowheads="1"/>
          </p:cNvSpPr>
          <p:nvPr/>
        </p:nvSpPr>
        <p:spPr bwMode="auto">
          <a:xfrm>
            <a:off x="361950" y="1460500"/>
            <a:ext cx="2819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Single Bit Parity:</a:t>
            </a:r>
            <a:endParaRPr lang="en-US" b="1" i="0" dirty="0">
              <a:latin typeface="Calibri"/>
            </a:endParaRPr>
          </a:p>
          <a:p>
            <a:r>
              <a:rPr lang="en-US" sz="1600" b="1" i="0" dirty="0">
                <a:latin typeface="Calibri"/>
              </a:rPr>
              <a:t>Detect single bit errors</a:t>
            </a:r>
            <a:endParaRPr lang="en-US" sz="3200" b="1" i="0" dirty="0">
              <a:latin typeface="Calibri"/>
            </a:endParaRPr>
          </a:p>
        </p:txBody>
      </p:sp>
      <p:pic>
        <p:nvPicPr>
          <p:cNvPr id="35847" name="Picture 5" descr="523 Double Bit Pa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2220913"/>
            <a:ext cx="3751262"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8" name="Text Box 6"/>
          <p:cNvSpPr txBox="1">
            <a:spLocks noChangeArrowheads="1"/>
          </p:cNvSpPr>
          <p:nvPr/>
        </p:nvSpPr>
        <p:spPr bwMode="auto">
          <a:xfrm>
            <a:off x="3643313" y="1408113"/>
            <a:ext cx="364985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Two Dimensional Bit Parity</a:t>
            </a:r>
            <a:r>
              <a:rPr lang="en-US" b="1" i="0" u="sng" dirty="0">
                <a:solidFill>
                  <a:srgbClr val="FF0000"/>
                </a:solidFill>
                <a:latin typeface="Calibri"/>
              </a:rPr>
              <a:t>:</a:t>
            </a:r>
            <a:endParaRPr lang="en-US" b="1" i="0" dirty="0">
              <a:latin typeface="Calibri"/>
            </a:endParaRPr>
          </a:p>
          <a:p>
            <a:r>
              <a:rPr lang="en-US" sz="1600" b="1" i="0" dirty="0">
                <a:latin typeface="Calibri"/>
              </a:rPr>
              <a:t>Detect </a:t>
            </a:r>
            <a:r>
              <a:rPr lang="en-US" sz="1600" b="1" dirty="0">
                <a:latin typeface="Calibri"/>
              </a:rPr>
              <a:t>and correct</a:t>
            </a:r>
            <a:r>
              <a:rPr lang="en-US" sz="1600" b="1" i="0" dirty="0">
                <a:latin typeface="Calibri"/>
              </a:rPr>
              <a:t> single bit errors</a:t>
            </a:r>
            <a:endParaRPr lang="en-US" sz="3200" b="1" i="0" dirty="0">
              <a:latin typeface="Calibri"/>
            </a:endParaRPr>
          </a:p>
        </p:txBody>
      </p:sp>
      <p:sp>
        <p:nvSpPr>
          <p:cNvPr id="35849" name="Oval 7"/>
          <p:cNvSpPr>
            <a:spLocks noChangeArrowheads="1"/>
          </p:cNvSpPr>
          <p:nvPr/>
        </p:nvSpPr>
        <p:spPr bwMode="auto">
          <a:xfrm>
            <a:off x="4354513" y="5222875"/>
            <a:ext cx="146050" cy="1682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sp>
        <p:nvSpPr>
          <p:cNvPr id="35850" name="Text Box 8"/>
          <p:cNvSpPr txBox="1">
            <a:spLocks noChangeArrowheads="1"/>
          </p:cNvSpPr>
          <p:nvPr/>
        </p:nvSpPr>
        <p:spPr bwMode="auto">
          <a:xfrm>
            <a:off x="4279900" y="5129213"/>
            <a:ext cx="261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
        <p:nvSpPr>
          <p:cNvPr id="35851" name="Oval 9"/>
          <p:cNvSpPr>
            <a:spLocks noChangeArrowheads="1"/>
          </p:cNvSpPr>
          <p:nvPr/>
        </p:nvSpPr>
        <p:spPr bwMode="auto">
          <a:xfrm>
            <a:off x="6015038" y="5218113"/>
            <a:ext cx="146050" cy="1682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sp>
        <p:nvSpPr>
          <p:cNvPr id="35852" name="Text Box 10"/>
          <p:cNvSpPr txBox="1">
            <a:spLocks noChangeArrowheads="1"/>
          </p:cNvSpPr>
          <p:nvPr/>
        </p:nvSpPr>
        <p:spPr bwMode="auto">
          <a:xfrm>
            <a:off x="5940425" y="5124450"/>
            <a:ext cx="261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Tree>
    <p:extLst>
      <p:ext uri="{BB962C8B-B14F-4D97-AF65-F5344CB8AC3E}">
        <p14:creationId xmlns:p14="http://schemas.microsoft.com/office/powerpoint/2010/main" val="3772354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C766259F-48CB-DD48-A025-62CA00066A67}" type="slidenum">
              <a:rPr lang="en-US" sz="1200" i="0" smtClean="0">
                <a:latin typeface="Calibri"/>
                <a:cs typeface="Calibri"/>
              </a:rPr>
              <a:pPr/>
              <a:t>31</a:t>
            </a:fld>
            <a:endParaRPr lang="en-US" sz="1200" i="0" dirty="0">
              <a:latin typeface="Calibri"/>
              <a:cs typeface="Calibri"/>
            </a:endParaRPr>
          </a:p>
        </p:txBody>
      </p:sp>
      <p:sp>
        <p:nvSpPr>
          <p:cNvPr id="37892"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Internet </a:t>
            </a:r>
            <a:r>
              <a:rPr lang="en-US" dirty="0" smtClean="0">
                <a:ea typeface="ＭＳ Ｐゴシック" charset="0"/>
                <a:cs typeface="ＭＳ Ｐゴシック" charset="0"/>
              </a:rPr>
              <a:t>checksum</a:t>
            </a:r>
            <a:endParaRPr lang="en-US" sz="2700" u="none" dirty="0">
              <a:ea typeface="ＭＳ Ｐゴシック" charset="0"/>
              <a:cs typeface="ＭＳ Ｐゴシック" charset="0"/>
            </a:endParaRPr>
          </a:p>
        </p:txBody>
      </p:sp>
      <p:sp>
        <p:nvSpPr>
          <p:cNvPr id="37893" name="Rectangle 3"/>
          <p:cNvSpPr>
            <a:spLocks noGrp="1" noChangeArrowheads="1"/>
          </p:cNvSpPr>
          <p:nvPr>
            <p:ph type="body" sz="half" idx="1"/>
          </p:nvPr>
        </p:nvSpPr>
        <p:spPr>
          <a:xfrm>
            <a:off x="638175" y="2619375"/>
            <a:ext cx="3657600" cy="3495675"/>
          </a:xfrm>
        </p:spPr>
        <p:txBody>
          <a:bodyPr/>
          <a:lstStyle/>
          <a:p>
            <a:pPr>
              <a:buFont typeface="ZapfDingbats" charset="0"/>
              <a:buNone/>
            </a:pPr>
            <a:r>
              <a:rPr lang="en-US" sz="2400" u="sng" dirty="0">
                <a:solidFill>
                  <a:srgbClr val="FF0000"/>
                </a:solidFill>
                <a:ea typeface="ＭＳ Ｐゴシック" charset="0"/>
                <a:cs typeface="ＭＳ Ｐゴシック" charset="0"/>
              </a:rPr>
              <a:t>Sender:</a:t>
            </a:r>
            <a:endParaRPr lang="en-US" sz="2400" dirty="0">
              <a:ea typeface="ＭＳ Ｐゴシック" charset="0"/>
              <a:cs typeface="ＭＳ Ｐゴシック" charset="0"/>
            </a:endParaRPr>
          </a:p>
          <a:p>
            <a:r>
              <a:rPr lang="en-US" sz="2000" dirty="0">
                <a:ea typeface="ＭＳ Ｐゴシック" charset="0"/>
                <a:cs typeface="ＭＳ Ｐゴシック" charset="0"/>
              </a:rPr>
              <a:t>treat segment contents as sequence of </a:t>
            </a:r>
            <a:r>
              <a:rPr lang="en-US" sz="2000" dirty="0" smtClean="0">
                <a:ea typeface="ＭＳ Ｐゴシック" charset="0"/>
                <a:cs typeface="ＭＳ Ｐゴシック" charset="0"/>
              </a:rPr>
              <a:t>1bit </a:t>
            </a:r>
            <a:r>
              <a:rPr lang="en-US" sz="2000" dirty="0">
                <a:ea typeface="ＭＳ Ｐゴシック" charset="0"/>
                <a:cs typeface="ＭＳ Ｐゴシック" charset="0"/>
              </a:rPr>
              <a:t>integers</a:t>
            </a:r>
          </a:p>
          <a:p>
            <a:r>
              <a:rPr lang="en-US" sz="2000" dirty="0">
                <a:ea typeface="ＭＳ Ｐゴシック" charset="0"/>
                <a:cs typeface="ＭＳ Ｐゴシック" charset="0"/>
              </a:rPr>
              <a:t>checksum: addition (1</a:t>
            </a:r>
            <a:r>
              <a:rPr lang="ja-JP" altLang="en-US" sz="2000" dirty="0">
                <a:ea typeface="ＭＳ Ｐゴシック" charset="0"/>
                <a:cs typeface="ＭＳ Ｐゴシック" charset="0"/>
              </a:rPr>
              <a:t>’</a:t>
            </a:r>
            <a:r>
              <a:rPr lang="en-US" sz="2000" dirty="0">
                <a:ea typeface="ＭＳ Ｐゴシック" charset="0"/>
                <a:cs typeface="ＭＳ Ｐゴシック" charset="0"/>
              </a:rPr>
              <a:t>s complement sum) of segment contents</a:t>
            </a:r>
          </a:p>
          <a:p>
            <a:r>
              <a:rPr lang="en-US" sz="2000" dirty="0">
                <a:ea typeface="ＭＳ Ｐゴシック" charset="0"/>
                <a:cs typeface="ＭＳ Ｐゴシック" charset="0"/>
              </a:rPr>
              <a:t>sender puts checksum value into UDP checksum field</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37894" name="Rectangle 4"/>
          <p:cNvSpPr>
            <a:spLocks noGrp="1" noChangeArrowheads="1"/>
          </p:cNvSpPr>
          <p:nvPr>
            <p:ph type="body" sz="half" idx="2"/>
          </p:nvPr>
        </p:nvSpPr>
        <p:spPr>
          <a:xfrm>
            <a:off x="4648200" y="2552700"/>
            <a:ext cx="4057650" cy="3414713"/>
          </a:xfrm>
        </p:spPr>
        <p:txBody>
          <a:bodyPr/>
          <a:lstStyle/>
          <a:p>
            <a:pPr>
              <a:buFont typeface="ZapfDingbats" charset="0"/>
              <a:buNone/>
            </a:pPr>
            <a:r>
              <a:rPr lang="en-US" sz="2000" u="sng" dirty="0">
                <a:solidFill>
                  <a:srgbClr val="FF0000"/>
                </a:solidFill>
                <a:ea typeface="ＭＳ Ｐゴシック" charset="0"/>
                <a:cs typeface="ＭＳ Ｐゴシック" charset="0"/>
              </a:rPr>
              <a:t>Receiver:</a:t>
            </a:r>
            <a:endParaRPr lang="en-US" sz="2000" dirty="0">
              <a:ea typeface="ＭＳ Ｐゴシック" charset="0"/>
              <a:cs typeface="ＭＳ Ｐゴシック" charset="0"/>
            </a:endParaRPr>
          </a:p>
          <a:p>
            <a:r>
              <a:rPr lang="en-US" sz="2000" dirty="0">
                <a:ea typeface="ＭＳ Ｐゴシック" charset="0"/>
                <a:cs typeface="ＭＳ Ｐゴシック" charset="0"/>
              </a:rPr>
              <a:t>compute checksum of received segment</a:t>
            </a:r>
          </a:p>
          <a:p>
            <a:r>
              <a:rPr lang="en-US" sz="2000" dirty="0">
                <a:ea typeface="ＭＳ Ｐゴシック" charset="0"/>
                <a:cs typeface="ＭＳ Ｐゴシック" charset="0"/>
              </a:rPr>
              <a:t>check if computed checksum equals checksum field value:</a:t>
            </a:r>
          </a:p>
          <a:p>
            <a:pPr lvl="1"/>
            <a:r>
              <a:rPr lang="en-US" sz="2000" dirty="0">
                <a:ea typeface="ＭＳ Ｐゴシック" charset="0"/>
              </a:rPr>
              <a:t>NO - error detected</a:t>
            </a:r>
          </a:p>
          <a:p>
            <a:pPr lvl="1"/>
            <a:r>
              <a:rPr lang="en-US" sz="2000" dirty="0">
                <a:ea typeface="ＭＳ Ｐゴシック" charset="0"/>
              </a:rPr>
              <a:t>YES - no error detected. </a:t>
            </a:r>
            <a:r>
              <a:rPr lang="en-US" sz="2000" i="1" dirty="0">
                <a:ea typeface="ＭＳ Ｐゴシック" charset="0"/>
              </a:rPr>
              <a:t>But maybe errors nonetheless?</a:t>
            </a:r>
            <a:r>
              <a:rPr lang="en-US" sz="2000" dirty="0">
                <a:ea typeface="ＭＳ Ｐゴシック" charset="0"/>
              </a:rPr>
              <a:t> </a:t>
            </a:r>
            <a:endParaRPr lang="en-US" sz="1800" dirty="0">
              <a:ea typeface="ＭＳ Ｐゴシック" charset="0"/>
            </a:endParaRPr>
          </a:p>
        </p:txBody>
      </p:sp>
      <p:sp>
        <p:nvSpPr>
          <p:cNvPr id="37895" name="Rectangle 5"/>
          <p:cNvSpPr>
            <a:spLocks noChangeArrowheads="1"/>
          </p:cNvSpPr>
          <p:nvPr/>
        </p:nvSpPr>
        <p:spPr bwMode="auto">
          <a:xfrm>
            <a:off x="695325" y="1457325"/>
            <a:ext cx="7924800"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u="sng" dirty="0">
                <a:solidFill>
                  <a:srgbClr val="FF0000"/>
                </a:solidFill>
                <a:latin typeface="Calibri"/>
              </a:rPr>
              <a:t>Goal:</a:t>
            </a:r>
            <a:r>
              <a:rPr lang="en-US" sz="2400" i="0" dirty="0">
                <a:latin typeface="Calibri"/>
              </a:rPr>
              <a:t> detect </a:t>
            </a:r>
            <a:r>
              <a:rPr lang="ja-JP" altLang="en-US" sz="2400" i="0" dirty="0">
                <a:latin typeface="Calibri"/>
              </a:rPr>
              <a:t>“</a:t>
            </a:r>
            <a:r>
              <a:rPr lang="en-US" sz="2400" i="0" dirty="0">
                <a:latin typeface="Calibri"/>
              </a:rPr>
              <a:t>errors</a:t>
            </a:r>
            <a:r>
              <a:rPr lang="ja-JP" altLang="en-US" sz="2400" i="0" dirty="0">
                <a:latin typeface="Calibri"/>
              </a:rPr>
              <a:t>”</a:t>
            </a:r>
            <a:r>
              <a:rPr lang="en-US" sz="2400" i="0" dirty="0">
                <a:latin typeface="Calibri"/>
              </a:rPr>
              <a:t> (e.g., flipped bits) in transmitted packet (note: used at transport layer</a:t>
            </a:r>
            <a:r>
              <a:rPr lang="en-US" sz="2400" dirty="0">
                <a:latin typeface="Calibri"/>
              </a:rPr>
              <a:t> only</a:t>
            </a:r>
            <a:r>
              <a:rPr lang="en-US" sz="2400" i="0" dirty="0">
                <a:latin typeface="Calibri"/>
              </a:rPr>
              <a:t>)</a:t>
            </a:r>
          </a:p>
          <a:p>
            <a:pPr marL="342900" indent="-342900">
              <a:spcBef>
                <a:spcPct val="20000"/>
              </a:spcBef>
              <a:buClr>
                <a:schemeClr val="accent2"/>
              </a:buClr>
              <a:buSzPct val="85000"/>
              <a:buFont typeface="ZapfDingbats" charset="0"/>
              <a:buChar char="r"/>
            </a:pPr>
            <a:endParaRPr lang="en-US" sz="2400" i="0" dirty="0">
              <a:latin typeface="Calibri"/>
            </a:endParaRPr>
          </a:p>
        </p:txBody>
      </p:sp>
    </p:spTree>
    <p:extLst>
      <p:ext uri="{BB962C8B-B14F-4D97-AF65-F5344CB8AC3E}">
        <p14:creationId xmlns:p14="http://schemas.microsoft.com/office/powerpoint/2010/main" val="618169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Code: CRC</a:t>
            </a:r>
          </a:p>
        </p:txBody>
      </p:sp>
      <p:sp>
        <p:nvSpPr>
          <p:cNvPr id="55299" name="Rectangle 3"/>
          <p:cNvSpPr>
            <a:spLocks noGrp="1" noChangeArrowheads="1"/>
          </p:cNvSpPr>
          <p:nvPr>
            <p:ph type="body" idx="1"/>
          </p:nvPr>
        </p:nvSpPr>
        <p:spPr>
          <a:xfrm>
            <a:off x="152400" y="1600200"/>
            <a:ext cx="8839200" cy="4724400"/>
          </a:xfrm>
        </p:spPr>
        <p:txBody>
          <a:bodyPr>
            <a:normAutofit/>
          </a:bodyPr>
          <a:lstStyle/>
          <a:p>
            <a:pPr eaLnBrk="1" hangingPunct="1">
              <a:buFont typeface="Times" charset="0"/>
              <a:buChar char="•"/>
            </a:pPr>
            <a:r>
              <a:rPr lang="en-US" dirty="0">
                <a:ea typeface="ＭＳ Ｐゴシック" charset="0"/>
                <a:cs typeface="ＭＳ Ｐゴシック" charset="0"/>
              </a:rPr>
              <a:t>CRC means </a:t>
            </a:r>
            <a:r>
              <a:rPr lang="ja-JP" altLang="en-US" dirty="0">
                <a:ea typeface="ＭＳ Ｐゴシック" charset="0"/>
                <a:cs typeface="ＭＳ Ｐゴシック" charset="0"/>
              </a:rPr>
              <a:t>“</a:t>
            </a:r>
            <a:r>
              <a:rPr lang="en-US" dirty="0">
                <a:ea typeface="ＭＳ Ｐゴシック" charset="0"/>
                <a:cs typeface="ＭＳ Ｐゴシック" charset="0"/>
              </a:rPr>
              <a:t>Cyclic Redundancy Check</a:t>
            </a:r>
            <a:r>
              <a:rPr lang="ja-JP" altLang="en-US" dirty="0">
                <a:ea typeface="ＭＳ Ｐゴシック" charset="0"/>
                <a:cs typeface="ＭＳ Ｐゴシック" charset="0"/>
              </a:rPr>
              <a:t>”</a:t>
            </a:r>
            <a:r>
              <a:rPr lang="en-US" dirty="0">
                <a:ea typeface="ＭＳ Ｐゴシック" charset="0"/>
                <a:cs typeface="ＭＳ Ｐゴシック" charset="0"/>
              </a:rPr>
              <a:t>.</a:t>
            </a:r>
          </a:p>
          <a:p>
            <a:pPr eaLnBrk="1" hangingPunct="1">
              <a:buFont typeface="Times" charset="0"/>
              <a:buChar char="•"/>
            </a:pPr>
            <a:r>
              <a:rPr lang="en-US" dirty="0">
                <a:ea typeface="ＭＳ Ｐゴシック" charset="0"/>
                <a:cs typeface="ＭＳ Ｐゴシック" charset="0"/>
              </a:rPr>
              <a:t>More powerful than parity. </a:t>
            </a:r>
          </a:p>
          <a:p>
            <a:pPr lvl="1" eaLnBrk="1" hangingPunct="1">
              <a:buFont typeface="Times" charset="0"/>
              <a:buChar char="•"/>
            </a:pPr>
            <a:r>
              <a:rPr lang="en-US" dirty="0">
                <a:ea typeface="ＭＳ Ｐゴシック" charset="0"/>
              </a:rPr>
              <a:t>It can detect various kinds of errors, including 2-bit errors.</a:t>
            </a:r>
          </a:p>
          <a:p>
            <a:pPr eaLnBrk="1" hangingPunct="1">
              <a:buFont typeface="Times" charset="0"/>
              <a:buChar char="•"/>
            </a:pPr>
            <a:r>
              <a:rPr lang="en-US" dirty="0" smtClean="0">
                <a:ea typeface="ＭＳ Ｐゴシック" charset="0"/>
                <a:cs typeface="ＭＳ Ｐゴシック" charset="0"/>
              </a:rPr>
              <a:t>More complex: </a:t>
            </a:r>
            <a:r>
              <a:rPr lang="en-US" dirty="0">
                <a:ea typeface="ＭＳ Ｐゴシック" charset="0"/>
                <a:cs typeface="ＭＳ Ｐゴシック" charset="0"/>
              </a:rPr>
              <a:t>multiplication, binary division.</a:t>
            </a:r>
          </a:p>
          <a:p>
            <a:pPr eaLnBrk="1" hangingPunct="1">
              <a:buFont typeface="Times" charset="0"/>
              <a:buChar char="•"/>
            </a:pPr>
            <a:r>
              <a:rPr lang="en-US" dirty="0" smtClean="0">
                <a:ea typeface="ＭＳ Ｐゴシック" charset="0"/>
                <a:cs typeface="ＭＳ Ｐゴシック" charset="0"/>
              </a:rPr>
              <a:t>Parameterized </a:t>
            </a:r>
            <a:r>
              <a:rPr lang="en-US" dirty="0">
                <a:ea typeface="ＭＳ Ｐゴシック" charset="0"/>
                <a:cs typeface="ＭＳ Ｐゴシック" charset="0"/>
              </a:rPr>
              <a:t>by n-bit divisor P. </a:t>
            </a:r>
          </a:p>
          <a:p>
            <a:pPr lvl="1" eaLnBrk="1" hangingPunct="1">
              <a:buFont typeface="Times" charset="0"/>
              <a:buChar char="•"/>
            </a:pPr>
            <a:r>
              <a:rPr lang="en-US" dirty="0">
                <a:ea typeface="ＭＳ Ｐゴシック" charset="0"/>
              </a:rPr>
              <a:t>Example: 3-bit divisor 101.</a:t>
            </a:r>
          </a:p>
          <a:p>
            <a:pPr lvl="1" eaLnBrk="1" hangingPunct="1">
              <a:buFont typeface="Times" charset="0"/>
              <a:buChar char="•"/>
            </a:pPr>
            <a:r>
              <a:rPr lang="en-US" dirty="0">
                <a:ea typeface="ＭＳ Ｐゴシック" charset="0"/>
              </a:rPr>
              <a:t>Choosing good P is crucial.</a:t>
            </a:r>
          </a:p>
        </p:txBody>
      </p:sp>
      <p:sp>
        <p:nvSpPr>
          <p:cNvPr id="2" name="Slide Number Placeholder 1"/>
          <p:cNvSpPr>
            <a:spLocks noGrp="1"/>
          </p:cNvSpPr>
          <p:nvPr>
            <p:ph type="sldNum" sz="quarter" idx="12"/>
          </p:nvPr>
        </p:nvSpPr>
        <p:spPr/>
        <p:txBody>
          <a:bodyPr/>
          <a:lstStyle/>
          <a:p>
            <a:fld id="{915173E1-F880-A64A-B74C-29872619673F}" type="slidenum">
              <a:rPr lang="en-US" smtClean="0"/>
              <a:t>32</a:t>
            </a:fld>
            <a:endParaRPr lang="en-US"/>
          </a:p>
        </p:txBody>
      </p:sp>
    </p:spTree>
    <p:extLst>
      <p:ext uri="{BB962C8B-B14F-4D97-AF65-F5344CB8AC3E}">
        <p14:creationId xmlns:p14="http://schemas.microsoft.com/office/powerpoint/2010/main" val="678890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CRC with 3-bit Divisor 101 </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12954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6"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105400" y="1524000"/>
            <a:ext cx="685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7" name="Rectangle 5"/>
          <p:cNvSpPr>
            <a:spLocks noChangeArrowheads="1"/>
          </p:cNvSpPr>
          <p:nvPr/>
        </p:nvSpPr>
        <p:spPr bwMode="auto">
          <a:xfrm>
            <a:off x="76200" y="4724400"/>
            <a:ext cx="36576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Multiplication by 2</a:t>
            </a:r>
            <a:r>
              <a:rPr lang="en-US" sz="2800" baseline="30000" dirty="0">
                <a:solidFill>
                  <a:schemeClr val="tx1"/>
                </a:solidFill>
                <a:latin typeface="Calibri"/>
              </a:rPr>
              <a:t>3</a:t>
            </a:r>
            <a:endParaRPr lang="en-US" sz="2800" dirty="0">
              <a:solidFill>
                <a:schemeClr val="tx1"/>
              </a:solidFill>
              <a:latin typeface="Calibri"/>
            </a:endParaRPr>
          </a:p>
          <a:p>
            <a:pPr marL="533400" indent="-533400" algn="ctr" eaLnBrk="1" hangingPunct="1">
              <a:spcBef>
                <a:spcPct val="20000"/>
              </a:spcBef>
            </a:pPr>
            <a:r>
              <a:rPr lang="en-US" sz="2800" dirty="0">
                <a:solidFill>
                  <a:schemeClr val="tx1"/>
                </a:solidFill>
                <a:latin typeface="Calibri"/>
              </a:rPr>
              <a:t>D2 = D * 2</a:t>
            </a:r>
            <a:r>
              <a:rPr lang="en-US" sz="2800" baseline="30000" dirty="0">
                <a:solidFill>
                  <a:schemeClr val="tx1"/>
                </a:solidFill>
                <a:latin typeface="Calibri"/>
              </a:rPr>
              <a:t>3</a:t>
            </a:r>
            <a:endParaRPr lang="en-US" sz="2800" dirty="0">
              <a:solidFill>
                <a:schemeClr val="tx1"/>
              </a:solidFill>
              <a:latin typeface="Calibri"/>
            </a:endParaRPr>
          </a:p>
        </p:txBody>
      </p:sp>
      <p:sp>
        <p:nvSpPr>
          <p:cNvPr id="69638" name="Rectangle 6"/>
          <p:cNvSpPr>
            <a:spLocks noChangeArrowheads="1"/>
          </p:cNvSpPr>
          <p:nvPr/>
        </p:nvSpPr>
        <p:spPr bwMode="auto">
          <a:xfrm>
            <a:off x="4572000" y="4724400"/>
            <a:ext cx="45720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Binary Division by 101</a:t>
            </a:r>
          </a:p>
          <a:p>
            <a:pPr marL="533400" indent="-533400" eaLnBrk="1" hangingPunct="1">
              <a:spcBef>
                <a:spcPct val="20000"/>
              </a:spcBef>
            </a:pPr>
            <a:r>
              <a:rPr lang="en-US" sz="2800" dirty="0" err="1">
                <a:solidFill>
                  <a:schemeClr val="tx1"/>
                </a:solidFill>
                <a:latin typeface="Calibri"/>
              </a:rPr>
              <a:t>CheckBit</a:t>
            </a:r>
            <a:r>
              <a:rPr lang="en-US" sz="2800" dirty="0">
                <a:solidFill>
                  <a:schemeClr val="tx1"/>
                </a:solidFill>
                <a:latin typeface="Calibri"/>
              </a:rPr>
              <a:t> = (D2) rem (101)</a:t>
            </a:r>
          </a:p>
        </p:txBody>
      </p:sp>
      <p:sp>
        <p:nvSpPr>
          <p:cNvPr id="69639" name="Line 7"/>
          <p:cNvSpPr>
            <a:spLocks noChangeShapeType="1"/>
          </p:cNvSpPr>
          <p:nvPr/>
        </p:nvSpPr>
        <p:spPr bwMode="auto">
          <a:xfrm flipH="1">
            <a:off x="2057400" y="3124200"/>
            <a:ext cx="1371600" cy="1143000"/>
          </a:xfrm>
          <a:prstGeom prst="line">
            <a:avLst/>
          </a:prstGeom>
          <a:noFill/>
          <a:ln w="50800">
            <a:solidFill>
              <a:schemeClr val="tx1"/>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69640" name="Line 8"/>
          <p:cNvSpPr>
            <a:spLocks noChangeShapeType="1"/>
          </p:cNvSpPr>
          <p:nvPr/>
        </p:nvSpPr>
        <p:spPr bwMode="auto">
          <a:xfrm flipH="1" flipV="1">
            <a:off x="5410200" y="3048000"/>
            <a:ext cx="1600200" cy="1447800"/>
          </a:xfrm>
          <a:prstGeom prst="line">
            <a:avLst/>
          </a:prstGeom>
          <a:noFill/>
          <a:ln w="50800">
            <a:solidFill>
              <a:schemeClr val="tx1"/>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69641" name="Line 9"/>
          <p:cNvSpPr>
            <a:spLocks noChangeShapeType="1"/>
          </p:cNvSpPr>
          <p:nvPr/>
        </p:nvSpPr>
        <p:spPr bwMode="auto">
          <a:xfrm>
            <a:off x="3810000" y="5334000"/>
            <a:ext cx="685800" cy="0"/>
          </a:xfrm>
          <a:prstGeom prst="line">
            <a:avLst/>
          </a:prstGeom>
          <a:noFill/>
          <a:ln w="50800">
            <a:solidFill>
              <a:schemeClr val="tx1"/>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69642" name="Rectangle 10"/>
          <p:cNvSpPr>
            <a:spLocks noChangeArrowheads="1"/>
          </p:cNvSpPr>
          <p:nvPr/>
        </p:nvSpPr>
        <p:spPr bwMode="auto">
          <a:xfrm>
            <a:off x="1524000" y="2209800"/>
            <a:ext cx="10668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a:t>
            </a:r>
          </a:p>
        </p:txBody>
      </p:sp>
      <p:sp>
        <p:nvSpPr>
          <p:cNvPr id="69643" name="Rectangle 11"/>
          <p:cNvSpPr>
            <a:spLocks noChangeArrowheads="1"/>
          </p:cNvSpPr>
          <p:nvPr/>
        </p:nvSpPr>
        <p:spPr bwMode="auto">
          <a:xfrm>
            <a:off x="3429000" y="4114800"/>
            <a:ext cx="16002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1001000</a:t>
            </a:r>
          </a:p>
        </p:txBody>
      </p:sp>
      <p:sp>
        <p:nvSpPr>
          <p:cNvPr id="69644" name="Rectangle 12"/>
          <p:cNvSpPr>
            <a:spLocks noChangeArrowheads="1"/>
          </p:cNvSpPr>
          <p:nvPr/>
        </p:nvSpPr>
        <p:spPr bwMode="auto">
          <a:xfrm>
            <a:off x="6019800" y="2209800"/>
            <a:ext cx="6096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69645" name="AutoShape 13"/>
          <p:cNvSpPr>
            <a:spLocks noChangeArrowheads="1"/>
          </p:cNvSpPr>
          <p:nvPr/>
        </p:nvSpPr>
        <p:spPr bwMode="auto">
          <a:xfrm>
            <a:off x="0" y="6108234"/>
            <a:ext cx="4800600" cy="523220"/>
          </a:xfrm>
          <a:prstGeom prst="wedgeRectCallout">
            <a:avLst>
              <a:gd name="adj1" fmla="val -11245"/>
              <a:gd name="adj2" fmla="val -125653"/>
            </a:avLst>
          </a:prstGeom>
          <a:solidFill>
            <a:srgbClr val="FFFF00"/>
          </a:solidFill>
          <a:ln w="28575">
            <a:solidFill>
              <a:schemeClr val="tx1"/>
            </a:solidFill>
            <a:miter lim="800000"/>
            <a:headEnd/>
            <a:tailEnd/>
          </a:ln>
        </p:spPr>
        <p:txBody>
          <a:bodyPr anchor="ctr">
            <a:spAutoFit/>
          </a:bodyPr>
          <a:lstStyle/>
          <a:p>
            <a:pPr algn="ctr"/>
            <a:r>
              <a:rPr lang="en-US" sz="2800" dirty="0">
                <a:latin typeface="Calibri"/>
              </a:rPr>
              <a:t>Add three 0</a:t>
            </a:r>
            <a:r>
              <a:rPr lang="ja-JP" altLang="en-US" sz="2800" dirty="0">
                <a:latin typeface="Calibri"/>
              </a:rPr>
              <a:t>’</a:t>
            </a:r>
            <a:r>
              <a:rPr lang="en-US" sz="2800" dirty="0">
                <a:latin typeface="Calibri"/>
              </a:rPr>
              <a:t>s at the end</a:t>
            </a:r>
          </a:p>
        </p:txBody>
      </p:sp>
      <p:sp>
        <p:nvSpPr>
          <p:cNvPr id="69646" name="AutoShape 14"/>
          <p:cNvSpPr>
            <a:spLocks noChangeArrowheads="1"/>
          </p:cNvSpPr>
          <p:nvPr/>
        </p:nvSpPr>
        <p:spPr bwMode="auto">
          <a:xfrm>
            <a:off x="5943600" y="6052514"/>
            <a:ext cx="2971800" cy="707886"/>
          </a:xfrm>
          <a:prstGeom prst="wedgeRectCallout">
            <a:avLst>
              <a:gd name="adj1" fmla="val -10277"/>
              <a:gd name="adj2" fmla="val -100908"/>
            </a:avLst>
          </a:prstGeom>
          <a:solidFill>
            <a:srgbClr val="FFFF00"/>
          </a:solidFill>
          <a:ln w="28575">
            <a:solidFill>
              <a:schemeClr val="tx1"/>
            </a:solidFill>
            <a:miter lim="800000"/>
            <a:headEnd/>
            <a:tailEnd/>
          </a:ln>
        </p:spPr>
        <p:txBody>
          <a:bodyPr anchor="ctr">
            <a:spAutoFit/>
          </a:bodyPr>
          <a:lstStyle/>
          <a:p>
            <a:pPr algn="ctr"/>
            <a:r>
              <a:rPr lang="en-US" sz="2000" dirty="0" smtClean="0">
                <a:latin typeface="Calibri"/>
              </a:rPr>
              <a:t>Kurose p478 §5.2.3</a:t>
            </a:r>
          </a:p>
          <a:p>
            <a:pPr algn="ctr"/>
            <a:r>
              <a:rPr lang="en-US" sz="2000" dirty="0" smtClean="0">
                <a:latin typeface="Calibri"/>
              </a:rPr>
              <a:t>Peterson p97 </a:t>
            </a:r>
            <a:r>
              <a:rPr lang="en-US" sz="2000" dirty="0">
                <a:latin typeface="Calibri"/>
              </a:rPr>
              <a:t>§2.4.3</a:t>
            </a:r>
          </a:p>
        </p:txBody>
      </p:sp>
      <p:sp>
        <p:nvSpPr>
          <p:cNvPr id="69647" name="Rectangle 15"/>
          <p:cNvSpPr>
            <a:spLocks noChangeArrowheads="1"/>
          </p:cNvSpPr>
          <p:nvPr/>
        </p:nvSpPr>
        <p:spPr bwMode="auto">
          <a:xfrm>
            <a:off x="6019800" y="1524000"/>
            <a:ext cx="6858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69648" name="Rectangle 16"/>
          <p:cNvSpPr>
            <a:spLocks noChangeArrowheads="1"/>
          </p:cNvSpPr>
          <p:nvPr/>
        </p:nvSpPr>
        <p:spPr bwMode="auto">
          <a:xfrm>
            <a:off x="3429000" y="3505200"/>
            <a:ext cx="15240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1111000</a:t>
            </a:r>
          </a:p>
        </p:txBody>
      </p:sp>
      <p:sp>
        <p:nvSpPr>
          <p:cNvPr id="69649" name="Rectangle 17"/>
          <p:cNvSpPr>
            <a:spLocks noChangeArrowheads="1"/>
          </p:cNvSpPr>
          <p:nvPr/>
        </p:nvSpPr>
        <p:spPr bwMode="auto">
          <a:xfrm>
            <a:off x="1524000" y="1524000"/>
            <a:ext cx="9906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69650" name="Rectangle 18"/>
          <p:cNvSpPr>
            <a:spLocks noChangeArrowheads="1"/>
          </p:cNvSpPr>
          <p:nvPr/>
        </p:nvSpPr>
        <p:spPr bwMode="auto">
          <a:xfrm>
            <a:off x="8001000" y="2209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1" name="Rectangle 19"/>
          <p:cNvSpPr>
            <a:spLocks noChangeArrowheads="1"/>
          </p:cNvSpPr>
          <p:nvPr/>
        </p:nvSpPr>
        <p:spPr bwMode="auto">
          <a:xfrm>
            <a:off x="8001000" y="1447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2" name="AutoShape 20"/>
          <p:cNvSpPr>
            <a:spLocks noChangeArrowheads="1"/>
          </p:cNvSpPr>
          <p:nvPr/>
        </p:nvSpPr>
        <p:spPr bwMode="auto">
          <a:xfrm>
            <a:off x="7696200" y="1295400"/>
            <a:ext cx="9906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3" name="AutoShape 22"/>
          <p:cNvSpPr>
            <a:spLocks noChangeArrowheads="1"/>
          </p:cNvSpPr>
          <p:nvPr/>
        </p:nvSpPr>
        <p:spPr bwMode="auto">
          <a:xfrm>
            <a:off x="5867400" y="1295400"/>
            <a:ext cx="10668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4" name="Rectangle 26"/>
          <p:cNvSpPr>
            <a:spLocks noChangeArrowheads="1"/>
          </p:cNvSpPr>
          <p:nvPr/>
        </p:nvSpPr>
        <p:spPr bwMode="auto">
          <a:xfrm>
            <a:off x="6019800" y="3048000"/>
            <a:ext cx="1066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CRC</a:t>
            </a:r>
            <a:endParaRPr lang="en-US" sz="2800" dirty="0">
              <a:solidFill>
                <a:schemeClr val="tx1"/>
              </a:solidFill>
              <a:latin typeface="Calibri"/>
            </a:endParaRPr>
          </a:p>
        </p:txBody>
      </p:sp>
      <p:sp>
        <p:nvSpPr>
          <p:cNvPr id="69655" name="Rectangle 27"/>
          <p:cNvSpPr>
            <a:spLocks noChangeArrowheads="1"/>
          </p:cNvSpPr>
          <p:nvPr/>
        </p:nvSpPr>
        <p:spPr bwMode="auto">
          <a:xfrm>
            <a:off x="7696200" y="3048000"/>
            <a:ext cx="1447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Parity</a:t>
            </a:r>
            <a:endParaRPr lang="en-US" sz="2800" dirty="0">
              <a:solidFill>
                <a:schemeClr val="tx1"/>
              </a:solidFill>
              <a:latin typeface="Calibri"/>
            </a:endParaRPr>
          </a:p>
        </p:txBody>
      </p:sp>
      <p:sp>
        <p:nvSpPr>
          <p:cNvPr id="69656" name="Rectangle 28"/>
          <p:cNvSpPr>
            <a:spLocks noChangeArrowheads="1"/>
          </p:cNvSpPr>
          <p:nvPr/>
        </p:nvSpPr>
        <p:spPr bwMode="auto">
          <a:xfrm>
            <a:off x="3962400" y="3581400"/>
            <a:ext cx="5181600" cy="1219200"/>
          </a:xfrm>
          <a:prstGeom prst="rect">
            <a:avLst/>
          </a:prstGeom>
          <a:solidFill>
            <a:schemeClr val="bg1"/>
          </a:solidFill>
          <a:ln w="9525">
            <a:solidFill>
              <a:schemeClr val="tx1"/>
            </a:solidFill>
            <a:miter lim="800000"/>
            <a:headEnd/>
            <a:tailEnd/>
          </a:ln>
        </p:spPr>
        <p:txBody>
          <a:bodyPr/>
          <a:lstStyle/>
          <a:p>
            <a:pPr marL="533400" indent="-533400" eaLnBrk="1" hangingPunct="1">
              <a:spcBef>
                <a:spcPct val="20000"/>
              </a:spcBef>
            </a:pPr>
            <a:r>
              <a:rPr lang="en-US" sz="2800" dirty="0">
                <a:solidFill>
                  <a:srgbClr val="FF0000"/>
                </a:solidFill>
                <a:latin typeface="Calibri"/>
              </a:rPr>
              <a:t>same check bits from Parity,</a:t>
            </a:r>
          </a:p>
          <a:p>
            <a:pPr marL="533400" indent="-533400" eaLnBrk="1" hangingPunct="1">
              <a:spcBef>
                <a:spcPct val="20000"/>
              </a:spcBef>
            </a:pPr>
            <a:r>
              <a:rPr lang="en-US" sz="2800" dirty="0">
                <a:solidFill>
                  <a:srgbClr val="FF0000"/>
                </a:solidFill>
                <a:latin typeface="Calibri"/>
              </a:rPr>
              <a:t>but different ones from CRC</a:t>
            </a:r>
            <a:endParaRPr lang="en-US" sz="2800" dirty="0">
              <a:solidFill>
                <a:schemeClr val="tx1"/>
              </a:solidFill>
              <a:latin typeface="Calibri"/>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33</a:t>
            </a:fld>
            <a:endParaRPr lang="en-US"/>
          </a:p>
        </p:txBody>
      </p:sp>
    </p:spTree>
    <p:extLst>
      <p:ext uri="{BB962C8B-B14F-4D97-AF65-F5344CB8AC3E}">
        <p14:creationId xmlns:p14="http://schemas.microsoft.com/office/powerpoint/2010/main" val="1034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6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6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6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6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6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6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6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2" grpId="0" animBg="1"/>
      <p:bldP spid="69643" grpId="0" animBg="1"/>
      <p:bldP spid="69644" grpId="0" animBg="1"/>
      <p:bldP spid="69645" grpId="0" animBg="1"/>
      <p:bldP spid="69646" grpId="0" animBg="1"/>
      <p:bldP spid="69647" grpId="0" animBg="1"/>
      <p:bldP spid="69648" grpId="0" animBg="1"/>
      <p:bldP spid="69649" grpId="0" animBg="1"/>
      <p:bldP spid="69650" grpId="0" animBg="1"/>
      <p:bldP spid="69651" grpId="0" animBg="1"/>
      <p:bldP spid="69652" grpId="0" animBg="1"/>
      <p:bldP spid="69653" grpId="0" animBg="1"/>
      <p:bldP spid="69654" grpId="0"/>
      <p:bldP spid="69655" grpId="0"/>
      <p:bldP spid="696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8001000" cy="1143000"/>
          </a:xfrm>
        </p:spPr>
        <p:txBody>
          <a:bodyPr>
            <a:normAutofit fontScale="90000"/>
          </a:bodyPr>
          <a:lstStyle/>
          <a:p>
            <a:pPr eaLnBrk="1" hangingPunct="1"/>
            <a:r>
              <a:rPr lang="en-US" dirty="0" smtClean="0">
                <a:latin typeface="Tahoma" charset="0"/>
                <a:ea typeface="ＭＳ Ｐゴシック" charset="0"/>
                <a:cs typeface="ＭＳ Ｐゴシック" charset="0"/>
              </a:rPr>
              <a:t>The divisor (</a:t>
            </a:r>
            <a:r>
              <a:rPr lang="en-US" dirty="0">
                <a:solidFill>
                  <a:srgbClr val="FF0000"/>
                </a:solidFill>
                <a:latin typeface="Tahoma" charset="0"/>
                <a:ea typeface="ＭＳ Ｐゴシック" charset="0"/>
                <a:cs typeface="ＭＳ Ｐゴシック" charset="0"/>
              </a:rPr>
              <a:t>P</a:t>
            </a:r>
            <a:r>
              <a:rPr lang="en-US" dirty="0" smtClean="0">
                <a:latin typeface="Tahoma" charset="0"/>
                <a:ea typeface="ＭＳ Ｐゴシック" charset="0"/>
                <a:cs typeface="ＭＳ Ｐゴシック" charset="0"/>
              </a:rPr>
              <a:t>) – Secret sauce </a:t>
            </a:r>
            <a:r>
              <a:rPr lang="en-US" dirty="0">
                <a:latin typeface="Tahoma" charset="0"/>
                <a:ea typeface="ＭＳ Ｐゴシック" charset="0"/>
                <a:cs typeface="ＭＳ Ｐゴシック" charset="0"/>
              </a:rPr>
              <a:t>of CRC</a:t>
            </a:r>
          </a:p>
        </p:txBody>
      </p:sp>
      <p:sp>
        <p:nvSpPr>
          <p:cNvPr id="71683" name="Rectangle 3"/>
          <p:cNvSpPr>
            <a:spLocks noGrp="1" noChangeArrowheads="1"/>
          </p:cNvSpPr>
          <p:nvPr>
            <p:ph type="body" idx="1"/>
          </p:nvPr>
        </p:nvSpPr>
        <p:spPr>
          <a:xfrm>
            <a:off x="152400" y="1600200"/>
            <a:ext cx="8839200" cy="5136152"/>
          </a:xfrm>
        </p:spPr>
        <p:txBody>
          <a:bodyPr>
            <a:normAutofit fontScale="92500" lnSpcReduction="20000"/>
          </a:bodyPr>
          <a:lstStyle/>
          <a:p>
            <a:pPr eaLnBrk="1" hangingPunct="1"/>
            <a:r>
              <a:rPr lang="en-US" dirty="0">
                <a:ea typeface="ＭＳ Ｐゴシック" charset="0"/>
                <a:cs typeface="ＭＳ Ｐゴシック" charset="0"/>
              </a:rPr>
              <a:t>If the divisor were 100, instead of 101, data 1111 and 1001 would give the same check bit 00.</a:t>
            </a:r>
          </a:p>
          <a:p>
            <a:pPr eaLnBrk="1" hangingPunct="1"/>
            <a:r>
              <a:rPr lang="en-US" dirty="0">
                <a:ea typeface="ＭＳ Ｐゴシック" charset="0"/>
                <a:cs typeface="ＭＳ Ｐゴシック" charset="0"/>
              </a:rPr>
              <a:t>Mathematical analysis about the divisor:</a:t>
            </a:r>
          </a:p>
          <a:p>
            <a:pPr lvl="1" eaLnBrk="1" hangingPunct="1"/>
            <a:r>
              <a:rPr lang="en-US" dirty="0">
                <a:ea typeface="ＭＳ Ｐゴシック" charset="0"/>
              </a:rPr>
              <a:t>Last bit should be 1.</a:t>
            </a:r>
          </a:p>
          <a:p>
            <a:pPr lvl="1" eaLnBrk="1" hangingPunct="1"/>
            <a:r>
              <a:rPr lang="en-US" dirty="0">
                <a:ea typeface="ＭＳ Ｐゴシック" charset="0"/>
              </a:rPr>
              <a:t>Should contain at least two 1</a:t>
            </a:r>
            <a:r>
              <a:rPr lang="ja-JP" altLang="en-US" dirty="0">
                <a:ea typeface="ＭＳ Ｐゴシック" charset="0"/>
              </a:rPr>
              <a:t>’</a:t>
            </a:r>
            <a:r>
              <a:rPr lang="en-US" dirty="0">
                <a:ea typeface="ＭＳ Ｐゴシック" charset="0"/>
              </a:rPr>
              <a:t>s.</a:t>
            </a:r>
          </a:p>
          <a:p>
            <a:pPr lvl="1" eaLnBrk="1" hangingPunct="1"/>
            <a:r>
              <a:rPr lang="en-US" dirty="0">
                <a:ea typeface="ＭＳ Ｐゴシック" charset="0"/>
              </a:rPr>
              <a:t>Should be divisible by 11.</a:t>
            </a:r>
          </a:p>
          <a:p>
            <a:pPr eaLnBrk="1" hangingPunct="1"/>
            <a:r>
              <a:rPr lang="en-US" dirty="0">
                <a:ea typeface="ＭＳ Ｐゴシック" charset="0"/>
                <a:cs typeface="ＭＳ Ｐゴシック" charset="0"/>
              </a:rPr>
              <a:t>ATM, HDLC, </a:t>
            </a:r>
            <a:r>
              <a:rPr lang="en-US" dirty="0" smtClean="0">
                <a:ea typeface="ＭＳ Ｐゴシック" charset="0"/>
                <a:cs typeface="ＭＳ Ｐゴシック" charset="0"/>
              </a:rPr>
              <a:t>Ethernet each </a:t>
            </a:r>
            <a:r>
              <a:rPr lang="en-US" dirty="0">
                <a:ea typeface="ＭＳ Ｐゴシック" charset="0"/>
                <a:cs typeface="ＭＳ Ｐゴシック" charset="0"/>
              </a:rPr>
              <a:t>use a CRC with well-chosen fixed </a:t>
            </a:r>
            <a:r>
              <a:rPr lang="en-US" dirty="0" smtClean="0">
                <a:ea typeface="ＭＳ Ｐゴシック" charset="0"/>
                <a:cs typeface="ＭＳ Ｐゴシック" charset="0"/>
              </a:rPr>
              <a:t>divisors</a:t>
            </a:r>
          </a:p>
          <a:p>
            <a:pPr eaLnBrk="1" hangingPunct="1"/>
            <a:endParaRPr lang="en-US" dirty="0" smtClean="0">
              <a:ea typeface="ＭＳ Ｐゴシック" charset="0"/>
              <a:cs typeface="ＭＳ Ｐゴシック" charset="0"/>
            </a:endParaRPr>
          </a:p>
          <a:p>
            <a:pPr marL="0" indent="0" eaLnBrk="1" hangingPunct="1">
              <a:buNone/>
            </a:pPr>
            <a:r>
              <a:rPr lang="en-US" dirty="0" smtClean="0">
                <a:ea typeface="ＭＳ Ｐゴシック" charset="0"/>
                <a:cs typeface="ＭＳ Ｐゴシック" charset="0"/>
              </a:rPr>
              <a:t>Divisor analysis keeps mathematicians in jobs</a:t>
            </a:r>
          </a:p>
          <a:p>
            <a:pPr marL="0" indent="0" eaLnBrk="1" hangingPunct="1">
              <a:buNone/>
            </a:pPr>
            <a:r>
              <a:rPr lang="en-US" dirty="0">
                <a:ea typeface="ＭＳ Ｐゴシック" charset="0"/>
                <a:cs typeface="ＭＳ Ｐゴシック" charset="0"/>
              </a:rPr>
              <a:t>	</a:t>
            </a:r>
            <a:r>
              <a:rPr lang="en-US" dirty="0" smtClean="0">
                <a:ea typeface="ＭＳ Ｐゴシック" charset="0"/>
                <a:cs typeface="ＭＳ Ｐゴシック" charset="0"/>
              </a:rPr>
              <a:t>(a branch of </a:t>
            </a:r>
            <a:r>
              <a:rPr lang="en-US" i="1" dirty="0" smtClean="0">
                <a:ea typeface="ＭＳ Ｐゴシック" charset="0"/>
                <a:cs typeface="ＭＳ Ｐゴシック" charset="0"/>
              </a:rPr>
              <a:t>pure</a:t>
            </a:r>
            <a:r>
              <a:rPr lang="en-US" dirty="0" smtClean="0">
                <a:ea typeface="ＭＳ Ｐゴシック" charset="0"/>
                <a:cs typeface="ＭＳ Ｐゴシック" charset="0"/>
              </a:rPr>
              <a:t> math: combinatorial mathematics) </a:t>
            </a:r>
            <a:endParaRPr lang="en-US" dirty="0">
              <a:ea typeface="ＭＳ Ｐゴシック" charset="0"/>
              <a:cs typeface="ＭＳ Ｐゴシック" charset="0"/>
            </a:endParaRPr>
          </a:p>
          <a:p>
            <a:pPr lvl="1" eaLnBrk="1" hangingPunct="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34</a:t>
            </a:fld>
            <a:endParaRPr lang="en-US"/>
          </a:p>
        </p:txBody>
      </p:sp>
      <p:sp>
        <p:nvSpPr>
          <p:cNvPr id="5" name="TextBox 4"/>
          <p:cNvSpPr txBox="1"/>
          <p:nvPr/>
        </p:nvSpPr>
        <p:spPr>
          <a:xfrm>
            <a:off x="352024" y="6356350"/>
            <a:ext cx="5584070" cy="338554"/>
          </a:xfrm>
          <a:prstGeom prst="rect">
            <a:avLst/>
          </a:prstGeom>
          <a:noFill/>
        </p:spPr>
        <p:txBody>
          <a:bodyPr wrap="square" rtlCol="0">
            <a:spAutoFit/>
          </a:bodyPr>
          <a:lstStyle/>
          <a:p>
            <a:r>
              <a:rPr lang="en-US" sz="1600" dirty="0" smtClean="0">
                <a:ea typeface="ＭＳ Ｐゴシック" charset="0"/>
                <a:cs typeface="ＭＳ Ｐゴシック" charset="0"/>
              </a:rPr>
              <a:t>FYI: </a:t>
            </a:r>
            <a:r>
              <a:rPr lang="en-US" sz="1600" i="1" dirty="0" smtClean="0">
                <a:ea typeface="ＭＳ Ｐゴシック" charset="0"/>
                <a:cs typeface="ＭＳ Ｐゴシック" charset="0"/>
              </a:rPr>
              <a:t>in </a:t>
            </a:r>
            <a:r>
              <a:rPr lang="en-US" sz="1600" i="1" dirty="0">
                <a:ea typeface="ＭＳ Ｐゴシック" charset="0"/>
                <a:cs typeface="ＭＳ Ｐゴシック" charset="0"/>
              </a:rPr>
              <a:t>K&amp;R P is </a:t>
            </a:r>
            <a:r>
              <a:rPr lang="en-US" sz="1600" i="1" dirty="0" smtClean="0">
                <a:ea typeface="ＭＳ Ｐゴシック" charset="0"/>
                <a:cs typeface="ＭＳ Ｐゴシック" charset="0"/>
              </a:rPr>
              <a:t>called </a:t>
            </a:r>
            <a:r>
              <a:rPr lang="en-US" sz="1600" i="1" dirty="0">
                <a:ea typeface="ＭＳ Ｐゴシック" charset="0"/>
                <a:cs typeface="ＭＳ Ｐゴシック" charset="0"/>
              </a:rPr>
              <a:t>the </a:t>
            </a:r>
            <a:r>
              <a:rPr lang="en-US" sz="1600" i="1" dirty="0" smtClean="0">
                <a:ea typeface="ＭＳ Ｐゴシック" charset="0"/>
                <a:cs typeface="ＭＳ Ｐゴシック" charset="0"/>
              </a:rPr>
              <a:t>Generator: G</a:t>
            </a:r>
            <a:endParaRPr lang="en-US" sz="1600" i="1" dirty="0">
              <a:ea typeface="ＭＳ Ｐゴシック" charset="0"/>
              <a:cs typeface="ＭＳ Ｐゴシック" charset="0"/>
            </a:endParaRPr>
          </a:p>
        </p:txBody>
      </p:sp>
    </p:spTree>
    <p:extLst>
      <p:ext uri="{BB962C8B-B14F-4D97-AF65-F5344CB8AC3E}">
        <p14:creationId xmlns:p14="http://schemas.microsoft.com/office/powerpoint/2010/main" val="122867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6B41FB2-FC23-D24F-8845-BA6E4441870D}" type="slidenum">
              <a:rPr lang="en-US" sz="1200" i="0" smtClean="0">
                <a:latin typeface="Calibri"/>
                <a:cs typeface="Calibri"/>
              </a:rPr>
              <a:pPr/>
              <a:t>35</a:t>
            </a:fld>
            <a:endParaRPr lang="en-US" sz="1200" i="0" dirty="0">
              <a:latin typeface="Calibri"/>
              <a:cs typeface="Calibri"/>
            </a:endParaRPr>
          </a:p>
        </p:txBody>
      </p:sp>
      <p:sp>
        <p:nvSpPr>
          <p:cNvPr id="39940" name="Rectangle 2"/>
          <p:cNvSpPr>
            <a:spLocks noGrp="1" noChangeArrowheads="1"/>
          </p:cNvSpPr>
          <p:nvPr>
            <p:ph type="title"/>
          </p:nvPr>
        </p:nvSpPr>
        <p:spPr>
          <a:xfrm>
            <a:off x="533400" y="228600"/>
            <a:ext cx="8231188" cy="1143000"/>
          </a:xfrm>
        </p:spPr>
        <p:txBody>
          <a:bodyPr>
            <a:normAutofit/>
          </a:bodyPr>
          <a:lstStyle/>
          <a:p>
            <a:r>
              <a:rPr lang="en-US" sz="3200" dirty="0" err="1">
                <a:ea typeface="ＭＳ Ｐゴシック" charset="0"/>
                <a:cs typeface="ＭＳ Ｐゴシック" charset="0"/>
              </a:rPr>
              <a:t>Checksumming</a:t>
            </a:r>
            <a:r>
              <a:rPr lang="en-US" sz="3200" dirty="0">
                <a:ea typeface="ＭＳ Ｐゴシック" charset="0"/>
                <a:cs typeface="ＭＳ Ｐゴシック" charset="0"/>
              </a:rPr>
              <a:t>: Cyclic Redundancy </a:t>
            </a:r>
            <a:r>
              <a:rPr lang="en-US" sz="3200" dirty="0" smtClean="0">
                <a:ea typeface="ＭＳ Ｐゴシック" charset="0"/>
                <a:cs typeface="ＭＳ Ｐゴシック" charset="0"/>
              </a:rPr>
              <a:t>Check</a:t>
            </a:r>
            <a:br>
              <a:rPr lang="en-US" sz="3200" dirty="0" smtClean="0">
                <a:ea typeface="ＭＳ Ｐゴシック" charset="0"/>
                <a:cs typeface="ＭＳ Ｐゴシック" charset="0"/>
              </a:rPr>
            </a:br>
            <a:r>
              <a:rPr lang="en-US" sz="3200" dirty="0" smtClean="0">
                <a:ea typeface="ＭＳ Ｐゴシック" charset="0"/>
                <a:cs typeface="ＭＳ Ｐゴシック" charset="0"/>
              </a:rPr>
              <a:t>recap</a:t>
            </a:r>
            <a:endParaRPr lang="en-US" dirty="0">
              <a:ea typeface="ＭＳ Ｐゴシック" charset="0"/>
              <a:cs typeface="ＭＳ Ｐゴシック" charset="0"/>
            </a:endParaRPr>
          </a:p>
        </p:txBody>
      </p:sp>
      <p:sp>
        <p:nvSpPr>
          <p:cNvPr id="39941" name="Rectangle 3"/>
          <p:cNvSpPr>
            <a:spLocks noGrp="1" noChangeArrowheads="1"/>
          </p:cNvSpPr>
          <p:nvPr>
            <p:ph type="body" idx="1"/>
          </p:nvPr>
        </p:nvSpPr>
        <p:spPr>
          <a:xfrm>
            <a:off x="484188" y="1362075"/>
            <a:ext cx="7772400" cy="3360738"/>
          </a:xfrm>
        </p:spPr>
        <p:txBody>
          <a:bodyPr/>
          <a:lstStyle/>
          <a:p>
            <a:r>
              <a:rPr lang="en-US" sz="2000" dirty="0">
                <a:ea typeface="ＭＳ Ｐゴシック" charset="0"/>
                <a:cs typeface="ＭＳ Ｐゴシック" charset="0"/>
              </a:rPr>
              <a:t>view data bits, </a:t>
            </a:r>
            <a:r>
              <a:rPr lang="en-US" sz="2000" dirty="0">
                <a:solidFill>
                  <a:srgbClr val="FF0000"/>
                </a:solidFill>
                <a:ea typeface="ＭＳ Ｐゴシック" charset="0"/>
                <a:cs typeface="ＭＳ Ｐゴシック" charset="0"/>
              </a:rPr>
              <a:t>D</a:t>
            </a:r>
            <a:r>
              <a:rPr lang="en-US" sz="2000" dirty="0">
                <a:ea typeface="ＭＳ Ｐゴシック" charset="0"/>
                <a:cs typeface="ＭＳ Ｐゴシック" charset="0"/>
              </a:rPr>
              <a:t>, as a binary number</a:t>
            </a:r>
          </a:p>
          <a:p>
            <a:r>
              <a:rPr lang="en-US" sz="2000" dirty="0">
                <a:ea typeface="ＭＳ Ｐゴシック" charset="0"/>
                <a:cs typeface="ＭＳ Ｐゴシック" charset="0"/>
              </a:rPr>
              <a:t>choose r+1 bit pattern (generator), </a:t>
            </a:r>
            <a:r>
              <a:rPr lang="en-US" sz="2000" dirty="0">
                <a:solidFill>
                  <a:srgbClr val="FF0000"/>
                </a:solidFill>
                <a:ea typeface="ＭＳ Ｐゴシック" charset="0"/>
                <a:cs typeface="ＭＳ Ｐゴシック" charset="0"/>
              </a:rPr>
              <a:t>P</a:t>
            </a:r>
            <a:r>
              <a:rPr lang="en-US" sz="2000" dirty="0" smtClean="0">
                <a:ea typeface="ＭＳ Ｐゴシック" charset="0"/>
                <a:cs typeface="ＭＳ Ｐゴシック" charset="0"/>
              </a:rPr>
              <a:t> </a:t>
            </a:r>
            <a:endParaRPr lang="en-US" sz="2000" dirty="0">
              <a:ea typeface="ＭＳ Ｐゴシック" charset="0"/>
              <a:cs typeface="ＭＳ Ｐゴシック" charset="0"/>
            </a:endParaRPr>
          </a:p>
          <a:p>
            <a:r>
              <a:rPr lang="en-US" sz="2000" dirty="0">
                <a:ea typeface="ＭＳ Ｐゴシック" charset="0"/>
                <a:cs typeface="ＭＳ Ｐゴシック" charset="0"/>
              </a:rPr>
              <a:t>goal: choose r CRC bits, </a:t>
            </a:r>
            <a:r>
              <a:rPr lang="en-US" sz="2000" dirty="0">
                <a:solidFill>
                  <a:srgbClr val="FF0000"/>
                </a:solidFill>
                <a:ea typeface="ＭＳ Ｐゴシック" charset="0"/>
                <a:cs typeface="ＭＳ Ｐゴシック" charset="0"/>
              </a:rPr>
              <a:t>R</a:t>
            </a:r>
            <a:r>
              <a:rPr lang="en-US" sz="2000" dirty="0">
                <a:ea typeface="ＭＳ Ｐゴシック" charset="0"/>
                <a:cs typeface="ＭＳ Ｐゴシック" charset="0"/>
              </a:rPr>
              <a:t>, such that</a:t>
            </a:r>
          </a:p>
          <a:p>
            <a:pPr lvl="1"/>
            <a:r>
              <a:rPr lang="en-US" sz="1800" dirty="0">
                <a:ea typeface="ＭＳ Ｐゴシック" charset="0"/>
              </a:rPr>
              <a:t> &lt;D,R&gt; exactly divisible by G (modulo 2) </a:t>
            </a:r>
          </a:p>
          <a:p>
            <a:pPr lvl="1"/>
            <a:r>
              <a:rPr lang="en-US" sz="1800" dirty="0">
                <a:ea typeface="ＭＳ Ｐゴシック" charset="0"/>
              </a:rPr>
              <a:t>receiver knows G, divides &lt;D,R&gt; by G.  If non-zero remainder: error detected!</a:t>
            </a:r>
          </a:p>
          <a:p>
            <a:pPr lvl="1"/>
            <a:r>
              <a:rPr lang="en-US" sz="1800" dirty="0">
                <a:ea typeface="ＭＳ Ｐゴシック" charset="0"/>
              </a:rPr>
              <a:t>can detect all burst errors less than r+1 bits</a:t>
            </a:r>
          </a:p>
          <a:p>
            <a:r>
              <a:rPr lang="en-US" sz="2000" dirty="0">
                <a:ea typeface="ＭＳ Ｐゴシック" charset="0"/>
                <a:cs typeface="ＭＳ Ｐゴシック" charset="0"/>
              </a:rPr>
              <a:t>widely used in practice (Ethernet, 802.11 </a:t>
            </a:r>
            <a:r>
              <a:rPr lang="en-US" sz="2000" dirty="0" err="1">
                <a:ea typeface="ＭＳ Ｐゴシック" charset="0"/>
                <a:cs typeface="ＭＳ Ｐゴシック" charset="0"/>
              </a:rPr>
              <a:t>WiFi</a:t>
            </a:r>
            <a:r>
              <a:rPr lang="en-US" sz="2000" dirty="0">
                <a:ea typeface="ＭＳ Ｐゴシック" charset="0"/>
                <a:cs typeface="ＭＳ Ｐゴシック" charset="0"/>
              </a:rPr>
              <a:t>, ATM)</a:t>
            </a:r>
          </a:p>
        </p:txBody>
      </p:sp>
      <p:pic>
        <p:nvPicPr>
          <p:cNvPr id="39942" name="Picture 4" descr="524 CRC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543425"/>
            <a:ext cx="5738813" cy="158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52024" y="6356350"/>
            <a:ext cx="5584070" cy="338554"/>
          </a:xfrm>
          <a:prstGeom prst="rect">
            <a:avLst/>
          </a:prstGeom>
          <a:noFill/>
        </p:spPr>
        <p:txBody>
          <a:bodyPr wrap="square" rtlCol="0">
            <a:spAutoFit/>
          </a:bodyPr>
          <a:lstStyle/>
          <a:p>
            <a:r>
              <a:rPr lang="en-US" sz="1600" dirty="0" smtClean="0">
                <a:ea typeface="ＭＳ Ｐゴシック" charset="0"/>
                <a:cs typeface="ＭＳ Ｐゴシック" charset="0"/>
              </a:rPr>
              <a:t>FYI: </a:t>
            </a:r>
            <a:r>
              <a:rPr lang="en-US" sz="1600" i="1" dirty="0" smtClean="0">
                <a:ea typeface="ＭＳ Ｐゴシック" charset="0"/>
                <a:cs typeface="ＭＳ Ｐゴシック" charset="0"/>
              </a:rPr>
              <a:t>in </a:t>
            </a:r>
            <a:r>
              <a:rPr lang="en-US" sz="1600" i="1" dirty="0">
                <a:ea typeface="ＭＳ Ｐゴシック" charset="0"/>
                <a:cs typeface="ＭＳ Ｐゴシック" charset="0"/>
              </a:rPr>
              <a:t>K&amp;R P is </a:t>
            </a:r>
            <a:r>
              <a:rPr lang="en-US" sz="1600" i="1" dirty="0" smtClean="0">
                <a:ea typeface="ＭＳ Ｐゴシック" charset="0"/>
                <a:cs typeface="ＭＳ Ｐゴシック" charset="0"/>
              </a:rPr>
              <a:t>called </a:t>
            </a:r>
            <a:r>
              <a:rPr lang="en-US" sz="1600" i="1" dirty="0">
                <a:ea typeface="ＭＳ Ｐゴシック" charset="0"/>
                <a:cs typeface="ＭＳ Ｐゴシック" charset="0"/>
              </a:rPr>
              <a:t>the </a:t>
            </a:r>
            <a:r>
              <a:rPr lang="en-US" sz="1600" i="1" dirty="0" smtClean="0">
                <a:ea typeface="ＭＳ Ｐゴシック" charset="0"/>
                <a:cs typeface="ＭＳ Ｐゴシック" charset="0"/>
              </a:rPr>
              <a:t>Generator: G</a:t>
            </a:r>
            <a:endParaRPr lang="en-US" sz="1600" i="1" dirty="0">
              <a:ea typeface="ＭＳ Ｐゴシック" charset="0"/>
              <a:cs typeface="ＭＳ Ｐゴシック" charset="0"/>
            </a:endParaRPr>
          </a:p>
        </p:txBody>
      </p:sp>
    </p:spTree>
    <p:extLst>
      <p:ext uri="{BB962C8B-B14F-4D97-AF65-F5344CB8AC3E}">
        <p14:creationId xmlns:p14="http://schemas.microsoft.com/office/powerpoint/2010/main" val="206895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B39CC8E4-26D8-BD48-AE8F-F6208BE4DA8B}" type="slidenum">
              <a:rPr lang="en-US" sz="1200" i="0" smtClean="0">
                <a:latin typeface="Calibri"/>
                <a:cs typeface="Calibri"/>
              </a:rPr>
              <a:pPr/>
              <a:t>36</a:t>
            </a:fld>
            <a:endParaRPr lang="en-US" sz="1200" i="0" dirty="0">
              <a:latin typeface="Calibri"/>
              <a:cs typeface="Calibri"/>
            </a:endParaRPr>
          </a:p>
        </p:txBody>
      </p:sp>
      <p:pic>
        <p:nvPicPr>
          <p:cNvPr id="41988" name="Picture 2" descr="525 CRC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770063"/>
            <a:ext cx="3586163"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9" name="Rectangle 3"/>
          <p:cNvSpPr>
            <a:spLocks noGrp="1" noChangeArrowheads="1"/>
          </p:cNvSpPr>
          <p:nvPr>
            <p:ph type="title"/>
          </p:nvPr>
        </p:nvSpPr>
        <p:spPr/>
        <p:txBody>
          <a:bodyPr>
            <a:normAutofit fontScale="90000"/>
          </a:bodyPr>
          <a:lstStyle/>
          <a:p>
            <a:r>
              <a:rPr lang="en-US" sz="3600" dirty="0">
                <a:ea typeface="ＭＳ Ｐゴシック" charset="0"/>
                <a:cs typeface="ＭＳ Ｐゴシック" charset="0"/>
              </a:rPr>
              <a:t>CRC </a:t>
            </a:r>
            <a:r>
              <a:rPr lang="en-US" sz="3600" dirty="0" smtClean="0">
                <a:ea typeface="ＭＳ Ｐゴシック" charset="0"/>
                <a:cs typeface="ＭＳ Ｐゴシック" charset="0"/>
              </a:rPr>
              <a:t>Another Example – this time with long division</a:t>
            </a:r>
            <a:endParaRPr lang="en-US" dirty="0">
              <a:ea typeface="ＭＳ Ｐゴシック" charset="0"/>
              <a:cs typeface="ＭＳ Ｐゴシック" charset="0"/>
            </a:endParaRPr>
          </a:p>
        </p:txBody>
      </p:sp>
      <p:sp>
        <p:nvSpPr>
          <p:cNvPr id="41990" name="Rectangle 4"/>
          <p:cNvSpPr>
            <a:spLocks noGrp="1" noChangeArrowheads="1"/>
          </p:cNvSpPr>
          <p:nvPr>
            <p:ph type="body" idx="1"/>
          </p:nvPr>
        </p:nvSpPr>
        <p:spPr>
          <a:xfrm>
            <a:off x="492125" y="1281113"/>
            <a:ext cx="3478213" cy="3244850"/>
          </a:xfrm>
        </p:spPr>
        <p:txBody>
          <a:bodyPr>
            <a:normAutofit/>
          </a:bodyPr>
          <a:lstStyle/>
          <a:p>
            <a:pPr>
              <a:buFont typeface="ZapfDingbats" charset="0"/>
              <a:buNone/>
            </a:pPr>
            <a:r>
              <a:rPr lang="en-US" sz="2400" dirty="0">
                <a:solidFill>
                  <a:schemeClr val="accent2"/>
                </a:solidFill>
                <a:ea typeface="ＭＳ Ｐゴシック" charset="0"/>
                <a:cs typeface="ＭＳ Ｐゴシック" charset="0"/>
              </a:rPr>
              <a:t>Want:</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a:t>
            </a:r>
            <a:r>
              <a:rPr lang="en-US" dirty="0" smtClean="0">
                <a:ea typeface="ＭＳ Ｐゴシック" charset="0"/>
              </a:rPr>
              <a:t>XOR R </a:t>
            </a:r>
            <a:r>
              <a:rPr lang="en-US" dirty="0">
                <a:ea typeface="ＭＳ Ｐゴシック" charset="0"/>
              </a:rPr>
              <a:t>= </a:t>
            </a:r>
            <a:r>
              <a:rPr lang="en-US" i="1" dirty="0" err="1" smtClean="0">
                <a:ea typeface="ＭＳ Ｐゴシック" charset="0"/>
              </a:rPr>
              <a:t>n</a:t>
            </a:r>
            <a:r>
              <a:rPr lang="en-US" dirty="0" err="1">
                <a:ea typeface="ＭＳ Ｐゴシック" charset="0"/>
              </a:rPr>
              <a:t>P</a:t>
            </a:r>
            <a:endParaRPr lang="en-US" dirty="0">
              <a:ea typeface="ＭＳ Ｐゴシック" charset="0"/>
            </a:endParaRPr>
          </a:p>
          <a:p>
            <a:pPr>
              <a:buFont typeface="ZapfDingbats" charset="0"/>
              <a:buNone/>
            </a:pPr>
            <a:r>
              <a:rPr lang="en-US" sz="2400" i="1" dirty="0">
                <a:solidFill>
                  <a:schemeClr val="accent2"/>
                </a:solidFill>
                <a:ea typeface="ＭＳ Ｐゴシック" charset="0"/>
                <a:cs typeface="ＭＳ Ｐゴシック" charset="0"/>
              </a:rPr>
              <a:t>equivalently:</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 </a:t>
            </a:r>
            <a:r>
              <a:rPr lang="en-US" i="1" dirty="0" err="1" smtClean="0">
                <a:ea typeface="ＭＳ Ｐゴシック" charset="0"/>
              </a:rPr>
              <a:t>n</a:t>
            </a:r>
            <a:r>
              <a:rPr lang="en-US" dirty="0" err="1">
                <a:ea typeface="ＭＳ Ｐゴシック" charset="0"/>
              </a:rPr>
              <a:t>P</a:t>
            </a:r>
            <a:r>
              <a:rPr lang="en-US" dirty="0" smtClean="0">
                <a:ea typeface="ＭＳ Ｐゴシック" charset="0"/>
              </a:rPr>
              <a:t> XOR </a:t>
            </a:r>
            <a:r>
              <a:rPr lang="en-US" dirty="0">
                <a:ea typeface="ＭＳ Ｐゴシック" charset="0"/>
              </a:rPr>
              <a:t>R </a:t>
            </a:r>
          </a:p>
          <a:p>
            <a:pPr>
              <a:buFont typeface="ZapfDingbats" charset="0"/>
              <a:buNone/>
            </a:pPr>
            <a:r>
              <a:rPr lang="en-US" sz="2400" i="1" dirty="0">
                <a:solidFill>
                  <a:schemeClr val="accent2"/>
                </a:solidFill>
                <a:ea typeface="ＭＳ Ｐゴシック" charset="0"/>
                <a:cs typeface="ＭＳ Ｐゴシック" charset="0"/>
              </a:rPr>
              <a:t>equivalently:</a:t>
            </a:r>
            <a:r>
              <a:rPr lang="en-US" sz="2400" dirty="0">
                <a:ea typeface="ＭＳ Ｐゴシック" charset="0"/>
                <a:cs typeface="ＭＳ Ｐゴシック" charset="0"/>
              </a:rPr>
              <a:t>  </a:t>
            </a:r>
          </a:p>
          <a:p>
            <a:pPr>
              <a:buFont typeface="ZapfDingbats" charset="0"/>
              <a:buNone/>
            </a:pPr>
            <a:r>
              <a:rPr lang="en-US" sz="2400" dirty="0">
                <a:ea typeface="ＭＳ Ｐゴシック" charset="0"/>
                <a:cs typeface="ＭＳ Ｐゴシック" charset="0"/>
              </a:rPr>
              <a:t>    if we divide D</a:t>
            </a:r>
            <a:r>
              <a:rPr lang="en-US" sz="2400" baseline="26000" dirty="0">
                <a:ea typeface="ＭＳ Ｐゴシック" charset="0"/>
                <a:cs typeface="ＭＳ Ｐゴシック" charset="0"/>
              </a:rPr>
              <a:t>.</a:t>
            </a:r>
            <a:r>
              <a:rPr lang="en-US" sz="2400" dirty="0">
                <a:ea typeface="ＭＳ Ｐゴシック" charset="0"/>
                <a:cs typeface="ＭＳ Ｐゴシック" charset="0"/>
              </a:rPr>
              <a:t>2</a:t>
            </a:r>
            <a:r>
              <a:rPr lang="en-US" sz="2400" baseline="30000" dirty="0">
                <a:ea typeface="ＭＳ Ｐゴシック" charset="0"/>
                <a:cs typeface="ＭＳ Ｐゴシック" charset="0"/>
              </a:rPr>
              <a:t>r</a:t>
            </a:r>
            <a:r>
              <a:rPr lang="en-US" sz="2400" dirty="0">
                <a:ea typeface="ＭＳ Ｐゴシック" charset="0"/>
                <a:cs typeface="ＭＳ Ｐゴシック" charset="0"/>
              </a:rPr>
              <a:t> by </a:t>
            </a:r>
            <a:r>
              <a:rPr lang="en-US" sz="2400" dirty="0" smtClean="0">
                <a:ea typeface="ＭＳ Ｐゴシック" charset="0"/>
                <a:cs typeface="ＭＳ Ｐゴシック" charset="0"/>
              </a:rPr>
              <a:t>P, </a:t>
            </a:r>
            <a:r>
              <a:rPr lang="en-US" sz="2400" dirty="0">
                <a:ea typeface="ＭＳ Ｐゴシック" charset="0"/>
                <a:cs typeface="ＭＳ Ｐゴシック" charset="0"/>
              </a:rPr>
              <a:t>want remainder </a:t>
            </a:r>
            <a:r>
              <a:rPr lang="en-US" sz="2400" dirty="0" smtClean="0">
                <a:ea typeface="ＭＳ Ｐゴシック" charset="0"/>
                <a:cs typeface="ＭＳ Ｐゴシック" charset="0"/>
              </a:rPr>
              <a:t>R</a:t>
            </a:r>
          </a:p>
        </p:txBody>
      </p:sp>
      <p:sp>
        <p:nvSpPr>
          <p:cNvPr id="41991" name="Text Box 5"/>
          <p:cNvSpPr txBox="1">
            <a:spLocks noChangeArrowheads="1"/>
          </p:cNvSpPr>
          <p:nvPr/>
        </p:nvSpPr>
        <p:spPr bwMode="auto">
          <a:xfrm>
            <a:off x="1082675" y="5213350"/>
            <a:ext cx="3767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dirty="0">
                <a:latin typeface="Calibri"/>
              </a:rPr>
              <a:t>R</a:t>
            </a:r>
            <a:r>
              <a:rPr lang="en-US" sz="1800" i="0" dirty="0">
                <a:latin typeface="Calibri"/>
              </a:rPr>
              <a:t> = remainder[ </a:t>
            </a:r>
            <a:r>
              <a:rPr lang="en-US" sz="1800" i="0" dirty="0" smtClean="0">
                <a:latin typeface="Calibri"/>
              </a:rPr>
              <a:t>                      </a:t>
            </a:r>
            <a:r>
              <a:rPr lang="en-US" sz="1800" i="0" dirty="0">
                <a:latin typeface="Calibri"/>
              </a:rPr>
              <a:t>]</a:t>
            </a:r>
          </a:p>
        </p:txBody>
      </p:sp>
      <p:sp>
        <p:nvSpPr>
          <p:cNvPr id="41992" name="Text Box 6"/>
          <p:cNvSpPr txBox="1">
            <a:spLocks noChangeArrowheads="1"/>
          </p:cNvSpPr>
          <p:nvPr/>
        </p:nvSpPr>
        <p:spPr bwMode="auto">
          <a:xfrm>
            <a:off x="2497138" y="5053013"/>
            <a:ext cx="13366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i="0" dirty="0">
                <a:latin typeface="Calibri"/>
              </a:rPr>
              <a:t>D</a:t>
            </a:r>
            <a:r>
              <a:rPr lang="en-US" i="0" baseline="26000" dirty="0">
                <a:latin typeface="Calibri"/>
              </a:rPr>
              <a:t>.</a:t>
            </a:r>
            <a:r>
              <a:rPr lang="en-US" i="0" dirty="0">
                <a:latin typeface="Calibri"/>
              </a:rPr>
              <a:t>2</a:t>
            </a:r>
            <a:r>
              <a:rPr lang="en-US" i="0" baseline="30000" dirty="0">
                <a:latin typeface="Calibri"/>
              </a:rPr>
              <a:t>r</a:t>
            </a:r>
          </a:p>
          <a:p>
            <a:pPr algn="ctr"/>
            <a:r>
              <a:rPr lang="en-US" i="0" dirty="0">
                <a:latin typeface="Calibri"/>
              </a:rPr>
              <a:t>P</a:t>
            </a:r>
            <a:endParaRPr lang="en-US" i="0" dirty="0">
              <a:latin typeface="Times New Roman" charset="0"/>
            </a:endParaRPr>
          </a:p>
        </p:txBody>
      </p:sp>
      <p:sp>
        <p:nvSpPr>
          <p:cNvPr id="41993" name="Line 7"/>
          <p:cNvSpPr>
            <a:spLocks noChangeShapeType="1"/>
          </p:cNvSpPr>
          <p:nvPr/>
        </p:nvSpPr>
        <p:spPr bwMode="auto">
          <a:xfrm>
            <a:off x="2840038" y="5468938"/>
            <a:ext cx="6318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41994" name="Rectangle 8"/>
          <p:cNvSpPr>
            <a:spLocks noChangeArrowheads="1"/>
          </p:cNvSpPr>
          <p:nvPr/>
        </p:nvSpPr>
        <p:spPr bwMode="auto">
          <a:xfrm>
            <a:off x="911225" y="4878388"/>
            <a:ext cx="3201988" cy="1190625"/>
          </a:xfrm>
          <a:prstGeom prst="rect">
            <a:avLst/>
          </a:prstGeom>
          <a:noFill/>
          <a:ln w="190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sp>
        <p:nvSpPr>
          <p:cNvPr id="2" name="TextBox 1"/>
          <p:cNvSpPr txBox="1"/>
          <p:nvPr/>
        </p:nvSpPr>
        <p:spPr>
          <a:xfrm>
            <a:off x="4438266" y="2310728"/>
            <a:ext cx="310609" cy="461665"/>
          </a:xfrm>
          <a:prstGeom prst="rect">
            <a:avLst/>
          </a:prstGeom>
          <a:solidFill>
            <a:schemeClr val="bg1"/>
          </a:solidFill>
        </p:spPr>
        <p:txBody>
          <a:bodyPr wrap="square" rtlCol="0">
            <a:spAutoFit/>
          </a:bodyPr>
          <a:lstStyle/>
          <a:p>
            <a:r>
              <a:rPr lang="en-US" sz="2400" dirty="0" smtClean="0"/>
              <a:t>P</a:t>
            </a:r>
            <a:endParaRPr lang="en-US" sz="2400" dirty="0"/>
          </a:p>
        </p:txBody>
      </p:sp>
      <p:sp>
        <p:nvSpPr>
          <p:cNvPr id="3" name="TextBox 2"/>
          <p:cNvSpPr txBox="1"/>
          <p:nvPr/>
        </p:nvSpPr>
        <p:spPr>
          <a:xfrm>
            <a:off x="352024" y="6356350"/>
            <a:ext cx="5584070" cy="338554"/>
          </a:xfrm>
          <a:prstGeom prst="rect">
            <a:avLst/>
          </a:prstGeom>
          <a:noFill/>
        </p:spPr>
        <p:txBody>
          <a:bodyPr wrap="square" rtlCol="0">
            <a:spAutoFit/>
          </a:bodyPr>
          <a:lstStyle/>
          <a:p>
            <a:r>
              <a:rPr lang="en-US" sz="1600" dirty="0" smtClean="0">
                <a:ea typeface="ＭＳ Ｐゴシック" charset="0"/>
                <a:cs typeface="ＭＳ Ｐゴシック" charset="0"/>
              </a:rPr>
              <a:t>FYI: </a:t>
            </a:r>
            <a:r>
              <a:rPr lang="en-US" sz="1600" i="1" dirty="0" smtClean="0">
                <a:ea typeface="ＭＳ Ｐゴシック" charset="0"/>
                <a:cs typeface="ＭＳ Ｐゴシック" charset="0"/>
              </a:rPr>
              <a:t>in </a:t>
            </a:r>
            <a:r>
              <a:rPr lang="en-US" sz="1600" i="1" dirty="0">
                <a:ea typeface="ＭＳ Ｐゴシック" charset="0"/>
                <a:cs typeface="ＭＳ Ｐゴシック" charset="0"/>
              </a:rPr>
              <a:t>K&amp;R P is </a:t>
            </a:r>
            <a:r>
              <a:rPr lang="en-US" sz="1600" i="1" dirty="0" smtClean="0">
                <a:ea typeface="ＭＳ Ｐゴシック" charset="0"/>
                <a:cs typeface="ＭＳ Ｐゴシック" charset="0"/>
              </a:rPr>
              <a:t>called </a:t>
            </a:r>
            <a:r>
              <a:rPr lang="en-US" sz="1600" i="1" dirty="0">
                <a:ea typeface="ＭＳ Ｐゴシック" charset="0"/>
                <a:cs typeface="ＭＳ Ｐゴシック" charset="0"/>
              </a:rPr>
              <a:t>the </a:t>
            </a:r>
            <a:r>
              <a:rPr lang="en-US" sz="1600" i="1" dirty="0" smtClean="0">
                <a:ea typeface="ＭＳ Ｐゴシック" charset="0"/>
                <a:cs typeface="ＭＳ Ｐゴシック" charset="0"/>
              </a:rPr>
              <a:t>Generator: G</a:t>
            </a:r>
            <a:endParaRPr lang="en-US" sz="1600" i="1" dirty="0">
              <a:ea typeface="ＭＳ Ｐゴシック" charset="0"/>
              <a:cs typeface="ＭＳ Ｐゴシック" charset="0"/>
            </a:endParaRPr>
          </a:p>
        </p:txBody>
      </p:sp>
    </p:spTree>
    <p:extLst>
      <p:ext uri="{BB962C8B-B14F-4D97-AF65-F5344CB8AC3E}">
        <p14:creationId xmlns:p14="http://schemas.microsoft.com/office/powerpoint/2010/main" val="1357541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8153400" cy="1143000"/>
          </a:xfrm>
        </p:spPr>
        <p:txBody>
          <a:bodyPr>
            <a:normAutofit fontScale="90000"/>
          </a:bodyPr>
          <a:lstStyle/>
          <a:p>
            <a:pPr eaLnBrk="1" hangingPunct="1"/>
            <a:r>
              <a:rPr lang="en-US" dirty="0">
                <a:latin typeface="Tahoma" charset="0"/>
                <a:ea typeface="ＭＳ Ｐゴシック" charset="0"/>
                <a:cs typeface="ＭＳ Ｐゴシック" charset="0"/>
              </a:rPr>
              <a:t>Error Detection </a:t>
            </a:r>
            <a:r>
              <a:rPr lang="en-US" dirty="0" smtClean="0">
                <a:latin typeface="Tahoma" charset="0"/>
                <a:ea typeface="ＭＳ Ｐゴシック" charset="0"/>
                <a:cs typeface="ＭＳ Ｐゴシック" charset="0"/>
              </a:rPr>
              <a:t>Code becomes….</a:t>
            </a:r>
            <a:endParaRPr lang="en-US" dirty="0">
              <a:latin typeface="Tahoma" charset="0"/>
              <a:ea typeface="ＭＳ Ｐゴシック" charset="0"/>
              <a:cs typeface="ＭＳ Ｐゴシック" charset="0"/>
            </a:endParaRPr>
          </a:p>
        </p:txBody>
      </p:sp>
      <p:sp>
        <p:nvSpPr>
          <p:cNvPr id="4505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5060"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5061"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3"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5064"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6"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7"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8" name="Rectangle 12"/>
          <p:cNvSpPr>
            <a:spLocks noChangeArrowheads="1"/>
          </p:cNvSpPr>
          <p:nvPr/>
        </p:nvSpPr>
        <p:spPr bwMode="auto">
          <a:xfrm rot="-5400000">
            <a:off x="8267700" y="5372100"/>
            <a:ext cx="609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45069"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37</a:t>
            </a:fld>
            <a:endParaRPr lang="en-US"/>
          </a:p>
        </p:txBody>
      </p:sp>
    </p:spTree>
    <p:extLst>
      <p:ext uri="{BB962C8B-B14F-4D97-AF65-F5344CB8AC3E}">
        <p14:creationId xmlns:p14="http://schemas.microsoft.com/office/powerpoint/2010/main" val="392206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373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3732"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37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4"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3735"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7"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8" name="Picture 11"/>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4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73741" name="Rectangle 14"/>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73742"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15" name="Rectangle 11"/>
          <p:cNvSpPr>
            <a:spLocks noChangeArrowheads="1"/>
          </p:cNvSpPr>
          <p:nvPr/>
        </p:nvSpPr>
        <p:spPr bwMode="auto">
          <a:xfrm rot="16200000">
            <a:off x="8267700" y="5372100"/>
            <a:ext cx="609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38</a:t>
            </a:fld>
            <a:endParaRPr lang="en-US"/>
          </a:p>
        </p:txBody>
      </p:sp>
    </p:spTree>
    <p:extLst>
      <p:ext uri="{BB962C8B-B14F-4D97-AF65-F5344CB8AC3E}">
        <p14:creationId xmlns:p14="http://schemas.microsoft.com/office/powerpoint/2010/main" val="42283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nimBg="1"/>
      <p:bldP spid="73742"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577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5780" name="AutoShape 4"/>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2" name="Rectangle 6"/>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5783"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5"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6" name="Picture 10"/>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7" name="Rectangle 11"/>
          <p:cNvSpPr>
            <a:spLocks noChangeArrowheads="1"/>
          </p:cNvSpPr>
          <p:nvPr/>
        </p:nvSpPr>
        <p:spPr bwMode="auto">
          <a:xfrm rot="-5400000">
            <a:off x="8267700" y="5295900"/>
            <a:ext cx="609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smtClean="0">
                <a:solidFill>
                  <a:schemeClr val="tx1"/>
                </a:solidFill>
                <a:latin typeface="Calibri"/>
              </a:rPr>
              <a:t>==</a:t>
            </a:r>
            <a:endParaRPr lang="en-US" sz="2800" dirty="0">
              <a:solidFill>
                <a:schemeClr val="tx1"/>
              </a:solidFill>
              <a:latin typeface="Calibri"/>
            </a:endParaRPr>
          </a:p>
        </p:txBody>
      </p:sp>
      <p:sp>
        <p:nvSpPr>
          <p:cNvPr id="75788" name="Rectangle 13"/>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13"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39</a:t>
            </a:fld>
            <a:endParaRPr lang="en-US"/>
          </a:p>
        </p:txBody>
      </p:sp>
    </p:spTree>
    <p:extLst>
      <p:ext uri="{BB962C8B-B14F-4D97-AF65-F5344CB8AC3E}">
        <p14:creationId xmlns:p14="http://schemas.microsoft.com/office/powerpoint/2010/main" val="49890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5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26F5EE1-A044-884D-846B-B4DD57A502D4}" type="slidenum">
              <a:rPr lang="en-US" sz="1200" i="0" smtClean="0">
                <a:latin typeface="Calibri"/>
                <a:cs typeface="Calibri"/>
              </a:rPr>
              <a:pPr/>
              <a:t>4</a:t>
            </a:fld>
            <a:endParaRPr lang="en-US" sz="1200" i="0" dirty="0">
              <a:latin typeface="Calibri"/>
              <a:cs typeface="Calibri"/>
            </a:endParaRPr>
          </a:p>
        </p:txBody>
      </p:sp>
      <p:sp>
        <p:nvSpPr>
          <p:cNvPr id="23556"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a:t>
            </a:r>
            <a:endParaRPr lang="en-US" dirty="0">
              <a:ea typeface="ＭＳ Ｐゴシック" charset="0"/>
              <a:cs typeface="ＭＳ Ｐゴシック" charset="0"/>
            </a:endParaRPr>
          </a:p>
        </p:txBody>
      </p:sp>
      <p:sp>
        <p:nvSpPr>
          <p:cNvPr id="23557" name="Rectangle 3"/>
          <p:cNvSpPr>
            <a:spLocks noGrp="1" noChangeArrowheads="1"/>
          </p:cNvSpPr>
          <p:nvPr>
            <p:ph type="body" idx="1"/>
          </p:nvPr>
        </p:nvSpPr>
        <p:spPr>
          <a:xfrm>
            <a:off x="484188" y="1419225"/>
            <a:ext cx="7772400" cy="4648200"/>
          </a:xfrm>
        </p:spPr>
        <p:txBody>
          <a:bodyPr>
            <a:normAutofit/>
          </a:bodyPr>
          <a:lstStyle/>
          <a:p>
            <a:r>
              <a:rPr lang="en-US" sz="2400" i="1" dirty="0">
                <a:solidFill>
                  <a:srgbClr val="FF0000"/>
                </a:solidFill>
                <a:ea typeface="ＭＳ Ｐゴシック" charset="0"/>
                <a:cs typeface="ＭＳ Ｐゴシック" charset="0"/>
              </a:rPr>
              <a:t>framing, link access:</a:t>
            </a:r>
            <a:r>
              <a:rPr lang="en-US" dirty="0">
                <a:ea typeface="ＭＳ Ｐゴシック" charset="0"/>
                <a:cs typeface="ＭＳ Ｐゴシック" charset="0"/>
              </a:rPr>
              <a:t> </a:t>
            </a:r>
          </a:p>
          <a:p>
            <a:pPr lvl="1"/>
            <a:r>
              <a:rPr lang="en-US" sz="2000" dirty="0">
                <a:ea typeface="ＭＳ Ｐゴシック" charset="0"/>
              </a:rPr>
              <a:t>encapsulate datagram into frame, adding header, trailer</a:t>
            </a:r>
          </a:p>
          <a:p>
            <a:pPr lvl="1"/>
            <a:r>
              <a:rPr lang="en-US" sz="2000" dirty="0">
                <a:ea typeface="ＭＳ Ｐゴシック" charset="0"/>
              </a:rPr>
              <a:t>channel access if shared medium</a:t>
            </a:r>
          </a:p>
          <a:p>
            <a:pPr lvl="1"/>
            <a:r>
              <a:rPr lang="ja-JP" altLang="en-US" sz="2000" dirty="0">
                <a:ea typeface="ＭＳ Ｐゴシック" charset="0"/>
              </a:rPr>
              <a:t>“</a:t>
            </a:r>
            <a:r>
              <a:rPr lang="en-US" sz="2000" dirty="0">
                <a:ea typeface="ＭＳ Ｐゴシック" charset="0"/>
              </a:rPr>
              <a:t>MAC</a:t>
            </a:r>
            <a:r>
              <a:rPr lang="ja-JP" altLang="en-US" sz="2000" dirty="0">
                <a:ea typeface="ＭＳ Ｐゴシック" charset="0"/>
              </a:rPr>
              <a:t>”</a:t>
            </a:r>
            <a:r>
              <a:rPr lang="en-US" sz="2000" dirty="0">
                <a:ea typeface="ＭＳ Ｐゴシック" charset="0"/>
              </a:rPr>
              <a:t> addresses used in frame headers to identify source, </a:t>
            </a:r>
            <a:r>
              <a:rPr lang="en-US" sz="2000" dirty="0" err="1">
                <a:ea typeface="ＭＳ Ｐゴシック" charset="0"/>
              </a:rPr>
              <a:t>dest</a:t>
            </a:r>
            <a:r>
              <a:rPr lang="en-US" sz="2000" dirty="0">
                <a:ea typeface="ＭＳ Ｐゴシック" charset="0"/>
              </a:rPr>
              <a:t>  </a:t>
            </a:r>
          </a:p>
          <a:p>
            <a:pPr lvl="2"/>
            <a:r>
              <a:rPr lang="en-US" dirty="0">
                <a:ea typeface="ＭＳ Ｐゴシック" charset="0"/>
              </a:rPr>
              <a:t>different from IP address!</a:t>
            </a:r>
          </a:p>
          <a:p>
            <a:r>
              <a:rPr lang="en-US" sz="2400" i="1" dirty="0">
                <a:solidFill>
                  <a:srgbClr val="FF0000"/>
                </a:solidFill>
                <a:ea typeface="ＭＳ Ｐゴシック" charset="0"/>
                <a:cs typeface="ＭＳ Ｐゴシック" charset="0"/>
              </a:rPr>
              <a:t>reliable delivery between adjacent nodes</a:t>
            </a:r>
          </a:p>
          <a:p>
            <a:pPr lvl="1"/>
            <a:r>
              <a:rPr lang="en-US" sz="2000" dirty="0" smtClean="0">
                <a:ea typeface="ＭＳ Ｐゴシック" charset="0"/>
              </a:rPr>
              <a:t>we see some of this again in the Transport Topic</a:t>
            </a:r>
            <a:endParaRPr lang="en-US" sz="2000" dirty="0">
              <a:ea typeface="ＭＳ Ｐゴシック" charset="0"/>
            </a:endParaRPr>
          </a:p>
          <a:p>
            <a:pPr lvl="1"/>
            <a:r>
              <a:rPr lang="en-US" sz="2000" dirty="0">
                <a:ea typeface="ＭＳ Ｐゴシック" charset="0"/>
              </a:rPr>
              <a:t>seldom used on low bit-error link (fiber, some twisted pair)</a:t>
            </a:r>
          </a:p>
          <a:p>
            <a:pPr lvl="1"/>
            <a:r>
              <a:rPr lang="en-US" sz="2000" dirty="0">
                <a:ea typeface="ＭＳ Ｐゴシック" charset="0"/>
              </a:rPr>
              <a:t>wireless links: high error rates</a:t>
            </a:r>
          </a:p>
          <a:p>
            <a:pPr lvl="2"/>
            <a:r>
              <a:rPr lang="en-US" dirty="0">
                <a:ea typeface="ＭＳ Ｐゴシック" charset="0"/>
              </a:rPr>
              <a:t>Q: why both link-level and end-end reliability?</a:t>
            </a:r>
          </a:p>
        </p:txBody>
      </p:sp>
    </p:spTree>
    <p:extLst>
      <p:ext uri="{BB962C8B-B14F-4D97-AF65-F5344CB8AC3E}">
        <p14:creationId xmlns:p14="http://schemas.microsoft.com/office/powerpoint/2010/main" val="291321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r>
              <a:rPr lang="en-US">
                <a:latin typeface="Tahoma" charset="0"/>
                <a:ea typeface="ＭＳ Ｐゴシック" charset="0"/>
                <a:cs typeface="ＭＳ Ｐゴシック" charset="0"/>
              </a:rPr>
              <a:t>Basic Idea of Forward Error Correction</a:t>
            </a:r>
          </a:p>
        </p:txBody>
      </p:sp>
      <p:sp>
        <p:nvSpPr>
          <p:cNvPr id="81923" name="Rectangle 3"/>
          <p:cNvSpPr>
            <a:spLocks noChangeArrowheads="1"/>
          </p:cNvSpPr>
          <p:nvPr/>
        </p:nvSpPr>
        <p:spPr bwMode="auto">
          <a:xfrm>
            <a:off x="1524000" y="1676400"/>
            <a:ext cx="6019800" cy="1219200"/>
          </a:xfrm>
          <a:prstGeom prst="rect">
            <a:avLst/>
          </a:prstGeom>
          <a:solidFill>
            <a:schemeClr val="accent1"/>
          </a:solidFill>
          <a:ln w="9525">
            <a:solidFill>
              <a:schemeClr val="tx1"/>
            </a:solidFill>
            <a:miter lim="800000"/>
            <a:headEnd/>
            <a:tailEnd/>
          </a:ln>
        </p:spPr>
        <p:txBody>
          <a:bodyPr/>
          <a:lstStyle/>
          <a:p>
            <a:pPr marL="342900" indent="-342900" algn="ctr" eaLnBrk="1" hangingPunct="1">
              <a:spcBef>
                <a:spcPct val="20000"/>
              </a:spcBef>
            </a:pPr>
            <a:r>
              <a:rPr lang="en-US" sz="2800" dirty="0">
                <a:solidFill>
                  <a:schemeClr val="tx1"/>
                </a:solidFill>
                <a:latin typeface="Calibri"/>
              </a:rPr>
              <a:t>Replace erroneous data </a:t>
            </a:r>
          </a:p>
          <a:p>
            <a:pPr marL="342900" indent="-342900" algn="ctr" eaLnBrk="1" hangingPunct="1">
              <a:spcBef>
                <a:spcPct val="20000"/>
              </a:spcBef>
            </a:pPr>
            <a:r>
              <a:rPr lang="en-US" sz="2800" dirty="0">
                <a:solidFill>
                  <a:schemeClr val="tx1"/>
                </a:solidFill>
                <a:latin typeface="Calibri"/>
              </a:rPr>
              <a:t>by its </a:t>
            </a:r>
            <a:r>
              <a:rPr lang="ja-JP" altLang="en-US" sz="2800" dirty="0">
                <a:solidFill>
                  <a:schemeClr val="tx1"/>
                </a:solidFill>
                <a:latin typeface="Calibri"/>
              </a:rPr>
              <a:t>“</a:t>
            </a:r>
            <a:r>
              <a:rPr lang="en-US" sz="2800" dirty="0">
                <a:solidFill>
                  <a:schemeClr val="tx1"/>
                </a:solidFill>
                <a:latin typeface="Calibri"/>
              </a:rPr>
              <a:t>closest</a:t>
            </a:r>
            <a:r>
              <a:rPr lang="ja-JP" altLang="en-US" sz="2800" dirty="0">
                <a:solidFill>
                  <a:schemeClr val="tx1"/>
                </a:solidFill>
                <a:latin typeface="Calibri"/>
              </a:rPr>
              <a:t>”</a:t>
            </a:r>
            <a:r>
              <a:rPr lang="en-US" sz="2800" dirty="0">
                <a:solidFill>
                  <a:schemeClr val="tx1"/>
                </a:solidFill>
                <a:latin typeface="Calibri"/>
              </a:rPr>
              <a:t> error-free data.</a:t>
            </a:r>
          </a:p>
        </p:txBody>
      </p:sp>
      <p:sp>
        <p:nvSpPr>
          <p:cNvPr id="81924" name="Rectangle 4"/>
          <p:cNvSpPr>
            <a:spLocks noChangeArrowheads="1"/>
          </p:cNvSpPr>
          <p:nvPr/>
        </p:nvSpPr>
        <p:spPr bwMode="auto">
          <a:xfrm>
            <a:off x="1905000" y="32766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81925" name="Rectangle 5"/>
          <p:cNvSpPr>
            <a:spLocks noChangeArrowheads="1"/>
          </p:cNvSpPr>
          <p:nvPr/>
        </p:nvSpPr>
        <p:spPr bwMode="auto">
          <a:xfrm>
            <a:off x="2667000" y="32766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a:t>
            </a:r>
          </a:p>
        </p:txBody>
      </p:sp>
      <p:sp>
        <p:nvSpPr>
          <p:cNvPr id="81926" name="Rectangle 6"/>
          <p:cNvSpPr>
            <a:spLocks noChangeArrowheads="1"/>
          </p:cNvSpPr>
          <p:nvPr/>
        </p:nvSpPr>
        <p:spPr bwMode="auto">
          <a:xfrm>
            <a:off x="1752600" y="5486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a:t>
            </a:r>
          </a:p>
        </p:txBody>
      </p:sp>
      <p:sp>
        <p:nvSpPr>
          <p:cNvPr id="81927" name="Rectangle 7"/>
          <p:cNvSpPr>
            <a:spLocks noChangeArrowheads="1"/>
          </p:cNvSpPr>
          <p:nvPr/>
        </p:nvSpPr>
        <p:spPr bwMode="auto">
          <a:xfrm>
            <a:off x="2514600" y="5486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011</a:t>
            </a:r>
          </a:p>
        </p:txBody>
      </p:sp>
      <p:sp>
        <p:nvSpPr>
          <p:cNvPr id="81928" name="Rectangle 8"/>
          <p:cNvSpPr>
            <a:spLocks noChangeArrowheads="1"/>
          </p:cNvSpPr>
          <p:nvPr/>
        </p:nvSpPr>
        <p:spPr bwMode="auto">
          <a:xfrm>
            <a:off x="4953000" y="3200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a:t>
            </a:r>
          </a:p>
        </p:txBody>
      </p:sp>
      <p:sp>
        <p:nvSpPr>
          <p:cNvPr id="81929" name="Rectangle 9"/>
          <p:cNvSpPr>
            <a:spLocks noChangeArrowheads="1"/>
          </p:cNvSpPr>
          <p:nvPr/>
        </p:nvSpPr>
        <p:spPr bwMode="auto">
          <a:xfrm>
            <a:off x="5715000" y="3200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101</a:t>
            </a:r>
          </a:p>
        </p:txBody>
      </p:sp>
      <p:sp>
        <p:nvSpPr>
          <p:cNvPr id="81930" name="Rectangle 10"/>
          <p:cNvSpPr>
            <a:spLocks noChangeArrowheads="1"/>
          </p:cNvSpPr>
          <p:nvPr/>
        </p:nvSpPr>
        <p:spPr bwMode="auto">
          <a:xfrm>
            <a:off x="5791200" y="57912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a:t>
            </a:r>
          </a:p>
        </p:txBody>
      </p:sp>
      <p:sp>
        <p:nvSpPr>
          <p:cNvPr id="81931" name="Rectangle 11"/>
          <p:cNvSpPr>
            <a:spLocks noChangeArrowheads="1"/>
          </p:cNvSpPr>
          <p:nvPr/>
        </p:nvSpPr>
        <p:spPr bwMode="auto">
          <a:xfrm>
            <a:off x="6553200" y="57912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110</a:t>
            </a:r>
          </a:p>
        </p:txBody>
      </p:sp>
      <p:sp>
        <p:nvSpPr>
          <p:cNvPr id="81932" name="Rectangle 12"/>
          <p:cNvSpPr>
            <a:spLocks noChangeArrowheads="1"/>
          </p:cNvSpPr>
          <p:nvPr/>
        </p:nvSpPr>
        <p:spPr bwMode="auto">
          <a:xfrm>
            <a:off x="457200" y="4572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01</a:t>
            </a:r>
          </a:p>
        </p:txBody>
      </p:sp>
      <p:sp>
        <p:nvSpPr>
          <p:cNvPr id="81933" name="Rectangle 13"/>
          <p:cNvSpPr>
            <a:spLocks noChangeArrowheads="1"/>
          </p:cNvSpPr>
          <p:nvPr/>
        </p:nvSpPr>
        <p:spPr bwMode="auto">
          <a:xfrm>
            <a:off x="1219200" y="4572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000</a:t>
            </a:r>
          </a:p>
        </p:txBody>
      </p:sp>
      <p:sp>
        <p:nvSpPr>
          <p:cNvPr id="81934" name="Rectangle 14"/>
          <p:cNvSpPr>
            <a:spLocks noChangeArrowheads="1"/>
          </p:cNvSpPr>
          <p:nvPr/>
        </p:nvSpPr>
        <p:spPr bwMode="auto">
          <a:xfrm>
            <a:off x="6324600" y="4191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81935" name="Rectangle 15"/>
          <p:cNvSpPr>
            <a:spLocks noChangeArrowheads="1"/>
          </p:cNvSpPr>
          <p:nvPr/>
        </p:nvSpPr>
        <p:spPr bwMode="auto">
          <a:xfrm>
            <a:off x="7086600" y="4191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101</a:t>
            </a:r>
          </a:p>
        </p:txBody>
      </p:sp>
      <p:sp>
        <p:nvSpPr>
          <p:cNvPr id="81936" name="Rectangle 16"/>
          <p:cNvSpPr>
            <a:spLocks noChangeArrowheads="1"/>
          </p:cNvSpPr>
          <p:nvPr/>
        </p:nvSpPr>
        <p:spPr bwMode="auto">
          <a:xfrm>
            <a:off x="3581400" y="4572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a:t>
            </a:r>
          </a:p>
        </p:txBody>
      </p:sp>
      <p:sp>
        <p:nvSpPr>
          <p:cNvPr id="81937" name="Rectangle 17"/>
          <p:cNvSpPr>
            <a:spLocks noChangeArrowheads="1"/>
          </p:cNvSpPr>
          <p:nvPr/>
        </p:nvSpPr>
        <p:spPr bwMode="auto">
          <a:xfrm>
            <a:off x="4343400" y="4572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110</a:t>
            </a:r>
          </a:p>
        </p:txBody>
      </p:sp>
      <p:sp>
        <p:nvSpPr>
          <p:cNvPr id="81938" name="Rectangle 18"/>
          <p:cNvSpPr>
            <a:spLocks noChangeArrowheads="1"/>
          </p:cNvSpPr>
          <p:nvPr/>
        </p:nvSpPr>
        <p:spPr bwMode="auto">
          <a:xfrm>
            <a:off x="6705600" y="2895600"/>
            <a:ext cx="129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39" name="Rectangle 19"/>
          <p:cNvSpPr>
            <a:spLocks noChangeArrowheads="1"/>
          </p:cNvSpPr>
          <p:nvPr/>
        </p:nvSpPr>
        <p:spPr bwMode="auto">
          <a:xfrm>
            <a:off x="685800" y="6019800"/>
            <a:ext cx="129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0" name="Rectangle 20"/>
          <p:cNvSpPr>
            <a:spLocks noChangeArrowheads="1"/>
          </p:cNvSpPr>
          <p:nvPr/>
        </p:nvSpPr>
        <p:spPr bwMode="auto">
          <a:xfrm>
            <a:off x="7467600" y="6248400"/>
            <a:ext cx="129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1" name="Rectangle 21"/>
          <p:cNvSpPr>
            <a:spLocks noChangeArrowheads="1"/>
          </p:cNvSpPr>
          <p:nvPr/>
        </p:nvSpPr>
        <p:spPr bwMode="auto">
          <a:xfrm>
            <a:off x="990600" y="2895600"/>
            <a:ext cx="129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2" name="Rectangle 22"/>
          <p:cNvSpPr>
            <a:spLocks noChangeArrowheads="1"/>
          </p:cNvSpPr>
          <p:nvPr/>
        </p:nvSpPr>
        <p:spPr bwMode="auto">
          <a:xfrm>
            <a:off x="7467600" y="3657600"/>
            <a:ext cx="129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3" name="Rectangle 23"/>
          <p:cNvSpPr>
            <a:spLocks noChangeArrowheads="1"/>
          </p:cNvSpPr>
          <p:nvPr/>
        </p:nvSpPr>
        <p:spPr bwMode="auto">
          <a:xfrm>
            <a:off x="304800" y="4038600"/>
            <a:ext cx="129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4" name="Rectangle 24"/>
          <p:cNvSpPr>
            <a:spLocks noChangeArrowheads="1"/>
          </p:cNvSpPr>
          <p:nvPr/>
        </p:nvSpPr>
        <p:spPr bwMode="auto">
          <a:xfrm>
            <a:off x="4343400" y="4038600"/>
            <a:ext cx="129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5" name="AutoShape 25"/>
          <p:cNvSpPr>
            <a:spLocks noChangeArrowheads="1"/>
          </p:cNvSpPr>
          <p:nvPr/>
        </p:nvSpPr>
        <p:spPr bwMode="auto">
          <a:xfrm>
            <a:off x="3276600" y="3962400"/>
            <a:ext cx="2438400" cy="1371600"/>
          </a:xfrm>
          <a:prstGeom prst="roundRect">
            <a:avLst>
              <a:gd name="adj" fmla="val 16667"/>
            </a:avLst>
          </a:prstGeom>
          <a:noFill/>
          <a:ln w="50800">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81946" name="Line 26"/>
          <p:cNvSpPr>
            <a:spLocks noChangeShapeType="1"/>
          </p:cNvSpPr>
          <p:nvPr/>
        </p:nvSpPr>
        <p:spPr bwMode="auto">
          <a:xfrm flipV="1">
            <a:off x="5334000" y="3886200"/>
            <a:ext cx="53340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81947" name="Line 27"/>
          <p:cNvSpPr>
            <a:spLocks noChangeShapeType="1"/>
          </p:cNvSpPr>
          <p:nvPr/>
        </p:nvSpPr>
        <p:spPr bwMode="auto">
          <a:xfrm>
            <a:off x="2971800" y="4038600"/>
            <a:ext cx="6858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81948" name="Line 28"/>
          <p:cNvSpPr>
            <a:spLocks noChangeShapeType="1"/>
          </p:cNvSpPr>
          <p:nvPr/>
        </p:nvSpPr>
        <p:spPr bwMode="auto">
          <a:xfrm>
            <a:off x="5486400" y="5181600"/>
            <a:ext cx="9144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81949" name="Line 29"/>
          <p:cNvSpPr>
            <a:spLocks noChangeShapeType="1"/>
          </p:cNvSpPr>
          <p:nvPr/>
        </p:nvSpPr>
        <p:spPr bwMode="auto">
          <a:xfrm flipV="1">
            <a:off x="2743200" y="4953000"/>
            <a:ext cx="7620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81950" name="Rectangle 30"/>
          <p:cNvSpPr>
            <a:spLocks noChangeArrowheads="1"/>
          </p:cNvSpPr>
          <p:nvPr/>
        </p:nvSpPr>
        <p:spPr bwMode="auto">
          <a:xfrm>
            <a:off x="34290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3</a:t>
            </a:r>
          </a:p>
        </p:txBody>
      </p:sp>
      <p:sp>
        <p:nvSpPr>
          <p:cNvPr id="81951" name="Rectangle 31"/>
          <p:cNvSpPr>
            <a:spLocks noChangeArrowheads="1"/>
          </p:cNvSpPr>
          <p:nvPr/>
        </p:nvSpPr>
        <p:spPr bwMode="auto">
          <a:xfrm>
            <a:off x="3352800" y="51054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4</a:t>
            </a:r>
          </a:p>
        </p:txBody>
      </p:sp>
      <p:sp>
        <p:nvSpPr>
          <p:cNvPr id="81952" name="Rectangle 32"/>
          <p:cNvSpPr>
            <a:spLocks noChangeArrowheads="1"/>
          </p:cNvSpPr>
          <p:nvPr/>
        </p:nvSpPr>
        <p:spPr bwMode="auto">
          <a:xfrm>
            <a:off x="50292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2</a:t>
            </a:r>
          </a:p>
        </p:txBody>
      </p:sp>
      <p:sp>
        <p:nvSpPr>
          <p:cNvPr id="81953" name="Rectangle 33"/>
          <p:cNvSpPr>
            <a:spLocks noChangeArrowheads="1"/>
          </p:cNvSpPr>
          <p:nvPr/>
        </p:nvSpPr>
        <p:spPr bwMode="auto">
          <a:xfrm>
            <a:off x="5029200" y="54102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34" name="AutoShape 34"/>
          <p:cNvSpPr>
            <a:spLocks noChangeArrowheads="1"/>
          </p:cNvSpPr>
          <p:nvPr/>
        </p:nvSpPr>
        <p:spPr bwMode="auto">
          <a:xfrm>
            <a:off x="5638800" y="5486400"/>
            <a:ext cx="3048000" cy="1371600"/>
          </a:xfrm>
          <a:prstGeom prst="roundRect">
            <a:avLst>
              <a:gd name="adj" fmla="val 16667"/>
            </a:avLst>
          </a:prstGeom>
          <a:noFill/>
          <a:ln w="50800">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40</a:t>
            </a:fld>
            <a:endParaRPr lang="en-US"/>
          </a:p>
        </p:txBody>
      </p:sp>
    </p:spTree>
    <p:extLst>
      <p:ext uri="{BB962C8B-B14F-4D97-AF65-F5344CB8AC3E}">
        <p14:creationId xmlns:p14="http://schemas.microsoft.com/office/powerpoint/2010/main" val="369004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30" presetClass="emph" presetSubtype="0" fill="hold" grpId="1" nodeType="withEffect">
                                  <p:stCondLst>
                                    <p:cond delay="0"/>
                                  </p:stCondLst>
                                  <p:childTnLst>
                                    <p:animClr clrSpc="hsl" dir="cw">
                                      <p:cBhvr override="childStyle">
                                        <p:cTn id="30" dur="500" fill="hold"/>
                                        <p:tgtEl>
                                          <p:spTgt spid="81952"/>
                                        </p:tgtEl>
                                        <p:attrNameLst>
                                          <p:attrName>style.color</p:attrName>
                                        </p:attrNameLst>
                                      </p:cBhvr>
                                      <p:by>
                                        <p:hsl h="0" s="12549" l="25098"/>
                                      </p:by>
                                    </p:animClr>
                                    <p:animClr clrSpc="hsl" dir="cw">
                                      <p:cBhvr>
                                        <p:cTn id="31" dur="500" fill="hold"/>
                                        <p:tgtEl>
                                          <p:spTgt spid="81952"/>
                                        </p:tgtEl>
                                        <p:attrNameLst>
                                          <p:attrName>fillcolor</p:attrName>
                                        </p:attrNameLst>
                                      </p:cBhvr>
                                      <p:by>
                                        <p:hsl h="0" s="12549" l="25098"/>
                                      </p:by>
                                    </p:animClr>
                                    <p:animClr clrSpc="hsl" dir="cw">
                                      <p:cBhvr>
                                        <p:cTn id="32" dur="500" fill="hold"/>
                                        <p:tgtEl>
                                          <p:spTgt spid="81952"/>
                                        </p:tgtEl>
                                        <p:attrNameLst>
                                          <p:attrName>stroke.color</p:attrName>
                                        </p:attrNameLst>
                                      </p:cBhvr>
                                      <p:by>
                                        <p:hsl h="0" s="12549" l="25098"/>
                                      </p:by>
                                    </p:animClr>
                                    <p:set>
                                      <p:cBhvr>
                                        <p:cTn id="33" dur="500" fill="hold"/>
                                        <p:tgtEl>
                                          <p:spTgt spid="81952"/>
                                        </p:tgtEl>
                                        <p:attrNameLst>
                                          <p:attrName>fill.type</p:attrName>
                                        </p:attrNameLst>
                                      </p:cBhvr>
                                      <p:to>
                                        <p:strVal val="solid"/>
                                      </p:to>
                                    </p:set>
                                  </p:childTnLst>
                                </p:cTn>
                              </p:par>
                              <p:par>
                                <p:cTn id="34" presetID="30" presetClass="emph" presetSubtype="0" fill="hold" grpId="1" nodeType="withEffect">
                                  <p:stCondLst>
                                    <p:cond delay="0"/>
                                  </p:stCondLst>
                                  <p:childTnLst>
                                    <p:animClr clrSpc="hsl" dir="cw">
                                      <p:cBhvr override="childStyle">
                                        <p:cTn id="35" dur="500" fill="hold"/>
                                        <p:tgtEl>
                                          <p:spTgt spid="81946"/>
                                        </p:tgtEl>
                                        <p:attrNameLst>
                                          <p:attrName>style.color</p:attrName>
                                        </p:attrNameLst>
                                      </p:cBhvr>
                                      <p:by>
                                        <p:hsl h="0" s="12549" l="25098"/>
                                      </p:by>
                                    </p:animClr>
                                    <p:animClr clrSpc="hsl" dir="cw">
                                      <p:cBhvr>
                                        <p:cTn id="36" dur="500" fill="hold"/>
                                        <p:tgtEl>
                                          <p:spTgt spid="81946"/>
                                        </p:tgtEl>
                                        <p:attrNameLst>
                                          <p:attrName>fillcolor</p:attrName>
                                        </p:attrNameLst>
                                      </p:cBhvr>
                                      <p:by>
                                        <p:hsl h="0" s="12549" l="25098"/>
                                      </p:by>
                                    </p:animClr>
                                    <p:animClr clrSpc="hsl" dir="cw">
                                      <p:cBhvr>
                                        <p:cTn id="37" dur="500" fill="hold"/>
                                        <p:tgtEl>
                                          <p:spTgt spid="81946"/>
                                        </p:tgtEl>
                                        <p:attrNameLst>
                                          <p:attrName>stroke.color</p:attrName>
                                        </p:attrNameLst>
                                      </p:cBhvr>
                                      <p:by>
                                        <p:hsl h="0" s="12549" l="25098"/>
                                      </p:by>
                                    </p:animClr>
                                    <p:set>
                                      <p:cBhvr>
                                        <p:cTn id="38" dur="500" fill="hold"/>
                                        <p:tgtEl>
                                          <p:spTgt spid="81946"/>
                                        </p:tgtEl>
                                        <p:attrNameLst>
                                          <p:attrName>fill.type</p:attrName>
                                        </p:attrNameLst>
                                      </p:cBhvr>
                                      <p:to>
                                        <p:strVal val="solid"/>
                                      </p:to>
                                    </p:set>
                                  </p:childTnLst>
                                </p:cTn>
                              </p:par>
                              <p:par>
                                <p:cTn id="39" presetID="30" presetClass="emph" presetSubtype="0" fill="hold" grpId="1" nodeType="withEffect">
                                  <p:stCondLst>
                                    <p:cond delay="0"/>
                                  </p:stCondLst>
                                  <p:childTnLst>
                                    <p:animClr clrSpc="hsl" dir="cw">
                                      <p:cBhvr override="childStyle">
                                        <p:cTn id="40" dur="500" fill="hold"/>
                                        <p:tgtEl>
                                          <p:spTgt spid="81950"/>
                                        </p:tgtEl>
                                        <p:attrNameLst>
                                          <p:attrName>style.color</p:attrName>
                                        </p:attrNameLst>
                                      </p:cBhvr>
                                      <p:by>
                                        <p:hsl h="0" s="12549" l="25098"/>
                                      </p:by>
                                    </p:animClr>
                                    <p:animClr clrSpc="hsl" dir="cw">
                                      <p:cBhvr>
                                        <p:cTn id="41" dur="500" fill="hold"/>
                                        <p:tgtEl>
                                          <p:spTgt spid="81950"/>
                                        </p:tgtEl>
                                        <p:attrNameLst>
                                          <p:attrName>fillcolor</p:attrName>
                                        </p:attrNameLst>
                                      </p:cBhvr>
                                      <p:by>
                                        <p:hsl h="0" s="12549" l="25098"/>
                                      </p:by>
                                    </p:animClr>
                                    <p:animClr clrSpc="hsl" dir="cw">
                                      <p:cBhvr>
                                        <p:cTn id="42" dur="500" fill="hold"/>
                                        <p:tgtEl>
                                          <p:spTgt spid="81950"/>
                                        </p:tgtEl>
                                        <p:attrNameLst>
                                          <p:attrName>stroke.color</p:attrName>
                                        </p:attrNameLst>
                                      </p:cBhvr>
                                      <p:by>
                                        <p:hsl h="0" s="12549" l="25098"/>
                                      </p:by>
                                    </p:animClr>
                                    <p:set>
                                      <p:cBhvr>
                                        <p:cTn id="43" dur="500" fill="hold"/>
                                        <p:tgtEl>
                                          <p:spTgt spid="81950"/>
                                        </p:tgtEl>
                                        <p:attrNameLst>
                                          <p:attrName>fill.type</p:attrName>
                                        </p:attrNameLst>
                                      </p:cBhvr>
                                      <p:to>
                                        <p:strVal val="solid"/>
                                      </p:to>
                                    </p:set>
                                  </p:childTnLst>
                                </p:cTn>
                              </p:par>
                              <p:par>
                                <p:cTn id="44" presetID="30" presetClass="emph" presetSubtype="0" fill="hold" grpId="1" nodeType="withEffect">
                                  <p:stCondLst>
                                    <p:cond delay="0"/>
                                  </p:stCondLst>
                                  <p:childTnLst>
                                    <p:animClr clrSpc="hsl" dir="cw">
                                      <p:cBhvr override="childStyle">
                                        <p:cTn id="45" dur="500" fill="hold"/>
                                        <p:tgtEl>
                                          <p:spTgt spid="81947"/>
                                        </p:tgtEl>
                                        <p:attrNameLst>
                                          <p:attrName>style.color</p:attrName>
                                        </p:attrNameLst>
                                      </p:cBhvr>
                                      <p:by>
                                        <p:hsl h="0" s="12549" l="25098"/>
                                      </p:by>
                                    </p:animClr>
                                    <p:animClr clrSpc="hsl" dir="cw">
                                      <p:cBhvr>
                                        <p:cTn id="46" dur="500" fill="hold"/>
                                        <p:tgtEl>
                                          <p:spTgt spid="81947"/>
                                        </p:tgtEl>
                                        <p:attrNameLst>
                                          <p:attrName>fillcolor</p:attrName>
                                        </p:attrNameLst>
                                      </p:cBhvr>
                                      <p:by>
                                        <p:hsl h="0" s="12549" l="25098"/>
                                      </p:by>
                                    </p:animClr>
                                    <p:animClr clrSpc="hsl" dir="cw">
                                      <p:cBhvr>
                                        <p:cTn id="47" dur="500" fill="hold"/>
                                        <p:tgtEl>
                                          <p:spTgt spid="81947"/>
                                        </p:tgtEl>
                                        <p:attrNameLst>
                                          <p:attrName>stroke.color</p:attrName>
                                        </p:attrNameLst>
                                      </p:cBhvr>
                                      <p:by>
                                        <p:hsl h="0" s="12549" l="25098"/>
                                      </p:by>
                                    </p:animClr>
                                    <p:set>
                                      <p:cBhvr>
                                        <p:cTn id="48" dur="500" fill="hold"/>
                                        <p:tgtEl>
                                          <p:spTgt spid="81947"/>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81949"/>
                                        </p:tgtEl>
                                        <p:attrNameLst>
                                          <p:attrName>style.color</p:attrName>
                                        </p:attrNameLst>
                                      </p:cBhvr>
                                      <p:by>
                                        <p:hsl h="0" s="12549" l="25098"/>
                                      </p:by>
                                    </p:animClr>
                                    <p:animClr clrSpc="hsl" dir="cw">
                                      <p:cBhvr>
                                        <p:cTn id="51" dur="500" fill="hold"/>
                                        <p:tgtEl>
                                          <p:spTgt spid="81949"/>
                                        </p:tgtEl>
                                        <p:attrNameLst>
                                          <p:attrName>fillcolor</p:attrName>
                                        </p:attrNameLst>
                                      </p:cBhvr>
                                      <p:by>
                                        <p:hsl h="0" s="12549" l="25098"/>
                                      </p:by>
                                    </p:animClr>
                                    <p:animClr clrSpc="hsl" dir="cw">
                                      <p:cBhvr>
                                        <p:cTn id="52" dur="500" fill="hold"/>
                                        <p:tgtEl>
                                          <p:spTgt spid="81949"/>
                                        </p:tgtEl>
                                        <p:attrNameLst>
                                          <p:attrName>stroke.color</p:attrName>
                                        </p:attrNameLst>
                                      </p:cBhvr>
                                      <p:by>
                                        <p:hsl h="0" s="12549" l="25098"/>
                                      </p:by>
                                    </p:animClr>
                                    <p:set>
                                      <p:cBhvr>
                                        <p:cTn id="53" dur="500" fill="hold"/>
                                        <p:tgtEl>
                                          <p:spTgt spid="81949"/>
                                        </p:tgtEl>
                                        <p:attrNameLst>
                                          <p:attrName>fill.type</p:attrName>
                                        </p:attrNameLst>
                                      </p:cBhvr>
                                      <p:to>
                                        <p:strVal val="solid"/>
                                      </p:to>
                                    </p:set>
                                  </p:childTnLst>
                                </p:cTn>
                              </p:par>
                              <p:par>
                                <p:cTn id="54" presetID="30" presetClass="emph" presetSubtype="0" fill="hold" grpId="1" nodeType="withEffect">
                                  <p:stCondLst>
                                    <p:cond delay="0"/>
                                  </p:stCondLst>
                                  <p:childTnLst>
                                    <p:animClr clrSpc="hsl" dir="cw">
                                      <p:cBhvr override="childStyle">
                                        <p:cTn id="55" dur="500" fill="hold"/>
                                        <p:tgtEl>
                                          <p:spTgt spid="81951"/>
                                        </p:tgtEl>
                                        <p:attrNameLst>
                                          <p:attrName>style.color</p:attrName>
                                        </p:attrNameLst>
                                      </p:cBhvr>
                                      <p:by>
                                        <p:hsl h="0" s="12549" l="25098"/>
                                      </p:by>
                                    </p:animClr>
                                    <p:animClr clrSpc="hsl" dir="cw">
                                      <p:cBhvr>
                                        <p:cTn id="56" dur="500" fill="hold"/>
                                        <p:tgtEl>
                                          <p:spTgt spid="81951"/>
                                        </p:tgtEl>
                                        <p:attrNameLst>
                                          <p:attrName>fillcolor</p:attrName>
                                        </p:attrNameLst>
                                      </p:cBhvr>
                                      <p:by>
                                        <p:hsl h="0" s="12549" l="25098"/>
                                      </p:by>
                                    </p:animClr>
                                    <p:animClr clrSpc="hsl" dir="cw">
                                      <p:cBhvr>
                                        <p:cTn id="57" dur="500" fill="hold"/>
                                        <p:tgtEl>
                                          <p:spTgt spid="81951"/>
                                        </p:tgtEl>
                                        <p:attrNameLst>
                                          <p:attrName>stroke.color</p:attrName>
                                        </p:attrNameLst>
                                      </p:cBhvr>
                                      <p:by>
                                        <p:hsl h="0" s="12549" l="25098"/>
                                      </p:by>
                                    </p:animClr>
                                    <p:set>
                                      <p:cBhvr>
                                        <p:cTn id="58" dur="500" fill="hold"/>
                                        <p:tgtEl>
                                          <p:spTgt spid="819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5" grpId="0" animBg="1"/>
      <p:bldP spid="81946" grpId="0" animBg="1"/>
      <p:bldP spid="81946" grpId="1" animBg="1"/>
      <p:bldP spid="81947" grpId="0" animBg="1"/>
      <p:bldP spid="81947" grpId="1" animBg="1"/>
      <p:bldP spid="81948" grpId="0" animBg="1"/>
      <p:bldP spid="81949" grpId="0" animBg="1"/>
      <p:bldP spid="81949" grpId="1" animBg="1"/>
      <p:bldP spid="81950" grpId="0" animBg="1"/>
      <p:bldP spid="81950" grpId="1" animBg="1"/>
      <p:bldP spid="81951" grpId="0" animBg="1"/>
      <p:bldP spid="81951" grpId="1" animBg="1"/>
      <p:bldP spid="81952" grpId="0" animBg="1"/>
      <p:bldP spid="81952" grpId="1" animBg="1"/>
      <p:bldP spid="81953" grpId="0" animBg="1"/>
      <p:bldP spid="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vs Correction </a:t>
            </a:r>
          </a:p>
        </p:txBody>
      </p:sp>
      <p:sp>
        <p:nvSpPr>
          <p:cNvPr id="86019" name="Rectangle 3"/>
          <p:cNvSpPr>
            <a:spLocks noGrp="1" noChangeArrowheads="1"/>
          </p:cNvSpPr>
          <p:nvPr>
            <p:ph type="body" idx="1"/>
          </p:nvPr>
        </p:nvSpPr>
        <p:spPr>
          <a:xfrm>
            <a:off x="152400" y="1295400"/>
            <a:ext cx="8839200" cy="5257800"/>
          </a:xfrm>
        </p:spPr>
        <p:txBody>
          <a:bodyPr>
            <a:normAutofit fontScale="92500" lnSpcReduction="10000"/>
          </a:bodyPr>
          <a:lstStyle/>
          <a:p>
            <a:pPr eaLnBrk="1" hangingPunct="1">
              <a:buFontTx/>
              <a:buNone/>
            </a:pPr>
            <a:r>
              <a:rPr lang="en-US" dirty="0">
                <a:ea typeface="ＭＳ Ｐゴシック" charset="0"/>
                <a:cs typeface="ＭＳ Ｐゴシック" charset="0"/>
              </a:rPr>
              <a:t>Error Correction:</a:t>
            </a:r>
          </a:p>
          <a:p>
            <a:pPr eaLnBrk="1" hangingPunct="1"/>
            <a:r>
              <a:rPr lang="en-US" dirty="0">
                <a:ea typeface="ＭＳ Ｐゴシック" charset="0"/>
                <a:cs typeface="ＭＳ Ｐゴシック" charset="0"/>
              </a:rPr>
              <a:t>Cons: More check bits. False recovery.</a:t>
            </a:r>
          </a:p>
          <a:p>
            <a:pPr eaLnBrk="1" hangingPunct="1"/>
            <a:r>
              <a:rPr lang="en-US" dirty="0">
                <a:ea typeface="ＭＳ Ｐゴシック" charset="0"/>
                <a:cs typeface="ＭＳ Ｐゴシック" charset="0"/>
              </a:rPr>
              <a:t>Pros: No need to re-send.</a:t>
            </a:r>
          </a:p>
          <a:p>
            <a:pPr eaLnBrk="1" hangingPunct="1">
              <a:buFontTx/>
              <a:buNone/>
            </a:pPr>
            <a:r>
              <a:rPr lang="en-US" dirty="0">
                <a:ea typeface="ＭＳ Ｐゴシック" charset="0"/>
                <a:cs typeface="ＭＳ Ｐゴシック" charset="0"/>
              </a:rPr>
              <a:t>Error Detection:</a:t>
            </a:r>
          </a:p>
          <a:p>
            <a:pPr eaLnBrk="1" hangingPunct="1"/>
            <a:r>
              <a:rPr lang="en-US" dirty="0">
                <a:ea typeface="ＭＳ Ｐゴシック" charset="0"/>
                <a:cs typeface="ＭＳ Ｐゴシック" charset="0"/>
              </a:rPr>
              <a:t>Cons: Need to re-send. </a:t>
            </a:r>
          </a:p>
          <a:p>
            <a:pPr eaLnBrk="1" hangingPunct="1"/>
            <a:r>
              <a:rPr lang="en-US" dirty="0">
                <a:ea typeface="ＭＳ Ｐゴシック" charset="0"/>
                <a:cs typeface="ＭＳ Ｐゴシック" charset="0"/>
              </a:rPr>
              <a:t>Pros: Less check bits. </a:t>
            </a:r>
          </a:p>
          <a:p>
            <a:pPr eaLnBrk="1" hangingPunct="1">
              <a:buFontTx/>
              <a:buNone/>
            </a:pPr>
            <a:r>
              <a:rPr lang="en-US" dirty="0">
                <a:ea typeface="ＭＳ Ｐゴシック" charset="0"/>
                <a:cs typeface="ＭＳ Ｐゴシック" charset="0"/>
              </a:rPr>
              <a:t>Usage:</a:t>
            </a:r>
          </a:p>
          <a:p>
            <a:pPr eaLnBrk="1" hangingPunct="1"/>
            <a:r>
              <a:rPr lang="en-US" dirty="0">
                <a:ea typeface="ＭＳ Ｐゴシック" charset="0"/>
                <a:cs typeface="ＭＳ Ｐゴシック" charset="0"/>
              </a:rPr>
              <a:t>Correction: A lot of noise. Expensive to re-send.</a:t>
            </a:r>
          </a:p>
          <a:p>
            <a:pPr eaLnBrk="1" hangingPunct="1"/>
            <a:r>
              <a:rPr lang="en-US" dirty="0">
                <a:ea typeface="ＭＳ Ｐゴシック" charset="0"/>
                <a:cs typeface="ＭＳ Ｐゴシック" charset="0"/>
              </a:rPr>
              <a:t>Detection: Less noise. Easy to re-send.</a:t>
            </a:r>
          </a:p>
          <a:p>
            <a:pPr eaLnBrk="1" hangingPunct="1"/>
            <a:r>
              <a:rPr lang="en-US" dirty="0">
                <a:ea typeface="ＭＳ Ｐゴシック" charset="0"/>
                <a:cs typeface="ＭＳ Ｐゴシック" charset="0"/>
              </a:rPr>
              <a:t>Can be used together.</a:t>
            </a:r>
            <a:endParaRPr lang="en-US" dirty="0">
              <a:solidFill>
                <a:srgbClr val="FF0000"/>
              </a:solidFill>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41</a:t>
            </a:fld>
            <a:endParaRPr lang="en-US"/>
          </a:p>
        </p:txBody>
      </p:sp>
    </p:spTree>
    <p:extLst>
      <p:ext uri="{BB962C8B-B14F-4D97-AF65-F5344CB8AC3E}">
        <p14:creationId xmlns:p14="http://schemas.microsoft.com/office/powerpoint/2010/main" val="103468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EC89F379-98C6-914C-B87F-CC55E67B8C18}" type="slidenum">
              <a:rPr lang="en-US" sz="1200" i="0" smtClean="0">
                <a:latin typeface="Calibri"/>
                <a:cs typeface="Calibri"/>
              </a:rPr>
              <a:pPr/>
              <a:t>42</a:t>
            </a:fld>
            <a:endParaRPr lang="en-US" sz="1200" i="0" dirty="0">
              <a:latin typeface="Calibri"/>
              <a:cs typeface="Calibri"/>
            </a:endParaRPr>
          </a:p>
        </p:txBody>
      </p:sp>
      <p:sp>
        <p:nvSpPr>
          <p:cNvPr id="46099" name="Rectangle 2"/>
          <p:cNvSpPr>
            <a:spLocks noGrp="1" noChangeArrowheads="1"/>
          </p:cNvSpPr>
          <p:nvPr>
            <p:ph type="title"/>
          </p:nvPr>
        </p:nvSpPr>
        <p:spPr>
          <a:xfrm>
            <a:off x="533400" y="57150"/>
            <a:ext cx="7772400" cy="1143000"/>
          </a:xfrm>
        </p:spPr>
        <p:txBody>
          <a:bodyPr/>
          <a:lstStyle/>
          <a:p>
            <a:r>
              <a:rPr lang="en-US" sz="3200" dirty="0">
                <a:ea typeface="ＭＳ Ｐゴシック" charset="0"/>
                <a:cs typeface="ＭＳ Ｐゴシック" charset="0"/>
              </a:rPr>
              <a:t>Multiple Access Links and Protocols</a:t>
            </a:r>
            <a:endParaRPr lang="en-US" dirty="0">
              <a:ea typeface="ＭＳ Ｐゴシック" charset="0"/>
              <a:cs typeface="ＭＳ Ｐゴシック" charset="0"/>
            </a:endParaRPr>
          </a:p>
        </p:txBody>
      </p:sp>
      <p:sp>
        <p:nvSpPr>
          <p:cNvPr id="46100" name="Rectangle 3"/>
          <p:cNvSpPr>
            <a:spLocks noGrp="1" noChangeArrowheads="1"/>
          </p:cNvSpPr>
          <p:nvPr>
            <p:ph type="body" idx="1"/>
          </p:nvPr>
        </p:nvSpPr>
        <p:spPr>
          <a:xfrm>
            <a:off x="533400" y="1054100"/>
            <a:ext cx="7772400" cy="3292475"/>
          </a:xfrm>
        </p:spPr>
        <p:txBody>
          <a:bodyPr>
            <a:normAutofit fontScale="92500" lnSpcReduction="10000"/>
          </a:bodyPr>
          <a:lstStyle/>
          <a:p>
            <a:pPr>
              <a:buFont typeface="ZapfDingbats" charset="0"/>
              <a:buNone/>
            </a:pPr>
            <a:r>
              <a:rPr lang="en-US" dirty="0">
                <a:ea typeface="ＭＳ Ｐゴシック" charset="0"/>
                <a:cs typeface="ＭＳ Ｐゴシック" charset="0"/>
              </a:rPr>
              <a:t>Two types of </a:t>
            </a:r>
            <a:r>
              <a:rPr lang="ja-JP" altLang="en-US" dirty="0">
                <a:ea typeface="ＭＳ Ｐゴシック" charset="0"/>
                <a:cs typeface="ＭＳ Ｐゴシック" charset="0"/>
              </a:rPr>
              <a:t>“</a:t>
            </a:r>
            <a:r>
              <a:rPr lang="en-US" dirty="0">
                <a:ea typeface="ＭＳ Ｐゴシック" charset="0"/>
                <a:cs typeface="ＭＳ Ｐゴシック" charset="0"/>
              </a:rPr>
              <a:t>links</a:t>
            </a:r>
            <a:r>
              <a:rPr lang="ja-JP" altLang="en-US" dirty="0">
                <a:ea typeface="ＭＳ Ｐゴシック" charset="0"/>
                <a:cs typeface="ＭＳ Ｐゴシック" charset="0"/>
              </a:rPr>
              <a:t>”</a:t>
            </a:r>
            <a:r>
              <a:rPr lang="en-US" dirty="0">
                <a:ea typeface="ＭＳ Ｐゴシック" charset="0"/>
                <a:cs typeface="ＭＳ Ｐゴシック" charset="0"/>
              </a:rPr>
              <a:t>:</a:t>
            </a:r>
          </a:p>
          <a:p>
            <a:r>
              <a:rPr lang="en-US" sz="2400" dirty="0">
                <a:ea typeface="ＭＳ Ｐゴシック" charset="0"/>
                <a:cs typeface="ＭＳ Ｐゴシック" charset="0"/>
              </a:rPr>
              <a:t>point-to-point</a:t>
            </a:r>
          </a:p>
          <a:p>
            <a:pPr lvl="1"/>
            <a:r>
              <a:rPr lang="en-US" sz="2000" dirty="0" smtClean="0">
                <a:ea typeface="ＭＳ Ｐゴシック" charset="0"/>
              </a:rPr>
              <a:t>point</a:t>
            </a:r>
            <a:r>
              <a:rPr lang="en-US" sz="2000" dirty="0">
                <a:ea typeface="ＭＳ Ｐゴシック" charset="0"/>
              </a:rPr>
              <a:t>-to-point link between Ethernet switch and </a:t>
            </a:r>
            <a:r>
              <a:rPr lang="en-US" sz="2000" dirty="0" smtClean="0">
                <a:ea typeface="ＭＳ Ｐゴシック" charset="0"/>
              </a:rPr>
              <a:t>host</a:t>
            </a:r>
          </a:p>
          <a:p>
            <a:pPr lvl="1"/>
            <a:endParaRPr lang="en-US" sz="2000" dirty="0">
              <a:ea typeface="ＭＳ Ｐゴシック" charset="0"/>
            </a:endParaRPr>
          </a:p>
          <a:p>
            <a:r>
              <a:rPr lang="en-US" sz="2400" dirty="0">
                <a:solidFill>
                  <a:srgbClr val="FF0000"/>
                </a:solidFill>
                <a:ea typeface="ＭＳ Ｐゴシック" charset="0"/>
                <a:cs typeface="ＭＳ Ｐゴシック" charset="0"/>
              </a:rPr>
              <a:t>broadcast</a:t>
            </a:r>
            <a:r>
              <a:rPr lang="en-US" sz="2400" dirty="0">
                <a:ea typeface="ＭＳ Ｐゴシック" charset="0"/>
                <a:cs typeface="ＭＳ Ｐゴシック" charset="0"/>
              </a:rPr>
              <a:t> (shared wire or medium)</a:t>
            </a:r>
          </a:p>
          <a:p>
            <a:pPr lvl="1"/>
            <a:r>
              <a:rPr lang="en-US" sz="2000" dirty="0">
                <a:ea typeface="ＭＳ Ｐゴシック" charset="0"/>
              </a:rPr>
              <a:t>old-</a:t>
            </a:r>
            <a:r>
              <a:rPr lang="en-US" sz="2000" dirty="0" smtClean="0">
                <a:ea typeface="ＭＳ Ｐゴシック" charset="0"/>
              </a:rPr>
              <a:t>fashioned wired Ethernet (</a:t>
            </a:r>
            <a:r>
              <a:rPr lang="en-US" sz="2000" i="1" dirty="0" smtClean="0">
                <a:ea typeface="ＭＳ Ｐゴシック" charset="0"/>
              </a:rPr>
              <a:t>here be dinosaurs</a:t>
            </a:r>
            <a:r>
              <a:rPr lang="en-US" sz="2000" dirty="0" smtClean="0">
                <a:ea typeface="ＭＳ Ｐゴシック" charset="0"/>
              </a:rPr>
              <a:t> – extinct)</a:t>
            </a:r>
            <a:endParaRPr lang="en-US" sz="2000" dirty="0">
              <a:ea typeface="ＭＳ Ｐゴシック" charset="0"/>
            </a:endParaRPr>
          </a:p>
          <a:p>
            <a:pPr lvl="1"/>
            <a:r>
              <a:rPr lang="en-US" sz="2000" dirty="0">
                <a:ea typeface="ＭＳ Ｐゴシック" charset="0"/>
              </a:rPr>
              <a:t>upstream </a:t>
            </a:r>
            <a:r>
              <a:rPr lang="en-US" sz="2000" dirty="0" smtClean="0">
                <a:ea typeface="ＭＳ Ｐゴシック" charset="0"/>
              </a:rPr>
              <a:t>HFC (Hybrid Fiber-Coax – the Coax may be broadcast)</a:t>
            </a:r>
          </a:p>
          <a:p>
            <a:pPr lvl="1"/>
            <a:r>
              <a:rPr lang="en-US" sz="2000" dirty="0" smtClean="0">
                <a:ea typeface="ＭＳ Ｐゴシック" charset="0"/>
              </a:rPr>
              <a:t>Home plug / </a:t>
            </a:r>
            <a:r>
              <a:rPr lang="en-US" sz="2000" dirty="0" err="1" smtClean="0">
                <a:ea typeface="ＭＳ Ｐゴシック" charset="0"/>
              </a:rPr>
              <a:t>Powerline</a:t>
            </a:r>
            <a:r>
              <a:rPr lang="en-US" sz="2000" dirty="0" smtClean="0">
                <a:ea typeface="ＭＳ Ｐゴシック" charset="0"/>
              </a:rPr>
              <a:t> networking</a:t>
            </a:r>
            <a:endParaRPr lang="en-US" sz="2000" dirty="0">
              <a:ea typeface="ＭＳ Ｐゴシック" charset="0"/>
            </a:endParaRPr>
          </a:p>
          <a:p>
            <a:pPr lvl="1"/>
            <a:r>
              <a:rPr lang="en-US" sz="2000" dirty="0">
                <a:ea typeface="ＭＳ Ｐゴシック" charset="0"/>
              </a:rPr>
              <a:t>802.11 wireless LAN</a:t>
            </a: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46101" name="Text Box 5"/>
          <p:cNvSpPr txBox="1">
            <a:spLocks noChangeArrowheads="1"/>
          </p:cNvSpPr>
          <p:nvPr/>
        </p:nvSpPr>
        <p:spPr bwMode="auto">
          <a:xfrm>
            <a:off x="984096" y="5883275"/>
            <a:ext cx="15020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wire (e.g., </a:t>
            </a:r>
          </a:p>
          <a:p>
            <a:pPr algn="ctr"/>
            <a:r>
              <a:rPr lang="en-US" sz="1400" i="0" dirty="0">
                <a:latin typeface="Calibri"/>
              </a:rPr>
              <a:t>cabled Ethernet)</a:t>
            </a:r>
          </a:p>
        </p:txBody>
      </p:sp>
      <p:sp>
        <p:nvSpPr>
          <p:cNvPr id="46102" name="Text Box 6"/>
          <p:cNvSpPr txBox="1">
            <a:spLocks noChangeArrowheads="1"/>
          </p:cNvSpPr>
          <p:nvPr/>
        </p:nvSpPr>
        <p:spPr bwMode="auto">
          <a:xfrm>
            <a:off x="2928122" y="5897563"/>
            <a:ext cx="158913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 (e.g., 802.11 </a:t>
            </a:r>
            <a:r>
              <a:rPr lang="en-US" sz="1400" i="0" dirty="0" err="1">
                <a:latin typeface="Calibri"/>
              </a:rPr>
              <a:t>WiFi</a:t>
            </a:r>
            <a:r>
              <a:rPr lang="en-US" sz="1400" i="0" dirty="0">
                <a:latin typeface="Calibri"/>
              </a:rPr>
              <a:t>)</a:t>
            </a:r>
          </a:p>
        </p:txBody>
      </p:sp>
      <p:sp>
        <p:nvSpPr>
          <p:cNvPr id="46103" name="Text Box 7"/>
          <p:cNvSpPr txBox="1">
            <a:spLocks noChangeArrowheads="1"/>
          </p:cNvSpPr>
          <p:nvPr/>
        </p:nvSpPr>
        <p:spPr bwMode="auto">
          <a:xfrm>
            <a:off x="5120398" y="5957888"/>
            <a:ext cx="9129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(satellite) </a:t>
            </a:r>
          </a:p>
        </p:txBody>
      </p:sp>
      <p:sp>
        <p:nvSpPr>
          <p:cNvPr id="46104" name="Text Box 8"/>
          <p:cNvSpPr txBox="1">
            <a:spLocks noChangeArrowheads="1"/>
          </p:cNvSpPr>
          <p:nvPr/>
        </p:nvSpPr>
        <p:spPr bwMode="auto">
          <a:xfrm>
            <a:off x="6627020" y="5667375"/>
            <a:ext cx="183038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humans at a</a:t>
            </a:r>
          </a:p>
          <a:p>
            <a:pPr algn="ctr"/>
            <a:r>
              <a:rPr lang="en-US" sz="1400" i="0" dirty="0">
                <a:latin typeface="Calibri"/>
              </a:rPr>
              <a:t>cocktail party </a:t>
            </a:r>
          </a:p>
          <a:p>
            <a:pPr algn="ctr"/>
            <a:r>
              <a:rPr lang="en-US" sz="1400" i="0" dirty="0">
                <a:latin typeface="Calibri"/>
              </a:rPr>
              <a:t>(shared air, acoustical)</a:t>
            </a:r>
          </a:p>
        </p:txBody>
      </p:sp>
      <p:graphicFrame>
        <p:nvGraphicFramePr>
          <p:cNvPr id="46082" name="Object 2"/>
          <p:cNvGraphicFramePr>
            <a:graphicFrameLocks noGrp="1" noChangeAspect="1"/>
          </p:cNvGraphicFramePr>
          <p:nvPr>
            <p:ph idx="1"/>
          </p:nvPr>
        </p:nvGraphicFramePr>
        <p:xfrm>
          <a:off x="982663" y="5314950"/>
          <a:ext cx="439737" cy="366713"/>
        </p:xfrm>
        <a:graphic>
          <a:graphicData uri="http://schemas.openxmlformats.org/presentationml/2006/ole">
            <mc:AlternateContent xmlns:mc="http://schemas.openxmlformats.org/markup-compatibility/2006">
              <mc:Choice xmlns:v="urn:schemas-microsoft-com:vml" Requires="v">
                <p:oleObj spid="_x0000_s35159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14950"/>
                        <a:ext cx="43973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1138238" y="4930775"/>
          <a:ext cx="439737" cy="366713"/>
        </p:xfrm>
        <a:graphic>
          <a:graphicData uri="http://schemas.openxmlformats.org/presentationml/2006/ole">
            <mc:AlternateContent xmlns:mc="http://schemas.openxmlformats.org/markup-compatibility/2006">
              <mc:Choice xmlns:v="urn:schemas-microsoft-com:vml" Requires="v">
                <p:oleObj spid="_x0000_s35159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930775"/>
                        <a:ext cx="43973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1971675" y="4826000"/>
          <a:ext cx="439738" cy="366713"/>
        </p:xfrm>
        <a:graphic>
          <a:graphicData uri="http://schemas.openxmlformats.org/presentationml/2006/ole">
            <mc:AlternateContent xmlns:mc="http://schemas.openxmlformats.org/markup-compatibility/2006">
              <mc:Choice xmlns:v="urn:schemas-microsoft-com:vml" Requires="v">
                <p:oleObj spid="_x0000_s35159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826000"/>
                        <a:ext cx="43973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1792288" y="5295900"/>
          <a:ext cx="439737" cy="366713"/>
        </p:xfrm>
        <a:graphic>
          <a:graphicData uri="http://schemas.openxmlformats.org/presentationml/2006/ole">
            <mc:AlternateContent xmlns:mc="http://schemas.openxmlformats.org/markup-compatibility/2006">
              <mc:Choice xmlns:v="urn:schemas-microsoft-com:vml" Requires="v">
                <p:oleObj spid="_x0000_s35160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95900"/>
                        <a:ext cx="43973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6105" name="Group 48"/>
          <p:cNvGrpSpPr>
            <a:grpSpLocks/>
          </p:cNvGrpSpPr>
          <p:nvPr/>
        </p:nvGrpSpPr>
        <p:grpSpPr bwMode="auto">
          <a:xfrm>
            <a:off x="3976688" y="5238750"/>
            <a:ext cx="273050" cy="341313"/>
            <a:chOff x="2870" y="1518"/>
            <a:chExt cx="292" cy="320"/>
          </a:xfrm>
        </p:grpSpPr>
        <p:graphicFrame>
          <p:nvGraphicFramePr>
            <p:cNvPr id="46095"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601"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6"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602"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06" name="Group 51"/>
          <p:cNvGrpSpPr>
            <a:grpSpLocks/>
          </p:cNvGrpSpPr>
          <p:nvPr/>
        </p:nvGrpSpPr>
        <p:grpSpPr bwMode="auto">
          <a:xfrm>
            <a:off x="3719513" y="5575300"/>
            <a:ext cx="349250" cy="322263"/>
            <a:chOff x="2870" y="1518"/>
            <a:chExt cx="292" cy="320"/>
          </a:xfrm>
        </p:grpSpPr>
        <p:graphicFrame>
          <p:nvGraphicFramePr>
            <p:cNvPr id="46093" name="Object 1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603"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604"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6107" name="Line 173"/>
          <p:cNvSpPr>
            <a:spLocks noChangeShapeType="1"/>
          </p:cNvSpPr>
          <p:nvPr/>
        </p:nvSpPr>
        <p:spPr bwMode="auto">
          <a:xfrm flipH="1">
            <a:off x="1544638" y="4667250"/>
            <a:ext cx="466725" cy="890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08" name="Line 174"/>
          <p:cNvSpPr>
            <a:spLocks noChangeShapeType="1"/>
          </p:cNvSpPr>
          <p:nvPr/>
        </p:nvSpPr>
        <p:spPr bwMode="auto">
          <a:xfrm>
            <a:off x="1527175" y="5138738"/>
            <a:ext cx="242888"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09" name="Line 175"/>
          <p:cNvSpPr>
            <a:spLocks noChangeShapeType="1"/>
          </p:cNvSpPr>
          <p:nvPr/>
        </p:nvSpPr>
        <p:spPr bwMode="auto">
          <a:xfrm>
            <a:off x="1392238" y="5475288"/>
            <a:ext cx="190500"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10" name="Line 176"/>
          <p:cNvSpPr>
            <a:spLocks noChangeShapeType="1"/>
          </p:cNvSpPr>
          <p:nvPr/>
        </p:nvSpPr>
        <p:spPr bwMode="auto">
          <a:xfrm flipV="1">
            <a:off x="1836738" y="4999038"/>
            <a:ext cx="177800" cy="79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46111" name="Group 180"/>
          <p:cNvGrpSpPr>
            <a:grpSpLocks/>
          </p:cNvGrpSpPr>
          <p:nvPr/>
        </p:nvGrpSpPr>
        <p:grpSpPr bwMode="auto">
          <a:xfrm>
            <a:off x="3598863" y="5027613"/>
            <a:ext cx="290512" cy="404812"/>
            <a:chOff x="2556" y="2689"/>
            <a:chExt cx="183" cy="255"/>
          </a:xfrm>
        </p:grpSpPr>
        <p:pic>
          <p:nvPicPr>
            <p:cNvPr id="46165"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166" name="Freeform 182"/>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67" name="Freeform 183"/>
            <p:cNvSpPr>
              <a:spLocks/>
            </p:cNvSpPr>
            <p:nvPr/>
          </p:nvSpPr>
          <p:spPr bwMode="auto">
            <a:xfrm>
              <a:off x="2661" y="2701"/>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68" name="Freeform 184"/>
            <p:cNvSpPr>
              <a:spLocks/>
            </p:cNvSpPr>
            <p:nvPr/>
          </p:nvSpPr>
          <p:spPr bwMode="auto">
            <a:xfrm>
              <a:off x="2584" y="2694"/>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69" name="Freeform 185"/>
            <p:cNvSpPr>
              <a:spLocks/>
            </p:cNvSpPr>
            <p:nvPr/>
          </p:nvSpPr>
          <p:spPr bwMode="auto">
            <a:xfrm>
              <a:off x="2660" y="2692"/>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0" name="Freeform 186"/>
            <p:cNvSpPr>
              <a:spLocks/>
            </p:cNvSpPr>
            <p:nvPr/>
          </p:nvSpPr>
          <p:spPr bwMode="auto">
            <a:xfrm>
              <a:off x="2564" y="2712"/>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1" name="Freeform 187"/>
            <p:cNvSpPr>
              <a:spLocks/>
            </p:cNvSpPr>
            <p:nvPr/>
          </p:nvSpPr>
          <p:spPr bwMode="auto">
            <a:xfrm>
              <a:off x="2698" y="2689"/>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2" name="Freeform 188"/>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3" name="Freeform 189"/>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4" name="Freeform 190"/>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5" name="Freeform 191"/>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6" name="Freeform 192"/>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7" name="Freeform 193"/>
            <p:cNvSpPr>
              <a:spLocks/>
            </p:cNvSpPr>
            <p:nvPr/>
          </p:nvSpPr>
          <p:spPr bwMode="auto">
            <a:xfrm>
              <a:off x="2652" y="2704"/>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8" name="Freeform 194"/>
            <p:cNvSpPr>
              <a:spLocks/>
            </p:cNvSpPr>
            <p:nvPr/>
          </p:nvSpPr>
          <p:spPr bwMode="auto">
            <a:xfrm>
              <a:off x="2575" y="2697"/>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79" name="Freeform 195"/>
            <p:cNvSpPr>
              <a:spLocks/>
            </p:cNvSpPr>
            <p:nvPr/>
          </p:nvSpPr>
          <p:spPr bwMode="auto">
            <a:xfrm>
              <a:off x="2650" y="2695"/>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80" name="Freeform 196"/>
            <p:cNvSpPr>
              <a:spLocks/>
            </p:cNvSpPr>
            <p:nvPr/>
          </p:nvSpPr>
          <p:spPr bwMode="auto">
            <a:xfrm>
              <a:off x="2556" y="2718"/>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81" name="Freeform 197"/>
            <p:cNvSpPr>
              <a:spLocks/>
            </p:cNvSpPr>
            <p:nvPr/>
          </p:nvSpPr>
          <p:spPr bwMode="auto">
            <a:xfrm>
              <a:off x="2689" y="2692"/>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grpSp>
        <p:nvGrpSpPr>
          <p:cNvPr id="46112" name="Group 327"/>
          <p:cNvGrpSpPr>
            <a:grpSpLocks/>
          </p:cNvGrpSpPr>
          <p:nvPr/>
        </p:nvGrpSpPr>
        <p:grpSpPr bwMode="auto">
          <a:xfrm>
            <a:off x="3149600" y="4864100"/>
            <a:ext cx="273050" cy="341313"/>
            <a:chOff x="2870" y="1518"/>
            <a:chExt cx="292" cy="320"/>
          </a:xfrm>
        </p:grpSpPr>
        <p:graphicFrame>
          <p:nvGraphicFramePr>
            <p:cNvPr id="46091" name="Object 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605"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606"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3" name="Group 330"/>
          <p:cNvGrpSpPr>
            <a:grpSpLocks/>
          </p:cNvGrpSpPr>
          <p:nvPr/>
        </p:nvGrpSpPr>
        <p:grpSpPr bwMode="auto">
          <a:xfrm>
            <a:off x="3265488" y="5414963"/>
            <a:ext cx="273050" cy="341312"/>
            <a:chOff x="2870" y="1518"/>
            <a:chExt cx="292" cy="320"/>
          </a:xfrm>
        </p:grpSpPr>
        <p:graphicFrame>
          <p:nvGraphicFramePr>
            <p:cNvPr id="46089"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607"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608"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4" name="Group 333"/>
          <p:cNvGrpSpPr>
            <a:grpSpLocks/>
          </p:cNvGrpSpPr>
          <p:nvPr/>
        </p:nvGrpSpPr>
        <p:grpSpPr bwMode="auto">
          <a:xfrm>
            <a:off x="4041775" y="4887913"/>
            <a:ext cx="273050" cy="341312"/>
            <a:chOff x="2870" y="1518"/>
            <a:chExt cx="292" cy="320"/>
          </a:xfrm>
        </p:grpSpPr>
        <p:graphicFrame>
          <p:nvGraphicFramePr>
            <p:cNvPr id="46087"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609"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610"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5" name="Group 382"/>
          <p:cNvGrpSpPr>
            <a:grpSpLocks/>
          </p:cNvGrpSpPr>
          <p:nvPr/>
        </p:nvGrpSpPr>
        <p:grpSpPr bwMode="auto">
          <a:xfrm>
            <a:off x="4894263" y="5780088"/>
            <a:ext cx="203200" cy="157162"/>
            <a:chOff x="2274" y="2821"/>
            <a:chExt cx="215" cy="238"/>
          </a:xfrm>
        </p:grpSpPr>
        <p:sp>
          <p:nvSpPr>
            <p:cNvPr id="46151" name="Freeform 383"/>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52"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53" name="Freeform 385"/>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4"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55" name="Freeform 387"/>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6"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57" name="Freeform 389"/>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8" name="Freeform 390"/>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9"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60" name="Freeform 392"/>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61"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62"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63"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64" name="Freeform 396"/>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6" name="Group 398"/>
          <p:cNvGrpSpPr>
            <a:grpSpLocks/>
          </p:cNvGrpSpPr>
          <p:nvPr/>
        </p:nvGrpSpPr>
        <p:grpSpPr bwMode="auto">
          <a:xfrm>
            <a:off x="5314950" y="5784850"/>
            <a:ext cx="203200" cy="157163"/>
            <a:chOff x="2274" y="2821"/>
            <a:chExt cx="215" cy="238"/>
          </a:xfrm>
        </p:grpSpPr>
        <p:sp>
          <p:nvSpPr>
            <p:cNvPr id="46137" name="Freeform 399"/>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38"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39" name="Freeform 401"/>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0"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41" name="Freeform 403"/>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2"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43" name="Freeform 405"/>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4" name="Freeform 406"/>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5"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46" name="Freeform 408"/>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7"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48"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49"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50" name="Freeform 412"/>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7" name="Group 413"/>
          <p:cNvGrpSpPr>
            <a:grpSpLocks/>
          </p:cNvGrpSpPr>
          <p:nvPr/>
        </p:nvGrpSpPr>
        <p:grpSpPr bwMode="auto">
          <a:xfrm flipH="1">
            <a:off x="5789613" y="5770563"/>
            <a:ext cx="203200" cy="157162"/>
            <a:chOff x="2274" y="2821"/>
            <a:chExt cx="215" cy="238"/>
          </a:xfrm>
        </p:grpSpPr>
        <p:sp>
          <p:nvSpPr>
            <p:cNvPr id="46123" name="Freeform 414"/>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46124"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25" name="Freeform 416"/>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6"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27" name="Freeform 418"/>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8"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29" name="Freeform 420"/>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0" name="Freeform 421"/>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1"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32" name="Freeform 423"/>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3"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34"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35"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36" name="Freeform 427"/>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pic>
        <p:nvPicPr>
          <p:cNvPr id="46118" name="Picture 429" descr="MMj03957750000[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5240338" y="4905375"/>
            <a:ext cx="38735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119"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668838"/>
            <a:ext cx="2030412"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6086" name="Object 6"/>
          <p:cNvGraphicFramePr>
            <a:graphicFrameLocks noChangeAspect="1"/>
          </p:cNvGraphicFramePr>
          <p:nvPr/>
        </p:nvGraphicFramePr>
        <p:xfrm>
          <a:off x="1309688" y="4502150"/>
          <a:ext cx="439737" cy="366713"/>
        </p:xfrm>
        <a:graphic>
          <a:graphicData uri="http://schemas.openxmlformats.org/presentationml/2006/ole">
            <mc:AlternateContent xmlns:mc="http://schemas.openxmlformats.org/markup-compatibility/2006">
              <mc:Choice xmlns:v="urn:schemas-microsoft-com:vml" Requires="v">
                <p:oleObj spid="_x0000_s351611"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502150"/>
                        <a:ext cx="43973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6120" name="Line 434"/>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21" name="Line 435"/>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6122" name="Line 436"/>
          <p:cNvSpPr>
            <a:spLocks noChangeShapeType="1"/>
          </p:cNvSpPr>
          <p:nvPr/>
        </p:nvSpPr>
        <p:spPr bwMode="auto">
          <a:xfrm>
            <a:off x="1639888" y="5408613"/>
            <a:ext cx="190500"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Tree>
    <p:extLst>
      <p:ext uri="{BB962C8B-B14F-4D97-AF65-F5344CB8AC3E}">
        <p14:creationId xmlns:p14="http://schemas.microsoft.com/office/powerpoint/2010/main" val="407837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1301C1B-8A1A-DF48-AF01-1A598AAA2C32}" type="slidenum">
              <a:rPr lang="en-US" sz="1200" i="0" smtClean="0">
                <a:latin typeface="Calibri"/>
                <a:cs typeface="Calibri"/>
              </a:rPr>
              <a:pPr/>
              <a:t>43</a:t>
            </a:fld>
            <a:endParaRPr lang="en-US" sz="1200" i="0" dirty="0">
              <a:latin typeface="Calibri"/>
              <a:cs typeface="Calibri"/>
            </a:endParaRPr>
          </a:p>
        </p:txBody>
      </p:sp>
      <p:sp>
        <p:nvSpPr>
          <p:cNvPr id="48132" name="Rectangle 2"/>
          <p:cNvSpPr>
            <a:spLocks noGrp="1" noChangeArrowheads="1"/>
          </p:cNvSpPr>
          <p:nvPr>
            <p:ph type="title"/>
          </p:nvPr>
        </p:nvSpPr>
        <p:spPr/>
        <p:txBody>
          <a:bodyPr/>
          <a:lstStyle/>
          <a:p>
            <a:r>
              <a:rPr lang="en-US" dirty="0">
                <a:ea typeface="ＭＳ Ｐゴシック" charset="0"/>
                <a:cs typeface="ＭＳ Ｐゴシック" charset="0"/>
              </a:rPr>
              <a:t>Multiple Access protocols</a:t>
            </a:r>
          </a:p>
        </p:txBody>
      </p:sp>
      <p:sp>
        <p:nvSpPr>
          <p:cNvPr id="48133" name="Rectangle 3"/>
          <p:cNvSpPr>
            <a:spLocks noGrp="1" noChangeArrowheads="1"/>
          </p:cNvSpPr>
          <p:nvPr>
            <p:ph type="body" idx="1"/>
          </p:nvPr>
        </p:nvSpPr>
        <p:spPr>
          <a:xfrm>
            <a:off x="500063" y="1395413"/>
            <a:ext cx="8396287" cy="4648200"/>
          </a:xfrm>
        </p:spPr>
        <p:txBody>
          <a:bodyPr/>
          <a:lstStyle/>
          <a:p>
            <a:r>
              <a:rPr lang="en-US" sz="2400" dirty="0">
                <a:ea typeface="ＭＳ Ｐゴシック" charset="0"/>
                <a:cs typeface="ＭＳ Ｐゴシック" charset="0"/>
              </a:rPr>
              <a:t>single shared broadcast channel </a:t>
            </a:r>
          </a:p>
          <a:p>
            <a:r>
              <a:rPr lang="en-US" sz="2400" dirty="0">
                <a:ea typeface="ＭＳ Ｐゴシック" charset="0"/>
                <a:cs typeface="ＭＳ Ｐゴシック" charset="0"/>
              </a:rPr>
              <a:t>two or more simultaneous transmissions by nodes: interference </a:t>
            </a:r>
          </a:p>
          <a:p>
            <a:pPr lvl="1"/>
            <a:r>
              <a:rPr lang="en-US" sz="2000" dirty="0">
                <a:solidFill>
                  <a:srgbClr val="FF0000"/>
                </a:solidFill>
                <a:ea typeface="ＭＳ Ｐゴシック" charset="0"/>
              </a:rPr>
              <a:t>collision</a:t>
            </a:r>
            <a:r>
              <a:rPr lang="en-US" sz="2000" dirty="0">
                <a:ea typeface="ＭＳ Ｐゴシック" charset="0"/>
              </a:rPr>
              <a:t> if node receives two or more signals at the same time</a:t>
            </a:r>
          </a:p>
          <a:p>
            <a:pPr>
              <a:buFont typeface="ZapfDingbats" charset="0"/>
              <a:buNone/>
            </a:pPr>
            <a:r>
              <a:rPr lang="en-US" sz="2400" i="1" u="sng" dirty="0">
                <a:solidFill>
                  <a:srgbClr val="FF0000"/>
                </a:solidFill>
                <a:ea typeface="ＭＳ Ｐゴシック" charset="0"/>
                <a:cs typeface="ＭＳ Ｐゴシック" charset="0"/>
              </a:rPr>
              <a:t>multiple access protocol</a:t>
            </a:r>
            <a:endParaRPr lang="en-US" sz="2400" dirty="0">
              <a:ea typeface="ＭＳ Ｐゴシック" charset="0"/>
              <a:cs typeface="ＭＳ Ｐゴシック" charset="0"/>
            </a:endParaRPr>
          </a:p>
          <a:p>
            <a:r>
              <a:rPr lang="en-US" sz="2400" dirty="0">
                <a:ea typeface="ＭＳ Ｐゴシック" charset="0"/>
                <a:cs typeface="ＭＳ Ｐゴシック" charset="0"/>
              </a:rPr>
              <a:t>distributed algorithm that determines how nodes share channel, i.e., determine when node can transmit</a:t>
            </a:r>
          </a:p>
          <a:p>
            <a:r>
              <a:rPr lang="en-US" sz="2400" dirty="0">
                <a:ea typeface="ＭＳ Ｐゴシック" charset="0"/>
                <a:cs typeface="ＭＳ Ｐゴシック" charset="0"/>
              </a:rPr>
              <a:t>communication about channel sharing must use channel itself! </a:t>
            </a:r>
          </a:p>
          <a:p>
            <a:pPr lvl="1"/>
            <a:r>
              <a:rPr lang="en-US" sz="2000" dirty="0">
                <a:ea typeface="ＭＳ Ｐゴシック" charset="0"/>
              </a:rPr>
              <a:t>no out-of-band channel for coordination</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96916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D6D9E25-8670-914C-AB64-3D91E33EF3F8}" type="slidenum">
              <a:rPr lang="en-US" sz="1200" i="0" smtClean="0">
                <a:latin typeface="Calibri"/>
                <a:cs typeface="Calibri"/>
              </a:rPr>
              <a:pPr/>
              <a:t>44</a:t>
            </a:fld>
            <a:endParaRPr lang="en-US" sz="1200" i="0" dirty="0">
              <a:latin typeface="Calibri"/>
              <a:cs typeface="Calibri"/>
            </a:endParaRPr>
          </a:p>
        </p:txBody>
      </p:sp>
      <p:sp>
        <p:nvSpPr>
          <p:cNvPr id="50180" name="Rectangle 2"/>
          <p:cNvSpPr>
            <a:spLocks noGrp="1" noChangeArrowheads="1"/>
          </p:cNvSpPr>
          <p:nvPr>
            <p:ph type="title"/>
          </p:nvPr>
        </p:nvSpPr>
        <p:spPr/>
        <p:txBody>
          <a:bodyPr/>
          <a:lstStyle/>
          <a:p>
            <a:r>
              <a:rPr lang="en-US" dirty="0">
                <a:ea typeface="ＭＳ Ｐゴシック" charset="0"/>
                <a:cs typeface="ＭＳ Ｐゴシック" charset="0"/>
              </a:rPr>
              <a:t>Ideal Multiple Access Protocol</a:t>
            </a:r>
          </a:p>
        </p:txBody>
      </p:sp>
      <p:sp>
        <p:nvSpPr>
          <p:cNvPr id="50181" name="Rectangle 3"/>
          <p:cNvSpPr>
            <a:spLocks noGrp="1" noChangeArrowheads="1"/>
          </p:cNvSpPr>
          <p:nvPr>
            <p:ph type="body" idx="1"/>
          </p:nvPr>
        </p:nvSpPr>
        <p:spPr/>
        <p:txBody>
          <a:bodyPr/>
          <a:lstStyle/>
          <a:p>
            <a:pPr>
              <a:buFont typeface="ZapfDingbats" charset="0"/>
              <a:buNone/>
            </a:pPr>
            <a:r>
              <a:rPr lang="en-US" sz="2400" u="sng" dirty="0">
                <a:solidFill>
                  <a:srgbClr val="FF0000"/>
                </a:solidFill>
                <a:ea typeface="ＭＳ Ｐゴシック" charset="0"/>
                <a:cs typeface="ＭＳ Ｐゴシック" charset="0"/>
              </a:rPr>
              <a:t>Broadcast channel of rate </a:t>
            </a:r>
            <a:r>
              <a:rPr lang="en-US" sz="2400" i="1" u="sng" dirty="0">
                <a:solidFill>
                  <a:srgbClr val="FF0000"/>
                </a:solidFill>
                <a:ea typeface="ＭＳ Ｐゴシック" charset="0"/>
                <a:cs typeface="ＭＳ Ｐゴシック" charset="0"/>
              </a:rPr>
              <a:t>R</a:t>
            </a:r>
            <a:r>
              <a:rPr lang="en-US" sz="2400" u="sng" dirty="0">
                <a:solidFill>
                  <a:srgbClr val="FF0000"/>
                </a:solidFill>
                <a:ea typeface="ＭＳ Ｐゴシック" charset="0"/>
                <a:cs typeface="ＭＳ Ｐゴシック" charset="0"/>
              </a:rPr>
              <a:t> bps</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when one node wants to transmit, it can send at rate </a:t>
            </a:r>
            <a:r>
              <a:rPr lang="en-US" sz="2400" i="1" dirty="0" smtClean="0">
                <a:ea typeface="ＭＳ Ｐゴシック" charset="0"/>
                <a:cs typeface="ＭＳ Ｐゴシック" charset="0"/>
              </a:rPr>
              <a:t>R</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2. when </a:t>
            </a:r>
            <a:r>
              <a:rPr lang="en-US" sz="2400" i="1" dirty="0">
                <a:ea typeface="ＭＳ Ｐゴシック" charset="0"/>
                <a:cs typeface="ＭＳ Ｐゴシック" charset="0"/>
              </a:rPr>
              <a:t>M</a:t>
            </a:r>
            <a:r>
              <a:rPr lang="en-US" sz="2400" dirty="0">
                <a:ea typeface="ＭＳ Ｐゴシック" charset="0"/>
                <a:cs typeface="ＭＳ Ｐゴシック" charset="0"/>
              </a:rPr>
              <a:t> nodes want to transmit, each can send at average rate </a:t>
            </a:r>
            <a:r>
              <a:rPr lang="en-US" sz="2400" i="1" dirty="0">
                <a:ea typeface="ＭＳ Ｐゴシック" charset="0"/>
                <a:cs typeface="ＭＳ Ｐゴシック" charset="0"/>
              </a:rPr>
              <a:t>R/M</a:t>
            </a:r>
          </a:p>
          <a:p>
            <a:pPr>
              <a:buFont typeface="ZapfDingbats" charset="0"/>
              <a:buNone/>
            </a:pPr>
            <a:r>
              <a:rPr lang="en-US" sz="2400" dirty="0">
                <a:ea typeface="ＭＳ Ｐゴシック" charset="0"/>
                <a:cs typeface="ＭＳ Ｐゴシック" charset="0"/>
              </a:rPr>
              <a:t>3. fully decentralized:</a:t>
            </a:r>
          </a:p>
          <a:p>
            <a:pPr lvl="1"/>
            <a:r>
              <a:rPr lang="en-US" sz="2000" dirty="0">
                <a:ea typeface="ＭＳ Ｐゴシック" charset="0"/>
              </a:rPr>
              <a:t>no special node to coordinate transmissions</a:t>
            </a:r>
          </a:p>
          <a:p>
            <a:pPr lvl="1"/>
            <a:r>
              <a:rPr lang="en-US" sz="2000" dirty="0">
                <a:ea typeface="ＭＳ Ｐゴシック" charset="0"/>
              </a:rPr>
              <a:t>no synchronization of clocks, slots</a:t>
            </a:r>
            <a:endParaRPr lang="en-US" dirty="0">
              <a:ea typeface="ＭＳ Ｐゴシック" charset="0"/>
            </a:endParaRPr>
          </a:p>
          <a:p>
            <a:pPr>
              <a:buFont typeface="ZapfDingbats" charset="0"/>
              <a:buNone/>
            </a:pPr>
            <a:r>
              <a:rPr lang="en-US" sz="2400" dirty="0">
                <a:ea typeface="ＭＳ Ｐゴシック" charset="0"/>
                <a:cs typeface="ＭＳ Ｐゴシック" charset="0"/>
              </a:rPr>
              <a:t>4. simple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7022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F1A004B-24EC-E243-8F0E-0322A4C1789A}" type="slidenum">
              <a:rPr lang="en-US" sz="1200" i="0" smtClean="0">
                <a:latin typeface="Calibri"/>
                <a:cs typeface="Calibri"/>
              </a:rPr>
              <a:pPr/>
              <a:t>45</a:t>
            </a:fld>
            <a:endParaRPr lang="en-US" sz="1200" i="0" dirty="0">
              <a:latin typeface="Calibri"/>
              <a:cs typeface="Calibri"/>
            </a:endParaRPr>
          </a:p>
        </p:txBody>
      </p:sp>
      <p:sp>
        <p:nvSpPr>
          <p:cNvPr id="52228" name="Rectangle 2"/>
          <p:cNvSpPr>
            <a:spLocks noGrp="1" noChangeArrowheads="1"/>
          </p:cNvSpPr>
          <p:nvPr>
            <p:ph type="title"/>
          </p:nvPr>
        </p:nvSpPr>
        <p:spPr>
          <a:xfrm>
            <a:off x="533400" y="228600"/>
            <a:ext cx="8101013" cy="1143000"/>
          </a:xfrm>
        </p:spPr>
        <p:txBody>
          <a:bodyPr/>
          <a:lstStyle/>
          <a:p>
            <a:r>
              <a:rPr lang="en-US" sz="3200" dirty="0">
                <a:ea typeface="ＭＳ Ｐゴシック" charset="0"/>
                <a:cs typeface="ＭＳ Ｐゴシック" charset="0"/>
              </a:rPr>
              <a:t>MAC Protocols: a taxonomy</a:t>
            </a:r>
            <a:endParaRPr lang="en-US" dirty="0">
              <a:ea typeface="ＭＳ Ｐゴシック" charset="0"/>
              <a:cs typeface="ＭＳ Ｐゴシック" charset="0"/>
            </a:endParaRPr>
          </a:p>
        </p:txBody>
      </p:sp>
      <p:sp>
        <p:nvSpPr>
          <p:cNvPr id="52229" name="Rectangle 3"/>
          <p:cNvSpPr>
            <a:spLocks noGrp="1" noChangeArrowheads="1"/>
          </p:cNvSpPr>
          <p:nvPr>
            <p:ph type="body" idx="1"/>
          </p:nvPr>
        </p:nvSpPr>
        <p:spPr>
          <a:xfrm>
            <a:off x="533400" y="1271588"/>
            <a:ext cx="7772400" cy="4648200"/>
          </a:xfrm>
        </p:spPr>
        <p:txBody>
          <a:bodyPr/>
          <a:lstStyle/>
          <a:p>
            <a:pPr>
              <a:buFont typeface="ZapfDingbats" charset="0"/>
              <a:buNone/>
            </a:pPr>
            <a:r>
              <a:rPr lang="en-US" sz="2400" dirty="0">
                <a:ea typeface="ＭＳ Ｐゴシック" charset="0"/>
                <a:cs typeface="ＭＳ Ｐゴシック" charset="0"/>
              </a:rPr>
              <a:t>Three broad classes:</a:t>
            </a:r>
          </a:p>
          <a:p>
            <a:r>
              <a:rPr lang="en-US" sz="2400" dirty="0">
                <a:solidFill>
                  <a:srgbClr val="FF0000"/>
                </a:solidFill>
                <a:ea typeface="ＭＳ Ｐゴシック" charset="0"/>
                <a:cs typeface="ＭＳ Ｐゴシック" charset="0"/>
              </a:rPr>
              <a:t>Channel Partitioning</a:t>
            </a:r>
            <a:endParaRPr lang="en-US" dirty="0">
              <a:ea typeface="ＭＳ Ｐゴシック" charset="0"/>
              <a:cs typeface="ＭＳ Ｐゴシック" charset="0"/>
            </a:endParaRPr>
          </a:p>
          <a:p>
            <a:pPr lvl="1"/>
            <a:r>
              <a:rPr lang="en-US" sz="2000" dirty="0">
                <a:ea typeface="ＭＳ Ｐゴシック" charset="0"/>
              </a:rPr>
              <a:t>divide channel into smaller </a:t>
            </a:r>
            <a:r>
              <a:rPr lang="ja-JP" altLang="en-US" sz="2000" dirty="0">
                <a:ea typeface="ＭＳ Ｐゴシック" charset="0"/>
              </a:rPr>
              <a:t>“</a:t>
            </a:r>
            <a:r>
              <a:rPr lang="en-US" sz="2000" dirty="0">
                <a:ea typeface="ＭＳ Ｐゴシック" charset="0"/>
              </a:rPr>
              <a:t>pieces</a:t>
            </a:r>
            <a:r>
              <a:rPr lang="ja-JP" altLang="en-US" sz="2000" dirty="0">
                <a:ea typeface="ＭＳ Ｐゴシック" charset="0"/>
              </a:rPr>
              <a:t>”</a:t>
            </a:r>
            <a:r>
              <a:rPr lang="en-US" sz="2000" dirty="0">
                <a:ea typeface="ＭＳ Ｐゴシック" charset="0"/>
              </a:rPr>
              <a:t> (time slots, frequency, code)</a:t>
            </a:r>
          </a:p>
          <a:p>
            <a:pPr lvl="1"/>
            <a:r>
              <a:rPr lang="en-US" sz="2000" dirty="0">
                <a:ea typeface="ＭＳ Ｐゴシック" charset="0"/>
              </a:rPr>
              <a:t>allocate piece to node for exclusive use</a:t>
            </a:r>
            <a:endParaRPr lang="en-US" dirty="0">
              <a:ea typeface="ＭＳ Ｐゴシック" charset="0"/>
            </a:endParaRPr>
          </a:p>
          <a:p>
            <a:r>
              <a:rPr lang="en-US" sz="2400" dirty="0">
                <a:solidFill>
                  <a:srgbClr val="FF0000"/>
                </a:solidFill>
                <a:ea typeface="ＭＳ Ｐゴシック" charset="0"/>
                <a:cs typeface="ＭＳ Ｐゴシック" charset="0"/>
              </a:rPr>
              <a:t>Random Access</a:t>
            </a:r>
            <a:endParaRPr lang="en-US" dirty="0">
              <a:ea typeface="ＭＳ Ｐゴシック" charset="0"/>
              <a:cs typeface="ＭＳ Ｐゴシック" charset="0"/>
            </a:endParaRPr>
          </a:p>
          <a:p>
            <a:pPr lvl="1"/>
            <a:r>
              <a:rPr lang="en-US" sz="2000" dirty="0">
                <a:ea typeface="ＭＳ Ｐゴシック" charset="0"/>
              </a:rPr>
              <a:t>channel not divided, allow collisions</a:t>
            </a:r>
          </a:p>
          <a:p>
            <a:pPr lvl="1"/>
            <a:r>
              <a:rPr lang="ja-JP" altLang="en-US" sz="2000" dirty="0">
                <a:ea typeface="ＭＳ Ｐゴシック" charset="0"/>
              </a:rPr>
              <a:t>“</a:t>
            </a:r>
            <a:r>
              <a:rPr lang="en-US" sz="2000" dirty="0">
                <a:ea typeface="ＭＳ Ｐゴシック" charset="0"/>
              </a:rPr>
              <a:t>recover</a:t>
            </a:r>
            <a:r>
              <a:rPr lang="ja-JP" altLang="en-US" sz="2000" dirty="0">
                <a:ea typeface="ＭＳ Ｐゴシック" charset="0"/>
              </a:rPr>
              <a:t>”</a:t>
            </a:r>
            <a:r>
              <a:rPr lang="en-US" sz="2000" dirty="0">
                <a:ea typeface="ＭＳ Ｐゴシック" charset="0"/>
              </a:rPr>
              <a:t> from collisions</a:t>
            </a:r>
            <a:endParaRPr lang="en-US" dirty="0">
              <a:ea typeface="ＭＳ Ｐゴシック" charset="0"/>
            </a:endParaRPr>
          </a:p>
          <a:p>
            <a:r>
              <a:rPr lang="ja-JP" altLang="en-US" sz="2400" dirty="0">
                <a:solidFill>
                  <a:srgbClr val="FF0000"/>
                </a:solidFill>
                <a:ea typeface="ＭＳ Ｐゴシック" charset="0"/>
                <a:cs typeface="ＭＳ Ｐゴシック" charset="0"/>
              </a:rPr>
              <a:t>“</a:t>
            </a:r>
            <a:r>
              <a:rPr lang="en-US" sz="2400" dirty="0">
                <a:solidFill>
                  <a:srgbClr val="FF0000"/>
                </a:solidFill>
                <a:ea typeface="ＭＳ Ｐゴシック" charset="0"/>
                <a:cs typeface="ＭＳ Ｐゴシック" charset="0"/>
              </a:rPr>
              <a:t>Taking turns</a:t>
            </a:r>
            <a:r>
              <a:rPr lang="ja-JP" altLang="en-US" sz="2400" dirty="0">
                <a:solidFill>
                  <a:srgbClr val="FF0000"/>
                </a:solidFill>
                <a:ea typeface="ＭＳ Ｐゴシック" charset="0"/>
                <a:cs typeface="ＭＳ Ｐゴシック" charset="0"/>
              </a:rPr>
              <a:t>”</a:t>
            </a:r>
            <a:endParaRPr lang="en-US" dirty="0">
              <a:ea typeface="ＭＳ Ｐゴシック" charset="0"/>
              <a:cs typeface="ＭＳ Ｐゴシック" charset="0"/>
            </a:endParaRPr>
          </a:p>
          <a:p>
            <a:pPr lvl="1"/>
            <a:r>
              <a:rPr lang="en-US" sz="2000" dirty="0">
                <a:ea typeface="ＭＳ Ｐゴシック" charset="0"/>
              </a:rPr>
              <a:t>nodes take turns, but nodes with more to send can take longer turns</a:t>
            </a:r>
            <a:endParaRPr lang="en-US" dirty="0">
              <a:ea typeface="ＭＳ Ｐゴシック" charset="0"/>
            </a:endParaRPr>
          </a:p>
        </p:txBody>
      </p:sp>
    </p:spTree>
    <p:extLst>
      <p:ext uri="{BB962C8B-B14F-4D97-AF65-F5344CB8AC3E}">
        <p14:creationId xmlns:p14="http://schemas.microsoft.com/office/powerpoint/2010/main" val="93781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377368-BF9D-2141-8BD2-64DA4EF5D2E3}" type="slidenum">
              <a:rPr lang="en-US" sz="1200" i="0" smtClean="0">
                <a:latin typeface="Calibri"/>
                <a:cs typeface="Calibri"/>
              </a:rPr>
              <a:pPr/>
              <a:t>46</a:t>
            </a:fld>
            <a:endParaRPr lang="en-US" sz="1200" i="0" dirty="0">
              <a:latin typeface="Calibri"/>
              <a:cs typeface="Calibri"/>
            </a:endParaRPr>
          </a:p>
        </p:txBody>
      </p:sp>
      <p:sp>
        <p:nvSpPr>
          <p:cNvPr id="54276"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TDMA</a:t>
            </a:r>
            <a:br>
              <a:rPr lang="en-US" sz="3200" dirty="0" smtClean="0">
                <a:ea typeface="ＭＳ Ｐゴシック" charset="0"/>
                <a:cs typeface="ＭＳ Ｐゴシック" charset="0"/>
              </a:rPr>
            </a:br>
            <a:r>
              <a:rPr lang="en-US" sz="2800" i="1" dirty="0" smtClean="0">
                <a:ea typeface="ＭＳ Ｐゴシック" charset="0"/>
                <a:cs typeface="ＭＳ Ｐゴシック" charset="0"/>
              </a:rPr>
              <a:t>(time travel warning – we mentioned this earlier)</a:t>
            </a:r>
            <a:endParaRPr lang="en-US" sz="4000" i="1" dirty="0">
              <a:ea typeface="ＭＳ Ｐゴシック" charset="0"/>
              <a:cs typeface="ＭＳ Ｐゴシック" charset="0"/>
            </a:endParaRPr>
          </a:p>
        </p:txBody>
      </p:sp>
      <p:sp>
        <p:nvSpPr>
          <p:cNvPr id="54277" name="Rectangle 3"/>
          <p:cNvSpPr>
            <a:spLocks noGrp="1" noChangeArrowheads="1"/>
          </p:cNvSpPr>
          <p:nvPr>
            <p:ph type="body" idx="1"/>
          </p:nvPr>
        </p:nvSpPr>
        <p:spPr>
          <a:xfrm>
            <a:off x="501650" y="1422400"/>
            <a:ext cx="7772400" cy="2930525"/>
          </a:xfrm>
        </p:spPr>
        <p:txBody>
          <a:bodyPr>
            <a:normAutofit/>
          </a:bodyPr>
          <a:lstStyle/>
          <a:p>
            <a:pPr>
              <a:buFont typeface="ZapfDingbats" charset="0"/>
              <a:buNone/>
            </a:pPr>
            <a:r>
              <a:rPr lang="en-US" dirty="0">
                <a:solidFill>
                  <a:srgbClr val="FF0000"/>
                </a:solidFill>
                <a:ea typeface="ＭＳ Ｐゴシック" charset="0"/>
                <a:cs typeface="ＭＳ Ｐゴシック" charset="0"/>
              </a:rPr>
              <a:t>TDMA: time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access to channel in "rounds" </a:t>
            </a:r>
          </a:p>
          <a:p>
            <a:r>
              <a:rPr lang="en-US" sz="2400" dirty="0">
                <a:ea typeface="ＭＳ Ｐゴシック" charset="0"/>
                <a:cs typeface="ＭＳ Ｐゴシック" charset="0"/>
              </a:rPr>
              <a:t>each station gets fixed length slot (length = </a:t>
            </a:r>
            <a:r>
              <a:rPr lang="en-US" sz="2400" dirty="0" err="1">
                <a:ea typeface="ＭＳ Ｐゴシック" charset="0"/>
                <a:cs typeface="ＭＳ Ｐゴシック" charset="0"/>
              </a:rPr>
              <a:t>pkt</a:t>
            </a:r>
            <a:r>
              <a:rPr lang="en-US" sz="2400" dirty="0">
                <a:ea typeface="ＭＳ Ｐゴシック" charset="0"/>
                <a:cs typeface="ＭＳ Ｐゴシック" charset="0"/>
              </a:rPr>
              <a:t> trans time) in each round </a:t>
            </a:r>
          </a:p>
          <a:p>
            <a:r>
              <a:rPr lang="en-US" sz="2400" dirty="0">
                <a:ea typeface="ＭＳ Ｐゴシック" charset="0"/>
                <a:cs typeface="ＭＳ Ｐゴシック" charset="0"/>
              </a:rPr>
              <a:t>unused slots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slots 2,5,6 idle </a:t>
            </a:r>
            <a:endParaRPr lang="en-US" dirty="0">
              <a:ea typeface="ＭＳ Ｐゴシック" charset="0"/>
              <a:cs typeface="ＭＳ Ｐゴシック" charset="0"/>
            </a:endParaRPr>
          </a:p>
        </p:txBody>
      </p:sp>
      <p:sp>
        <p:nvSpPr>
          <p:cNvPr id="54278" name="Line 7"/>
          <p:cNvSpPr>
            <a:spLocks noChangeShapeType="1"/>
          </p:cNvSpPr>
          <p:nvPr/>
        </p:nvSpPr>
        <p:spPr bwMode="auto">
          <a:xfrm>
            <a:off x="1052513" y="5440363"/>
            <a:ext cx="60848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279"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0"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1"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82" name="Line 13"/>
          <p:cNvSpPr>
            <a:spLocks noChangeShapeType="1"/>
          </p:cNvSpPr>
          <p:nvPr/>
        </p:nvSpPr>
        <p:spPr bwMode="auto">
          <a:xfrm>
            <a:off x="1276350" y="5100638"/>
            <a:ext cx="0" cy="3381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283" name="Line 16"/>
          <p:cNvSpPr>
            <a:spLocks noChangeShapeType="1"/>
          </p:cNvSpPr>
          <p:nvPr/>
        </p:nvSpPr>
        <p:spPr bwMode="auto">
          <a:xfrm>
            <a:off x="4141788" y="5103813"/>
            <a:ext cx="0" cy="3381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284" name="Text Box 23"/>
          <p:cNvSpPr txBox="1">
            <a:spLocks noChangeArrowheads="1"/>
          </p:cNvSpPr>
          <p:nvPr/>
        </p:nvSpPr>
        <p:spPr bwMode="auto">
          <a:xfrm>
            <a:off x="1374775" y="5184775"/>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85" name="Text Box 24"/>
          <p:cNvSpPr txBox="1">
            <a:spLocks noChangeArrowheads="1"/>
          </p:cNvSpPr>
          <p:nvPr/>
        </p:nvSpPr>
        <p:spPr bwMode="auto">
          <a:xfrm>
            <a:off x="2320925" y="5170488"/>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86" name="Text Box 25"/>
          <p:cNvSpPr txBox="1">
            <a:spLocks noChangeArrowheads="1"/>
          </p:cNvSpPr>
          <p:nvPr/>
        </p:nvSpPr>
        <p:spPr bwMode="auto">
          <a:xfrm>
            <a:off x="2786063" y="5176838"/>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87"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8"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9"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90" name="Line 29"/>
          <p:cNvSpPr>
            <a:spLocks noChangeShapeType="1"/>
          </p:cNvSpPr>
          <p:nvPr/>
        </p:nvSpPr>
        <p:spPr bwMode="auto">
          <a:xfrm>
            <a:off x="4133850" y="5095875"/>
            <a:ext cx="0" cy="33813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291" name="Text Box 30"/>
          <p:cNvSpPr txBox="1">
            <a:spLocks noChangeArrowheads="1"/>
          </p:cNvSpPr>
          <p:nvPr/>
        </p:nvSpPr>
        <p:spPr bwMode="auto">
          <a:xfrm>
            <a:off x="4232275" y="5180013"/>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92" name="Text Box 31"/>
          <p:cNvSpPr txBox="1">
            <a:spLocks noChangeArrowheads="1"/>
          </p:cNvSpPr>
          <p:nvPr/>
        </p:nvSpPr>
        <p:spPr bwMode="auto">
          <a:xfrm>
            <a:off x="5178425" y="5165725"/>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93" name="Text Box 32"/>
          <p:cNvSpPr txBox="1">
            <a:spLocks noChangeArrowheads="1"/>
          </p:cNvSpPr>
          <p:nvPr/>
        </p:nvSpPr>
        <p:spPr bwMode="auto">
          <a:xfrm>
            <a:off x="5643563" y="5172075"/>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94" name="Line 34"/>
          <p:cNvSpPr>
            <a:spLocks noChangeShapeType="1"/>
          </p:cNvSpPr>
          <p:nvPr/>
        </p:nvSpPr>
        <p:spPr bwMode="auto">
          <a:xfrm>
            <a:off x="1757363" y="5205413"/>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295" name="Line 35"/>
          <p:cNvSpPr>
            <a:spLocks noChangeShapeType="1"/>
          </p:cNvSpPr>
          <p:nvPr/>
        </p:nvSpPr>
        <p:spPr bwMode="auto">
          <a:xfrm>
            <a:off x="2233613" y="5210175"/>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296" name="Line 36"/>
          <p:cNvSpPr>
            <a:spLocks noChangeShapeType="1"/>
          </p:cNvSpPr>
          <p:nvPr/>
        </p:nvSpPr>
        <p:spPr bwMode="auto">
          <a:xfrm>
            <a:off x="2709863" y="5210175"/>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297" name="Line 37"/>
          <p:cNvSpPr>
            <a:spLocks noChangeShapeType="1"/>
          </p:cNvSpPr>
          <p:nvPr/>
        </p:nvSpPr>
        <p:spPr bwMode="auto">
          <a:xfrm>
            <a:off x="3186113" y="5210175"/>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298" name="Line 38"/>
          <p:cNvSpPr>
            <a:spLocks noChangeShapeType="1"/>
          </p:cNvSpPr>
          <p:nvPr/>
        </p:nvSpPr>
        <p:spPr bwMode="auto">
          <a:xfrm>
            <a:off x="3667125" y="5200650"/>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299" name="Line 39"/>
          <p:cNvSpPr>
            <a:spLocks noChangeShapeType="1"/>
          </p:cNvSpPr>
          <p:nvPr/>
        </p:nvSpPr>
        <p:spPr bwMode="auto">
          <a:xfrm>
            <a:off x="4614863" y="5205413"/>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300" name="Line 40"/>
          <p:cNvSpPr>
            <a:spLocks noChangeShapeType="1"/>
          </p:cNvSpPr>
          <p:nvPr/>
        </p:nvSpPr>
        <p:spPr bwMode="auto">
          <a:xfrm>
            <a:off x="5562600" y="5200650"/>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301" name="Line 41"/>
          <p:cNvSpPr>
            <a:spLocks noChangeShapeType="1"/>
          </p:cNvSpPr>
          <p:nvPr/>
        </p:nvSpPr>
        <p:spPr bwMode="auto">
          <a:xfrm>
            <a:off x="6510338" y="5195888"/>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302" name="Line 42"/>
          <p:cNvSpPr>
            <a:spLocks noChangeShapeType="1"/>
          </p:cNvSpPr>
          <p:nvPr/>
        </p:nvSpPr>
        <p:spPr bwMode="auto">
          <a:xfrm>
            <a:off x="6043613" y="5205413"/>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303" name="Line 43"/>
          <p:cNvSpPr>
            <a:spLocks noChangeShapeType="1"/>
          </p:cNvSpPr>
          <p:nvPr/>
        </p:nvSpPr>
        <p:spPr bwMode="auto">
          <a:xfrm>
            <a:off x="6991350" y="5110163"/>
            <a:ext cx="0" cy="33813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304" name="Line 44"/>
          <p:cNvSpPr>
            <a:spLocks noChangeShapeType="1"/>
          </p:cNvSpPr>
          <p:nvPr/>
        </p:nvSpPr>
        <p:spPr bwMode="auto">
          <a:xfrm>
            <a:off x="5091113" y="5205413"/>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305" name="Text Box 45"/>
          <p:cNvSpPr txBox="1">
            <a:spLocks noChangeArrowheads="1"/>
          </p:cNvSpPr>
          <p:nvPr/>
        </p:nvSpPr>
        <p:spPr bwMode="auto">
          <a:xfrm>
            <a:off x="2320925" y="4586288"/>
            <a:ext cx="709148"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54306"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307"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308"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309"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pic>
        <p:nvPicPr>
          <p:cNvPr id="38" name="Picture 37"/>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09783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AEF3446-6797-0845-860C-46619B50F4B4}" type="slidenum">
              <a:rPr lang="en-US" sz="1200" i="0" smtClean="0">
                <a:latin typeface="Calibri"/>
                <a:cs typeface="Calibri"/>
              </a:rPr>
              <a:pPr/>
              <a:t>47</a:t>
            </a:fld>
            <a:endParaRPr lang="en-US" sz="1200" i="0" dirty="0">
              <a:latin typeface="Calibri"/>
              <a:cs typeface="Calibri"/>
            </a:endParaRPr>
          </a:p>
        </p:txBody>
      </p:sp>
      <p:sp>
        <p:nvSpPr>
          <p:cNvPr id="56324"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FDMA</a:t>
            </a:r>
            <a:br>
              <a:rPr lang="en-US" sz="3200" dirty="0" smtClean="0">
                <a:ea typeface="ＭＳ Ｐゴシック" charset="0"/>
                <a:cs typeface="ＭＳ Ｐゴシック" charset="0"/>
              </a:rPr>
            </a:br>
            <a:r>
              <a:rPr lang="en-US" sz="2800" i="1" dirty="0">
                <a:ea typeface="ＭＳ Ｐゴシック" charset="0"/>
                <a:cs typeface="ＭＳ Ｐゴシック" charset="0"/>
              </a:rPr>
              <a:t>(</a:t>
            </a:r>
            <a:r>
              <a:rPr lang="en-US" sz="2800" i="1" dirty="0" smtClean="0">
                <a:ea typeface="ＭＳ Ｐゴシック" charset="0"/>
                <a:cs typeface="ＭＳ Ｐゴシック" charset="0"/>
              </a:rPr>
              <a:t>time travel warning </a:t>
            </a:r>
            <a:r>
              <a:rPr lang="en-US" sz="2800" i="1" dirty="0">
                <a:ea typeface="ＭＳ Ｐゴシック" charset="0"/>
                <a:cs typeface="ＭＳ Ｐゴシック" charset="0"/>
              </a:rPr>
              <a:t>– we </a:t>
            </a:r>
            <a:r>
              <a:rPr lang="en-US" sz="2800" i="1" dirty="0" smtClean="0">
                <a:ea typeface="ＭＳ Ｐゴシック" charset="0"/>
                <a:cs typeface="ＭＳ Ｐゴシック" charset="0"/>
              </a:rPr>
              <a:t>mentioned this </a:t>
            </a:r>
            <a:r>
              <a:rPr lang="en-US" sz="2800" i="1" dirty="0">
                <a:ea typeface="ＭＳ Ｐゴシック" charset="0"/>
                <a:cs typeface="ＭＳ Ｐゴシック" charset="0"/>
              </a:rPr>
              <a:t>earlier)</a:t>
            </a:r>
            <a:endParaRPr lang="en-US" sz="2800" dirty="0">
              <a:ea typeface="ＭＳ Ｐゴシック" charset="0"/>
              <a:cs typeface="ＭＳ Ｐゴシック" charset="0"/>
            </a:endParaRPr>
          </a:p>
        </p:txBody>
      </p:sp>
      <p:sp>
        <p:nvSpPr>
          <p:cNvPr id="56325" name="Rectangle 3"/>
          <p:cNvSpPr>
            <a:spLocks noGrp="1" noChangeArrowheads="1"/>
          </p:cNvSpPr>
          <p:nvPr>
            <p:ph type="body" idx="1"/>
          </p:nvPr>
        </p:nvSpPr>
        <p:spPr>
          <a:xfrm>
            <a:off x="501650" y="1370013"/>
            <a:ext cx="8223250" cy="4648200"/>
          </a:xfrm>
        </p:spPr>
        <p:txBody>
          <a:bodyPr/>
          <a:lstStyle/>
          <a:p>
            <a:pPr>
              <a:buFont typeface="ZapfDingbats" charset="0"/>
              <a:buNone/>
            </a:pPr>
            <a:r>
              <a:rPr lang="en-US" dirty="0">
                <a:solidFill>
                  <a:srgbClr val="FF0000"/>
                </a:solidFill>
                <a:ea typeface="ＭＳ Ｐゴシック" charset="0"/>
                <a:cs typeface="ＭＳ Ｐゴシック" charset="0"/>
              </a:rPr>
              <a:t>FDMA: frequency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channel spectrum divided into frequency bands</a:t>
            </a:r>
          </a:p>
          <a:p>
            <a:r>
              <a:rPr lang="en-US" sz="2400" dirty="0">
                <a:ea typeface="ＭＳ Ｐゴシック" charset="0"/>
                <a:cs typeface="ＭＳ Ｐゴシック" charset="0"/>
              </a:rPr>
              <a:t>each station assigned fixed frequency band</a:t>
            </a:r>
          </a:p>
          <a:p>
            <a:r>
              <a:rPr lang="en-US" sz="2400" dirty="0">
                <a:ea typeface="ＭＳ Ｐゴシック" charset="0"/>
                <a:cs typeface="ＭＳ Ｐゴシック" charset="0"/>
              </a:rPr>
              <a:t>unused transmission time in frequency bands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frequency bands 2,5,6 idle </a:t>
            </a:r>
            <a:endParaRPr lang="en-US" dirty="0">
              <a:ea typeface="ＭＳ Ｐゴシック" charset="0"/>
              <a:cs typeface="ＭＳ Ｐゴシック" charset="0"/>
            </a:endParaRPr>
          </a:p>
        </p:txBody>
      </p:sp>
      <p:sp>
        <p:nvSpPr>
          <p:cNvPr id="56326" name="Rectangle 4"/>
          <p:cNvSpPr>
            <a:spLocks noChangeArrowheads="1"/>
          </p:cNvSpPr>
          <p:nvPr/>
        </p:nvSpPr>
        <p:spPr bwMode="auto">
          <a:xfrm>
            <a:off x="4627563" y="4138613"/>
            <a:ext cx="627062" cy="2251075"/>
          </a:xfrm>
          <a:prstGeom prst="rect">
            <a:avLst/>
          </a:prstGeom>
          <a:solidFill>
            <a:srgbClr val="FFFFFF"/>
          </a:solidFill>
          <a:ln w="19050">
            <a:solidFill>
              <a:schemeClr val="tx1"/>
            </a:solidFill>
            <a:miter lim="800000"/>
            <a:headEnd/>
            <a:tailEnd/>
          </a:ln>
        </p:spPr>
        <p:txBody>
          <a:bodyPr wrap="none" anchor="ctr"/>
          <a:lstStyle/>
          <a:p>
            <a:endParaRPr lang="en-US" dirty="0">
              <a:latin typeface="Calibri"/>
            </a:endParaRPr>
          </a:p>
        </p:txBody>
      </p:sp>
      <p:sp>
        <p:nvSpPr>
          <p:cNvPr id="56327" name="Line 5"/>
          <p:cNvSpPr>
            <a:spLocks noChangeShapeType="1"/>
          </p:cNvSpPr>
          <p:nvPr/>
        </p:nvSpPr>
        <p:spPr bwMode="auto">
          <a:xfrm flipV="1">
            <a:off x="4625975" y="5243513"/>
            <a:ext cx="622300" cy="158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28" name="Line 6"/>
          <p:cNvSpPr>
            <a:spLocks noChangeShapeType="1"/>
          </p:cNvSpPr>
          <p:nvPr/>
        </p:nvSpPr>
        <p:spPr bwMode="auto">
          <a:xfrm flipV="1">
            <a:off x="4621213" y="5635625"/>
            <a:ext cx="631825" cy="63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29" name="Line 7"/>
          <p:cNvSpPr>
            <a:spLocks noChangeShapeType="1"/>
          </p:cNvSpPr>
          <p:nvPr/>
        </p:nvSpPr>
        <p:spPr bwMode="auto">
          <a:xfrm flipV="1">
            <a:off x="4625975" y="6021388"/>
            <a:ext cx="627063" cy="158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30" name="Line 8"/>
          <p:cNvSpPr>
            <a:spLocks noChangeShapeType="1"/>
          </p:cNvSpPr>
          <p:nvPr/>
        </p:nvSpPr>
        <p:spPr bwMode="auto">
          <a:xfrm flipV="1">
            <a:off x="4621213" y="4857750"/>
            <a:ext cx="631825" cy="63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31" name="Line 9"/>
          <p:cNvSpPr>
            <a:spLocks noChangeShapeType="1"/>
          </p:cNvSpPr>
          <p:nvPr/>
        </p:nvSpPr>
        <p:spPr bwMode="auto">
          <a:xfrm flipV="1">
            <a:off x="4625975" y="4471988"/>
            <a:ext cx="631825" cy="63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32" name="Line 11"/>
          <p:cNvSpPr>
            <a:spLocks noChangeShapeType="1"/>
          </p:cNvSpPr>
          <p:nvPr/>
        </p:nvSpPr>
        <p:spPr bwMode="auto">
          <a:xfrm>
            <a:off x="5346700" y="44116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33" name="Freeform 12"/>
          <p:cNvSpPr>
            <a:spLocks/>
          </p:cNvSpPr>
          <p:nvPr/>
        </p:nvSpPr>
        <p:spPr bwMode="auto">
          <a:xfrm>
            <a:off x="5494338" y="4292600"/>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chemeClr val="accent2"/>
          </a:solidFill>
          <a:ln w="19050">
            <a:solidFill>
              <a:schemeClr val="tx1"/>
            </a:solidFill>
            <a:round/>
            <a:headEnd/>
            <a:tailEnd/>
          </a:ln>
        </p:spPr>
        <p:txBody>
          <a:bodyPr wrap="none" anchor="ctr"/>
          <a:lstStyle/>
          <a:p>
            <a:endParaRPr lang="en-US" dirty="0">
              <a:latin typeface="Calibri"/>
            </a:endParaRPr>
          </a:p>
        </p:txBody>
      </p:sp>
      <p:sp>
        <p:nvSpPr>
          <p:cNvPr id="56334" name="Line 13"/>
          <p:cNvSpPr>
            <a:spLocks noChangeShapeType="1"/>
          </p:cNvSpPr>
          <p:nvPr/>
        </p:nvSpPr>
        <p:spPr bwMode="auto">
          <a:xfrm>
            <a:off x="5394325" y="4814888"/>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35" name="Line 15"/>
          <p:cNvSpPr>
            <a:spLocks noChangeShapeType="1"/>
          </p:cNvSpPr>
          <p:nvPr/>
        </p:nvSpPr>
        <p:spPr bwMode="auto">
          <a:xfrm>
            <a:off x="5394325" y="5213350"/>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36" name="Freeform 16"/>
          <p:cNvSpPr>
            <a:spLocks/>
          </p:cNvSpPr>
          <p:nvPr/>
        </p:nvSpPr>
        <p:spPr bwMode="auto">
          <a:xfrm>
            <a:off x="5541963" y="5094288"/>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FF0000"/>
          </a:solidFill>
          <a:ln w="19050">
            <a:solidFill>
              <a:schemeClr val="tx1"/>
            </a:solidFill>
            <a:round/>
            <a:headEnd/>
            <a:tailEnd/>
          </a:ln>
        </p:spPr>
        <p:txBody>
          <a:bodyPr wrap="none" anchor="ctr"/>
          <a:lstStyle/>
          <a:p>
            <a:endParaRPr lang="en-US" dirty="0">
              <a:latin typeface="Calibri"/>
            </a:endParaRPr>
          </a:p>
        </p:txBody>
      </p:sp>
      <p:grpSp>
        <p:nvGrpSpPr>
          <p:cNvPr id="56337" name="Group 17"/>
          <p:cNvGrpSpPr>
            <a:grpSpLocks/>
          </p:cNvGrpSpPr>
          <p:nvPr/>
        </p:nvGrpSpPr>
        <p:grpSpPr bwMode="auto">
          <a:xfrm>
            <a:off x="5411788" y="5499100"/>
            <a:ext cx="2228850" cy="119063"/>
            <a:chOff x="1884" y="2826"/>
            <a:chExt cx="1404" cy="75"/>
          </a:xfrm>
        </p:grpSpPr>
        <p:sp>
          <p:nvSpPr>
            <p:cNvPr id="56352"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53"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00CC66"/>
            </a:solidFill>
            <a:ln w="19050">
              <a:solidFill>
                <a:schemeClr val="tx1"/>
              </a:solidFill>
              <a:round/>
              <a:headEnd/>
              <a:tailEnd/>
            </a:ln>
          </p:spPr>
          <p:txBody>
            <a:bodyPr wrap="none" anchor="ctr"/>
            <a:lstStyle/>
            <a:p>
              <a:endParaRPr lang="en-US" dirty="0">
                <a:latin typeface="Calibri"/>
              </a:endParaRPr>
            </a:p>
          </p:txBody>
        </p:sp>
      </p:grpSp>
      <p:sp>
        <p:nvSpPr>
          <p:cNvPr id="56338" name="Line 20"/>
          <p:cNvSpPr>
            <a:spLocks noChangeShapeType="1"/>
          </p:cNvSpPr>
          <p:nvPr/>
        </p:nvSpPr>
        <p:spPr bwMode="auto">
          <a:xfrm>
            <a:off x="5441950" y="60245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39" name="Line 21"/>
          <p:cNvSpPr>
            <a:spLocks noChangeShapeType="1"/>
          </p:cNvSpPr>
          <p:nvPr/>
        </p:nvSpPr>
        <p:spPr bwMode="auto">
          <a:xfrm>
            <a:off x="5448300" y="63547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56340" name="Text Box 22"/>
          <p:cNvSpPr txBox="1">
            <a:spLocks noChangeArrowheads="1"/>
          </p:cNvSpPr>
          <p:nvPr/>
        </p:nvSpPr>
        <p:spPr bwMode="auto">
          <a:xfrm rot="-5400000">
            <a:off x="3488645" y="4985822"/>
            <a:ext cx="17491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frequency bands</a:t>
            </a:r>
          </a:p>
        </p:txBody>
      </p:sp>
      <p:sp>
        <p:nvSpPr>
          <p:cNvPr id="56341" name="Text Box 23"/>
          <p:cNvSpPr txBox="1">
            <a:spLocks noChangeArrowheads="1"/>
          </p:cNvSpPr>
          <p:nvPr/>
        </p:nvSpPr>
        <p:spPr bwMode="auto">
          <a:xfrm rot="67766">
            <a:off x="7351696" y="3964266"/>
            <a:ext cx="6207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time</a:t>
            </a:r>
          </a:p>
        </p:txBody>
      </p:sp>
      <p:sp>
        <p:nvSpPr>
          <p:cNvPr id="56342" name="Freeform 54"/>
          <p:cNvSpPr>
            <a:spLocks/>
          </p:cNvSpPr>
          <p:nvPr/>
        </p:nvSpPr>
        <p:spPr bwMode="auto">
          <a:xfrm>
            <a:off x="2032000" y="4348163"/>
            <a:ext cx="595313" cy="1538287"/>
          </a:xfrm>
          <a:custGeom>
            <a:avLst/>
            <a:gdLst>
              <a:gd name="T0" fmla="*/ 2147483647 w 375"/>
              <a:gd name="T1" fmla="*/ 0 h 969"/>
              <a:gd name="T2" fmla="*/ 0 w 375"/>
              <a:gd name="T3" fmla="*/ 2147483647 h 969"/>
              <a:gd name="T4" fmla="*/ 2147483647 w 375"/>
              <a:gd name="T5" fmla="*/ 2147483647 h 969"/>
              <a:gd name="T6" fmla="*/ 2147483647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xtLst>
            <a:ext uri="{91240B29-F687-4f45-9708-019B960494DF}">
              <a14:hiddenLine xmlns:a14="http://schemas.microsoft.com/office/drawing/2010/main" xmlns="" w="3175">
                <a:solidFill>
                  <a:srgbClr val="000000"/>
                </a:solidFill>
                <a:round/>
                <a:headEnd/>
                <a:tailEnd/>
              </a14:hiddenLine>
            </a:ext>
          </a:extLst>
        </p:spPr>
        <p:txBody>
          <a:bodyPr/>
          <a:lstStyle/>
          <a:p>
            <a:endParaRPr lang="en-US" dirty="0">
              <a:latin typeface="Calibri"/>
            </a:endParaRPr>
          </a:p>
        </p:txBody>
      </p:sp>
      <p:grpSp>
        <p:nvGrpSpPr>
          <p:cNvPr id="56343" name="Group 56"/>
          <p:cNvGrpSpPr>
            <a:grpSpLocks/>
          </p:cNvGrpSpPr>
          <p:nvPr/>
        </p:nvGrpSpPr>
        <p:grpSpPr bwMode="auto">
          <a:xfrm>
            <a:off x="293688" y="4986338"/>
            <a:ext cx="1666875" cy="314325"/>
            <a:chOff x="1614" y="1494"/>
            <a:chExt cx="1050" cy="198"/>
          </a:xfrm>
        </p:grpSpPr>
        <p:sp>
          <p:nvSpPr>
            <p:cNvPr id="56348"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535610" name="Freeform 58"/>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dirty="0">
                <a:latin typeface="Calibri"/>
                <a:ea typeface="+mn-ea"/>
                <a:cs typeface="+mn-cs"/>
              </a:endParaRPr>
            </a:p>
          </p:txBody>
        </p:sp>
        <p:sp>
          <p:nvSpPr>
            <p:cNvPr id="56350"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dirty="0">
                <a:latin typeface="Calibri"/>
              </a:endParaRPr>
            </a:p>
          </p:txBody>
        </p:sp>
        <p:sp>
          <p:nvSpPr>
            <p:cNvPr id="56351" name="Line 60"/>
            <p:cNvSpPr>
              <a:spLocks noChangeShapeType="1"/>
            </p:cNvSpPr>
            <p:nvPr/>
          </p:nvSpPr>
          <p:spPr bwMode="auto">
            <a:xfrm>
              <a:off x="2526" y="1584"/>
              <a:ext cx="13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sp>
        <p:nvSpPr>
          <p:cNvPr id="56344" name="Freeform 65"/>
          <p:cNvSpPr>
            <a:spLocks/>
          </p:cNvSpPr>
          <p:nvPr/>
        </p:nvSpPr>
        <p:spPr bwMode="auto">
          <a:xfrm>
            <a:off x="2803525" y="5040313"/>
            <a:ext cx="892175" cy="173037"/>
          </a:xfrm>
          <a:custGeom>
            <a:avLst/>
            <a:gdLst>
              <a:gd name="T0" fmla="*/ 2147483647 w 562"/>
              <a:gd name="T1" fmla="*/ 2147483647 h 266"/>
              <a:gd name="T2" fmla="*/ 2147483647 w 562"/>
              <a:gd name="T3" fmla="*/ 1651631660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1651631660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sp>
        <p:nvSpPr>
          <p:cNvPr id="56345" name="Freeform 66"/>
          <p:cNvSpPr>
            <a:spLocks/>
          </p:cNvSpPr>
          <p:nvPr/>
        </p:nvSpPr>
        <p:spPr bwMode="auto">
          <a:xfrm>
            <a:off x="2846388" y="4270375"/>
            <a:ext cx="427037" cy="219075"/>
          </a:xfrm>
          <a:custGeom>
            <a:avLst/>
            <a:gdLst>
              <a:gd name="T0" fmla="*/ 1754644123 w 562"/>
              <a:gd name="T1" fmla="*/ 2147483647 h 266"/>
              <a:gd name="T2" fmla="*/ 2147483647 w 562"/>
              <a:gd name="T3" fmla="*/ 2147483647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2147483647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sp>
        <p:nvSpPr>
          <p:cNvPr id="56346" name="Freeform 68"/>
          <p:cNvSpPr>
            <a:spLocks/>
          </p:cNvSpPr>
          <p:nvPr/>
        </p:nvSpPr>
        <p:spPr bwMode="auto">
          <a:xfrm>
            <a:off x="2755900" y="6069013"/>
            <a:ext cx="989013" cy="185737"/>
          </a:xfrm>
          <a:custGeom>
            <a:avLst/>
            <a:gdLst>
              <a:gd name="T0" fmla="*/ 2147483647 w 623"/>
              <a:gd name="T1" fmla="*/ 2147483647 h 117"/>
              <a:gd name="T2" fmla="*/ 2147483647 w 623"/>
              <a:gd name="T3" fmla="*/ 2147483647 h 117"/>
              <a:gd name="T4" fmla="*/ 2147483647 w 623"/>
              <a:gd name="T5" fmla="*/ 2147483647 h 117"/>
              <a:gd name="T6" fmla="*/ 2147483647 w 623"/>
              <a:gd name="T7" fmla="*/ 0 h 117"/>
              <a:gd name="T8" fmla="*/ 2147483647 w 623"/>
              <a:gd name="T9" fmla="*/ 2147483647 h 117"/>
              <a:gd name="T10" fmla="*/ 2147483647 w 623"/>
              <a:gd name="T11" fmla="*/ 2147483647 h 117"/>
              <a:gd name="T12" fmla="*/ 0 60000 65536"/>
              <a:gd name="T13" fmla="*/ 0 60000 65536"/>
              <a:gd name="T14" fmla="*/ 0 60000 65536"/>
              <a:gd name="T15" fmla="*/ 0 60000 65536"/>
              <a:gd name="T16" fmla="*/ 0 60000 65536"/>
              <a:gd name="T17" fmla="*/ 0 60000 65536"/>
              <a:gd name="T18" fmla="*/ 0 w 623"/>
              <a:gd name="T19" fmla="*/ 0 h 117"/>
              <a:gd name="T20" fmla="*/ 623 w 623"/>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sp>
        <p:nvSpPr>
          <p:cNvPr id="56347" name="Text Box 69"/>
          <p:cNvSpPr txBox="1">
            <a:spLocks noChangeArrowheads="1"/>
          </p:cNvSpPr>
          <p:nvPr/>
        </p:nvSpPr>
        <p:spPr bwMode="auto">
          <a:xfrm>
            <a:off x="442913" y="5703888"/>
            <a:ext cx="11795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FDM cable</a:t>
            </a:r>
          </a:p>
        </p:txBody>
      </p:sp>
      <p:pic>
        <p:nvPicPr>
          <p:cNvPr id="2" name="Picture 1"/>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51498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AE5E89F3-44BA-3D42-8692-E6DA4FF0440D}" type="slidenum">
              <a:rPr lang="en-US" sz="1200" i="0" smtClean="0">
                <a:latin typeface="Calibri"/>
                <a:cs typeface="Calibri"/>
              </a:rPr>
              <a:pPr/>
              <a:t>48</a:t>
            </a:fld>
            <a:endParaRPr lang="en-US" sz="1200" i="0" dirty="0">
              <a:latin typeface="Calibri"/>
              <a:cs typeface="Calibri"/>
            </a:endParaRPr>
          </a:p>
        </p:txBody>
      </p:sp>
      <p:sp>
        <p:nvSpPr>
          <p:cNvPr id="788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78853" name="Rectangle 3"/>
          <p:cNvSpPr>
            <a:spLocks noGrp="1" noChangeArrowheads="1"/>
          </p:cNvSpPr>
          <p:nvPr>
            <p:ph type="body" idx="1"/>
          </p:nvPr>
        </p:nvSpPr>
        <p:spPr/>
        <p:txBody>
          <a:bodyPr>
            <a:normAutofit lnSpcReduction="10000"/>
          </a:bodyPr>
          <a:lstStyle/>
          <a:p>
            <a:pPr>
              <a:buFont typeface="ZapfDingbats" charset="0"/>
              <a:buNone/>
            </a:pPr>
            <a:r>
              <a:rPr lang="en-US" sz="2400" dirty="0">
                <a:solidFill>
                  <a:schemeClr val="accent2"/>
                </a:solidFill>
                <a:ea typeface="ＭＳ Ｐゴシック" charset="0"/>
                <a:cs typeface="ＭＳ Ｐゴシック" charset="0"/>
              </a:rPr>
              <a:t>channel partitioning MAC protocols:</a:t>
            </a:r>
            <a:endParaRPr lang="en-US" dirty="0">
              <a:ea typeface="ＭＳ Ｐゴシック" charset="0"/>
              <a:cs typeface="ＭＳ Ｐゴシック" charset="0"/>
            </a:endParaRPr>
          </a:p>
          <a:p>
            <a:pPr lvl="1"/>
            <a:r>
              <a:rPr lang="en-US" dirty="0">
                <a:ea typeface="ＭＳ Ｐゴシック" charset="0"/>
              </a:rPr>
              <a:t>share channel </a:t>
            </a:r>
            <a:r>
              <a:rPr lang="en-US" i="1" dirty="0">
                <a:ea typeface="ＭＳ Ｐゴシック" charset="0"/>
              </a:rPr>
              <a:t>efficiently</a:t>
            </a:r>
            <a:r>
              <a:rPr lang="en-US" dirty="0">
                <a:ea typeface="ＭＳ Ｐゴシック" charset="0"/>
              </a:rPr>
              <a:t> and </a:t>
            </a:r>
            <a:r>
              <a:rPr lang="en-US" i="1" dirty="0">
                <a:ea typeface="ＭＳ Ｐゴシック" charset="0"/>
              </a:rPr>
              <a:t>fairly</a:t>
            </a:r>
            <a:r>
              <a:rPr lang="en-US" dirty="0">
                <a:ea typeface="ＭＳ Ｐゴシック" charset="0"/>
              </a:rPr>
              <a:t> at high load</a:t>
            </a:r>
          </a:p>
          <a:p>
            <a:pPr lvl="1"/>
            <a:r>
              <a:rPr lang="en-US" dirty="0">
                <a:ea typeface="ＭＳ Ｐゴシック" charset="0"/>
              </a:rPr>
              <a:t>inefficient at low load: delay in channel access, 1/N bandwidth allocated even if only 1 active node! </a:t>
            </a:r>
          </a:p>
          <a:p>
            <a:pPr>
              <a:buFont typeface="ZapfDingbats" charset="0"/>
              <a:buNone/>
            </a:pPr>
            <a:r>
              <a:rPr lang="en-US" sz="2400" dirty="0">
                <a:solidFill>
                  <a:schemeClr val="accent2"/>
                </a:solidFill>
                <a:ea typeface="ＭＳ Ｐゴシック" charset="0"/>
                <a:cs typeface="ＭＳ Ｐゴシック" charset="0"/>
              </a:rPr>
              <a:t>Random access MAC protocols</a:t>
            </a:r>
            <a:endParaRPr lang="en-US" dirty="0">
              <a:ea typeface="ＭＳ Ｐゴシック" charset="0"/>
              <a:cs typeface="ＭＳ Ｐゴシック" charset="0"/>
            </a:endParaRPr>
          </a:p>
          <a:p>
            <a:pPr lvl="1"/>
            <a:r>
              <a:rPr lang="en-US" dirty="0">
                <a:ea typeface="ＭＳ Ｐゴシック" charset="0"/>
              </a:rPr>
              <a:t>efficient at low load: single node can fully utilize channel</a:t>
            </a:r>
          </a:p>
          <a:p>
            <a:pPr lvl="1"/>
            <a:r>
              <a:rPr lang="en-US" dirty="0">
                <a:ea typeface="ＭＳ Ｐゴシック" charset="0"/>
              </a:rPr>
              <a:t>high load: collision overhead</a:t>
            </a:r>
          </a:p>
          <a:p>
            <a:pPr>
              <a:buFont typeface="ZapfDingbats" charset="0"/>
              <a:buNone/>
            </a:pP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taking turns</a:t>
            </a: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 protocols</a:t>
            </a:r>
            <a:endParaRPr lang="en-US" dirty="0">
              <a:ea typeface="ＭＳ Ｐゴシック" charset="0"/>
              <a:cs typeface="ＭＳ Ｐゴシック" charset="0"/>
            </a:endParaRPr>
          </a:p>
          <a:p>
            <a:pPr lvl="1">
              <a:buFont typeface="ZapfDingbats" charset="0"/>
              <a:buNone/>
            </a:pPr>
            <a:r>
              <a:rPr lang="en-US" dirty="0">
                <a:ea typeface="ＭＳ Ｐゴシック" charset="0"/>
              </a:rPr>
              <a:t>look for best of both worlds!</a:t>
            </a:r>
          </a:p>
        </p:txBody>
      </p:sp>
    </p:spTree>
    <p:extLst>
      <p:ext uri="{BB962C8B-B14F-4D97-AF65-F5344CB8AC3E}">
        <p14:creationId xmlns:p14="http://schemas.microsoft.com/office/powerpoint/2010/main" val="185983258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8741F89-0A70-374A-A7E6-8B02489268CE}" type="slidenum">
              <a:rPr lang="en-US" sz="1200" i="0" smtClean="0">
                <a:latin typeface="Calibri"/>
                <a:cs typeface="Calibri"/>
              </a:rPr>
              <a:pPr/>
              <a:t>49</a:t>
            </a:fld>
            <a:endParaRPr lang="en-US" sz="1200" i="0" dirty="0">
              <a:latin typeface="Calibri"/>
              <a:cs typeface="Calibri"/>
            </a:endParaRPr>
          </a:p>
        </p:txBody>
      </p:sp>
      <p:sp>
        <p:nvSpPr>
          <p:cNvPr id="80905"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0906" name="Rectangle 3"/>
          <p:cNvSpPr>
            <a:spLocks noGrp="1" noChangeArrowheads="1"/>
          </p:cNvSpPr>
          <p:nvPr>
            <p:ph type="body" idx="1"/>
          </p:nvPr>
        </p:nvSpPr>
        <p:spPr>
          <a:xfrm>
            <a:off x="690563" y="1485900"/>
            <a:ext cx="3460750" cy="4648200"/>
          </a:xfrm>
        </p:spPr>
        <p:txBody>
          <a:bodyPr>
            <a:normAutofit/>
          </a:bodyPr>
          <a:lstStyle/>
          <a:p>
            <a:pPr>
              <a:buFont typeface="ZapfDingbats" charset="0"/>
              <a:buNone/>
            </a:pPr>
            <a:r>
              <a:rPr lang="en-US" sz="2400" dirty="0">
                <a:solidFill>
                  <a:srgbClr val="FF0000"/>
                </a:solidFill>
                <a:ea typeface="ＭＳ Ｐゴシック" charset="0"/>
                <a:cs typeface="ＭＳ Ｐゴシック" charset="0"/>
              </a:rPr>
              <a:t>Polling:</a:t>
            </a:r>
            <a:r>
              <a:rPr lang="en-US" sz="2400" b="1" dirty="0">
                <a:ea typeface="ＭＳ Ｐゴシック" charset="0"/>
                <a:cs typeface="ＭＳ Ｐゴシック" charset="0"/>
              </a:rPr>
              <a:t> </a:t>
            </a:r>
            <a:endParaRPr lang="en-US" sz="2400" dirty="0">
              <a:ea typeface="ＭＳ Ｐゴシック" charset="0"/>
              <a:cs typeface="ＭＳ Ｐゴシック" charset="0"/>
            </a:endParaRPr>
          </a:p>
          <a:p>
            <a:r>
              <a:rPr lang="en-US" sz="2400" dirty="0">
                <a:ea typeface="ＭＳ Ｐゴシック" charset="0"/>
                <a:cs typeface="ＭＳ Ｐゴシック" charset="0"/>
              </a:rPr>
              <a:t>master node </a:t>
            </a:r>
            <a:r>
              <a:rPr lang="ja-JP" altLang="en-US" sz="2400" dirty="0">
                <a:ea typeface="ＭＳ Ｐゴシック" charset="0"/>
                <a:cs typeface="ＭＳ Ｐゴシック" charset="0"/>
              </a:rPr>
              <a:t>“</a:t>
            </a:r>
            <a:r>
              <a:rPr lang="en-US" sz="2400" dirty="0">
                <a:ea typeface="ＭＳ Ｐゴシック" charset="0"/>
                <a:cs typeface="ＭＳ Ｐゴシック" charset="0"/>
              </a:rPr>
              <a:t>invites</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nodes to transmit in turn</a:t>
            </a:r>
          </a:p>
          <a:p>
            <a:r>
              <a:rPr lang="en-US" sz="2400" dirty="0">
                <a:ea typeface="ＭＳ Ｐゴシック" charset="0"/>
                <a:cs typeface="ＭＳ Ｐゴシック" charset="0"/>
              </a:rPr>
              <a:t>typically used with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devices</a:t>
            </a:r>
          </a:p>
          <a:p>
            <a:r>
              <a:rPr lang="en-US" sz="2400" dirty="0">
                <a:ea typeface="ＭＳ Ｐゴシック" charset="0"/>
                <a:cs typeface="ＭＳ Ｐゴシック" charset="0"/>
              </a:rPr>
              <a:t>concerns:</a:t>
            </a:r>
          </a:p>
          <a:p>
            <a:pPr lvl="1"/>
            <a:r>
              <a:rPr lang="en-US" sz="2000" dirty="0">
                <a:ea typeface="ＭＳ Ｐゴシック" charset="0"/>
              </a:rPr>
              <a:t>polling overhead </a:t>
            </a:r>
          </a:p>
          <a:p>
            <a:pPr lvl="1"/>
            <a:r>
              <a:rPr lang="en-US" sz="2000" dirty="0">
                <a:ea typeface="ＭＳ Ｐゴシック" charset="0"/>
              </a:rPr>
              <a:t>latency</a:t>
            </a:r>
          </a:p>
          <a:p>
            <a:pPr lvl="1"/>
            <a:r>
              <a:rPr lang="en-US" sz="2000" dirty="0">
                <a:ea typeface="ＭＳ Ｐゴシック" charset="0"/>
              </a:rPr>
              <a:t>single point of failure (master)</a:t>
            </a:r>
            <a:endParaRPr lang="en-US" dirty="0">
              <a:ea typeface="ＭＳ Ｐゴシック" charset="0"/>
            </a:endParaRPr>
          </a:p>
        </p:txBody>
      </p:sp>
      <p:graphicFrame>
        <p:nvGraphicFramePr>
          <p:cNvPr id="80898" name="Object 2"/>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34242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07"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0908" name="Line 25"/>
          <p:cNvSpPr>
            <a:spLocks noChangeShapeType="1"/>
          </p:cNvSpPr>
          <p:nvPr/>
        </p:nvSpPr>
        <p:spPr bwMode="auto">
          <a:xfrm>
            <a:off x="5927725" y="2768600"/>
            <a:ext cx="25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0909" name="Line 31"/>
          <p:cNvSpPr>
            <a:spLocks noChangeShapeType="1"/>
          </p:cNvSpPr>
          <p:nvPr/>
        </p:nvSpPr>
        <p:spPr bwMode="auto">
          <a:xfrm>
            <a:off x="6076950" y="2982913"/>
            <a:ext cx="858838" cy="127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80899" name="Object 3"/>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34242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34242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0" name="Line 35"/>
          <p:cNvSpPr>
            <a:spLocks noChangeShapeType="1"/>
          </p:cNvSpPr>
          <p:nvPr/>
        </p:nvSpPr>
        <p:spPr bwMode="auto">
          <a:xfrm>
            <a:off x="5656263" y="3297238"/>
            <a:ext cx="25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80901" name="Object 5"/>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34242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1" name="Line 37"/>
          <p:cNvSpPr>
            <a:spLocks noChangeShapeType="1"/>
          </p:cNvSpPr>
          <p:nvPr/>
        </p:nvSpPr>
        <p:spPr bwMode="auto">
          <a:xfrm>
            <a:off x="5384800" y="3825875"/>
            <a:ext cx="25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80902" name="Object 6"/>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34242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2" name="Line 39"/>
          <p:cNvSpPr>
            <a:spLocks noChangeShapeType="1"/>
          </p:cNvSpPr>
          <p:nvPr/>
        </p:nvSpPr>
        <p:spPr bwMode="auto">
          <a:xfrm>
            <a:off x="5113338" y="4354513"/>
            <a:ext cx="25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0913" name="Text Box 40"/>
          <p:cNvSpPr txBox="1">
            <a:spLocks noChangeArrowheads="1"/>
          </p:cNvSpPr>
          <p:nvPr/>
        </p:nvSpPr>
        <p:spPr bwMode="auto">
          <a:xfrm>
            <a:off x="6616700" y="3141663"/>
            <a:ext cx="8425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master</a:t>
            </a:r>
          </a:p>
        </p:txBody>
      </p:sp>
      <p:sp>
        <p:nvSpPr>
          <p:cNvPr id="80914" name="Text Box 41"/>
          <p:cNvSpPr txBox="1">
            <a:spLocks noChangeArrowheads="1"/>
          </p:cNvSpPr>
          <p:nvPr/>
        </p:nvSpPr>
        <p:spPr bwMode="auto">
          <a:xfrm>
            <a:off x="4379913" y="4711700"/>
            <a:ext cx="7489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slaves</a:t>
            </a:r>
          </a:p>
        </p:txBody>
      </p:sp>
      <p:grpSp>
        <p:nvGrpSpPr>
          <p:cNvPr id="2" name="Group 44"/>
          <p:cNvGrpSpPr>
            <a:grpSpLocks/>
          </p:cNvGrpSpPr>
          <p:nvPr/>
        </p:nvGrpSpPr>
        <p:grpSpPr bwMode="auto">
          <a:xfrm>
            <a:off x="6823075" y="2641600"/>
            <a:ext cx="560388" cy="336550"/>
            <a:chOff x="4212" y="2867"/>
            <a:chExt cx="353" cy="212"/>
          </a:xfrm>
        </p:grpSpPr>
        <p:sp>
          <p:nvSpPr>
            <p:cNvPr id="8092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80923" name="Text Box 43"/>
            <p:cNvSpPr txBox="1">
              <a:spLocks noChangeArrowheads="1"/>
            </p:cNvSpPr>
            <p:nvPr/>
          </p:nvSpPr>
          <p:spPr bwMode="auto">
            <a:xfrm>
              <a:off x="4227" y="2867"/>
              <a:ext cx="321"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poll</a:t>
              </a:r>
            </a:p>
          </p:txBody>
        </p:sp>
      </p:grpSp>
      <p:grpSp>
        <p:nvGrpSpPr>
          <p:cNvPr id="3" name="Group 48"/>
          <p:cNvGrpSpPr>
            <a:grpSpLocks/>
          </p:cNvGrpSpPr>
          <p:nvPr/>
        </p:nvGrpSpPr>
        <p:grpSpPr bwMode="auto">
          <a:xfrm>
            <a:off x="4872038" y="3563944"/>
            <a:ext cx="595312" cy="338138"/>
            <a:chOff x="4415" y="2367"/>
            <a:chExt cx="375" cy="213"/>
          </a:xfrm>
        </p:grpSpPr>
        <p:sp>
          <p:nvSpPr>
            <p:cNvPr id="80920"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21" name="Text Box 47"/>
            <p:cNvSpPr txBox="1">
              <a:spLocks noChangeArrowheads="1"/>
            </p:cNvSpPr>
            <p:nvPr/>
          </p:nvSpPr>
          <p:spPr bwMode="auto">
            <a:xfrm>
              <a:off x="4415" y="2367"/>
              <a:ext cx="351"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grpSp>
        <p:nvGrpSpPr>
          <p:cNvPr id="4" name="Group 49"/>
          <p:cNvGrpSpPr>
            <a:grpSpLocks/>
          </p:cNvGrpSpPr>
          <p:nvPr/>
        </p:nvGrpSpPr>
        <p:grpSpPr bwMode="auto">
          <a:xfrm>
            <a:off x="5378450" y="2446344"/>
            <a:ext cx="595313" cy="338138"/>
            <a:chOff x="4415" y="2367"/>
            <a:chExt cx="375" cy="213"/>
          </a:xfrm>
        </p:grpSpPr>
        <p:sp>
          <p:nvSpPr>
            <p:cNvPr id="80918"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19" name="Text Box 51"/>
            <p:cNvSpPr txBox="1">
              <a:spLocks noChangeArrowheads="1"/>
            </p:cNvSpPr>
            <p:nvPr/>
          </p:nvSpPr>
          <p:spPr bwMode="auto">
            <a:xfrm>
              <a:off x="4415" y="2367"/>
              <a:ext cx="351"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spTree>
    <p:extLst>
      <p:ext uri="{BB962C8B-B14F-4D97-AF65-F5344CB8AC3E}">
        <p14:creationId xmlns:p14="http://schemas.microsoft.com/office/powerpoint/2010/main" val="190168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2"/>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4"/>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2"/>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2"/>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3"/>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FD11E7B-C0FD-7941-9B9C-21FBC17ABB5F}" type="slidenum">
              <a:rPr lang="en-US" sz="1200" i="0" smtClean="0">
                <a:latin typeface="Calibri"/>
                <a:cs typeface="Calibri"/>
              </a:rPr>
              <a:pPr/>
              <a:t>5</a:t>
            </a:fld>
            <a:endParaRPr lang="en-US" sz="1200" i="0" dirty="0">
              <a:latin typeface="Calibri"/>
              <a:cs typeface="Calibri"/>
            </a:endParaRPr>
          </a:p>
        </p:txBody>
      </p:sp>
      <p:sp>
        <p:nvSpPr>
          <p:cNvPr id="25604"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 - 2</a:t>
            </a:r>
            <a:endParaRPr lang="en-US" dirty="0">
              <a:ea typeface="ＭＳ Ｐゴシック" charset="0"/>
              <a:cs typeface="ＭＳ Ｐゴシック" charset="0"/>
            </a:endParaRPr>
          </a:p>
        </p:txBody>
      </p:sp>
      <p:sp>
        <p:nvSpPr>
          <p:cNvPr id="25605" name="Rectangle 3"/>
          <p:cNvSpPr>
            <a:spLocks noGrp="1" noChangeArrowheads="1"/>
          </p:cNvSpPr>
          <p:nvPr>
            <p:ph type="body" idx="1"/>
          </p:nvPr>
        </p:nvSpPr>
        <p:spPr/>
        <p:txBody>
          <a:bodyPr>
            <a:normAutofit fontScale="92500" lnSpcReduction="10000"/>
          </a:bodyPr>
          <a:lstStyle/>
          <a:p>
            <a:r>
              <a:rPr lang="en-US" sz="2400" i="1" dirty="0">
                <a:solidFill>
                  <a:srgbClr val="FF0000"/>
                </a:solidFill>
                <a:ea typeface="ＭＳ Ｐゴシック" charset="0"/>
                <a:cs typeface="ＭＳ Ｐゴシック" charset="0"/>
              </a:rPr>
              <a:t>flow control:</a:t>
            </a:r>
            <a:r>
              <a:rPr lang="en-US" dirty="0">
                <a:ea typeface="ＭＳ Ｐゴシック" charset="0"/>
                <a:cs typeface="ＭＳ Ｐゴシック" charset="0"/>
              </a:rPr>
              <a:t> </a:t>
            </a:r>
          </a:p>
          <a:p>
            <a:pPr lvl="1"/>
            <a:r>
              <a:rPr lang="en-US" sz="2000" dirty="0">
                <a:ea typeface="ＭＳ Ｐゴシック" charset="0"/>
              </a:rPr>
              <a:t>pacing between adjacent sending and receiving nodes</a:t>
            </a:r>
            <a:endParaRPr lang="en-US" dirty="0">
              <a:ea typeface="ＭＳ Ｐゴシック" charset="0"/>
            </a:endParaRPr>
          </a:p>
          <a:p>
            <a:r>
              <a:rPr lang="en-US" sz="2400" i="1" dirty="0">
                <a:solidFill>
                  <a:srgbClr val="FF0000"/>
                </a:solidFill>
                <a:ea typeface="ＭＳ Ｐゴシック" charset="0"/>
                <a:cs typeface="ＭＳ Ｐゴシック" charset="0"/>
              </a:rPr>
              <a:t>error detection</a:t>
            </a:r>
            <a:r>
              <a:rPr lang="en-US" sz="2400" dirty="0">
                <a:solidFill>
                  <a:srgbClr val="FF0000"/>
                </a:solidFill>
                <a:ea typeface="ＭＳ Ｐゴシック" charset="0"/>
                <a:cs typeface="ＭＳ Ｐゴシック" charset="0"/>
              </a:rPr>
              <a:t>:</a:t>
            </a:r>
            <a:r>
              <a:rPr lang="en-US" dirty="0">
                <a:ea typeface="ＭＳ Ｐゴシック" charset="0"/>
                <a:cs typeface="ＭＳ Ｐゴシック" charset="0"/>
              </a:rPr>
              <a:t> </a:t>
            </a:r>
          </a:p>
          <a:p>
            <a:pPr lvl="1"/>
            <a:r>
              <a:rPr lang="en-US" sz="2000" dirty="0">
                <a:ea typeface="ＭＳ Ｐゴシック" charset="0"/>
              </a:rPr>
              <a:t>errors caused by signal attenuation, noise. </a:t>
            </a:r>
          </a:p>
          <a:p>
            <a:pPr lvl="1"/>
            <a:r>
              <a:rPr lang="en-US" sz="2000" dirty="0">
                <a:ea typeface="ＭＳ Ｐゴシック" charset="0"/>
              </a:rPr>
              <a:t>receiver detects presence of errors: </a:t>
            </a:r>
          </a:p>
          <a:p>
            <a:pPr lvl="2"/>
            <a:r>
              <a:rPr lang="en-US" dirty="0">
                <a:ea typeface="ＭＳ Ｐゴシック" charset="0"/>
              </a:rPr>
              <a:t>signals sender for retransmission or drops frame </a:t>
            </a:r>
          </a:p>
          <a:p>
            <a:r>
              <a:rPr lang="en-US" sz="2400" dirty="0">
                <a:solidFill>
                  <a:srgbClr val="FF0000"/>
                </a:solidFill>
                <a:ea typeface="ＭＳ Ｐゴシック" charset="0"/>
                <a:cs typeface="ＭＳ Ｐゴシック" charset="0"/>
              </a:rPr>
              <a:t>error correction:</a:t>
            </a:r>
            <a:r>
              <a:rPr lang="en-US" dirty="0">
                <a:ea typeface="ＭＳ Ｐゴシック" charset="0"/>
                <a:cs typeface="ＭＳ Ｐゴシック" charset="0"/>
              </a:rPr>
              <a:t> </a:t>
            </a:r>
          </a:p>
          <a:p>
            <a:pPr lvl="1"/>
            <a:r>
              <a:rPr lang="en-US" sz="2000" dirty="0">
                <a:ea typeface="ＭＳ Ｐゴシック" charset="0"/>
              </a:rPr>
              <a:t>receiver identifies </a:t>
            </a:r>
            <a:r>
              <a:rPr lang="en-US" sz="2000" i="1" dirty="0">
                <a:solidFill>
                  <a:srgbClr val="FF0000"/>
                </a:solidFill>
                <a:ea typeface="ＭＳ Ｐゴシック" charset="0"/>
              </a:rPr>
              <a:t>and corrects</a:t>
            </a:r>
            <a:r>
              <a:rPr lang="en-US" sz="2000" dirty="0">
                <a:ea typeface="ＭＳ Ｐゴシック" charset="0"/>
              </a:rPr>
              <a:t> bit error(s) without resorting to retransmission</a:t>
            </a:r>
            <a:endParaRPr lang="en-US" dirty="0">
              <a:ea typeface="ＭＳ Ｐゴシック" charset="0"/>
            </a:endParaRPr>
          </a:p>
          <a:p>
            <a:r>
              <a:rPr lang="en-US" sz="2400" i="1" dirty="0">
                <a:solidFill>
                  <a:srgbClr val="FF0000"/>
                </a:solidFill>
                <a:ea typeface="ＭＳ Ｐゴシック" charset="0"/>
                <a:cs typeface="ＭＳ Ｐゴシック" charset="0"/>
              </a:rPr>
              <a:t>half-duplex and full-duplex</a:t>
            </a:r>
            <a:endParaRPr lang="en-US" sz="2400" dirty="0">
              <a:solidFill>
                <a:srgbClr val="FF0000"/>
              </a:solidFill>
              <a:ea typeface="ＭＳ Ｐゴシック" charset="0"/>
              <a:cs typeface="ＭＳ Ｐゴシック" charset="0"/>
            </a:endParaRPr>
          </a:p>
          <a:p>
            <a:pPr lvl="1"/>
            <a:r>
              <a:rPr lang="en-US" sz="2000" dirty="0">
                <a:ea typeface="ＭＳ Ｐゴシック" charset="0"/>
              </a:rPr>
              <a:t>with half duplex, nodes at both ends of link can transmit, but not at same time</a:t>
            </a:r>
            <a:endParaRPr lang="en-US" dirty="0">
              <a:ea typeface="ＭＳ Ｐゴシック" charset="0"/>
            </a:endParaRPr>
          </a:p>
        </p:txBody>
      </p:sp>
    </p:spTree>
    <p:extLst>
      <p:ext uri="{BB962C8B-B14F-4D97-AF65-F5344CB8AC3E}">
        <p14:creationId xmlns:p14="http://schemas.microsoft.com/office/powerpoint/2010/main" val="34998148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11184E5-CEB6-C643-843D-6F8E7D0D55F3}" type="slidenum">
              <a:rPr lang="en-US" sz="1200" i="0" smtClean="0">
                <a:latin typeface="Calibri"/>
                <a:cs typeface="Calibri"/>
              </a:rPr>
              <a:pPr/>
              <a:t>50</a:t>
            </a:fld>
            <a:endParaRPr lang="en-US" sz="1200" i="0" dirty="0">
              <a:latin typeface="Calibri"/>
              <a:cs typeface="Calibri"/>
            </a:endParaRPr>
          </a:p>
        </p:txBody>
      </p:sp>
      <p:sp>
        <p:nvSpPr>
          <p:cNvPr id="829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2953" name="Rectangle 4"/>
          <p:cNvSpPr>
            <a:spLocks noChangeArrowheads="1"/>
          </p:cNvSpPr>
          <p:nvPr/>
        </p:nvSpPr>
        <p:spPr bwMode="auto">
          <a:xfrm>
            <a:off x="600074" y="1376363"/>
            <a:ext cx="423862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dirty="0">
                <a:solidFill>
                  <a:srgbClr val="FF0000"/>
                </a:solidFill>
                <a:latin typeface="Calibri"/>
              </a:rPr>
              <a:t>Token passing:</a:t>
            </a:r>
            <a:endParaRPr lang="en-US" sz="2800" b="1" i="0" dirty="0">
              <a:latin typeface="Calibri"/>
            </a:endParaRPr>
          </a:p>
          <a:p>
            <a:pPr marL="342900" indent="-342900">
              <a:spcBef>
                <a:spcPct val="20000"/>
              </a:spcBef>
              <a:buClr>
                <a:schemeClr val="accent2"/>
              </a:buClr>
              <a:buSzPct val="85000"/>
              <a:buFont typeface="ZapfDingbats" charset="0"/>
              <a:buChar char="r"/>
            </a:pPr>
            <a:r>
              <a:rPr lang="en-US" sz="2400" i="0" dirty="0">
                <a:latin typeface="Calibri"/>
              </a:rPr>
              <a:t>control </a:t>
            </a:r>
            <a:r>
              <a:rPr lang="en-US" sz="2400" b="1" i="0" dirty="0">
                <a:latin typeface="Calibri"/>
              </a:rPr>
              <a:t>token </a:t>
            </a:r>
            <a:r>
              <a:rPr lang="en-US" sz="2400" i="0" dirty="0">
                <a:latin typeface="Calibri"/>
              </a:rPr>
              <a:t>passed from one node to next sequentially.</a:t>
            </a:r>
          </a:p>
          <a:p>
            <a:pPr marL="342900" indent="-342900">
              <a:spcBef>
                <a:spcPct val="20000"/>
              </a:spcBef>
              <a:buClr>
                <a:schemeClr val="accent2"/>
              </a:buClr>
              <a:buSzPct val="85000"/>
              <a:buFont typeface="ZapfDingbats" charset="0"/>
              <a:buChar char="r"/>
            </a:pPr>
            <a:r>
              <a:rPr lang="en-US" sz="2400" i="0" dirty="0">
                <a:latin typeface="Calibri"/>
              </a:rPr>
              <a:t>token message</a:t>
            </a:r>
          </a:p>
          <a:p>
            <a:pPr marL="342900" indent="-342900">
              <a:spcBef>
                <a:spcPct val="20000"/>
              </a:spcBef>
              <a:buClr>
                <a:schemeClr val="accent2"/>
              </a:buClr>
              <a:buSzPct val="85000"/>
              <a:buFont typeface="ZapfDingbats" charset="0"/>
              <a:buChar char="r"/>
            </a:pPr>
            <a:r>
              <a:rPr lang="en-US" sz="2400" i="0" dirty="0">
                <a:latin typeface="Calibri"/>
              </a:rPr>
              <a:t>concerns:</a:t>
            </a:r>
          </a:p>
          <a:p>
            <a:pPr marL="742950" lvl="1" indent="-285750">
              <a:spcBef>
                <a:spcPct val="20000"/>
              </a:spcBef>
              <a:buClr>
                <a:schemeClr val="accent2"/>
              </a:buClr>
              <a:buSzPct val="75000"/>
              <a:buFont typeface="ZapfDingbats" charset="0"/>
              <a:buChar char="m"/>
            </a:pPr>
            <a:r>
              <a:rPr lang="en-US" sz="2000" i="0" dirty="0">
                <a:latin typeface="Calibri"/>
              </a:rPr>
              <a:t>token overhead </a:t>
            </a:r>
          </a:p>
          <a:p>
            <a:pPr marL="742950" lvl="1" indent="-285750">
              <a:spcBef>
                <a:spcPct val="20000"/>
              </a:spcBef>
              <a:buClr>
                <a:schemeClr val="accent2"/>
              </a:buClr>
              <a:buSzPct val="75000"/>
              <a:buFont typeface="ZapfDingbats" charset="0"/>
              <a:buChar char="m"/>
            </a:pPr>
            <a:r>
              <a:rPr lang="en-US" sz="2000" i="0" dirty="0">
                <a:latin typeface="Calibri"/>
              </a:rPr>
              <a:t>latency</a:t>
            </a:r>
          </a:p>
          <a:p>
            <a:pPr marL="742950" lvl="1" indent="-285750">
              <a:spcBef>
                <a:spcPct val="20000"/>
              </a:spcBef>
              <a:buClr>
                <a:schemeClr val="accent2"/>
              </a:buClr>
              <a:buSzPct val="75000"/>
              <a:buFont typeface="ZapfDingbats" charset="0"/>
              <a:buChar char="m"/>
            </a:pPr>
            <a:r>
              <a:rPr lang="en-US" sz="2000" i="0" dirty="0">
                <a:latin typeface="Calibri"/>
              </a:rPr>
              <a:t>single point of failure (token</a:t>
            </a:r>
            <a:r>
              <a:rPr lang="en-US" sz="2000" i="0" dirty="0" smtClean="0">
                <a:latin typeface="Calibri"/>
              </a:rPr>
              <a:t>)</a:t>
            </a:r>
          </a:p>
          <a:p>
            <a:pPr marL="285750" indent="-285750">
              <a:spcBef>
                <a:spcPct val="20000"/>
              </a:spcBef>
              <a:buClr>
                <a:schemeClr val="accent2"/>
              </a:buClr>
              <a:buSzPct val="75000"/>
              <a:buFont typeface="ZapfDingbats" charset="0"/>
              <a:buChar char="m"/>
            </a:pPr>
            <a:r>
              <a:rPr lang="en-US" sz="2000" dirty="0" smtClean="0">
                <a:latin typeface="Calibri"/>
              </a:rPr>
              <a:t>concerns fixed in part by a slotted ring (many simultaneous </a:t>
            </a:r>
            <a:r>
              <a:rPr lang="en-US" sz="2000" i="1" dirty="0" smtClean="0">
                <a:latin typeface="Calibri"/>
              </a:rPr>
              <a:t>tokens)</a:t>
            </a:r>
            <a:r>
              <a:rPr lang="en-US" sz="2000" dirty="0" smtClean="0">
                <a:latin typeface="Calibri"/>
              </a:rPr>
              <a:t>  </a:t>
            </a:r>
            <a:endParaRPr lang="en-US" sz="2000" i="0" dirty="0">
              <a:latin typeface="Calibri"/>
            </a:endParaRPr>
          </a:p>
          <a:p>
            <a:pPr marL="342900" indent="-342900">
              <a:spcBef>
                <a:spcPct val="20000"/>
              </a:spcBef>
              <a:buClr>
                <a:schemeClr val="accent2"/>
              </a:buClr>
              <a:buSzPct val="85000"/>
              <a:buFont typeface="ZapfDingbats" charset="0"/>
              <a:buNone/>
            </a:pPr>
            <a:r>
              <a:rPr lang="en-US" sz="2800" i="0" dirty="0">
                <a:latin typeface="Calibri"/>
              </a:rPr>
              <a:t> </a:t>
            </a:r>
          </a:p>
        </p:txBody>
      </p:sp>
      <p:graphicFrame>
        <p:nvGraphicFramePr>
          <p:cNvPr id="82946" name="Object 2"/>
          <p:cNvGraphicFramePr>
            <a:graphicFrameLocks noChangeAspect="1"/>
          </p:cNvGraphicFramePr>
          <p:nvPr/>
        </p:nvGraphicFramePr>
        <p:xfrm>
          <a:off x="6057900" y="2106613"/>
          <a:ext cx="522288" cy="434975"/>
        </p:xfrm>
        <a:graphic>
          <a:graphicData uri="http://schemas.openxmlformats.org/presentationml/2006/ole">
            <mc:AlternateContent xmlns:mc="http://schemas.openxmlformats.org/markup-compatibility/2006">
              <mc:Choice xmlns:v="urn:schemas-microsoft-com:vml" Requires="v">
                <p:oleObj spid="_x0000_s343373"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106613"/>
                        <a:ext cx="522288"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54" name="Oval 8"/>
          <p:cNvSpPr>
            <a:spLocks noChangeArrowheads="1"/>
          </p:cNvSpPr>
          <p:nvPr/>
        </p:nvSpPr>
        <p:spPr bwMode="auto">
          <a:xfrm>
            <a:off x="5360988" y="2617788"/>
            <a:ext cx="2046287" cy="2778125"/>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aphicFrame>
        <p:nvGraphicFramePr>
          <p:cNvPr id="82947" name="Object 3"/>
          <p:cNvGraphicFramePr>
            <a:graphicFrameLocks noChangeAspect="1"/>
          </p:cNvGraphicFramePr>
          <p:nvPr/>
        </p:nvGraphicFramePr>
        <p:xfrm>
          <a:off x="6175375" y="5527675"/>
          <a:ext cx="522288" cy="434975"/>
        </p:xfrm>
        <a:graphic>
          <a:graphicData uri="http://schemas.openxmlformats.org/presentationml/2006/ole">
            <mc:AlternateContent xmlns:mc="http://schemas.openxmlformats.org/markup-compatibility/2006">
              <mc:Choice xmlns:v="urn:schemas-microsoft-com:vml" Requires="v">
                <p:oleObj spid="_x0000_s34337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5527675"/>
                        <a:ext cx="522288"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8" name="Object 4"/>
          <p:cNvGraphicFramePr>
            <a:graphicFrameLocks noChangeAspect="1"/>
          </p:cNvGraphicFramePr>
          <p:nvPr/>
        </p:nvGraphicFramePr>
        <p:xfrm>
          <a:off x="4714875" y="3724275"/>
          <a:ext cx="522288" cy="434975"/>
        </p:xfrm>
        <a:graphic>
          <a:graphicData uri="http://schemas.openxmlformats.org/presentationml/2006/ole">
            <mc:AlternateContent xmlns:mc="http://schemas.openxmlformats.org/markup-compatibility/2006">
              <mc:Choice xmlns:v="urn:schemas-microsoft-com:vml" Requires="v">
                <p:oleObj spid="_x0000_s34337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724275"/>
                        <a:ext cx="522288"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7551738" y="3681413"/>
          <a:ext cx="522287" cy="434975"/>
        </p:xfrm>
        <a:graphic>
          <a:graphicData uri="http://schemas.openxmlformats.org/presentationml/2006/ole">
            <mc:AlternateContent xmlns:mc="http://schemas.openxmlformats.org/markup-compatibility/2006">
              <mc:Choice xmlns:v="urn:schemas-microsoft-com:vml" Requires="v">
                <p:oleObj spid="_x0000_s34337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738" y="3681413"/>
                        <a:ext cx="522287"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72780" name="Rectangle 12"/>
          <p:cNvSpPr>
            <a:spLocks noChangeArrowheads="1"/>
          </p:cNvSpPr>
          <p:nvPr/>
        </p:nvSpPr>
        <p:spPr bwMode="auto">
          <a:xfrm>
            <a:off x="6205538" y="1725613"/>
            <a:ext cx="274637"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672783" name="Rectangle 15"/>
          <p:cNvSpPr>
            <a:spLocks noChangeArrowheads="1"/>
          </p:cNvSpPr>
          <p:nvPr/>
        </p:nvSpPr>
        <p:spPr bwMode="auto">
          <a:xfrm>
            <a:off x="5949950" y="6008688"/>
            <a:ext cx="811213" cy="320675"/>
          </a:xfrm>
          <a:prstGeom prst="rect">
            <a:avLst/>
          </a:prstGeom>
          <a:solidFill>
            <a:schemeClr val="accent2"/>
          </a:solidFill>
          <a:ln w="9525">
            <a:solidFill>
              <a:schemeClr val="tx1"/>
            </a:solidFill>
            <a:miter lim="800000"/>
            <a:headEnd/>
            <a:tailEnd/>
          </a:ln>
        </p:spPr>
        <p:txBody>
          <a:bodyPr wrap="none" anchor="ctr"/>
          <a:lstStyle/>
          <a:p>
            <a:pPr algn="ctr"/>
            <a:r>
              <a:rPr lang="en-US" i="0" dirty="0">
                <a:solidFill>
                  <a:schemeClr val="bg1"/>
                </a:solidFill>
                <a:latin typeface="Calibri"/>
              </a:rPr>
              <a:t>data</a:t>
            </a:r>
          </a:p>
        </p:txBody>
      </p:sp>
      <p:sp>
        <p:nvSpPr>
          <p:cNvPr id="672784" name="Text Box 16"/>
          <p:cNvSpPr txBox="1">
            <a:spLocks noChangeArrowheads="1"/>
          </p:cNvSpPr>
          <p:nvPr/>
        </p:nvSpPr>
        <p:spPr bwMode="auto">
          <a:xfrm>
            <a:off x="4341813" y="3084513"/>
            <a:ext cx="9791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(nothing</a:t>
            </a:r>
          </a:p>
          <a:p>
            <a:r>
              <a:rPr lang="en-US" sz="1800" i="0" dirty="0">
                <a:latin typeface="Calibri"/>
              </a:rPr>
              <a:t>to send)</a:t>
            </a:r>
          </a:p>
        </p:txBody>
      </p:sp>
      <p:sp>
        <p:nvSpPr>
          <p:cNvPr id="672785" name="Rectangle 17"/>
          <p:cNvSpPr>
            <a:spLocks noChangeArrowheads="1"/>
          </p:cNvSpPr>
          <p:nvPr/>
        </p:nvSpPr>
        <p:spPr bwMode="auto">
          <a:xfrm>
            <a:off x="4838700" y="3743325"/>
            <a:ext cx="274638"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2" name="TextBox 1"/>
          <p:cNvSpPr txBox="1"/>
          <p:nvPr/>
        </p:nvSpPr>
        <p:spPr>
          <a:xfrm>
            <a:off x="138049" y="5900383"/>
            <a:ext cx="6892308" cy="923330"/>
          </a:xfrm>
          <a:prstGeom prst="rect">
            <a:avLst/>
          </a:prstGeom>
          <a:noFill/>
        </p:spPr>
        <p:txBody>
          <a:bodyPr wrap="square" rtlCol="0">
            <a:spAutoFit/>
          </a:bodyPr>
          <a:lstStyle/>
          <a:p>
            <a:r>
              <a:rPr lang="en-US" dirty="0" smtClean="0"/>
              <a:t>Cambridge students – this is YOUR heritage</a:t>
            </a:r>
          </a:p>
          <a:p>
            <a:r>
              <a:rPr lang="en-US" dirty="0" smtClean="0"/>
              <a:t>Cambridge RING, Cambridge Fast RING,</a:t>
            </a:r>
          </a:p>
          <a:p>
            <a:r>
              <a:rPr lang="en-US" dirty="0" smtClean="0"/>
              <a:t>Cambridge Backbone RING, these things gave us ATDM (and ATM) </a:t>
            </a:r>
            <a:endParaRPr lang="en-US" dirty="0"/>
          </a:p>
        </p:txBody>
      </p:sp>
    </p:spTree>
    <p:extLst>
      <p:ext uri="{BB962C8B-B14F-4D97-AF65-F5344CB8AC3E}">
        <p14:creationId xmlns:p14="http://schemas.microsoft.com/office/powerpoint/2010/main" val="259507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a:t>
            </a:r>
            <a:endParaRPr lang="en-US" dirty="0"/>
          </a:p>
        </p:txBody>
      </p:sp>
      <p:sp>
        <p:nvSpPr>
          <p:cNvPr id="4" name="Line 7"/>
          <p:cNvSpPr>
            <a:spLocks noChangeShapeType="1"/>
          </p:cNvSpPr>
          <p:nvPr/>
        </p:nvSpPr>
        <p:spPr bwMode="auto">
          <a:xfrm>
            <a:off x="1091406" y="2382777"/>
            <a:ext cx="60848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 name="Rectangle 8"/>
          <p:cNvSpPr>
            <a:spLocks noChangeArrowheads="1"/>
          </p:cNvSpPr>
          <p:nvPr/>
        </p:nvSpPr>
        <p:spPr bwMode="auto">
          <a:xfrm>
            <a:off x="1313656" y="2155764"/>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6" name="Rectangle 10"/>
          <p:cNvSpPr>
            <a:spLocks noChangeArrowheads="1"/>
          </p:cNvSpPr>
          <p:nvPr/>
        </p:nvSpPr>
        <p:spPr bwMode="auto">
          <a:xfrm>
            <a:off x="2272506" y="2155764"/>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7" name="Rectangle 11"/>
          <p:cNvSpPr>
            <a:spLocks noChangeArrowheads="1"/>
          </p:cNvSpPr>
          <p:nvPr/>
        </p:nvSpPr>
        <p:spPr bwMode="auto">
          <a:xfrm>
            <a:off x="2747168" y="2155764"/>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8" name="Line 13"/>
          <p:cNvSpPr>
            <a:spLocks noChangeShapeType="1"/>
          </p:cNvSpPr>
          <p:nvPr/>
        </p:nvSpPr>
        <p:spPr bwMode="auto">
          <a:xfrm>
            <a:off x="1315243" y="2043052"/>
            <a:ext cx="0" cy="3381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 name="Line 16"/>
          <p:cNvSpPr>
            <a:spLocks noChangeShapeType="1"/>
          </p:cNvSpPr>
          <p:nvPr/>
        </p:nvSpPr>
        <p:spPr bwMode="auto">
          <a:xfrm>
            <a:off x="4180681" y="2046227"/>
            <a:ext cx="0" cy="3381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0" name="Text Box 23"/>
          <p:cNvSpPr txBox="1">
            <a:spLocks noChangeArrowheads="1"/>
          </p:cNvSpPr>
          <p:nvPr/>
        </p:nvSpPr>
        <p:spPr bwMode="auto">
          <a:xfrm>
            <a:off x="1413668" y="2127189"/>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1" name="Text Box 24"/>
          <p:cNvSpPr txBox="1">
            <a:spLocks noChangeArrowheads="1"/>
          </p:cNvSpPr>
          <p:nvPr/>
        </p:nvSpPr>
        <p:spPr bwMode="auto">
          <a:xfrm>
            <a:off x="2359818" y="2112902"/>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2" name="Text Box 25"/>
          <p:cNvSpPr txBox="1">
            <a:spLocks noChangeArrowheads="1"/>
          </p:cNvSpPr>
          <p:nvPr/>
        </p:nvSpPr>
        <p:spPr bwMode="auto">
          <a:xfrm>
            <a:off x="2824956" y="2119252"/>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13" name="Rectangle 26"/>
          <p:cNvSpPr>
            <a:spLocks noChangeArrowheads="1"/>
          </p:cNvSpPr>
          <p:nvPr/>
        </p:nvSpPr>
        <p:spPr bwMode="auto">
          <a:xfrm>
            <a:off x="4171156" y="2151002"/>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 name="Rectangle 27"/>
          <p:cNvSpPr>
            <a:spLocks noChangeArrowheads="1"/>
          </p:cNvSpPr>
          <p:nvPr/>
        </p:nvSpPr>
        <p:spPr bwMode="auto">
          <a:xfrm>
            <a:off x="5130006" y="2151002"/>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15" name="Rectangle 28"/>
          <p:cNvSpPr>
            <a:spLocks noChangeArrowheads="1"/>
          </p:cNvSpPr>
          <p:nvPr/>
        </p:nvSpPr>
        <p:spPr bwMode="auto">
          <a:xfrm>
            <a:off x="5604668" y="2151002"/>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6" name="Line 29"/>
          <p:cNvSpPr>
            <a:spLocks noChangeShapeType="1"/>
          </p:cNvSpPr>
          <p:nvPr/>
        </p:nvSpPr>
        <p:spPr bwMode="auto">
          <a:xfrm>
            <a:off x="4172743" y="2038289"/>
            <a:ext cx="0" cy="33813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7" name="Text Box 30"/>
          <p:cNvSpPr txBox="1">
            <a:spLocks noChangeArrowheads="1"/>
          </p:cNvSpPr>
          <p:nvPr/>
        </p:nvSpPr>
        <p:spPr bwMode="auto">
          <a:xfrm>
            <a:off x="4271168" y="2122427"/>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8" name="Text Box 31"/>
          <p:cNvSpPr txBox="1">
            <a:spLocks noChangeArrowheads="1"/>
          </p:cNvSpPr>
          <p:nvPr/>
        </p:nvSpPr>
        <p:spPr bwMode="auto">
          <a:xfrm>
            <a:off x="5217318" y="2108139"/>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9" name="Text Box 32"/>
          <p:cNvSpPr txBox="1">
            <a:spLocks noChangeArrowheads="1"/>
          </p:cNvSpPr>
          <p:nvPr/>
        </p:nvSpPr>
        <p:spPr bwMode="auto">
          <a:xfrm>
            <a:off x="5682456" y="2114489"/>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20" name="Line 34"/>
          <p:cNvSpPr>
            <a:spLocks noChangeShapeType="1"/>
          </p:cNvSpPr>
          <p:nvPr/>
        </p:nvSpPr>
        <p:spPr bwMode="auto">
          <a:xfrm>
            <a:off x="1796256" y="2147827"/>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1" name="Line 35"/>
          <p:cNvSpPr>
            <a:spLocks noChangeShapeType="1"/>
          </p:cNvSpPr>
          <p:nvPr/>
        </p:nvSpPr>
        <p:spPr bwMode="auto">
          <a:xfrm>
            <a:off x="2272506" y="2152589"/>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2" name="Line 36"/>
          <p:cNvSpPr>
            <a:spLocks noChangeShapeType="1"/>
          </p:cNvSpPr>
          <p:nvPr/>
        </p:nvSpPr>
        <p:spPr bwMode="auto">
          <a:xfrm>
            <a:off x="2748756" y="2152589"/>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3" name="Line 37"/>
          <p:cNvSpPr>
            <a:spLocks noChangeShapeType="1"/>
          </p:cNvSpPr>
          <p:nvPr/>
        </p:nvSpPr>
        <p:spPr bwMode="auto">
          <a:xfrm>
            <a:off x="3225006" y="2152589"/>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4" name="Line 38"/>
          <p:cNvSpPr>
            <a:spLocks noChangeShapeType="1"/>
          </p:cNvSpPr>
          <p:nvPr/>
        </p:nvSpPr>
        <p:spPr bwMode="auto">
          <a:xfrm>
            <a:off x="3706018" y="2143064"/>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5" name="Line 39"/>
          <p:cNvSpPr>
            <a:spLocks noChangeShapeType="1"/>
          </p:cNvSpPr>
          <p:nvPr/>
        </p:nvSpPr>
        <p:spPr bwMode="auto">
          <a:xfrm>
            <a:off x="4653756" y="2147827"/>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6" name="Line 40"/>
          <p:cNvSpPr>
            <a:spLocks noChangeShapeType="1"/>
          </p:cNvSpPr>
          <p:nvPr/>
        </p:nvSpPr>
        <p:spPr bwMode="auto">
          <a:xfrm>
            <a:off x="5601493" y="2143064"/>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 name="Line 41"/>
          <p:cNvSpPr>
            <a:spLocks noChangeShapeType="1"/>
          </p:cNvSpPr>
          <p:nvPr/>
        </p:nvSpPr>
        <p:spPr bwMode="auto">
          <a:xfrm>
            <a:off x="6549231" y="2138302"/>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 name="Line 42"/>
          <p:cNvSpPr>
            <a:spLocks noChangeShapeType="1"/>
          </p:cNvSpPr>
          <p:nvPr/>
        </p:nvSpPr>
        <p:spPr bwMode="auto">
          <a:xfrm>
            <a:off x="6082506" y="2147827"/>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 name="Line 43"/>
          <p:cNvSpPr>
            <a:spLocks noChangeShapeType="1"/>
          </p:cNvSpPr>
          <p:nvPr/>
        </p:nvSpPr>
        <p:spPr bwMode="auto">
          <a:xfrm>
            <a:off x="7030243" y="2052577"/>
            <a:ext cx="0" cy="33813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30" name="Line 44"/>
          <p:cNvSpPr>
            <a:spLocks noChangeShapeType="1"/>
          </p:cNvSpPr>
          <p:nvPr/>
        </p:nvSpPr>
        <p:spPr bwMode="auto">
          <a:xfrm>
            <a:off x="5130006" y="2147827"/>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31" name="Text Box 45"/>
          <p:cNvSpPr txBox="1">
            <a:spLocks noChangeArrowheads="1"/>
          </p:cNvSpPr>
          <p:nvPr/>
        </p:nvSpPr>
        <p:spPr bwMode="auto">
          <a:xfrm>
            <a:off x="2359818" y="1528702"/>
            <a:ext cx="709148"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32" name="Line 46"/>
          <p:cNvSpPr>
            <a:spLocks noChangeShapeType="1"/>
          </p:cNvSpPr>
          <p:nvPr/>
        </p:nvSpPr>
        <p:spPr bwMode="auto">
          <a:xfrm>
            <a:off x="3171031" y="1860489"/>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33" name="Line 47"/>
          <p:cNvSpPr>
            <a:spLocks noChangeShapeType="1"/>
          </p:cNvSpPr>
          <p:nvPr/>
        </p:nvSpPr>
        <p:spPr bwMode="auto">
          <a:xfrm flipH="1">
            <a:off x="1326356" y="1855727"/>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34" name="Line 48"/>
          <p:cNvSpPr>
            <a:spLocks noChangeShapeType="1"/>
          </p:cNvSpPr>
          <p:nvPr/>
        </p:nvSpPr>
        <p:spPr bwMode="auto">
          <a:xfrm>
            <a:off x="1305718" y="1768414"/>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35" name="Line 49"/>
          <p:cNvSpPr>
            <a:spLocks noChangeShapeType="1"/>
          </p:cNvSpPr>
          <p:nvPr/>
        </p:nvSpPr>
        <p:spPr bwMode="auto">
          <a:xfrm>
            <a:off x="4164806" y="1725552"/>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36" name="Line 7"/>
          <p:cNvSpPr>
            <a:spLocks noChangeShapeType="1"/>
          </p:cNvSpPr>
          <p:nvPr/>
        </p:nvSpPr>
        <p:spPr bwMode="auto">
          <a:xfrm>
            <a:off x="1104106" y="3549215"/>
            <a:ext cx="60848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37" name="Rectangle 8"/>
          <p:cNvSpPr>
            <a:spLocks noChangeArrowheads="1"/>
          </p:cNvSpPr>
          <p:nvPr/>
        </p:nvSpPr>
        <p:spPr bwMode="auto">
          <a:xfrm>
            <a:off x="1326356" y="3322202"/>
            <a:ext cx="479425" cy="230188"/>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38" name="Rectangle 10"/>
          <p:cNvSpPr>
            <a:spLocks noChangeArrowheads="1"/>
          </p:cNvSpPr>
          <p:nvPr/>
        </p:nvSpPr>
        <p:spPr bwMode="auto">
          <a:xfrm>
            <a:off x="2285206" y="3322202"/>
            <a:ext cx="479425" cy="230188"/>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39" name="Rectangle 11"/>
          <p:cNvSpPr>
            <a:spLocks noChangeArrowheads="1"/>
          </p:cNvSpPr>
          <p:nvPr/>
        </p:nvSpPr>
        <p:spPr bwMode="auto">
          <a:xfrm>
            <a:off x="2759868" y="3322202"/>
            <a:ext cx="479425" cy="230188"/>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42" name="Text Box 23"/>
          <p:cNvSpPr txBox="1">
            <a:spLocks noChangeArrowheads="1"/>
          </p:cNvSpPr>
          <p:nvPr/>
        </p:nvSpPr>
        <p:spPr bwMode="auto">
          <a:xfrm>
            <a:off x="1264278" y="3274577"/>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43" name="Text Box 24"/>
          <p:cNvSpPr txBox="1">
            <a:spLocks noChangeArrowheads="1"/>
          </p:cNvSpPr>
          <p:nvPr/>
        </p:nvSpPr>
        <p:spPr bwMode="auto">
          <a:xfrm>
            <a:off x="2220674" y="327934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44" name="Text Box 25"/>
          <p:cNvSpPr txBox="1">
            <a:spLocks noChangeArrowheads="1"/>
          </p:cNvSpPr>
          <p:nvPr/>
        </p:nvSpPr>
        <p:spPr bwMode="auto">
          <a:xfrm>
            <a:off x="2685812" y="328569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45" name="Rectangle 26"/>
          <p:cNvSpPr>
            <a:spLocks noChangeArrowheads="1"/>
          </p:cNvSpPr>
          <p:nvPr/>
        </p:nvSpPr>
        <p:spPr bwMode="auto">
          <a:xfrm>
            <a:off x="5615781" y="3322203"/>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49" name="Text Box 30"/>
          <p:cNvSpPr txBox="1">
            <a:spLocks noChangeArrowheads="1"/>
          </p:cNvSpPr>
          <p:nvPr/>
        </p:nvSpPr>
        <p:spPr bwMode="auto">
          <a:xfrm>
            <a:off x="5563949" y="3293628"/>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52" name="Line 34"/>
          <p:cNvSpPr>
            <a:spLocks noChangeShapeType="1"/>
          </p:cNvSpPr>
          <p:nvPr/>
        </p:nvSpPr>
        <p:spPr bwMode="auto">
          <a:xfrm>
            <a:off x="1808956" y="3314265"/>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3" name="Line 35"/>
          <p:cNvSpPr>
            <a:spLocks noChangeShapeType="1"/>
          </p:cNvSpPr>
          <p:nvPr/>
        </p:nvSpPr>
        <p:spPr bwMode="auto">
          <a:xfrm>
            <a:off x="2285206" y="3319027"/>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4" name="Line 36"/>
          <p:cNvSpPr>
            <a:spLocks noChangeShapeType="1"/>
          </p:cNvSpPr>
          <p:nvPr/>
        </p:nvSpPr>
        <p:spPr bwMode="auto">
          <a:xfrm>
            <a:off x="2761456" y="3319027"/>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5" name="Line 37"/>
          <p:cNvSpPr>
            <a:spLocks noChangeShapeType="1"/>
          </p:cNvSpPr>
          <p:nvPr/>
        </p:nvSpPr>
        <p:spPr bwMode="auto">
          <a:xfrm>
            <a:off x="3237706" y="3319027"/>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6" name="Line 38"/>
          <p:cNvSpPr>
            <a:spLocks noChangeShapeType="1"/>
          </p:cNvSpPr>
          <p:nvPr/>
        </p:nvSpPr>
        <p:spPr bwMode="auto">
          <a:xfrm>
            <a:off x="3718718" y="3309502"/>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7" name="Line 39"/>
          <p:cNvSpPr>
            <a:spLocks noChangeShapeType="1"/>
          </p:cNvSpPr>
          <p:nvPr/>
        </p:nvSpPr>
        <p:spPr bwMode="auto">
          <a:xfrm>
            <a:off x="4666456" y="3314265"/>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8" name="Line 40"/>
          <p:cNvSpPr>
            <a:spLocks noChangeShapeType="1"/>
          </p:cNvSpPr>
          <p:nvPr/>
        </p:nvSpPr>
        <p:spPr bwMode="auto">
          <a:xfrm>
            <a:off x="5614193" y="3309502"/>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59" name="Line 41"/>
          <p:cNvSpPr>
            <a:spLocks noChangeShapeType="1"/>
          </p:cNvSpPr>
          <p:nvPr/>
        </p:nvSpPr>
        <p:spPr bwMode="auto">
          <a:xfrm>
            <a:off x="6561931" y="3304740"/>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60" name="Line 42"/>
          <p:cNvSpPr>
            <a:spLocks noChangeShapeType="1"/>
          </p:cNvSpPr>
          <p:nvPr/>
        </p:nvSpPr>
        <p:spPr bwMode="auto">
          <a:xfrm>
            <a:off x="6095206" y="3314265"/>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62" name="Line 44"/>
          <p:cNvSpPr>
            <a:spLocks noChangeShapeType="1"/>
          </p:cNvSpPr>
          <p:nvPr/>
        </p:nvSpPr>
        <p:spPr bwMode="auto">
          <a:xfrm>
            <a:off x="5142706" y="3314265"/>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68" name="Line 41"/>
          <p:cNvSpPr>
            <a:spLocks noChangeShapeType="1"/>
          </p:cNvSpPr>
          <p:nvPr/>
        </p:nvSpPr>
        <p:spPr bwMode="auto">
          <a:xfrm>
            <a:off x="7030243" y="3319027"/>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69" name="Line 41"/>
          <p:cNvSpPr>
            <a:spLocks noChangeShapeType="1"/>
          </p:cNvSpPr>
          <p:nvPr/>
        </p:nvSpPr>
        <p:spPr bwMode="auto">
          <a:xfrm>
            <a:off x="1330467" y="3314265"/>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70" name="Rectangle 26"/>
          <p:cNvSpPr>
            <a:spLocks noChangeArrowheads="1"/>
          </p:cNvSpPr>
          <p:nvPr/>
        </p:nvSpPr>
        <p:spPr bwMode="auto">
          <a:xfrm>
            <a:off x="1808956" y="3317718"/>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71" name="Text Box 30"/>
          <p:cNvSpPr txBox="1">
            <a:spLocks noChangeArrowheads="1"/>
          </p:cNvSpPr>
          <p:nvPr/>
        </p:nvSpPr>
        <p:spPr bwMode="auto">
          <a:xfrm>
            <a:off x="1712448" y="3274577"/>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72" name="Rectangle 28"/>
          <p:cNvSpPr>
            <a:spLocks noChangeArrowheads="1"/>
          </p:cNvSpPr>
          <p:nvPr/>
        </p:nvSpPr>
        <p:spPr bwMode="auto">
          <a:xfrm>
            <a:off x="3247466" y="3317440"/>
            <a:ext cx="479425" cy="230187"/>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73" name="Text Box 32"/>
          <p:cNvSpPr txBox="1">
            <a:spLocks noChangeArrowheads="1"/>
          </p:cNvSpPr>
          <p:nvPr/>
        </p:nvSpPr>
        <p:spPr bwMode="auto">
          <a:xfrm>
            <a:off x="3173410" y="3280927"/>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76" name="Line 38"/>
          <p:cNvSpPr>
            <a:spLocks noChangeShapeType="1"/>
          </p:cNvSpPr>
          <p:nvPr/>
        </p:nvSpPr>
        <p:spPr bwMode="auto">
          <a:xfrm>
            <a:off x="4160000" y="3309780"/>
            <a:ext cx="0" cy="238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77" name="TextBox 76"/>
          <p:cNvSpPr txBox="1"/>
          <p:nvPr/>
        </p:nvSpPr>
        <p:spPr>
          <a:xfrm>
            <a:off x="1202521" y="3927238"/>
            <a:ext cx="7854970" cy="2585323"/>
          </a:xfrm>
          <a:prstGeom prst="rect">
            <a:avLst/>
          </a:prstGeom>
          <a:noFill/>
        </p:spPr>
        <p:txBody>
          <a:bodyPr wrap="square" rtlCol="0">
            <a:spAutoFit/>
          </a:bodyPr>
          <a:lstStyle/>
          <a:p>
            <a:r>
              <a:rPr lang="en-US" dirty="0" smtClean="0"/>
              <a:t>ATM = Asynchronous Transfer Mode – an ugly expression</a:t>
            </a:r>
          </a:p>
          <a:p>
            <a:r>
              <a:rPr lang="en-US" dirty="0" smtClean="0"/>
              <a:t>think of it as ATDM – Asynchronous Time Division Multiplexing</a:t>
            </a:r>
          </a:p>
          <a:p>
            <a:endParaRPr lang="en-US" dirty="0"/>
          </a:p>
          <a:p>
            <a:r>
              <a:rPr lang="en-US" dirty="0" smtClean="0"/>
              <a:t>That</a:t>
            </a:r>
            <a:r>
              <a:rPr lang="fr-FR" dirty="0" smtClean="0"/>
              <a:t>’</a:t>
            </a:r>
            <a:r>
              <a:rPr lang="en-US" dirty="0" smtClean="0"/>
              <a:t>s a variant of </a:t>
            </a:r>
            <a:r>
              <a:rPr lang="en-US" b="1" dirty="0" smtClean="0"/>
              <a:t>PACKET SWITCHING</a:t>
            </a:r>
            <a:r>
              <a:rPr lang="en-US" dirty="0" smtClean="0"/>
              <a:t> to the rest of us – just like Ethernet</a:t>
            </a:r>
          </a:p>
          <a:p>
            <a:r>
              <a:rPr lang="en-US" dirty="0"/>
              <a:t>	</a:t>
            </a:r>
            <a:r>
              <a:rPr lang="en-US" dirty="0" smtClean="0"/>
              <a:t>						but using fixed length slots/packets/cells</a:t>
            </a:r>
          </a:p>
          <a:p>
            <a:endParaRPr lang="en-US" dirty="0"/>
          </a:p>
          <a:p>
            <a:r>
              <a:rPr lang="en-US" dirty="0" smtClean="0"/>
              <a:t>Use the media when you need it, but</a:t>
            </a:r>
          </a:p>
          <a:p>
            <a:r>
              <a:rPr lang="en-US" dirty="0"/>
              <a:t>	</a:t>
            </a:r>
            <a:r>
              <a:rPr lang="en-US" dirty="0" smtClean="0"/>
              <a:t>ATM had virtual circuits and these needed setup….</a:t>
            </a:r>
          </a:p>
          <a:p>
            <a:r>
              <a:rPr lang="en-US" dirty="0"/>
              <a:t>	</a:t>
            </a:r>
            <a:r>
              <a:rPr lang="en-US" dirty="0" smtClean="0"/>
              <a:t>						Worse ATM had an utterly irrational size</a:t>
            </a:r>
            <a:endParaRPr lang="en-US" dirty="0"/>
          </a:p>
        </p:txBody>
      </p:sp>
      <p:sp>
        <p:nvSpPr>
          <p:cNvPr id="78" name="TextBox 77"/>
          <p:cNvSpPr txBox="1"/>
          <p:nvPr/>
        </p:nvSpPr>
        <p:spPr>
          <a:xfrm>
            <a:off x="848999" y="1269968"/>
            <a:ext cx="5604777" cy="369332"/>
          </a:xfrm>
          <a:prstGeom prst="rect">
            <a:avLst/>
          </a:prstGeom>
          <a:noFill/>
        </p:spPr>
        <p:txBody>
          <a:bodyPr wrap="square" rtlCol="0">
            <a:spAutoFit/>
          </a:bodyPr>
          <a:lstStyle/>
          <a:p>
            <a:r>
              <a:rPr lang="en-US" dirty="0" smtClean="0"/>
              <a:t>In TDM a sender may only use a pre-allocated slot</a:t>
            </a:r>
            <a:endParaRPr lang="en-US" dirty="0"/>
          </a:p>
        </p:txBody>
      </p:sp>
      <p:sp>
        <p:nvSpPr>
          <p:cNvPr id="79" name="TextBox 78"/>
          <p:cNvSpPr txBox="1"/>
          <p:nvPr/>
        </p:nvSpPr>
        <p:spPr>
          <a:xfrm>
            <a:off x="1001399" y="2851082"/>
            <a:ext cx="6028844" cy="369332"/>
          </a:xfrm>
          <a:prstGeom prst="rect">
            <a:avLst/>
          </a:prstGeom>
          <a:noFill/>
        </p:spPr>
        <p:txBody>
          <a:bodyPr wrap="square" rtlCol="0">
            <a:spAutoFit/>
          </a:bodyPr>
          <a:lstStyle/>
          <a:p>
            <a:r>
              <a:rPr lang="en-US" dirty="0" smtClean="0"/>
              <a:t>In ATM a sender transmits labeled cells whenever necessary </a:t>
            </a:r>
            <a:endParaRPr lang="en-US" dirty="0"/>
          </a:p>
        </p:txBody>
      </p:sp>
      <p:sp>
        <p:nvSpPr>
          <p:cNvPr id="81" name="Rectangle 27"/>
          <p:cNvSpPr>
            <a:spLocks noChangeArrowheads="1"/>
          </p:cNvSpPr>
          <p:nvPr/>
        </p:nvSpPr>
        <p:spPr bwMode="auto">
          <a:xfrm>
            <a:off x="3720894" y="3317440"/>
            <a:ext cx="479425" cy="230187"/>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82" name="Text Box 31"/>
          <p:cNvSpPr txBox="1">
            <a:spLocks noChangeArrowheads="1"/>
          </p:cNvSpPr>
          <p:nvPr/>
        </p:nvSpPr>
        <p:spPr bwMode="auto">
          <a:xfrm>
            <a:off x="3656362" y="3274577"/>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83" name="Line 39"/>
          <p:cNvSpPr>
            <a:spLocks noChangeShapeType="1"/>
          </p:cNvSpPr>
          <p:nvPr/>
        </p:nvSpPr>
        <p:spPr bwMode="auto">
          <a:xfrm>
            <a:off x="1491882" y="3322202"/>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84" name="Line 39"/>
          <p:cNvSpPr>
            <a:spLocks noChangeShapeType="1"/>
          </p:cNvSpPr>
          <p:nvPr/>
        </p:nvSpPr>
        <p:spPr bwMode="auto">
          <a:xfrm>
            <a:off x="1927282"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85" name="Line 39"/>
          <p:cNvSpPr>
            <a:spLocks noChangeShapeType="1"/>
          </p:cNvSpPr>
          <p:nvPr/>
        </p:nvSpPr>
        <p:spPr bwMode="auto">
          <a:xfrm>
            <a:off x="2438061"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86" name="Line 39"/>
          <p:cNvSpPr>
            <a:spLocks noChangeShapeType="1"/>
          </p:cNvSpPr>
          <p:nvPr/>
        </p:nvSpPr>
        <p:spPr bwMode="auto">
          <a:xfrm>
            <a:off x="2907428"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87" name="Line 39"/>
          <p:cNvSpPr>
            <a:spLocks noChangeShapeType="1"/>
          </p:cNvSpPr>
          <p:nvPr/>
        </p:nvSpPr>
        <p:spPr bwMode="auto">
          <a:xfrm>
            <a:off x="3390598"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88" name="Line 39"/>
          <p:cNvSpPr>
            <a:spLocks noChangeShapeType="1"/>
          </p:cNvSpPr>
          <p:nvPr/>
        </p:nvSpPr>
        <p:spPr bwMode="auto">
          <a:xfrm>
            <a:off x="3860509"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89" name="Line 39"/>
          <p:cNvSpPr>
            <a:spLocks noChangeShapeType="1"/>
          </p:cNvSpPr>
          <p:nvPr/>
        </p:nvSpPr>
        <p:spPr bwMode="auto">
          <a:xfrm>
            <a:off x="5779933" y="33047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3" name="Slide Number Placeholder 2"/>
          <p:cNvSpPr>
            <a:spLocks noGrp="1"/>
          </p:cNvSpPr>
          <p:nvPr>
            <p:ph type="sldNum" sz="quarter" idx="12"/>
          </p:nvPr>
        </p:nvSpPr>
        <p:spPr/>
        <p:txBody>
          <a:bodyPr/>
          <a:lstStyle/>
          <a:p>
            <a:fld id="{915173E1-F880-A64A-B74C-29872619673F}" type="slidenum">
              <a:rPr lang="en-US" smtClean="0"/>
              <a:t>51</a:t>
            </a:fld>
            <a:endParaRPr lang="en-US"/>
          </a:p>
        </p:txBody>
      </p:sp>
    </p:spTree>
    <p:extLst>
      <p:ext uri="{BB962C8B-B14F-4D97-AF65-F5344CB8AC3E}">
        <p14:creationId xmlns:p14="http://schemas.microsoft.com/office/powerpoint/2010/main" val="253213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Random Access MAC Protocols</a:t>
            </a:r>
          </a:p>
        </p:txBody>
      </p:sp>
      <p:sp>
        <p:nvSpPr>
          <p:cNvPr id="965635" name="Rectangle 3"/>
          <p:cNvSpPr>
            <a:spLocks noGrp="1" noChangeArrowheads="1"/>
          </p:cNvSpPr>
          <p:nvPr>
            <p:ph type="body" idx="1"/>
          </p:nvPr>
        </p:nvSpPr>
        <p:spPr/>
        <p:txBody>
          <a:bodyPr>
            <a:normAutofit fontScale="85000" lnSpcReduction="20000"/>
          </a:bodyPr>
          <a:lstStyle/>
          <a:p>
            <a:r>
              <a:rPr lang="en-US" dirty="0">
                <a:cs typeface="Calibri"/>
              </a:rPr>
              <a:t>When node has packet to send</a:t>
            </a:r>
          </a:p>
          <a:p>
            <a:pPr lvl="1"/>
            <a:r>
              <a:rPr lang="en-US" dirty="0">
                <a:ea typeface="Calibri"/>
                <a:cs typeface="Calibri"/>
              </a:rPr>
              <a:t>Transmit at full channel data rate</a:t>
            </a:r>
          </a:p>
          <a:p>
            <a:pPr lvl="1"/>
            <a:r>
              <a:rPr lang="en-US" dirty="0">
                <a:ea typeface="Calibri"/>
                <a:cs typeface="Calibri"/>
              </a:rPr>
              <a:t>No </a:t>
            </a:r>
            <a:r>
              <a:rPr lang="en-US" i="1" dirty="0">
                <a:ea typeface="Calibri"/>
                <a:cs typeface="Calibri"/>
              </a:rPr>
              <a:t>a priori</a:t>
            </a:r>
            <a:r>
              <a:rPr lang="en-US" dirty="0">
                <a:ea typeface="Calibri"/>
                <a:cs typeface="Calibri"/>
              </a:rPr>
              <a:t> coordination among nodes</a:t>
            </a:r>
          </a:p>
          <a:p>
            <a:r>
              <a:rPr lang="en-US" dirty="0">
                <a:cs typeface="Calibri"/>
              </a:rPr>
              <a:t>Two or more transmitting nodes </a:t>
            </a:r>
            <a:r>
              <a:rPr lang="en-US" dirty="0">
                <a:ea typeface="AppleGothic" charset="0"/>
                <a:cs typeface="AppleGothic" charset="0"/>
                <a:sym typeface="Symbol" charset="0"/>
              </a:rPr>
              <a:t></a:t>
            </a:r>
            <a:r>
              <a:rPr lang="en-US" dirty="0">
                <a:cs typeface="Calibri"/>
              </a:rPr>
              <a:t> </a:t>
            </a:r>
            <a:r>
              <a:rPr lang="en-US" dirty="0">
                <a:solidFill>
                  <a:srgbClr val="FF3300"/>
                </a:solidFill>
                <a:cs typeface="Calibri"/>
              </a:rPr>
              <a:t>collision</a:t>
            </a:r>
            <a:endParaRPr lang="en-US" dirty="0">
              <a:cs typeface="Calibri"/>
            </a:endParaRPr>
          </a:p>
          <a:p>
            <a:pPr lvl="1"/>
            <a:r>
              <a:rPr lang="en-US" dirty="0">
                <a:ea typeface="Calibri"/>
                <a:cs typeface="Calibri"/>
              </a:rPr>
              <a:t>Data lost</a:t>
            </a:r>
          </a:p>
          <a:p>
            <a:r>
              <a:rPr lang="en-US" dirty="0">
                <a:cs typeface="Calibri"/>
              </a:rPr>
              <a:t>Random access MAC protocol specifies: </a:t>
            </a:r>
          </a:p>
          <a:p>
            <a:pPr lvl="1"/>
            <a:r>
              <a:rPr lang="en-US" dirty="0">
                <a:ea typeface="Calibri"/>
                <a:cs typeface="Calibri"/>
              </a:rPr>
              <a:t>How to detect collisions</a:t>
            </a:r>
          </a:p>
          <a:p>
            <a:pPr lvl="1"/>
            <a:r>
              <a:rPr lang="en-US" dirty="0">
                <a:ea typeface="Calibri"/>
                <a:cs typeface="Calibri"/>
              </a:rPr>
              <a:t>How to recover from collisions </a:t>
            </a:r>
          </a:p>
          <a:p>
            <a:r>
              <a:rPr lang="en-US" dirty="0">
                <a:cs typeface="Calibri"/>
              </a:rPr>
              <a:t>Examples </a:t>
            </a:r>
          </a:p>
          <a:p>
            <a:pPr lvl="1"/>
            <a:r>
              <a:rPr lang="en-US" dirty="0">
                <a:ea typeface="Calibri"/>
                <a:cs typeface="Calibri"/>
              </a:rPr>
              <a:t>ALOHA </a:t>
            </a:r>
            <a:r>
              <a:rPr lang="en-US" dirty="0">
                <a:solidFill>
                  <a:srgbClr val="000000"/>
                </a:solidFill>
                <a:ea typeface="Calibri"/>
                <a:cs typeface="Calibri"/>
              </a:rPr>
              <a:t>and Slotted ALOHA</a:t>
            </a:r>
          </a:p>
          <a:p>
            <a:pPr lvl="1">
              <a:buClr>
                <a:schemeClr val="tx2"/>
              </a:buClr>
            </a:pPr>
            <a:r>
              <a:rPr lang="en-US" dirty="0">
                <a:solidFill>
                  <a:srgbClr val="000000"/>
                </a:solidFill>
                <a:ea typeface="Calibri"/>
                <a:cs typeface="Calibri"/>
              </a:rPr>
              <a:t>CSMA, CSMA/CD, CSMA</a:t>
            </a:r>
            <a:r>
              <a:rPr lang="en-US" dirty="0">
                <a:ea typeface="Calibri"/>
                <a:cs typeface="Calibri"/>
              </a:rPr>
              <a:t>/CA (</a:t>
            </a:r>
            <a:r>
              <a:rPr lang="en-US" dirty="0" smtClean="0">
                <a:ea typeface="Calibri"/>
                <a:cs typeface="Calibri"/>
              </a:rPr>
              <a:t>wireless)</a:t>
            </a:r>
            <a:endParaRPr lang="en-US" dirty="0">
              <a:ea typeface="Calibri"/>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52</a:t>
            </a:fld>
            <a:endParaRPr lang="en-US"/>
          </a:p>
        </p:txBody>
      </p:sp>
    </p:spTree>
    <p:extLst>
      <p:ext uri="{BB962C8B-B14F-4D97-AF65-F5344CB8AC3E}">
        <p14:creationId xmlns:p14="http://schemas.microsoft.com/office/powerpoint/2010/main" val="234607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5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56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56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563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563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563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5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Key Ideas of Random Access</a:t>
            </a:r>
          </a:p>
        </p:txBody>
      </p:sp>
      <p:sp>
        <p:nvSpPr>
          <p:cNvPr id="967683" name="Rectangle 3"/>
          <p:cNvSpPr>
            <a:spLocks noGrp="1" noChangeArrowheads="1"/>
          </p:cNvSpPr>
          <p:nvPr>
            <p:ph type="body" idx="1"/>
          </p:nvPr>
        </p:nvSpPr>
        <p:spPr/>
        <p:txBody>
          <a:bodyPr>
            <a:normAutofit fontScale="85000" lnSpcReduction="20000"/>
          </a:bodyPr>
          <a:lstStyle/>
          <a:p>
            <a:pPr>
              <a:buClr>
                <a:schemeClr val="tx2"/>
              </a:buClr>
            </a:pPr>
            <a:r>
              <a:rPr lang="en-US" dirty="0">
                <a:solidFill>
                  <a:srgbClr val="0000FF"/>
                </a:solidFill>
                <a:cs typeface="Calibri"/>
              </a:rPr>
              <a:t>Carrier sense</a:t>
            </a:r>
            <a:endParaRPr lang="en-US" dirty="0">
              <a:cs typeface="Calibri"/>
            </a:endParaRPr>
          </a:p>
          <a:p>
            <a:pPr lvl="1"/>
            <a:r>
              <a:rPr lang="en-US" i="1" dirty="0">
                <a:ea typeface="Calibri"/>
                <a:cs typeface="Calibri"/>
              </a:rPr>
              <a:t>Listen before speaking, and don</a:t>
            </a:r>
            <a:r>
              <a:rPr lang="ja-JP" altLang="en-US" i="1" dirty="0">
                <a:ea typeface="Calibri"/>
                <a:cs typeface="Calibri"/>
              </a:rPr>
              <a:t>’</a:t>
            </a:r>
            <a:r>
              <a:rPr lang="en-US" i="1" dirty="0">
                <a:ea typeface="Calibri"/>
                <a:cs typeface="Calibri"/>
              </a:rPr>
              <a:t>t interrupt</a:t>
            </a:r>
          </a:p>
          <a:p>
            <a:pPr lvl="1"/>
            <a:r>
              <a:rPr lang="en-US" dirty="0">
                <a:ea typeface="Calibri"/>
                <a:cs typeface="Calibri"/>
              </a:rPr>
              <a:t>Checking if someone else is already sending data</a:t>
            </a:r>
          </a:p>
          <a:p>
            <a:pPr lvl="1"/>
            <a:r>
              <a:rPr lang="en-US" dirty="0">
                <a:ea typeface="Calibri"/>
                <a:cs typeface="Calibri"/>
              </a:rPr>
              <a:t>… and waiting till the other node is done</a:t>
            </a:r>
          </a:p>
          <a:p>
            <a:pPr>
              <a:buClr>
                <a:schemeClr val="tx2"/>
              </a:buClr>
            </a:pPr>
            <a:r>
              <a:rPr lang="en-US" dirty="0">
                <a:solidFill>
                  <a:srgbClr val="0000FF"/>
                </a:solidFill>
                <a:cs typeface="Calibri"/>
              </a:rPr>
              <a:t>Collision detection</a:t>
            </a:r>
            <a:endParaRPr lang="en-US" dirty="0">
              <a:cs typeface="Calibri"/>
            </a:endParaRPr>
          </a:p>
          <a:p>
            <a:pPr lvl="1"/>
            <a:r>
              <a:rPr lang="en-US" i="1" dirty="0">
                <a:ea typeface="Calibri"/>
                <a:cs typeface="Calibri"/>
              </a:rPr>
              <a:t>If someone else starts talking at the same time, stop</a:t>
            </a:r>
          </a:p>
          <a:p>
            <a:pPr lvl="1"/>
            <a:r>
              <a:rPr lang="en-US" dirty="0">
                <a:ea typeface="Calibri"/>
                <a:cs typeface="Calibri"/>
              </a:rPr>
              <a:t>Realizing when two nodes are transmitting at once</a:t>
            </a:r>
          </a:p>
          <a:p>
            <a:pPr lvl="1"/>
            <a:r>
              <a:rPr lang="en-US" dirty="0">
                <a:ea typeface="Calibri"/>
                <a:cs typeface="Calibri"/>
              </a:rPr>
              <a:t>…by detecting that the data on the wire is garbled</a:t>
            </a:r>
          </a:p>
          <a:p>
            <a:pPr>
              <a:buClr>
                <a:schemeClr val="tx2"/>
              </a:buClr>
            </a:pPr>
            <a:r>
              <a:rPr lang="en-US" dirty="0">
                <a:solidFill>
                  <a:srgbClr val="0000FF"/>
                </a:solidFill>
                <a:cs typeface="Calibri"/>
              </a:rPr>
              <a:t>Randomness</a:t>
            </a:r>
            <a:endParaRPr lang="en-US" dirty="0">
              <a:cs typeface="Calibri"/>
            </a:endParaRPr>
          </a:p>
          <a:p>
            <a:pPr lvl="1"/>
            <a:r>
              <a:rPr lang="en-US" i="1" dirty="0">
                <a:ea typeface="Calibri"/>
                <a:cs typeface="Calibri"/>
              </a:rPr>
              <a:t>Don</a:t>
            </a:r>
            <a:r>
              <a:rPr lang="ja-JP" altLang="en-US" i="1" dirty="0">
                <a:ea typeface="Calibri"/>
                <a:cs typeface="Calibri"/>
              </a:rPr>
              <a:t>’</a:t>
            </a:r>
            <a:r>
              <a:rPr lang="en-US" i="1" dirty="0">
                <a:ea typeface="Calibri"/>
                <a:cs typeface="Calibri"/>
              </a:rPr>
              <a:t>t start talking again right away</a:t>
            </a:r>
          </a:p>
          <a:p>
            <a:pPr lvl="1"/>
            <a:r>
              <a:rPr lang="en-US" dirty="0">
                <a:ea typeface="Calibri"/>
                <a:cs typeface="Calibri"/>
              </a:rPr>
              <a:t>Waiting for a random time before trying again</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53</a:t>
            </a:fld>
            <a:endParaRPr lang="en-US"/>
          </a:p>
        </p:txBody>
      </p:sp>
    </p:spTree>
    <p:extLst>
      <p:ext uri="{BB962C8B-B14F-4D97-AF65-F5344CB8AC3E}">
        <p14:creationId xmlns:p14="http://schemas.microsoft.com/office/powerpoint/2010/main" val="7184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676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676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676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3" end="3"/>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6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9676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9676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9676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7" end="7"/>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768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76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7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CSMA (Carrier Sense Multiple Access)</a:t>
            </a:r>
          </a:p>
        </p:txBody>
      </p:sp>
      <p:sp>
        <p:nvSpPr>
          <p:cNvPr id="973827" name="Rectangle 3"/>
          <p:cNvSpPr>
            <a:spLocks noGrp="1" noChangeArrowheads="1"/>
          </p:cNvSpPr>
          <p:nvPr>
            <p:ph type="body" idx="1"/>
          </p:nvPr>
        </p:nvSpPr>
        <p:spPr/>
        <p:txBody>
          <a:bodyPr>
            <a:normAutofit lnSpcReduction="10000"/>
          </a:bodyPr>
          <a:lstStyle/>
          <a:p>
            <a:endParaRPr lang="en-US" dirty="0">
              <a:cs typeface="Calibri"/>
            </a:endParaRPr>
          </a:p>
          <a:p>
            <a:r>
              <a:rPr lang="en-US" dirty="0">
                <a:cs typeface="Calibri"/>
              </a:rPr>
              <a:t>CSMA: </a:t>
            </a:r>
            <a:r>
              <a:rPr lang="en-US" dirty="0">
                <a:solidFill>
                  <a:srgbClr val="0000FF"/>
                </a:solidFill>
                <a:cs typeface="Calibri"/>
              </a:rPr>
              <a:t>listen</a:t>
            </a:r>
            <a:r>
              <a:rPr lang="en-US" dirty="0">
                <a:cs typeface="Calibri"/>
              </a:rPr>
              <a:t> before transmit</a:t>
            </a:r>
          </a:p>
          <a:p>
            <a:pPr lvl="1"/>
            <a:r>
              <a:rPr lang="en-US" dirty="0">
                <a:ea typeface="Calibri"/>
                <a:cs typeface="Calibri"/>
              </a:rPr>
              <a:t>If channel sensed idle: transmit entire frame</a:t>
            </a:r>
          </a:p>
          <a:p>
            <a:pPr lvl="1"/>
            <a:r>
              <a:rPr lang="en-US" dirty="0">
                <a:ea typeface="Calibri"/>
                <a:cs typeface="Calibri"/>
              </a:rPr>
              <a:t>If channel sensed busy, defer transmission </a:t>
            </a:r>
            <a:br>
              <a:rPr lang="en-US" dirty="0">
                <a:ea typeface="Calibri"/>
                <a:cs typeface="Calibri"/>
              </a:rPr>
            </a:br>
            <a:endParaRPr lang="en-US" dirty="0">
              <a:ea typeface="Calibri"/>
              <a:cs typeface="Calibri"/>
            </a:endParaRPr>
          </a:p>
          <a:p>
            <a:r>
              <a:rPr lang="en-US" dirty="0">
                <a:cs typeface="Calibri"/>
              </a:rPr>
              <a:t>Human analogy: don</a:t>
            </a:r>
            <a:r>
              <a:rPr lang="ja-JP" altLang="en-US" dirty="0">
                <a:cs typeface="Calibri"/>
              </a:rPr>
              <a:t>’</a:t>
            </a:r>
            <a:r>
              <a:rPr lang="en-US" dirty="0">
                <a:cs typeface="Calibri"/>
              </a:rPr>
              <a:t>t interrupt others</a:t>
            </a:r>
            <a:r>
              <a:rPr lang="en-US" dirty="0" smtClean="0">
                <a:cs typeface="Calibri"/>
              </a:rPr>
              <a:t>!</a:t>
            </a:r>
          </a:p>
          <a:p>
            <a:endParaRPr lang="en-US" dirty="0">
              <a:cs typeface="Calibri"/>
            </a:endParaRPr>
          </a:p>
          <a:p>
            <a:r>
              <a:rPr lang="en-US" dirty="0" smtClean="0">
                <a:cs typeface="Calibri"/>
              </a:rPr>
              <a:t>Does this eliminate all collisions?</a:t>
            </a:r>
          </a:p>
          <a:p>
            <a:pPr lvl="1"/>
            <a:r>
              <a:rPr lang="en-US" dirty="0" smtClean="0">
                <a:cs typeface="Calibri"/>
              </a:rPr>
              <a:t>No, because of nonzero propagation delay</a:t>
            </a:r>
            <a:endParaRPr lang="en-US" dirty="0">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54</a:t>
            </a:fld>
            <a:endParaRPr lang="en-US"/>
          </a:p>
        </p:txBody>
      </p:sp>
    </p:spTree>
    <p:extLst>
      <p:ext uri="{BB962C8B-B14F-4D97-AF65-F5344CB8AC3E}">
        <p14:creationId xmlns:p14="http://schemas.microsoft.com/office/powerpoint/2010/main" val="207719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8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38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 Collisions</a:t>
            </a:r>
          </a:p>
        </p:txBody>
      </p:sp>
      <p:sp>
        <p:nvSpPr>
          <p:cNvPr id="90116" name="Rectangle 3"/>
          <p:cNvSpPr>
            <a:spLocks noGrp="1" noChangeArrowheads="1"/>
          </p:cNvSpPr>
          <p:nvPr>
            <p:ph type="body" sz="half" idx="2"/>
          </p:nvPr>
        </p:nvSpPr>
        <p:spPr/>
        <p:txBody>
          <a:bodyPr/>
          <a:lstStyle/>
          <a:p>
            <a:endParaRPr lang="en-US" sz="2400" dirty="0">
              <a:cs typeface="Calibri"/>
            </a:endParaRPr>
          </a:p>
        </p:txBody>
      </p:sp>
      <p:pic>
        <p:nvPicPr>
          <p:cNvPr id="90117"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322388"/>
            <a:ext cx="4506912" cy="530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8" name="Rectangle 5"/>
          <p:cNvSpPr>
            <a:spLocks noChangeArrowheads="1"/>
          </p:cNvSpPr>
          <p:nvPr/>
        </p:nvSpPr>
        <p:spPr bwMode="auto">
          <a:xfrm>
            <a:off x="541338" y="1295400"/>
            <a:ext cx="3794125"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eaLnBrk="0" hangingPunct="0"/>
            <a:r>
              <a:rPr lang="en-US" sz="2400" dirty="0"/>
              <a:t>P</a:t>
            </a:r>
            <a:r>
              <a:rPr lang="en-US" sz="2400" b="0" dirty="0" smtClean="0"/>
              <a:t>ropagation delay:</a:t>
            </a:r>
            <a:r>
              <a:rPr lang="en-US" sz="2400" dirty="0"/>
              <a:t> </a:t>
            </a:r>
            <a:r>
              <a:rPr lang="en-US" sz="2400" b="0" dirty="0" smtClean="0"/>
              <a:t>two </a:t>
            </a:r>
            <a:r>
              <a:rPr lang="en-US" sz="2400" b="0" dirty="0"/>
              <a:t>nodes may not </a:t>
            </a:r>
            <a:r>
              <a:rPr lang="en-US" sz="2400" b="0" dirty="0" smtClean="0"/>
              <a:t>hear each other</a:t>
            </a:r>
            <a:r>
              <a:rPr lang="en-US" sz="2400" dirty="0" smtClean="0"/>
              <a:t>’</a:t>
            </a:r>
            <a:r>
              <a:rPr lang="en-US" sz="2400" b="0" dirty="0" smtClean="0"/>
              <a:t>s before sending.</a:t>
            </a:r>
            <a:endParaRPr lang="en-US" sz="2400" b="0" dirty="0"/>
          </a:p>
        </p:txBody>
      </p:sp>
      <p:sp>
        <p:nvSpPr>
          <p:cNvPr id="90119" name="Rectangle 6"/>
          <p:cNvSpPr>
            <a:spLocks noChangeArrowheads="1"/>
          </p:cNvSpPr>
          <p:nvPr/>
        </p:nvSpPr>
        <p:spPr bwMode="auto">
          <a:xfrm>
            <a:off x="533399" y="2495728"/>
            <a:ext cx="38020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i="1" dirty="0" smtClean="0">
                <a:latin typeface="Calibri"/>
              </a:rPr>
              <a:t>Would </a:t>
            </a:r>
            <a:r>
              <a:rPr lang="en-US" sz="2400" b="0" i="1" dirty="0">
                <a:latin typeface="Calibri"/>
              </a:rPr>
              <a:t>slots hurt or help?</a:t>
            </a:r>
          </a:p>
        </p:txBody>
      </p:sp>
      <p:sp>
        <p:nvSpPr>
          <p:cNvPr id="8" name="Rectangle 6"/>
          <p:cNvSpPr>
            <a:spLocks noChangeArrowheads="1"/>
          </p:cNvSpPr>
          <p:nvPr/>
        </p:nvSpPr>
        <p:spPr bwMode="auto">
          <a:xfrm>
            <a:off x="495299" y="3765728"/>
            <a:ext cx="4038601"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dirty="0" smtClean="0">
                <a:latin typeface="Calibri"/>
              </a:rPr>
              <a:t>CSMA reduces but does not eliminate collisions</a:t>
            </a:r>
          </a:p>
          <a:p>
            <a:pPr algn="l" eaLnBrk="0" hangingPunct="0"/>
            <a:endParaRPr lang="en-US" sz="2400" i="1" dirty="0"/>
          </a:p>
          <a:p>
            <a:pPr algn="l" eaLnBrk="0" hangingPunct="0"/>
            <a:r>
              <a:rPr lang="en-US" sz="2400" b="0" i="1" dirty="0" smtClean="0">
                <a:latin typeface="Calibri"/>
              </a:rPr>
              <a:t>Biggest remaining problem?</a:t>
            </a:r>
          </a:p>
          <a:p>
            <a:pPr algn="l" eaLnBrk="0" hangingPunct="0"/>
            <a:endParaRPr lang="en-US" sz="2400" b="0" i="1" dirty="0" smtClean="0">
              <a:latin typeface="Calibri"/>
            </a:endParaRPr>
          </a:p>
          <a:p>
            <a:pPr algn="l" eaLnBrk="0" hangingPunct="0"/>
            <a:r>
              <a:rPr lang="en-US" sz="2400" dirty="0" smtClean="0"/>
              <a:t>Collisions still take full slot!</a:t>
            </a:r>
          </a:p>
          <a:p>
            <a:pPr algn="l" eaLnBrk="0" hangingPunct="0"/>
            <a:r>
              <a:rPr lang="en-US" sz="2400" dirty="0" smtClean="0"/>
              <a:t>How do you fix that?</a:t>
            </a:r>
            <a:endParaRPr lang="en-US" sz="2400" dirty="0"/>
          </a:p>
        </p:txBody>
      </p:sp>
      <p:sp>
        <p:nvSpPr>
          <p:cNvPr id="2" name="Rectangle 1"/>
          <p:cNvSpPr/>
          <p:nvPr/>
        </p:nvSpPr>
        <p:spPr bwMode="auto">
          <a:xfrm>
            <a:off x="4648200" y="2603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0" name="Rectangle 9"/>
          <p:cNvSpPr/>
          <p:nvPr/>
        </p:nvSpPr>
        <p:spPr bwMode="auto">
          <a:xfrm>
            <a:off x="4648200" y="2908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1" name="Rectangle 10"/>
          <p:cNvSpPr/>
          <p:nvPr/>
        </p:nvSpPr>
        <p:spPr bwMode="auto">
          <a:xfrm>
            <a:off x="4648200" y="3213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2" name="Rectangle 11"/>
          <p:cNvSpPr/>
          <p:nvPr/>
        </p:nvSpPr>
        <p:spPr bwMode="auto">
          <a:xfrm>
            <a:off x="4648200" y="3517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3" name="Rectangle 12"/>
          <p:cNvSpPr/>
          <p:nvPr/>
        </p:nvSpPr>
        <p:spPr bwMode="auto">
          <a:xfrm>
            <a:off x="4648200" y="3822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4" name="Rectangle 13"/>
          <p:cNvSpPr/>
          <p:nvPr/>
        </p:nvSpPr>
        <p:spPr bwMode="auto">
          <a:xfrm>
            <a:off x="4648200" y="4127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5" name="Rectangle 14"/>
          <p:cNvSpPr/>
          <p:nvPr/>
        </p:nvSpPr>
        <p:spPr bwMode="auto">
          <a:xfrm>
            <a:off x="4648200" y="4432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6" name="Rectangle 15"/>
          <p:cNvSpPr/>
          <p:nvPr/>
        </p:nvSpPr>
        <p:spPr bwMode="auto">
          <a:xfrm>
            <a:off x="4648200" y="4737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7" name="Rectangle 16"/>
          <p:cNvSpPr/>
          <p:nvPr/>
        </p:nvSpPr>
        <p:spPr bwMode="auto">
          <a:xfrm>
            <a:off x="4648200" y="5041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8" name="Rectangle 17"/>
          <p:cNvSpPr/>
          <p:nvPr/>
        </p:nvSpPr>
        <p:spPr bwMode="auto">
          <a:xfrm>
            <a:off x="4648200" y="5346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9" name="Rectangle 18"/>
          <p:cNvSpPr/>
          <p:nvPr/>
        </p:nvSpPr>
        <p:spPr bwMode="auto">
          <a:xfrm>
            <a:off x="4648200" y="5651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4648200" y="5956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4648200" y="6261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2"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55</a:t>
            </a:fld>
            <a:endParaRPr lang="en-US"/>
          </a:p>
        </p:txBody>
      </p:sp>
    </p:spTree>
    <p:extLst>
      <p:ext uri="{BB962C8B-B14F-4D97-AF65-F5344CB8AC3E}">
        <p14:creationId xmlns:p14="http://schemas.microsoft.com/office/powerpoint/2010/main" val="291040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0" nodeType="clickEffect">
                                  <p:stCondLst>
                                    <p:cond delay="0"/>
                                  </p:stCondLst>
                                  <p:childTnLst>
                                    <p:animEffect transition="out" filter="wipe(up)">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grpId="0" nodeType="clickEffect">
                                  <p:stCondLst>
                                    <p:cond delay="0"/>
                                  </p:stCondLst>
                                  <p:childTnLst>
                                    <p:animEffect transition="out" filter="wipe(up)">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grpId="0" nodeType="clickEffect">
                                  <p:stCondLst>
                                    <p:cond delay="0"/>
                                  </p:stCondLst>
                                  <p:childTnLst>
                                    <p:animEffect transition="out" filter="wipe(up)">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01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
                                            <p:txEl>
                                              <p:pRg st="6" end="6"/>
                                            </p:txEl>
                                          </p:spTgt>
                                        </p:tgtEl>
                                        <p:attrNameLst>
                                          <p:attrName>style.visibility</p:attrName>
                                        </p:attrNameLst>
                                      </p:cBhvr>
                                      <p:to>
                                        <p:strVal val="visible"/>
                                      </p:to>
                                    </p:set>
                                  </p:childTnLst>
                                </p:cTn>
                              </p:par>
                            </p:childTnLst>
                          </p:cTn>
                        </p:par>
                        <p:par>
                          <p:cTn id="88" fill="hold">
                            <p:stCondLst>
                              <p:cond delay="0"/>
                            </p:stCondLst>
                            <p:childTnLst>
                              <p:par>
                                <p:cTn id="89" presetID="1" presetClass="exit" presetSubtype="0" fill="hold" grpId="1" nodeType="afterEffect">
                                  <p:stCondLst>
                                    <p:cond delay="0"/>
                                  </p:stCondLst>
                                  <p:childTnLst>
                                    <p:set>
                                      <p:cBhvr>
                                        <p:cTn id="90" dur="1" fill="hold">
                                          <p:stCondLst>
                                            <p:cond delay="0"/>
                                          </p:stCondLst>
                                        </p:cTn>
                                        <p:tgtEl>
                                          <p:spTgt spid="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6"/>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9"/>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8" grpId="0" build="p"/>
      <p:bldP spid="2" grpId="0" animBg="1"/>
      <p:bldP spid="2"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CSMA/CD (Collision Detection)</a:t>
            </a:r>
          </a:p>
        </p:txBody>
      </p:sp>
      <p:sp>
        <p:nvSpPr>
          <p:cNvPr id="977923" name="Rectangle 3"/>
          <p:cNvSpPr>
            <a:spLocks noGrp="1" noChangeArrowheads="1"/>
          </p:cNvSpPr>
          <p:nvPr>
            <p:ph type="body" idx="1"/>
          </p:nvPr>
        </p:nvSpPr>
        <p:spPr/>
        <p:txBody>
          <a:bodyPr>
            <a:normAutofit fontScale="85000" lnSpcReduction="10000"/>
          </a:bodyPr>
          <a:lstStyle/>
          <a:p>
            <a:r>
              <a:rPr lang="en-US" dirty="0">
                <a:cs typeface="Calibri"/>
              </a:rPr>
              <a:t>CSMA/CD: carrier sensing, deferral as in CSMA</a:t>
            </a:r>
          </a:p>
          <a:p>
            <a:pPr lvl="1"/>
            <a:r>
              <a:rPr lang="en-US" b="1" dirty="0">
                <a:ea typeface="Calibri"/>
                <a:cs typeface="Calibri"/>
              </a:rPr>
              <a:t>Collisions detected within short time</a:t>
            </a:r>
          </a:p>
          <a:p>
            <a:pPr lvl="1"/>
            <a:r>
              <a:rPr lang="en-US" dirty="0">
                <a:ea typeface="Calibri"/>
                <a:cs typeface="Calibri"/>
              </a:rPr>
              <a:t>Colliding transmissions aborted, reducing wastage </a:t>
            </a:r>
            <a:br>
              <a:rPr lang="en-US" dirty="0">
                <a:ea typeface="Calibri"/>
                <a:cs typeface="Calibri"/>
              </a:rPr>
            </a:br>
            <a:endParaRPr lang="en-US" dirty="0">
              <a:ea typeface="Calibri"/>
              <a:cs typeface="Calibri"/>
            </a:endParaRPr>
          </a:p>
          <a:p>
            <a:r>
              <a:rPr lang="en-US" dirty="0">
                <a:cs typeface="Calibri"/>
              </a:rPr>
              <a:t>Collision detection easy in wired LANs:</a:t>
            </a:r>
          </a:p>
          <a:p>
            <a:pPr lvl="1"/>
            <a:r>
              <a:rPr lang="en-US" dirty="0">
                <a:ea typeface="Calibri"/>
                <a:cs typeface="Calibri"/>
              </a:rPr>
              <a:t>Compare transmitted, received signals</a:t>
            </a:r>
            <a:br>
              <a:rPr lang="en-US" dirty="0">
                <a:ea typeface="Calibri"/>
                <a:cs typeface="Calibri"/>
              </a:rPr>
            </a:br>
            <a:endParaRPr lang="en-US" dirty="0">
              <a:ea typeface="Calibri"/>
              <a:cs typeface="Calibri"/>
            </a:endParaRPr>
          </a:p>
          <a:p>
            <a:r>
              <a:rPr lang="en-US" dirty="0">
                <a:cs typeface="Calibri"/>
              </a:rPr>
              <a:t>Collision detection difficult in wireless LANs:</a:t>
            </a:r>
          </a:p>
          <a:p>
            <a:pPr lvl="1"/>
            <a:r>
              <a:rPr lang="en-US" dirty="0">
                <a:ea typeface="Calibri"/>
                <a:cs typeface="Calibri"/>
              </a:rPr>
              <a:t>Reception shut off while </a:t>
            </a:r>
            <a:r>
              <a:rPr lang="en-US" dirty="0" smtClean="0">
                <a:ea typeface="Calibri"/>
                <a:cs typeface="Calibri"/>
              </a:rPr>
              <a:t>transmitting (well, perhaps not)</a:t>
            </a:r>
            <a:endParaRPr lang="en-US" dirty="0">
              <a:ea typeface="Calibri"/>
              <a:cs typeface="Calibri"/>
            </a:endParaRPr>
          </a:p>
          <a:p>
            <a:pPr lvl="1">
              <a:buClr>
                <a:schemeClr val="tx2"/>
              </a:buClr>
            </a:pPr>
            <a:r>
              <a:rPr lang="en-US" dirty="0" smtClean="0">
                <a:ea typeface="Calibri"/>
                <a:cs typeface="Calibri"/>
              </a:rPr>
              <a:t>Not perfect broadcast (limited range) so collisions local</a:t>
            </a:r>
          </a:p>
          <a:p>
            <a:pPr lvl="1">
              <a:buClr>
                <a:schemeClr val="tx2"/>
              </a:buClr>
            </a:pPr>
            <a:r>
              <a:rPr lang="en-US" dirty="0" smtClean="0">
                <a:ea typeface="Calibri"/>
                <a:cs typeface="Calibri"/>
              </a:rPr>
              <a:t>Leads </a:t>
            </a:r>
            <a:r>
              <a:rPr lang="en-US" dirty="0">
                <a:ea typeface="Calibri"/>
                <a:cs typeface="Calibri"/>
              </a:rPr>
              <a:t>to use of </a:t>
            </a:r>
            <a:r>
              <a:rPr lang="en-US" i="1" dirty="0">
                <a:ea typeface="Calibri"/>
                <a:cs typeface="Calibri"/>
              </a:rPr>
              <a:t>collision avoidance</a:t>
            </a:r>
            <a:r>
              <a:rPr lang="en-US" dirty="0">
                <a:ea typeface="Calibri"/>
                <a:cs typeface="Calibri"/>
              </a:rPr>
              <a:t> instead (later)</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56</a:t>
            </a:fld>
            <a:endParaRPr lang="en-US"/>
          </a:p>
        </p:txBody>
      </p:sp>
    </p:spTree>
    <p:extLst>
      <p:ext uri="{BB962C8B-B14F-4D97-AF65-F5344CB8AC3E}">
        <p14:creationId xmlns:p14="http://schemas.microsoft.com/office/powerpoint/2010/main" val="101184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79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79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79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5459413" cy="476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CSMA/CD Collision Detection</a:t>
            </a:r>
          </a:p>
        </p:txBody>
      </p:sp>
      <p:sp>
        <p:nvSpPr>
          <p:cNvPr id="979972" name="Rectangle 4"/>
          <p:cNvSpPr>
            <a:spLocks noChangeArrowheads="1"/>
          </p:cNvSpPr>
          <p:nvPr/>
        </p:nvSpPr>
        <p:spPr bwMode="auto">
          <a:xfrm>
            <a:off x="533400" y="1295400"/>
            <a:ext cx="2984500" cy="233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eaLnBrk="0" hangingPunct="0"/>
            <a:r>
              <a:rPr lang="en-US" sz="2400" dirty="0" smtClean="0">
                <a:solidFill>
                  <a:srgbClr val="FFCC00"/>
                </a:solidFill>
                <a:latin typeface="Calibri"/>
              </a:rPr>
              <a:t>B</a:t>
            </a:r>
            <a:r>
              <a:rPr lang="en-US" sz="2400" b="0" dirty="0" smtClean="0">
                <a:latin typeface="Calibri"/>
              </a:rPr>
              <a:t> </a:t>
            </a:r>
            <a:r>
              <a:rPr lang="en-US" sz="2400" b="0" dirty="0">
                <a:latin typeface="Calibri"/>
              </a:rPr>
              <a:t>and </a:t>
            </a:r>
            <a:r>
              <a:rPr lang="en-US" sz="2400" dirty="0">
                <a:solidFill>
                  <a:srgbClr val="FF0000"/>
                </a:solidFill>
                <a:latin typeface="Calibri"/>
              </a:rPr>
              <a:t>D</a:t>
            </a:r>
            <a:r>
              <a:rPr lang="en-US" sz="2400" b="0" dirty="0">
                <a:latin typeface="Calibri"/>
              </a:rPr>
              <a:t> can tell that collision occurred.</a:t>
            </a:r>
          </a:p>
          <a:p>
            <a:pPr algn="l" eaLnBrk="0" hangingPunct="0"/>
            <a:endParaRPr lang="en-US" b="0" dirty="0">
              <a:latin typeface="Calibri"/>
            </a:endParaRPr>
          </a:p>
          <a:p>
            <a:pPr algn="l" eaLnBrk="0" hangingPunct="0"/>
            <a:r>
              <a:rPr lang="en-US" sz="2000" b="0" dirty="0">
                <a:latin typeface="Calibri"/>
              </a:rPr>
              <a:t>Note: for this to work, </a:t>
            </a:r>
            <a:r>
              <a:rPr lang="en-US" sz="2000" b="0" dirty="0" smtClean="0">
                <a:latin typeface="Calibri"/>
              </a:rPr>
              <a:t>need </a:t>
            </a:r>
            <a:r>
              <a:rPr lang="en-US" sz="2000" b="0" dirty="0">
                <a:latin typeface="Calibri"/>
              </a:rPr>
              <a:t>restrictions on </a:t>
            </a:r>
            <a:r>
              <a:rPr lang="en-US" sz="2000" dirty="0">
                <a:latin typeface="Calibri"/>
              </a:rPr>
              <a:t>minimum frame size</a:t>
            </a:r>
            <a:r>
              <a:rPr lang="en-US" sz="2000" b="0" dirty="0">
                <a:latin typeface="Calibri"/>
              </a:rPr>
              <a:t> and </a:t>
            </a:r>
            <a:r>
              <a:rPr lang="en-US" sz="2000" dirty="0">
                <a:latin typeface="Calibri"/>
              </a:rPr>
              <a:t>maximum </a:t>
            </a:r>
            <a:r>
              <a:rPr lang="en-US" sz="2000" dirty="0" smtClean="0">
                <a:latin typeface="Calibri"/>
              </a:rPr>
              <a:t>distance.  Why?</a:t>
            </a:r>
            <a:endParaRPr lang="en-US" sz="2000" b="0" dirty="0">
              <a:latin typeface="Calibri"/>
            </a:endParaRPr>
          </a:p>
        </p:txBody>
      </p:sp>
      <p:sp>
        <p:nvSpPr>
          <p:cNvPr id="19" name="Rectangle 18"/>
          <p:cNvSpPr/>
          <p:nvPr/>
        </p:nvSpPr>
        <p:spPr bwMode="auto">
          <a:xfrm>
            <a:off x="3958771" y="3138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3958771" y="3443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3958771" y="3748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2" name="Rectangle 21"/>
          <p:cNvSpPr/>
          <p:nvPr/>
        </p:nvSpPr>
        <p:spPr bwMode="auto">
          <a:xfrm>
            <a:off x="3958771" y="4053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3" name="Rectangle 22"/>
          <p:cNvSpPr/>
          <p:nvPr/>
        </p:nvSpPr>
        <p:spPr bwMode="auto">
          <a:xfrm>
            <a:off x="3958771" y="4357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4" name="Rectangle 23"/>
          <p:cNvSpPr/>
          <p:nvPr/>
        </p:nvSpPr>
        <p:spPr bwMode="auto">
          <a:xfrm>
            <a:off x="3958771" y="4662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5" name="Rectangle 24"/>
          <p:cNvSpPr/>
          <p:nvPr/>
        </p:nvSpPr>
        <p:spPr bwMode="auto">
          <a:xfrm>
            <a:off x="3958771" y="4967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6" name="Rectangle 25"/>
          <p:cNvSpPr/>
          <p:nvPr/>
        </p:nvSpPr>
        <p:spPr bwMode="auto">
          <a:xfrm>
            <a:off x="3958771" y="5272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7" name="Rectangle 26"/>
          <p:cNvSpPr/>
          <p:nvPr/>
        </p:nvSpPr>
        <p:spPr bwMode="auto">
          <a:xfrm>
            <a:off x="3958771" y="5577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8" name="Rectangle 27"/>
          <p:cNvSpPr/>
          <p:nvPr/>
        </p:nvSpPr>
        <p:spPr bwMode="auto">
          <a:xfrm>
            <a:off x="3958771" y="5881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9" name="Rectangle 28"/>
          <p:cNvSpPr/>
          <p:nvPr/>
        </p:nvSpPr>
        <p:spPr bwMode="auto">
          <a:xfrm>
            <a:off x="3958771" y="6186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57</a:t>
            </a:fld>
            <a:endParaRPr lang="en-US"/>
          </a:p>
        </p:txBody>
      </p:sp>
    </p:spTree>
    <p:extLst>
      <p:ext uri="{BB962C8B-B14F-4D97-AF65-F5344CB8AC3E}">
        <p14:creationId xmlns:p14="http://schemas.microsoft.com/office/powerpoint/2010/main" val="10729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1" fill="hold" grpId="0" nodeType="clickEffect">
                                  <p:stCondLst>
                                    <p:cond delay="0"/>
                                  </p:stCondLst>
                                  <p:childTnLst>
                                    <p:animEffect transition="out" filter="wipe(up)">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grpId="0" nodeType="clickEffect">
                                  <p:stCondLst>
                                    <p:cond delay="0"/>
                                  </p:stCondLst>
                                  <p:childTnLst>
                                    <p:animEffect transition="out" filter="wipe(up)">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0" nodeType="clickEffect">
                                  <p:stCondLst>
                                    <p:cond delay="0"/>
                                  </p:stCondLst>
                                  <p:childTnLst>
                                    <p:animEffect transition="out" filter="wipe(up)">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1" fill="hold" grpId="0" nodeType="clickEffect">
                                  <p:stCondLst>
                                    <p:cond delay="0"/>
                                  </p:stCondLst>
                                  <p:childTnLst>
                                    <p:animEffect transition="out" filter="wipe(up)">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0" nodeType="clickEffect">
                                  <p:stCondLst>
                                    <p:cond delay="0"/>
                                  </p:stCondLst>
                                  <p:childTnLst>
                                    <p:animEffect transition="out" filter="wipe(up)">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grpId="0" nodeType="clickEffect">
                                  <p:stCondLst>
                                    <p:cond delay="0"/>
                                  </p:stCondLst>
                                  <p:childTnLst>
                                    <p:animEffect transition="out" filter="wipe(up)">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0" nodeType="clickEffect">
                                  <p:stCondLst>
                                    <p:cond delay="0"/>
                                  </p:stCondLst>
                                  <p:childTnLst>
                                    <p:animEffect transition="out" filter="wipe(up)">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0"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 presetClass="exit" presetSubtype="0" fill="hold" grpId="1" nodeType="after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3"/>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2" grpId="0" build="allAtOnce"/>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Limits on CSMA/CD Network Length</a:t>
            </a:r>
          </a:p>
        </p:txBody>
      </p:sp>
      <p:sp>
        <p:nvSpPr>
          <p:cNvPr id="943107" name="Rectangle 3"/>
          <p:cNvSpPr>
            <a:spLocks noGrp="1" noChangeArrowheads="1"/>
          </p:cNvSpPr>
          <p:nvPr>
            <p:ph type="body" idx="1"/>
          </p:nvPr>
        </p:nvSpPr>
        <p:spPr>
          <a:xfrm>
            <a:off x="457200" y="3006725"/>
            <a:ext cx="8458200" cy="3698875"/>
          </a:xfrm>
        </p:spPr>
        <p:txBody>
          <a:bodyPr>
            <a:normAutofit fontScale="92500"/>
          </a:bodyPr>
          <a:lstStyle/>
          <a:p>
            <a:r>
              <a:rPr lang="en-US" dirty="0">
                <a:cs typeface="Calibri"/>
              </a:rPr>
              <a:t>Latency depends on physical length of link</a:t>
            </a:r>
          </a:p>
          <a:p>
            <a:pPr lvl="1"/>
            <a:r>
              <a:rPr lang="en-US" dirty="0">
                <a:ea typeface="Calibri"/>
                <a:cs typeface="Calibri"/>
              </a:rPr>
              <a:t>Time to propagate a packet from one end to the other</a:t>
            </a:r>
          </a:p>
          <a:p>
            <a:r>
              <a:rPr lang="en-US" dirty="0">
                <a:cs typeface="Calibri"/>
              </a:rPr>
              <a:t> Suppose </a:t>
            </a:r>
            <a:r>
              <a:rPr lang="en-US" i="1" dirty="0">
                <a:cs typeface="Calibri"/>
              </a:rPr>
              <a:t>A</a:t>
            </a:r>
            <a:r>
              <a:rPr lang="en-US" dirty="0">
                <a:cs typeface="Calibri"/>
              </a:rPr>
              <a:t> sends a packet at time</a:t>
            </a:r>
            <a:r>
              <a:rPr lang="en-US" b="1" dirty="0">
                <a:cs typeface="Calibri"/>
              </a:rPr>
              <a:t> </a:t>
            </a:r>
            <a:r>
              <a:rPr lang="en-US" b="1" i="1" dirty="0">
                <a:cs typeface="Calibri"/>
              </a:rPr>
              <a:t>t</a:t>
            </a:r>
            <a:endParaRPr lang="en-US" dirty="0">
              <a:cs typeface="Calibri"/>
            </a:endParaRPr>
          </a:p>
          <a:p>
            <a:pPr lvl="1"/>
            <a:r>
              <a:rPr lang="en-US" dirty="0">
                <a:ea typeface="Calibri"/>
                <a:cs typeface="Calibri"/>
              </a:rPr>
              <a:t>And </a:t>
            </a:r>
            <a:r>
              <a:rPr lang="en-US" i="1" dirty="0">
                <a:ea typeface="Calibri"/>
                <a:cs typeface="Calibri"/>
              </a:rPr>
              <a:t>B</a:t>
            </a:r>
            <a:r>
              <a:rPr lang="en-US" dirty="0">
                <a:ea typeface="Calibri"/>
                <a:cs typeface="Calibri"/>
              </a:rPr>
              <a:t> sees an idle line at a time just before </a:t>
            </a:r>
            <a:r>
              <a:rPr lang="en-US" b="1" i="1" dirty="0" err="1">
                <a:ea typeface="Calibri"/>
                <a:cs typeface="Calibri"/>
              </a:rPr>
              <a:t>t</a:t>
            </a:r>
            <a:r>
              <a:rPr lang="en-US" dirty="0" err="1">
                <a:ea typeface="Calibri"/>
                <a:cs typeface="Calibri"/>
              </a:rPr>
              <a:t>+</a:t>
            </a:r>
            <a:r>
              <a:rPr lang="en-US" b="1" i="1" dirty="0" err="1">
                <a:ea typeface="Calibri"/>
                <a:cs typeface="Calibri"/>
              </a:rPr>
              <a:t>d</a:t>
            </a:r>
            <a:endParaRPr lang="en-US" dirty="0">
              <a:ea typeface="Calibri"/>
              <a:cs typeface="Calibri"/>
            </a:endParaRPr>
          </a:p>
          <a:p>
            <a:pPr lvl="1"/>
            <a:r>
              <a:rPr lang="en-US" dirty="0">
                <a:ea typeface="Calibri"/>
                <a:cs typeface="Calibri"/>
              </a:rPr>
              <a:t>… so </a:t>
            </a:r>
            <a:r>
              <a:rPr lang="en-US" i="1" dirty="0">
                <a:ea typeface="Calibri"/>
                <a:cs typeface="Calibri"/>
              </a:rPr>
              <a:t>B</a:t>
            </a:r>
            <a:r>
              <a:rPr lang="en-US" dirty="0">
                <a:ea typeface="Calibri"/>
                <a:cs typeface="Calibri"/>
              </a:rPr>
              <a:t> happily starts transmitting a packet</a:t>
            </a:r>
          </a:p>
          <a:p>
            <a:r>
              <a:rPr lang="en-US" i="1" dirty="0">
                <a:cs typeface="Calibri"/>
              </a:rPr>
              <a:t>B</a:t>
            </a:r>
            <a:r>
              <a:rPr lang="en-US" dirty="0">
                <a:cs typeface="Calibri"/>
              </a:rPr>
              <a:t> detects a collision, and sends </a:t>
            </a:r>
            <a:r>
              <a:rPr lang="en-US" dirty="0">
                <a:solidFill>
                  <a:srgbClr val="0000FF"/>
                </a:solidFill>
                <a:cs typeface="Calibri"/>
              </a:rPr>
              <a:t>jamming signal</a:t>
            </a:r>
            <a:endParaRPr lang="en-US" dirty="0">
              <a:cs typeface="Calibri"/>
            </a:endParaRPr>
          </a:p>
          <a:p>
            <a:pPr lvl="1"/>
            <a:r>
              <a:rPr lang="en-US" dirty="0">
                <a:ea typeface="Calibri"/>
                <a:cs typeface="Calibri"/>
              </a:rPr>
              <a:t>But </a:t>
            </a:r>
            <a:r>
              <a:rPr lang="en-US" i="1" dirty="0">
                <a:ea typeface="Calibri"/>
                <a:cs typeface="Calibri"/>
              </a:rPr>
              <a:t>A</a:t>
            </a:r>
            <a:r>
              <a:rPr lang="en-US" dirty="0">
                <a:ea typeface="Calibri"/>
                <a:cs typeface="Calibri"/>
              </a:rPr>
              <a:t> can</a:t>
            </a:r>
            <a:r>
              <a:rPr lang="ja-JP" altLang="en-US" dirty="0">
                <a:ea typeface="Calibri"/>
                <a:cs typeface="Calibri"/>
              </a:rPr>
              <a:t>’</a:t>
            </a:r>
            <a:r>
              <a:rPr lang="en-US" dirty="0">
                <a:ea typeface="Calibri"/>
                <a:cs typeface="Calibri"/>
              </a:rPr>
              <a:t>t see collision until </a:t>
            </a:r>
            <a:r>
              <a:rPr lang="en-US" b="1" i="1" dirty="0">
                <a:ea typeface="Calibri"/>
                <a:cs typeface="Calibri"/>
              </a:rPr>
              <a:t>t</a:t>
            </a:r>
            <a:r>
              <a:rPr lang="en-US" dirty="0">
                <a:ea typeface="Calibri"/>
                <a:cs typeface="Calibri"/>
              </a:rPr>
              <a:t>+</a:t>
            </a:r>
            <a:r>
              <a:rPr lang="en-US" b="1" i="1" dirty="0">
                <a:ea typeface="Calibri"/>
                <a:cs typeface="Calibri"/>
              </a:rPr>
              <a:t>2d</a:t>
            </a:r>
          </a:p>
        </p:txBody>
      </p:sp>
      <p:pic>
        <p:nvPicPr>
          <p:cNvPr id="96261"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62"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3" name="Rectangle 6"/>
          <p:cNvSpPr>
            <a:spLocks noChangeArrowheads="1"/>
          </p:cNvSpPr>
          <p:nvPr/>
        </p:nvSpPr>
        <p:spPr bwMode="auto">
          <a:xfrm>
            <a:off x="2074863" y="1970088"/>
            <a:ext cx="5568950" cy="192087"/>
          </a:xfrm>
          <a:prstGeom prst="rect">
            <a:avLst/>
          </a:prstGeom>
          <a:solidFill>
            <a:srgbClr val="CC99FF"/>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anchor="ctr"/>
          <a:lstStyle/>
          <a:p>
            <a:endParaRPr lang="en-US"/>
          </a:p>
        </p:txBody>
      </p:sp>
      <p:grpSp>
        <p:nvGrpSpPr>
          <p:cNvPr id="96264" name="Group 7"/>
          <p:cNvGrpSpPr>
            <a:grpSpLocks/>
          </p:cNvGrpSpPr>
          <p:nvPr/>
        </p:nvGrpSpPr>
        <p:grpSpPr bwMode="auto">
          <a:xfrm>
            <a:off x="2306638" y="1470025"/>
            <a:ext cx="327025" cy="457200"/>
            <a:chOff x="4505" y="1615"/>
            <a:chExt cx="206" cy="288"/>
          </a:xfrm>
        </p:grpSpPr>
        <p:sp>
          <p:nvSpPr>
            <p:cNvPr id="96271" name="Rectangle 8"/>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2" name="Rectangle 9"/>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grpSp>
        <p:nvGrpSpPr>
          <p:cNvPr id="96265" name="Group 10"/>
          <p:cNvGrpSpPr>
            <a:grpSpLocks/>
          </p:cNvGrpSpPr>
          <p:nvPr/>
        </p:nvGrpSpPr>
        <p:grpSpPr bwMode="auto">
          <a:xfrm>
            <a:off x="6877050" y="2238375"/>
            <a:ext cx="327025" cy="457200"/>
            <a:chOff x="4505" y="1615"/>
            <a:chExt cx="206" cy="288"/>
          </a:xfrm>
        </p:grpSpPr>
        <p:sp>
          <p:nvSpPr>
            <p:cNvPr id="96269" name="Rectangle 11"/>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0" name="Rectangle 12"/>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sp>
        <p:nvSpPr>
          <p:cNvPr id="96266" name="Text Box 13"/>
          <p:cNvSpPr txBox="1">
            <a:spLocks noChangeArrowheads="1"/>
          </p:cNvSpPr>
          <p:nvPr/>
        </p:nvSpPr>
        <p:spPr bwMode="auto">
          <a:xfrm>
            <a:off x="4017011" y="1547813"/>
            <a:ext cx="131318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cs typeface="Calibri"/>
              </a:rPr>
              <a:t>latency</a:t>
            </a:r>
            <a:r>
              <a:rPr lang="en-US" i="1" dirty="0">
                <a:latin typeface="Helvetica" charset="0"/>
                <a:cs typeface="Calibri"/>
              </a:rPr>
              <a:t> d</a:t>
            </a:r>
            <a:endParaRPr lang="en-US" dirty="0">
              <a:latin typeface="Helvetica" charset="0"/>
              <a:cs typeface="Calibri"/>
            </a:endParaRPr>
          </a:p>
        </p:txBody>
      </p:sp>
      <p:sp>
        <p:nvSpPr>
          <p:cNvPr id="96267" name="Text Box 14"/>
          <p:cNvSpPr txBox="1">
            <a:spLocks noChangeArrowheads="1"/>
          </p:cNvSpPr>
          <p:nvPr/>
        </p:nvSpPr>
        <p:spPr bwMode="auto">
          <a:xfrm>
            <a:off x="506352" y="1265238"/>
            <a:ext cx="3906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A</a:t>
            </a:r>
            <a:endParaRPr lang="en-US" dirty="0">
              <a:latin typeface="Helvetica" charset="0"/>
              <a:cs typeface="Calibri"/>
            </a:endParaRPr>
          </a:p>
        </p:txBody>
      </p:sp>
      <p:sp>
        <p:nvSpPr>
          <p:cNvPr id="96268" name="Text Box 15"/>
          <p:cNvSpPr txBox="1">
            <a:spLocks noChangeArrowheads="1"/>
          </p:cNvSpPr>
          <p:nvPr/>
        </p:nvSpPr>
        <p:spPr bwMode="auto">
          <a:xfrm>
            <a:off x="8640640" y="1201738"/>
            <a:ext cx="40347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B</a:t>
            </a:r>
            <a:endParaRPr lang="en-US" dirty="0">
              <a:latin typeface="Helvetica" charset="0"/>
              <a:cs typeface="Calibri"/>
            </a:endParaRPr>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58</a:t>
            </a:fld>
            <a:endParaRPr lang="en-US"/>
          </a:p>
        </p:txBody>
      </p:sp>
    </p:spTree>
    <p:extLst>
      <p:ext uri="{BB962C8B-B14F-4D97-AF65-F5344CB8AC3E}">
        <p14:creationId xmlns:p14="http://schemas.microsoft.com/office/powerpoint/2010/main" val="384954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0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3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348147"/>
              </p:ext>
            </p:extLst>
          </p:nvPr>
        </p:nvGraphicFramePr>
        <p:xfrm>
          <a:off x="1828800" y="3727450"/>
          <a:ext cx="5486400" cy="1104900"/>
        </p:xfrm>
        <a:graphic>
          <a:graphicData uri="http://schemas.openxmlformats.org/presentationml/2006/ole">
            <mc:AlternateContent xmlns:mc="http://schemas.openxmlformats.org/markup-compatibility/2006">
              <mc:Choice xmlns:v="urn:schemas-microsoft-com:vml" Requires="v">
                <p:oleObj spid="_x0000_s347230" name="Document" r:id="rId4" imgW="5486400" imgH="1104900" progId="Word.Document.12">
                  <p:embed/>
                </p:oleObj>
              </mc:Choice>
              <mc:Fallback>
                <p:oleObj name="Document" r:id="rId4" imgW="5486400" imgH="1104900" progId="Word.Document.12">
                  <p:embed/>
                  <p:pic>
                    <p:nvPicPr>
                      <p:cNvPr id="0" name=""/>
                      <p:cNvPicPr/>
                      <p:nvPr/>
                    </p:nvPicPr>
                    <p:blipFill>
                      <a:blip r:embed="rId5"/>
                      <a:stretch>
                        <a:fillRect/>
                      </a:stretch>
                    </p:blipFill>
                    <p:spPr>
                      <a:xfrm>
                        <a:off x="1828800" y="3727450"/>
                        <a:ext cx="5486400" cy="1104900"/>
                      </a:xfrm>
                      <a:prstGeom prst="rect">
                        <a:avLst/>
                      </a:prstGeom>
                    </p:spPr>
                  </p:pic>
                </p:oleObj>
              </mc:Fallback>
            </mc:AlternateContent>
          </a:graphicData>
        </a:graphic>
      </p:graphicFrame>
      <p:sp>
        <p:nvSpPr>
          <p:cNvPr id="10035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Performance of CSMA/CD</a:t>
            </a:r>
          </a:p>
        </p:txBody>
      </p:sp>
      <p:sp>
        <p:nvSpPr>
          <p:cNvPr id="977923" name="Rectangle 3"/>
          <p:cNvSpPr>
            <a:spLocks noGrp="1" noChangeArrowheads="1"/>
          </p:cNvSpPr>
          <p:nvPr>
            <p:ph type="body" idx="1"/>
          </p:nvPr>
        </p:nvSpPr>
        <p:spPr>
          <a:xfrm>
            <a:off x="457200" y="1251856"/>
            <a:ext cx="8458200" cy="5453743"/>
          </a:xfrm>
        </p:spPr>
        <p:txBody>
          <a:bodyPr>
            <a:normAutofit lnSpcReduction="10000"/>
          </a:bodyPr>
          <a:lstStyle/>
          <a:p>
            <a:r>
              <a:rPr lang="en-US" dirty="0">
                <a:cs typeface="Calibri"/>
              </a:rPr>
              <a:t>Time wasted in </a:t>
            </a:r>
            <a:r>
              <a:rPr lang="en-US" dirty="0" smtClean="0">
                <a:cs typeface="Calibri"/>
              </a:rPr>
              <a:t>collisions</a:t>
            </a:r>
          </a:p>
          <a:p>
            <a:pPr lvl="1"/>
            <a:r>
              <a:rPr lang="en-US" dirty="0" smtClean="0">
                <a:ea typeface="Calibri"/>
                <a:cs typeface="Calibri"/>
              </a:rPr>
              <a:t>Proportional to distance d</a:t>
            </a:r>
            <a:endParaRPr lang="en-US" dirty="0">
              <a:ea typeface="Calibri"/>
              <a:cs typeface="Calibri"/>
            </a:endParaRPr>
          </a:p>
          <a:p>
            <a:r>
              <a:rPr lang="en-US" dirty="0">
                <a:cs typeface="Calibri"/>
              </a:rPr>
              <a:t>Time spend </a:t>
            </a:r>
            <a:r>
              <a:rPr lang="en-US" dirty="0" smtClean="0">
                <a:cs typeface="Calibri"/>
              </a:rPr>
              <a:t>transmitting a packet</a:t>
            </a:r>
            <a:endParaRPr lang="en-US" dirty="0">
              <a:cs typeface="Calibri"/>
            </a:endParaRPr>
          </a:p>
          <a:p>
            <a:pPr lvl="1"/>
            <a:r>
              <a:rPr lang="en-US" dirty="0">
                <a:ea typeface="Calibri"/>
                <a:cs typeface="Calibri"/>
              </a:rPr>
              <a:t>P</a:t>
            </a:r>
            <a:r>
              <a:rPr lang="en-US" dirty="0" smtClean="0">
                <a:ea typeface="Calibri"/>
                <a:cs typeface="Calibri"/>
              </a:rPr>
              <a:t>acket </a:t>
            </a:r>
            <a:r>
              <a:rPr lang="en-US" dirty="0">
                <a:ea typeface="Calibri"/>
                <a:cs typeface="Calibri"/>
              </a:rPr>
              <a:t>length </a:t>
            </a:r>
            <a:r>
              <a:rPr lang="en-US" dirty="0" smtClean="0">
                <a:ea typeface="Calibri"/>
                <a:cs typeface="Calibri"/>
              </a:rPr>
              <a:t>p divided by bandwidth b</a:t>
            </a:r>
            <a:endParaRPr lang="en-US" dirty="0">
              <a:ea typeface="Calibri"/>
              <a:cs typeface="Calibri"/>
            </a:endParaRPr>
          </a:p>
          <a:p>
            <a:r>
              <a:rPr lang="en-US" dirty="0" smtClean="0">
                <a:ea typeface="Calibri"/>
                <a:cs typeface="Calibri"/>
              </a:rPr>
              <a:t>Rough estimate for efficiency (K some constant)</a:t>
            </a:r>
            <a:endParaRPr lang="en-US" dirty="0">
              <a:ea typeface="Calibri"/>
              <a:cs typeface="Calibri"/>
            </a:endParaRPr>
          </a:p>
          <a:p>
            <a:pPr marL="0" indent="0">
              <a:buNone/>
            </a:pPr>
            <a:endParaRPr lang="en-US" dirty="0">
              <a:cs typeface="Calibri"/>
            </a:endParaRPr>
          </a:p>
          <a:p>
            <a:r>
              <a:rPr lang="en-US" dirty="0" smtClean="0">
                <a:ea typeface="Calibri"/>
                <a:cs typeface="Calibri"/>
              </a:rPr>
              <a:t>Note:</a:t>
            </a:r>
          </a:p>
          <a:p>
            <a:pPr lvl="1"/>
            <a:r>
              <a:rPr lang="en-US" dirty="0" smtClean="0">
                <a:ea typeface="Calibri"/>
                <a:cs typeface="Calibri"/>
              </a:rPr>
              <a:t>For </a:t>
            </a:r>
            <a:r>
              <a:rPr lang="en-US" dirty="0">
                <a:ea typeface="Calibri"/>
                <a:cs typeface="Calibri"/>
              </a:rPr>
              <a:t>large packets, small distances, E ~ </a:t>
            </a:r>
            <a:r>
              <a:rPr lang="en-US" dirty="0" smtClean="0">
                <a:ea typeface="Calibri"/>
                <a:cs typeface="Calibri"/>
              </a:rPr>
              <a:t>1</a:t>
            </a:r>
            <a:endParaRPr lang="en-US" dirty="0">
              <a:ea typeface="Calibri"/>
              <a:cs typeface="Calibri"/>
            </a:endParaRPr>
          </a:p>
          <a:p>
            <a:pPr lvl="1"/>
            <a:r>
              <a:rPr lang="en-US" dirty="0" smtClean="0">
                <a:cs typeface="Calibri"/>
              </a:rPr>
              <a:t>As </a:t>
            </a:r>
            <a:r>
              <a:rPr lang="en-US" dirty="0">
                <a:cs typeface="Calibri"/>
              </a:rPr>
              <a:t>bandwidth increases, </a:t>
            </a:r>
            <a:r>
              <a:rPr lang="en-US" dirty="0" smtClean="0">
                <a:cs typeface="Calibri"/>
              </a:rPr>
              <a:t>E </a:t>
            </a:r>
            <a:r>
              <a:rPr lang="en-US" dirty="0">
                <a:cs typeface="Calibri"/>
              </a:rPr>
              <a:t>decreases</a:t>
            </a:r>
          </a:p>
          <a:p>
            <a:pPr lvl="1"/>
            <a:r>
              <a:rPr lang="en-US" dirty="0">
                <a:ea typeface="Calibri"/>
                <a:cs typeface="Calibri"/>
              </a:rPr>
              <a:t>That is why high-speed LANs are all switched</a:t>
            </a:r>
          </a:p>
        </p:txBody>
      </p:sp>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59</a:t>
            </a:fld>
            <a:endParaRPr lang="en-US"/>
          </a:p>
        </p:txBody>
      </p:sp>
    </p:spTree>
    <p:extLst>
      <p:ext uri="{BB962C8B-B14F-4D97-AF65-F5344CB8AC3E}">
        <p14:creationId xmlns:p14="http://schemas.microsoft.com/office/powerpoint/2010/main" val="21703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79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79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792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67D714E3-7953-8D42-B041-41E2FCA56C5D}" type="slidenum">
              <a:rPr lang="en-US" sz="1200" i="0" smtClean="0">
                <a:latin typeface="Calibri"/>
                <a:cs typeface="Calibri"/>
              </a:rPr>
              <a:pPr/>
              <a:t>6</a:t>
            </a:fld>
            <a:endParaRPr lang="en-US" sz="1200" i="0" dirty="0">
              <a:latin typeface="Calibri"/>
              <a:cs typeface="Calibri"/>
            </a:endParaRPr>
          </a:p>
        </p:txBody>
      </p:sp>
      <p:sp>
        <p:nvSpPr>
          <p:cNvPr id="27653" name="Rectangle 2"/>
          <p:cNvSpPr>
            <a:spLocks noGrp="1" noChangeArrowheads="1"/>
          </p:cNvSpPr>
          <p:nvPr>
            <p:ph type="title"/>
          </p:nvPr>
        </p:nvSpPr>
        <p:spPr>
          <a:xfrm>
            <a:off x="533400" y="228600"/>
            <a:ext cx="8251825" cy="1143000"/>
          </a:xfrm>
        </p:spPr>
        <p:txBody>
          <a:bodyPr/>
          <a:lstStyle/>
          <a:p>
            <a:r>
              <a:rPr lang="en-US" sz="3600" dirty="0">
                <a:ea typeface="ＭＳ Ｐゴシック" charset="0"/>
                <a:cs typeface="ＭＳ Ｐゴシック" charset="0"/>
              </a:rPr>
              <a:t>Where is the link layer implemented?</a:t>
            </a:r>
          </a:p>
        </p:txBody>
      </p:sp>
      <p:sp>
        <p:nvSpPr>
          <p:cNvPr id="27654" name="Rectangle 3"/>
          <p:cNvSpPr>
            <a:spLocks noGrp="1" noChangeArrowheads="1"/>
          </p:cNvSpPr>
          <p:nvPr>
            <p:ph type="body" sz="half" idx="1"/>
          </p:nvPr>
        </p:nvSpPr>
        <p:spPr>
          <a:xfrm>
            <a:off x="398463" y="1466850"/>
            <a:ext cx="4075112" cy="4659313"/>
          </a:xfrm>
        </p:spPr>
        <p:txBody>
          <a:bodyPr>
            <a:normAutofit/>
          </a:bodyPr>
          <a:lstStyle/>
          <a:p>
            <a:r>
              <a:rPr lang="en-US" sz="2400" dirty="0">
                <a:ea typeface="ＭＳ Ｐゴシック" charset="0"/>
                <a:cs typeface="ＭＳ Ｐゴシック" charset="0"/>
              </a:rPr>
              <a:t>in each and every host</a:t>
            </a:r>
          </a:p>
          <a:p>
            <a:r>
              <a:rPr lang="en-US" sz="2400" dirty="0">
                <a:ea typeface="ＭＳ Ｐゴシック" charset="0"/>
                <a:cs typeface="ＭＳ Ｐゴシック" charset="0"/>
              </a:rPr>
              <a:t>link layer implemented in </a:t>
            </a:r>
            <a:r>
              <a:rPr lang="ja-JP" altLang="en-US" sz="2400" dirty="0">
                <a:ea typeface="ＭＳ Ｐゴシック" charset="0"/>
                <a:cs typeface="ＭＳ Ｐゴシック" charset="0"/>
              </a:rPr>
              <a:t>“</a:t>
            </a:r>
            <a:r>
              <a:rPr lang="en-US" sz="2400" dirty="0">
                <a:ea typeface="ＭＳ Ｐゴシック" charset="0"/>
                <a:cs typeface="ＭＳ Ｐゴシック" charset="0"/>
              </a:rPr>
              <a:t>adaptor</a:t>
            </a:r>
            <a:r>
              <a:rPr lang="ja-JP" altLang="en-US" sz="2400" dirty="0">
                <a:ea typeface="ＭＳ Ｐゴシック" charset="0"/>
                <a:cs typeface="ＭＳ Ｐゴシック" charset="0"/>
              </a:rPr>
              <a:t>”</a:t>
            </a:r>
            <a:r>
              <a:rPr lang="en-US" sz="2400" dirty="0">
                <a:ea typeface="ＭＳ Ｐゴシック" charset="0"/>
                <a:cs typeface="ＭＳ Ｐゴシック" charset="0"/>
              </a:rPr>
              <a:t> (aka </a:t>
            </a:r>
            <a:r>
              <a:rPr lang="en-US" sz="2400" i="1" dirty="0">
                <a:solidFill>
                  <a:srgbClr val="FF0000"/>
                </a:solidFill>
                <a:ea typeface="ＭＳ Ｐゴシック" charset="0"/>
                <a:cs typeface="ＭＳ Ｐゴシック" charset="0"/>
              </a:rPr>
              <a:t>network interface card</a:t>
            </a:r>
            <a:r>
              <a:rPr lang="en-US" sz="2400" dirty="0">
                <a:ea typeface="ＭＳ Ｐゴシック" charset="0"/>
                <a:cs typeface="ＭＳ Ｐゴシック" charset="0"/>
              </a:rPr>
              <a:t> NIC)</a:t>
            </a:r>
          </a:p>
          <a:p>
            <a:pPr lvl="1"/>
            <a:r>
              <a:rPr lang="en-US" sz="2000" dirty="0">
                <a:ea typeface="ＭＳ Ｐゴシック" charset="0"/>
              </a:rPr>
              <a:t>Ethernet card, PCMCI card, 802.11 card</a:t>
            </a:r>
          </a:p>
          <a:p>
            <a:pPr lvl="1"/>
            <a:r>
              <a:rPr lang="en-US" sz="2000" dirty="0">
                <a:ea typeface="ＭＳ Ｐゴシック" charset="0"/>
              </a:rPr>
              <a:t>implements link, physical layer</a:t>
            </a:r>
          </a:p>
          <a:p>
            <a:r>
              <a:rPr lang="en-US" sz="2400" dirty="0">
                <a:ea typeface="ＭＳ Ｐゴシック" charset="0"/>
                <a:cs typeface="ＭＳ Ｐゴシック" charset="0"/>
              </a:rPr>
              <a:t>attaches into </a:t>
            </a:r>
            <a:r>
              <a:rPr lang="en-US" sz="2400" dirty="0" smtClean="0">
                <a:ea typeface="ＭＳ Ｐゴシック" charset="0"/>
                <a:cs typeface="ＭＳ Ｐゴシック" charset="0"/>
              </a:rPr>
              <a:t>host’s </a:t>
            </a:r>
            <a:r>
              <a:rPr lang="en-US" sz="2400" dirty="0">
                <a:ea typeface="ＭＳ Ｐゴシック" charset="0"/>
                <a:cs typeface="ＭＳ Ｐゴシック" charset="0"/>
              </a:rPr>
              <a:t>system buses</a:t>
            </a:r>
          </a:p>
          <a:p>
            <a:r>
              <a:rPr lang="en-US" sz="2400" dirty="0">
                <a:ea typeface="ＭＳ Ｐゴシック" charset="0"/>
                <a:cs typeface="ＭＳ Ｐゴシック" charset="0"/>
              </a:rPr>
              <a:t>combination of hardware, software, firmware</a:t>
            </a:r>
          </a:p>
          <a:p>
            <a:pPr lvl="1"/>
            <a:endParaRPr lang="en-US" sz="2000" dirty="0">
              <a:ea typeface="ＭＳ Ｐゴシック" charset="0"/>
            </a:endParaRPr>
          </a:p>
        </p:txBody>
      </p:sp>
      <p:sp>
        <p:nvSpPr>
          <p:cNvPr id="27655"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6"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7"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7658" name="Text Box 46"/>
          <p:cNvSpPr txBox="1">
            <a:spLocks noChangeArrowheads="1"/>
          </p:cNvSpPr>
          <p:nvPr/>
        </p:nvSpPr>
        <p:spPr bwMode="auto">
          <a:xfrm>
            <a:off x="6412966" y="4562475"/>
            <a:ext cx="9805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physical</a:t>
            </a:r>
          </a:p>
          <a:p>
            <a:pPr algn="ctr" eaLnBrk="1" hangingPunct="1"/>
            <a:r>
              <a:rPr lang="en-US" sz="1200" i="0" dirty="0">
                <a:latin typeface="Calibri"/>
              </a:rPr>
              <a:t>transmission</a:t>
            </a:r>
          </a:p>
        </p:txBody>
      </p:sp>
      <p:sp>
        <p:nvSpPr>
          <p:cNvPr id="27659" name="Freeform 47"/>
          <p:cNvSpPr>
            <a:spLocks/>
          </p:cNvSpPr>
          <p:nvPr/>
        </p:nvSpPr>
        <p:spPr bwMode="auto">
          <a:xfrm>
            <a:off x="6630988" y="3484563"/>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 name="T12" fmla="*/ 0 w 361"/>
              <a:gd name="T13" fmla="*/ 0 h 478"/>
              <a:gd name="T14" fmla="*/ 361 w 361"/>
              <a:gd name="T15" fmla="*/ 478 h 478"/>
            </a:gdLst>
            <a:ahLst/>
            <a:cxnLst>
              <a:cxn ang="T8">
                <a:pos x="T0" y="T1"/>
              </a:cxn>
              <a:cxn ang="T9">
                <a:pos x="T2" y="T3"/>
              </a:cxn>
              <a:cxn ang="T10">
                <a:pos x="T4" y="T5"/>
              </a:cxn>
              <a:cxn ang="T11">
                <a:pos x="T6" y="T7"/>
              </a:cxn>
            </a:cxnLst>
            <a:rect l="T12" t="T13" r="T14" b="T15"/>
            <a:pathLst>
              <a:path w="361" h="478">
                <a:moveTo>
                  <a:pt x="0" y="0"/>
                </a:moveTo>
                <a:lnTo>
                  <a:pt x="0" y="230"/>
                </a:lnTo>
                <a:lnTo>
                  <a:pt x="361" y="230"/>
                </a:lnTo>
                <a:lnTo>
                  <a:pt x="359" y="478"/>
                </a:lnTo>
              </a:path>
            </a:pathLst>
          </a:custGeom>
          <a:noFill/>
          <a:ln w="38100">
            <a:solidFill>
              <a:schemeClr val="tx1"/>
            </a:solidFill>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sp>
        <p:nvSpPr>
          <p:cNvPr id="27660" name="Line 48"/>
          <p:cNvSpPr>
            <a:spLocks noChangeShapeType="1"/>
          </p:cNvSpPr>
          <p:nvPr/>
        </p:nvSpPr>
        <p:spPr bwMode="auto">
          <a:xfrm>
            <a:off x="6496050" y="3657600"/>
            <a:ext cx="1358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61" name="Line 49"/>
          <p:cNvSpPr>
            <a:spLocks noChangeShapeType="1"/>
          </p:cNvSpPr>
          <p:nvPr/>
        </p:nvSpPr>
        <p:spPr bwMode="auto">
          <a:xfrm flipV="1">
            <a:off x="6891338" y="3665538"/>
            <a:ext cx="0" cy="3000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62"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sz="1200" i="0" dirty="0" err="1">
                <a:latin typeface="Calibri"/>
              </a:rPr>
              <a:t>cpu</a:t>
            </a:r>
            <a:endParaRPr lang="en-US" sz="1200" i="0" dirty="0">
              <a:latin typeface="Calibri"/>
            </a:endParaRPr>
          </a:p>
        </p:txBody>
      </p:sp>
      <p:sp>
        <p:nvSpPr>
          <p:cNvPr id="27663"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memory</a:t>
            </a:r>
          </a:p>
        </p:txBody>
      </p:sp>
      <p:sp>
        <p:nvSpPr>
          <p:cNvPr id="27664"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65"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66" name="Text Box 54"/>
          <p:cNvSpPr txBox="1">
            <a:spLocks noChangeArrowheads="1"/>
          </p:cNvSpPr>
          <p:nvPr/>
        </p:nvSpPr>
        <p:spPr bwMode="auto">
          <a:xfrm>
            <a:off x="8008938" y="3786188"/>
            <a:ext cx="816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a:t>
            </a:r>
          </a:p>
          <a:p>
            <a:pPr eaLnBrk="1" hangingPunct="1"/>
            <a:r>
              <a:rPr lang="en-US" sz="1200" dirty="0">
                <a:latin typeface="Calibri"/>
              </a:rPr>
              <a:t>bus </a:t>
            </a:r>
          </a:p>
          <a:p>
            <a:pPr eaLnBrk="1" hangingPunct="1"/>
            <a:r>
              <a:rPr lang="en-US" sz="1200" dirty="0">
                <a:latin typeface="Calibri"/>
              </a:rPr>
              <a:t>(e.g., PCI)</a:t>
            </a:r>
          </a:p>
        </p:txBody>
      </p:sp>
      <p:sp>
        <p:nvSpPr>
          <p:cNvPr id="27667"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68"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69"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70" name="Text Box 58"/>
          <p:cNvSpPr txBox="1">
            <a:spLocks noChangeArrowheads="1"/>
          </p:cNvSpPr>
          <p:nvPr/>
        </p:nvSpPr>
        <p:spPr bwMode="auto">
          <a:xfrm>
            <a:off x="7296150" y="5356225"/>
            <a:ext cx="12659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network adapter</a:t>
            </a:r>
          </a:p>
          <a:p>
            <a:pPr eaLnBrk="1" hangingPunct="1"/>
            <a:r>
              <a:rPr lang="en-US" sz="1200" dirty="0">
                <a:latin typeface="Calibri"/>
              </a:rPr>
              <a:t>card</a:t>
            </a:r>
          </a:p>
        </p:txBody>
      </p:sp>
      <p:sp>
        <p:nvSpPr>
          <p:cNvPr id="27671"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72" name="Text Box 60"/>
          <p:cNvSpPr txBox="1">
            <a:spLocks noChangeArrowheads="1"/>
          </p:cNvSpPr>
          <p:nvPr/>
        </p:nvSpPr>
        <p:spPr bwMode="auto">
          <a:xfrm>
            <a:off x="6889750" y="2287588"/>
            <a:ext cx="11520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schematic</a:t>
            </a:r>
          </a:p>
        </p:txBody>
      </p:sp>
      <p:sp>
        <p:nvSpPr>
          <p:cNvPr id="27673"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nvGrpSpPr>
          <p:cNvPr id="2" name="Group 84"/>
          <p:cNvGrpSpPr>
            <a:grpSpLocks/>
          </p:cNvGrpSpPr>
          <p:nvPr/>
        </p:nvGrpSpPr>
        <p:grpSpPr bwMode="auto">
          <a:xfrm>
            <a:off x="5097463" y="2743200"/>
            <a:ext cx="1460500" cy="2065338"/>
            <a:chOff x="2695" y="1728"/>
            <a:chExt cx="920" cy="1301"/>
          </a:xfrm>
        </p:grpSpPr>
        <p:sp>
          <p:nvSpPr>
            <p:cNvPr id="27677"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T15" fmla="*/ 0 w 390"/>
                <a:gd name="T16" fmla="*/ 0 h 520"/>
                <a:gd name="T17" fmla="*/ 390 w 390"/>
                <a:gd name="T18" fmla="*/ 520 h 520"/>
              </a:gdLst>
              <a:ahLst/>
              <a:cxnLst>
                <a:cxn ang="T10">
                  <a:pos x="T0" y="T1"/>
                </a:cxn>
                <a:cxn ang="T11">
                  <a:pos x="T2" y="T3"/>
                </a:cxn>
                <a:cxn ang="T12">
                  <a:pos x="T4" y="T5"/>
                </a:cxn>
                <a:cxn ang="T13">
                  <a:pos x="T6" y="T7"/>
                </a:cxn>
                <a:cxn ang="T14">
                  <a:pos x="T8" y="T9"/>
                </a:cxn>
              </a:cxnLst>
              <a:rect l="T15" t="T16" r="T17" b="T18"/>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78"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 name="T15" fmla="*/ 0 w 275"/>
                <a:gd name="T16" fmla="*/ 0 h 443"/>
                <a:gd name="T17" fmla="*/ 275 w 275"/>
                <a:gd name="T18" fmla="*/ 443 h 443"/>
              </a:gdLst>
              <a:ahLst/>
              <a:cxnLst>
                <a:cxn ang="T10">
                  <a:pos x="T0" y="T1"/>
                </a:cxn>
                <a:cxn ang="T11">
                  <a:pos x="T2" y="T3"/>
                </a:cxn>
                <a:cxn ang="T12">
                  <a:pos x="T4" y="T5"/>
                </a:cxn>
                <a:cxn ang="T13">
                  <a:pos x="T6" y="T7"/>
                </a:cxn>
                <a:cxn ang="T14">
                  <a:pos x="T8" y="T9"/>
                </a:cxn>
              </a:cxnLst>
              <a:rect l="T15" t="T16" r="T17" b="T18"/>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79"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0" name="Text Box 65"/>
            <p:cNvSpPr txBox="1">
              <a:spLocks noChangeArrowheads="1"/>
            </p:cNvSpPr>
            <p:nvPr/>
          </p:nvSpPr>
          <p:spPr bwMode="auto">
            <a:xfrm>
              <a:off x="2702" y="1728"/>
              <a:ext cx="553"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application</a:t>
              </a:r>
            </a:p>
            <a:p>
              <a:pPr algn="ctr" eaLnBrk="1" hangingPunct="1"/>
              <a:r>
                <a:rPr lang="en-US" sz="1200" i="0" dirty="0">
                  <a:latin typeface="Calibri"/>
                </a:rPr>
                <a:t>transport</a:t>
              </a:r>
            </a:p>
            <a:p>
              <a:pPr algn="ctr" eaLnBrk="1" hangingPunct="1"/>
              <a:r>
                <a:rPr lang="en-US" sz="1200" i="0" dirty="0">
                  <a:latin typeface="Calibri"/>
                </a:rPr>
                <a:t>network</a:t>
              </a:r>
            </a:p>
            <a:p>
              <a:pPr algn="ctr" eaLnBrk="1" hangingPunct="1"/>
              <a:r>
                <a:rPr lang="en-US" sz="1200" i="0" dirty="0">
                  <a:latin typeface="Calibri"/>
                </a:rPr>
                <a:t>link</a:t>
              </a:r>
            </a:p>
          </p:txBody>
        </p:sp>
        <p:sp>
          <p:nvSpPr>
            <p:cNvPr id="27681" name="Line 66"/>
            <p:cNvSpPr>
              <a:spLocks noChangeShapeType="1"/>
            </p:cNvSpPr>
            <p:nvPr/>
          </p:nvSpPr>
          <p:spPr bwMode="auto">
            <a:xfrm>
              <a:off x="2737" y="1886"/>
              <a:ext cx="48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82" name="Line 67"/>
            <p:cNvSpPr>
              <a:spLocks noChangeShapeType="1"/>
            </p:cNvSpPr>
            <p:nvPr/>
          </p:nvSpPr>
          <p:spPr bwMode="auto">
            <a:xfrm>
              <a:off x="2737" y="1991"/>
              <a:ext cx="48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83" name="Line 68"/>
            <p:cNvSpPr>
              <a:spLocks noChangeShapeType="1"/>
            </p:cNvSpPr>
            <p:nvPr/>
          </p:nvSpPr>
          <p:spPr bwMode="auto">
            <a:xfrm>
              <a:off x="2735" y="2098"/>
              <a:ext cx="48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84" name="Line 69"/>
            <p:cNvSpPr>
              <a:spLocks noChangeShapeType="1"/>
            </p:cNvSpPr>
            <p:nvPr/>
          </p:nvSpPr>
          <p:spPr bwMode="auto">
            <a:xfrm>
              <a:off x="2738" y="2206"/>
              <a:ext cx="48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85" name="Rectangle 70"/>
            <p:cNvSpPr>
              <a:spLocks noChangeArrowheads="1"/>
            </p:cNvSpPr>
            <p:nvPr/>
          </p:nvSpPr>
          <p:spPr bwMode="auto">
            <a:xfrm>
              <a:off x="2695" y="2212"/>
              <a:ext cx="552" cy="11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686" name="Line 71"/>
            <p:cNvSpPr>
              <a:spLocks noChangeShapeType="1"/>
            </p:cNvSpPr>
            <p:nvPr/>
          </p:nvSpPr>
          <p:spPr bwMode="auto">
            <a:xfrm>
              <a:off x="2738" y="2224"/>
              <a:ext cx="0" cy="6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87" name="Line 72"/>
            <p:cNvSpPr>
              <a:spLocks noChangeShapeType="1"/>
            </p:cNvSpPr>
            <p:nvPr/>
          </p:nvSpPr>
          <p:spPr bwMode="auto">
            <a:xfrm>
              <a:off x="3225" y="2218"/>
              <a:ext cx="0" cy="64"/>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88"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9" name="Text Box 74"/>
            <p:cNvSpPr txBox="1">
              <a:spLocks noChangeArrowheads="1"/>
            </p:cNvSpPr>
            <p:nvPr/>
          </p:nvSpPr>
          <p:spPr bwMode="auto">
            <a:xfrm>
              <a:off x="2762" y="2345"/>
              <a:ext cx="432"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endParaRPr lang="en-US" sz="1200" i="0" dirty="0">
                <a:latin typeface="Calibri"/>
              </a:endParaRPr>
            </a:p>
            <a:p>
              <a:pPr algn="ctr" eaLnBrk="1" hangingPunct="1"/>
              <a:endParaRPr lang="en-US" sz="1200" i="0" dirty="0">
                <a:latin typeface="Calibri"/>
              </a:endParaRPr>
            </a:p>
            <a:p>
              <a:pPr algn="ctr" eaLnBrk="1" hangingPunct="1"/>
              <a:endParaRPr lang="en-US" sz="1200" i="0" dirty="0">
                <a:latin typeface="Calibri"/>
              </a:endParaRPr>
            </a:p>
            <a:p>
              <a:pPr algn="ctr" eaLnBrk="1" hangingPunct="1"/>
              <a:r>
                <a:rPr lang="en-US" sz="1200" i="0" dirty="0">
                  <a:latin typeface="Calibri"/>
                </a:rPr>
                <a:t>link</a:t>
              </a:r>
            </a:p>
            <a:p>
              <a:pPr algn="ctr" eaLnBrk="1" hangingPunct="1"/>
              <a:r>
                <a:rPr lang="en-US" sz="1200" i="0" dirty="0">
                  <a:latin typeface="Calibri"/>
                </a:rPr>
                <a:t>physical</a:t>
              </a:r>
            </a:p>
          </p:txBody>
        </p:sp>
        <p:sp>
          <p:nvSpPr>
            <p:cNvPr id="27690" name="Line 75"/>
            <p:cNvSpPr>
              <a:spLocks noChangeShapeType="1"/>
            </p:cNvSpPr>
            <p:nvPr/>
          </p:nvSpPr>
          <p:spPr bwMode="auto">
            <a:xfrm>
              <a:off x="2737" y="2526"/>
              <a:ext cx="48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91" name="Line 76"/>
            <p:cNvSpPr>
              <a:spLocks noChangeShapeType="1"/>
            </p:cNvSpPr>
            <p:nvPr/>
          </p:nvSpPr>
          <p:spPr bwMode="auto">
            <a:xfrm>
              <a:off x="2737" y="2632"/>
              <a:ext cx="48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92" name="Line 77"/>
            <p:cNvSpPr>
              <a:spLocks noChangeShapeType="1"/>
            </p:cNvSpPr>
            <p:nvPr/>
          </p:nvSpPr>
          <p:spPr bwMode="auto">
            <a:xfrm>
              <a:off x="2735" y="2721"/>
              <a:ext cx="48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93" name="Line 78"/>
            <p:cNvSpPr>
              <a:spLocks noChangeShapeType="1"/>
            </p:cNvSpPr>
            <p:nvPr/>
          </p:nvSpPr>
          <p:spPr bwMode="auto">
            <a:xfrm>
              <a:off x="2733" y="2836"/>
              <a:ext cx="48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94" name="Rectangle 79"/>
            <p:cNvSpPr>
              <a:spLocks noChangeArrowheads="1"/>
            </p:cNvSpPr>
            <p:nvPr/>
          </p:nvSpPr>
          <p:spPr bwMode="auto">
            <a:xfrm>
              <a:off x="2719" y="2390"/>
              <a:ext cx="518" cy="2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695" name="Line 80"/>
            <p:cNvSpPr>
              <a:spLocks noChangeShapeType="1"/>
            </p:cNvSpPr>
            <p:nvPr/>
          </p:nvSpPr>
          <p:spPr bwMode="auto">
            <a:xfrm>
              <a:off x="2737" y="2614"/>
              <a:ext cx="0" cy="6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96" name="Line 81"/>
            <p:cNvSpPr>
              <a:spLocks noChangeShapeType="1"/>
            </p:cNvSpPr>
            <p:nvPr/>
          </p:nvSpPr>
          <p:spPr bwMode="auto">
            <a:xfrm>
              <a:off x="3226" y="2614"/>
              <a:ext cx="0" cy="64"/>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697" name="Rectangle 82"/>
            <p:cNvSpPr>
              <a:spLocks noChangeArrowheads="1"/>
            </p:cNvSpPr>
            <p:nvPr/>
          </p:nvSpPr>
          <p:spPr bwMode="auto">
            <a:xfrm>
              <a:off x="2736" y="1778"/>
              <a:ext cx="490" cy="431"/>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sp>
          <p:nvSpPr>
            <p:cNvPr id="27698" name="Rectangle 83"/>
            <p:cNvSpPr>
              <a:spLocks noChangeArrowheads="1"/>
            </p:cNvSpPr>
            <p:nvPr/>
          </p:nvSpPr>
          <p:spPr bwMode="auto">
            <a:xfrm>
              <a:off x="2733" y="2721"/>
              <a:ext cx="489" cy="219"/>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graphicFrame>
        <p:nvGraphicFramePr>
          <p:cNvPr id="27650" name="Object 2"/>
          <p:cNvGraphicFramePr>
            <a:graphicFrameLocks noChangeAspect="1"/>
          </p:cNvGraphicFramePr>
          <p:nvPr/>
        </p:nvGraphicFramePr>
        <p:xfrm>
          <a:off x="7467600" y="1854200"/>
          <a:ext cx="611188" cy="520700"/>
        </p:xfrm>
        <a:graphic>
          <a:graphicData uri="http://schemas.openxmlformats.org/presentationml/2006/ole">
            <mc:AlternateContent xmlns:mc="http://schemas.openxmlformats.org/markup-compatibility/2006">
              <mc:Choice xmlns:v="urn:schemas-microsoft-com:vml" Requires="v">
                <p:oleObj spid="_x0000_s1342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54200"/>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7675"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0" y="5173663"/>
            <a:ext cx="1350963" cy="135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76"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650" y="5453063"/>
            <a:ext cx="1143000"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480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Benefits of Ethernet</a:t>
            </a:r>
          </a:p>
        </p:txBody>
      </p:sp>
      <p:sp>
        <p:nvSpPr>
          <p:cNvPr id="953347" name="Rectangle 3"/>
          <p:cNvSpPr>
            <a:spLocks noGrp="1" noChangeArrowheads="1"/>
          </p:cNvSpPr>
          <p:nvPr>
            <p:ph type="body" idx="1"/>
          </p:nvPr>
        </p:nvSpPr>
        <p:spPr/>
        <p:txBody>
          <a:bodyPr/>
          <a:lstStyle/>
          <a:p>
            <a:r>
              <a:rPr lang="en-US" dirty="0">
                <a:cs typeface="Calibri"/>
              </a:rPr>
              <a:t>Easy to administer and maintain</a:t>
            </a:r>
          </a:p>
          <a:p>
            <a:r>
              <a:rPr lang="en-US" dirty="0">
                <a:cs typeface="Calibri"/>
              </a:rPr>
              <a:t>Inexpensive</a:t>
            </a:r>
          </a:p>
          <a:p>
            <a:r>
              <a:rPr lang="en-US" dirty="0">
                <a:cs typeface="Calibri"/>
              </a:rPr>
              <a:t>Increasingly higher speed</a:t>
            </a:r>
          </a:p>
          <a:p>
            <a:r>
              <a:rPr lang="en-US" dirty="0">
                <a:cs typeface="Calibri"/>
              </a:rPr>
              <a:t>Evolvable!</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60</a:t>
            </a:fld>
            <a:endParaRPr lang="en-US"/>
          </a:p>
        </p:txBody>
      </p:sp>
    </p:spTree>
    <p:extLst>
      <p:ext uri="{BB962C8B-B14F-4D97-AF65-F5344CB8AC3E}">
        <p14:creationId xmlns:p14="http://schemas.microsoft.com/office/powerpoint/2010/main" val="219044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3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3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Helvetica" charset="0"/>
                <a:ea typeface="ＭＳ Ｐゴシック" charset="0"/>
                <a:cs typeface="ＭＳ Ｐゴシック" charset="0"/>
              </a:rPr>
              <a:t>Evolution of Ethernet</a:t>
            </a:r>
          </a:p>
        </p:txBody>
      </p:sp>
      <p:sp>
        <p:nvSpPr>
          <p:cNvPr id="3" name="Content Placeholder 2"/>
          <p:cNvSpPr>
            <a:spLocks noGrp="1"/>
          </p:cNvSpPr>
          <p:nvPr>
            <p:ph idx="1"/>
          </p:nvPr>
        </p:nvSpPr>
        <p:spPr/>
        <p:txBody>
          <a:bodyPr>
            <a:normAutofit fontScale="85000" lnSpcReduction="20000"/>
          </a:bodyPr>
          <a:lstStyle/>
          <a:p>
            <a:pPr>
              <a:buClr>
                <a:schemeClr val="tx2"/>
              </a:buClr>
            </a:pPr>
            <a:r>
              <a:rPr lang="en-US" dirty="0">
                <a:cs typeface="Calibri"/>
              </a:rPr>
              <a:t>Changed </a:t>
            </a:r>
            <a:r>
              <a:rPr lang="en-US" dirty="0">
                <a:solidFill>
                  <a:srgbClr val="FF3300"/>
                </a:solidFill>
                <a:cs typeface="Calibri"/>
              </a:rPr>
              <a:t>everything</a:t>
            </a:r>
            <a:r>
              <a:rPr lang="en-US" dirty="0">
                <a:cs typeface="Calibri"/>
              </a:rPr>
              <a:t> except the frame </a:t>
            </a:r>
            <a:r>
              <a:rPr lang="en-US" dirty="0">
                <a:solidFill>
                  <a:srgbClr val="0000FF"/>
                </a:solidFill>
                <a:cs typeface="Calibri"/>
              </a:rPr>
              <a:t>format</a:t>
            </a:r>
          </a:p>
          <a:p>
            <a:pPr lvl="1">
              <a:buClr>
                <a:schemeClr val="tx2"/>
              </a:buClr>
            </a:pPr>
            <a:r>
              <a:rPr lang="en-US" dirty="0">
                <a:ea typeface="Calibri"/>
                <a:cs typeface="Calibri"/>
              </a:rPr>
              <a:t>From single coaxial cable to hub-based star</a:t>
            </a:r>
          </a:p>
          <a:p>
            <a:pPr lvl="1">
              <a:buClr>
                <a:schemeClr val="tx2"/>
              </a:buClr>
            </a:pPr>
            <a:r>
              <a:rPr lang="en-US" dirty="0">
                <a:ea typeface="Calibri"/>
                <a:cs typeface="Calibri"/>
              </a:rPr>
              <a:t>From shared media to </a:t>
            </a:r>
            <a:r>
              <a:rPr lang="en-US" dirty="0">
                <a:solidFill>
                  <a:srgbClr val="0000FF"/>
                </a:solidFill>
                <a:ea typeface="Calibri"/>
                <a:cs typeface="Calibri"/>
              </a:rPr>
              <a:t>switches</a:t>
            </a:r>
            <a:endParaRPr lang="en-US" i="1" dirty="0">
              <a:ea typeface="Calibri"/>
              <a:cs typeface="Calibri"/>
            </a:endParaRPr>
          </a:p>
          <a:p>
            <a:pPr lvl="1">
              <a:buClr>
                <a:schemeClr val="tx2"/>
              </a:buClr>
            </a:pPr>
            <a:r>
              <a:rPr lang="en-US" dirty="0">
                <a:ea typeface="Calibri"/>
                <a:cs typeface="Calibri"/>
              </a:rPr>
              <a:t>From electrical signaling to optical</a:t>
            </a:r>
            <a:br>
              <a:rPr lang="en-US" dirty="0">
                <a:ea typeface="Calibri"/>
                <a:cs typeface="Calibri"/>
              </a:rPr>
            </a:br>
            <a:endParaRPr lang="en-US" dirty="0">
              <a:ea typeface="Calibri"/>
              <a:cs typeface="Calibri"/>
            </a:endParaRPr>
          </a:p>
          <a:p>
            <a:r>
              <a:rPr lang="en-US" dirty="0">
                <a:solidFill>
                  <a:srgbClr val="0000FF"/>
                </a:solidFill>
                <a:cs typeface="Calibri"/>
              </a:rPr>
              <a:t>Lesson #1</a:t>
            </a:r>
            <a:endParaRPr lang="en-US" dirty="0">
              <a:cs typeface="Calibri"/>
            </a:endParaRPr>
          </a:p>
          <a:p>
            <a:pPr lvl="1"/>
            <a:r>
              <a:rPr lang="en-US" dirty="0">
                <a:ea typeface="Calibri"/>
                <a:cs typeface="Calibri"/>
              </a:rPr>
              <a:t>The right </a:t>
            </a:r>
            <a:r>
              <a:rPr lang="en-US" dirty="0">
                <a:solidFill>
                  <a:srgbClr val="0000FF"/>
                </a:solidFill>
                <a:ea typeface="Calibri"/>
                <a:cs typeface="Calibri"/>
              </a:rPr>
              <a:t>interface</a:t>
            </a:r>
            <a:r>
              <a:rPr lang="en-US" dirty="0">
                <a:ea typeface="Calibri"/>
                <a:cs typeface="Calibri"/>
              </a:rPr>
              <a:t> can accommodate many </a:t>
            </a:r>
            <a:r>
              <a:rPr lang="en-US" dirty="0">
                <a:solidFill>
                  <a:srgbClr val="0000FF"/>
                </a:solidFill>
                <a:ea typeface="Calibri"/>
                <a:cs typeface="Calibri"/>
              </a:rPr>
              <a:t>changes</a:t>
            </a:r>
            <a:r>
              <a:rPr lang="en-US" dirty="0">
                <a:ea typeface="Calibri"/>
                <a:cs typeface="Calibri"/>
              </a:rPr>
              <a:t> </a:t>
            </a:r>
          </a:p>
          <a:p>
            <a:pPr lvl="1"/>
            <a:r>
              <a:rPr lang="en-US" dirty="0">
                <a:ea typeface="Calibri"/>
                <a:cs typeface="Calibri"/>
              </a:rPr>
              <a:t>Implementation is hidden behind interface</a:t>
            </a:r>
          </a:p>
          <a:p>
            <a:pPr lvl="1"/>
            <a:endParaRPr lang="en-US" dirty="0">
              <a:ea typeface="Calibri"/>
              <a:cs typeface="Calibri"/>
            </a:endParaRPr>
          </a:p>
          <a:p>
            <a:r>
              <a:rPr lang="en-US" dirty="0">
                <a:solidFill>
                  <a:srgbClr val="0000FF"/>
                </a:solidFill>
                <a:cs typeface="Calibri"/>
              </a:rPr>
              <a:t>Lesson #2</a:t>
            </a:r>
            <a:endParaRPr lang="en-US" dirty="0">
              <a:cs typeface="Calibri"/>
            </a:endParaRPr>
          </a:p>
          <a:p>
            <a:pPr lvl="1"/>
            <a:r>
              <a:rPr lang="en-US" dirty="0">
                <a:ea typeface="Calibri"/>
                <a:cs typeface="Calibri"/>
              </a:rPr>
              <a:t>Really hard to displace the dominant technology</a:t>
            </a:r>
          </a:p>
          <a:p>
            <a:pPr lvl="1"/>
            <a:r>
              <a:rPr lang="en-US" dirty="0">
                <a:ea typeface="Calibri"/>
                <a:cs typeface="Calibri"/>
              </a:rPr>
              <a:t>Slight performance improvements are not enough</a:t>
            </a:r>
          </a:p>
          <a:p>
            <a:endParaRPr lang="en-US" dirty="0">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61</a:t>
            </a:fld>
            <a:endParaRPr lang="en-US"/>
          </a:p>
        </p:txBody>
      </p:sp>
    </p:spTree>
    <p:extLst>
      <p:ext uri="{BB962C8B-B14F-4D97-AF65-F5344CB8AC3E}">
        <p14:creationId xmlns:p14="http://schemas.microsoft.com/office/powerpoint/2010/main" val="406668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274638"/>
            <a:ext cx="6092371" cy="1143000"/>
          </a:xfrm>
        </p:spPr>
        <p:txBody>
          <a:bodyPr/>
          <a:lstStyle/>
          <a:p>
            <a:r>
              <a:rPr lang="en-US" sz="3200" dirty="0">
                <a:latin typeface="Helvetica" charset="0"/>
                <a:ea typeface="ＭＳ Ｐゴシック" charset="0"/>
                <a:cs typeface="ＭＳ Ｐゴシック" charset="0"/>
              </a:rPr>
              <a:t>Ethernet: CSMA/CD Protocol</a:t>
            </a:r>
            <a:endParaRPr lang="en-US" dirty="0">
              <a:latin typeface="Helvetica" charset="0"/>
              <a:ea typeface="ＭＳ Ｐゴシック" charset="0"/>
              <a:cs typeface="ＭＳ Ｐゴシック" charset="0"/>
            </a:endParaRPr>
          </a:p>
        </p:txBody>
      </p:sp>
      <p:sp>
        <p:nvSpPr>
          <p:cNvPr id="939011" name="Rectangle 3"/>
          <p:cNvSpPr>
            <a:spLocks noGrp="1" noChangeArrowheads="1"/>
          </p:cNvSpPr>
          <p:nvPr>
            <p:ph type="body" idx="1"/>
          </p:nvPr>
        </p:nvSpPr>
        <p:spPr/>
        <p:txBody>
          <a:bodyPr>
            <a:normAutofit fontScale="85000" lnSpcReduction="20000"/>
          </a:bodyPr>
          <a:lstStyle/>
          <a:p>
            <a:pPr>
              <a:lnSpc>
                <a:spcPct val="110000"/>
              </a:lnSpc>
            </a:pPr>
            <a:r>
              <a:rPr lang="en-US" b="1" dirty="0">
                <a:cs typeface="Calibri"/>
              </a:rPr>
              <a:t>Carrier sense</a:t>
            </a:r>
            <a:r>
              <a:rPr lang="en-US" dirty="0">
                <a:cs typeface="Calibri"/>
              </a:rPr>
              <a:t>: wait for link to be idle</a:t>
            </a:r>
          </a:p>
          <a:p>
            <a:pPr>
              <a:lnSpc>
                <a:spcPct val="110000"/>
              </a:lnSpc>
            </a:pPr>
            <a:r>
              <a:rPr lang="en-US" b="1" dirty="0">
                <a:cs typeface="Calibri"/>
              </a:rPr>
              <a:t>Collision detection</a:t>
            </a:r>
            <a:r>
              <a:rPr lang="en-US" dirty="0">
                <a:cs typeface="Calibri"/>
              </a:rPr>
              <a:t>: listen while transmitting</a:t>
            </a:r>
          </a:p>
          <a:p>
            <a:pPr lvl="1">
              <a:lnSpc>
                <a:spcPct val="110000"/>
              </a:lnSpc>
            </a:pPr>
            <a:r>
              <a:rPr lang="en-US" dirty="0">
                <a:ea typeface="Calibri"/>
                <a:cs typeface="Calibri"/>
              </a:rPr>
              <a:t>No collision: transmission is complete</a:t>
            </a:r>
          </a:p>
          <a:p>
            <a:pPr lvl="1">
              <a:lnSpc>
                <a:spcPct val="110000"/>
              </a:lnSpc>
            </a:pPr>
            <a:r>
              <a:rPr lang="en-US" dirty="0">
                <a:ea typeface="Calibri"/>
                <a:cs typeface="Calibri"/>
              </a:rPr>
              <a:t>Collision: abort transmission &amp; send </a:t>
            </a:r>
            <a:r>
              <a:rPr lang="en-US" b="1" dirty="0">
                <a:solidFill>
                  <a:srgbClr val="0000FF"/>
                </a:solidFill>
                <a:ea typeface="Calibri"/>
                <a:cs typeface="Calibri"/>
              </a:rPr>
              <a:t>jam</a:t>
            </a:r>
            <a:r>
              <a:rPr lang="en-US" dirty="0">
                <a:ea typeface="Calibri"/>
                <a:cs typeface="Calibri"/>
              </a:rPr>
              <a:t> signal</a:t>
            </a:r>
          </a:p>
          <a:p>
            <a:pPr>
              <a:lnSpc>
                <a:spcPct val="110000"/>
              </a:lnSpc>
            </a:pPr>
            <a:r>
              <a:rPr lang="en-US" b="1" dirty="0">
                <a:cs typeface="Calibri"/>
              </a:rPr>
              <a:t>Random access</a:t>
            </a:r>
            <a:r>
              <a:rPr lang="en-US" dirty="0">
                <a:cs typeface="Calibri"/>
              </a:rPr>
              <a:t>: </a:t>
            </a:r>
            <a:r>
              <a:rPr lang="en-US" dirty="0">
                <a:solidFill>
                  <a:srgbClr val="0000FF"/>
                </a:solidFill>
                <a:cs typeface="Calibri"/>
              </a:rPr>
              <a:t>binary exponential back-off</a:t>
            </a:r>
            <a:endParaRPr lang="en-US" dirty="0">
              <a:cs typeface="Calibri"/>
            </a:endParaRPr>
          </a:p>
          <a:p>
            <a:pPr lvl="1">
              <a:lnSpc>
                <a:spcPct val="110000"/>
              </a:lnSpc>
            </a:pPr>
            <a:r>
              <a:rPr lang="en-US" dirty="0">
                <a:ea typeface="Calibri"/>
                <a:cs typeface="Calibri"/>
              </a:rPr>
              <a:t>After collision, wait a random time before trying again</a:t>
            </a:r>
          </a:p>
          <a:p>
            <a:pPr lvl="1">
              <a:lnSpc>
                <a:spcPct val="110000"/>
              </a:lnSpc>
            </a:pPr>
            <a:r>
              <a:rPr lang="en-US" dirty="0">
                <a:ea typeface="Calibri"/>
                <a:cs typeface="Calibri"/>
              </a:rPr>
              <a:t>After </a:t>
            </a:r>
            <a:r>
              <a:rPr lang="en-US" dirty="0" err="1">
                <a:ea typeface="Calibri"/>
                <a:cs typeface="Calibri"/>
              </a:rPr>
              <a:t>m</a:t>
            </a:r>
            <a:r>
              <a:rPr lang="en-US" baseline="30000" dirty="0" err="1">
                <a:ea typeface="Calibri"/>
                <a:cs typeface="Calibri"/>
              </a:rPr>
              <a:t>th</a:t>
            </a:r>
            <a:r>
              <a:rPr lang="en-US" baseline="30000" dirty="0">
                <a:ea typeface="Calibri"/>
                <a:cs typeface="Calibri"/>
              </a:rPr>
              <a:t> </a:t>
            </a:r>
            <a:r>
              <a:rPr lang="en-US" dirty="0">
                <a:ea typeface="Calibri"/>
                <a:cs typeface="Calibri"/>
              </a:rPr>
              <a:t>collision, choose K randomly from {0, …, 2</a:t>
            </a:r>
            <a:r>
              <a:rPr lang="en-US" baseline="30000" dirty="0">
                <a:ea typeface="Calibri"/>
                <a:cs typeface="Calibri"/>
              </a:rPr>
              <a:t>m</a:t>
            </a:r>
            <a:r>
              <a:rPr lang="en-US" dirty="0">
                <a:ea typeface="Calibri"/>
                <a:cs typeface="Calibri"/>
              </a:rPr>
              <a:t>-1}</a:t>
            </a:r>
          </a:p>
          <a:p>
            <a:pPr lvl="1">
              <a:lnSpc>
                <a:spcPct val="110000"/>
              </a:lnSpc>
            </a:pPr>
            <a:r>
              <a:rPr lang="en-US" dirty="0">
                <a:ea typeface="Calibri"/>
                <a:cs typeface="Calibri"/>
              </a:rPr>
              <a:t>… and wait for K*512 bit times before trying again</a:t>
            </a:r>
          </a:p>
          <a:p>
            <a:pPr lvl="2">
              <a:lnSpc>
                <a:spcPct val="110000"/>
              </a:lnSpc>
            </a:pPr>
            <a:r>
              <a:rPr lang="en-US" dirty="0">
                <a:ea typeface="Calibri"/>
                <a:cs typeface="Calibri"/>
              </a:rPr>
              <a:t>Using min packet size as </a:t>
            </a:r>
            <a:r>
              <a:rPr lang="ja-JP" altLang="en-US" dirty="0">
                <a:ea typeface="Calibri"/>
                <a:cs typeface="Calibri"/>
              </a:rPr>
              <a:t>“</a:t>
            </a:r>
            <a:r>
              <a:rPr lang="en-US" dirty="0">
                <a:ea typeface="Calibri"/>
                <a:cs typeface="Calibri"/>
              </a:rPr>
              <a:t>slot</a:t>
            </a:r>
            <a:r>
              <a:rPr lang="ja-JP" altLang="en-US" dirty="0">
                <a:ea typeface="Calibri"/>
                <a:cs typeface="Calibri"/>
              </a:rPr>
              <a:t>”</a:t>
            </a:r>
            <a:endParaRPr lang="en-US" dirty="0">
              <a:ea typeface="Calibri"/>
              <a:cs typeface="Calibri"/>
            </a:endParaRPr>
          </a:p>
          <a:p>
            <a:pPr lvl="2">
              <a:lnSpc>
                <a:spcPct val="110000"/>
              </a:lnSpc>
            </a:pPr>
            <a:r>
              <a:rPr lang="en-US" b="1" dirty="0">
                <a:ea typeface="Calibri"/>
                <a:cs typeface="Calibri"/>
              </a:rPr>
              <a:t>If transmission occurring when ready to send, wait until end of transmission (CSMA)</a:t>
            </a:r>
          </a:p>
        </p:txBody>
      </p:sp>
      <p:pic>
        <p:nvPicPr>
          <p:cNvPr id="24581" name="Picture 4" descr="551 metcalfe-enet"/>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2438400" cy="130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62</a:t>
            </a:fld>
            <a:endParaRPr lang="en-US"/>
          </a:p>
        </p:txBody>
      </p:sp>
    </p:spTree>
    <p:extLst>
      <p:ext uri="{BB962C8B-B14F-4D97-AF65-F5344CB8AC3E}">
        <p14:creationId xmlns:p14="http://schemas.microsoft.com/office/powerpoint/2010/main" val="266988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9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9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9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90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90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90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9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1524000" y="457200"/>
            <a:ext cx="61579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sz="2800"/>
              <a:t>The Wireless Spectrum</a:t>
            </a:r>
          </a:p>
        </p:txBody>
      </p:sp>
      <p:pic>
        <p:nvPicPr>
          <p:cNvPr id="10244" name="Picture 2" descr="http://media-3.web.britannica.com/eb-media/21/4621-004-A7C0178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913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1492" name="Picture 4" descr="http://ddq74coujkv1i.cloudfront.net/radio-spect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4000500"/>
            <a:ext cx="5867400"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63</a:t>
            </a:fld>
            <a:endParaRPr lang="en-US"/>
          </a:p>
        </p:txBody>
      </p:sp>
    </p:spTree>
    <p:extLst>
      <p:ext uri="{BB962C8B-B14F-4D97-AF65-F5344CB8AC3E}">
        <p14:creationId xmlns:p14="http://schemas.microsoft.com/office/powerpoint/2010/main" val="338444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381000" y="304800"/>
            <a:ext cx="83058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sz="2800"/>
              <a:t>Metrics for evaluation / comparison of wireless technologies</a:t>
            </a:r>
          </a:p>
        </p:txBody>
      </p:sp>
      <p:sp>
        <p:nvSpPr>
          <p:cNvPr id="4" name="Rectangle 3"/>
          <p:cNvSpPr/>
          <p:nvPr/>
        </p:nvSpPr>
        <p:spPr>
          <a:xfrm>
            <a:off x="381000" y="1260475"/>
            <a:ext cx="8763000" cy="5632450"/>
          </a:xfrm>
          <a:prstGeom prst="rect">
            <a:avLst/>
          </a:prstGeom>
        </p:spPr>
        <p:txBody>
          <a:bodyPr>
            <a:spAutoFit/>
          </a:bodyPr>
          <a:lstStyle/>
          <a:p>
            <a:pPr marL="342900" indent="-342900" algn="l">
              <a:buFont typeface="Arial" pitchFamily="34" charset="0"/>
              <a:buChar char="•"/>
              <a:defRPr/>
            </a:pPr>
            <a:r>
              <a:rPr lang="en-US" sz="2400" dirty="0"/>
              <a:t>Bitrate or Bandwidth</a:t>
            </a:r>
          </a:p>
          <a:p>
            <a:pPr marL="342900" indent="-342900" algn="l">
              <a:buFont typeface="Arial" pitchFamily="34" charset="0"/>
              <a:buChar char="•"/>
              <a:defRPr/>
            </a:pPr>
            <a:r>
              <a:rPr lang="en-US" sz="2400" dirty="0"/>
              <a:t>Range - PAN, LAN, MAN, WAN  </a:t>
            </a:r>
          </a:p>
          <a:p>
            <a:pPr marL="342900" indent="-342900" algn="l">
              <a:buFont typeface="Arial" pitchFamily="34" charset="0"/>
              <a:buChar char="•"/>
              <a:defRPr/>
            </a:pPr>
            <a:r>
              <a:rPr lang="en-US" sz="2400" dirty="0"/>
              <a:t>Two-way / One-way </a:t>
            </a:r>
          </a:p>
          <a:p>
            <a:pPr marL="342900" indent="-342900" algn="l">
              <a:buFont typeface="Arial" pitchFamily="34" charset="0"/>
              <a:buChar char="•"/>
              <a:defRPr/>
            </a:pPr>
            <a:r>
              <a:rPr lang="en-US" sz="2400" dirty="0"/>
              <a:t>Multi-Access / Point-to-Point</a:t>
            </a:r>
          </a:p>
          <a:p>
            <a:pPr marL="342900" indent="-342900" algn="l">
              <a:buFont typeface="Arial" pitchFamily="34" charset="0"/>
              <a:buChar char="•"/>
              <a:defRPr/>
            </a:pPr>
            <a:r>
              <a:rPr lang="en-US" sz="2400" dirty="0"/>
              <a:t>Digital / Analog</a:t>
            </a:r>
          </a:p>
          <a:p>
            <a:pPr marL="342900" indent="-342900" algn="l">
              <a:buFont typeface="Arial" pitchFamily="34" charset="0"/>
              <a:buChar char="•"/>
              <a:defRPr/>
            </a:pPr>
            <a:r>
              <a:rPr lang="en-US" sz="2400" dirty="0"/>
              <a:t>Applications and industries</a:t>
            </a:r>
          </a:p>
          <a:p>
            <a:pPr marL="342900" indent="-342900" algn="l">
              <a:buFont typeface="Arial" pitchFamily="34" charset="0"/>
              <a:buChar char="•"/>
              <a:defRPr/>
            </a:pPr>
            <a:r>
              <a:rPr lang="en-US" sz="2400" dirty="0"/>
              <a:t>Frequency – Affects most physical properties:</a:t>
            </a:r>
            <a:br>
              <a:rPr lang="en-US" sz="2400" dirty="0"/>
            </a:br>
            <a:r>
              <a:rPr lang="en-US" sz="2400" dirty="0"/>
              <a:t>	Distance (free-space loss)</a:t>
            </a:r>
            <a:br>
              <a:rPr lang="en-US" sz="2400" dirty="0"/>
            </a:br>
            <a:r>
              <a:rPr lang="en-US" sz="2400" dirty="0"/>
              <a:t>	Penetration, Reflection, Absorption</a:t>
            </a:r>
            <a:br>
              <a:rPr lang="en-US" sz="2400" dirty="0"/>
            </a:br>
            <a:r>
              <a:rPr lang="en-US" sz="2400" dirty="0"/>
              <a:t>	Energy proportionality </a:t>
            </a:r>
            <a:br>
              <a:rPr lang="en-US" sz="2400" dirty="0"/>
            </a:br>
            <a:r>
              <a:rPr lang="en-US" sz="2400" dirty="0"/>
              <a:t>	Policy: Licensed / Deregulated</a:t>
            </a:r>
          </a:p>
          <a:p>
            <a:pPr algn="l">
              <a:defRPr/>
            </a:pPr>
            <a:r>
              <a:rPr lang="en-US" sz="2400" dirty="0"/>
              <a:t>	Line of Sight (Fresnel zone)</a:t>
            </a:r>
          </a:p>
          <a:p>
            <a:pPr algn="l">
              <a:defRPr/>
            </a:pPr>
            <a:r>
              <a:rPr lang="en-US" sz="2400" dirty="0"/>
              <a:t>	Size of antenna </a:t>
            </a:r>
          </a:p>
          <a:p>
            <a:pPr marL="342900" indent="-342900" algn="l">
              <a:buFont typeface="Wingdings" pitchFamily="2" charset="2"/>
              <a:buChar char="Ø"/>
              <a:defRPr/>
            </a:pPr>
            <a:r>
              <a:rPr lang="en-US" sz="2400" dirty="0"/>
              <a:t> Determined by wavelength –      </a:t>
            </a:r>
            <a:r>
              <a:rPr lang="en-US" sz="2400" dirty="0" smtClean="0"/>
              <a:t>          )</a:t>
            </a:r>
            <a:endParaRPr lang="en-US" sz="2400" dirty="0"/>
          </a:p>
          <a:p>
            <a:pPr algn="l">
              <a:defRPr/>
            </a:pPr>
            <a:r>
              <a:rPr lang="en-US" sz="2400" dirty="0"/>
              <a:t>	</a:t>
            </a:r>
          </a:p>
        </p:txBody>
      </p:sp>
      <p:pic>
        <p:nvPicPr>
          <p:cNvPr id="177156" name="Picture 4" descr="\lambda = \frac{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528" y="6013450"/>
            <a:ext cx="9779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64</a:t>
            </a:fld>
            <a:endParaRPr lang="en-US"/>
          </a:p>
        </p:txBody>
      </p:sp>
    </p:spTree>
    <p:extLst>
      <p:ext uri="{BB962C8B-B14F-4D97-AF65-F5344CB8AC3E}">
        <p14:creationId xmlns:p14="http://schemas.microsoft.com/office/powerpoint/2010/main" val="2943735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04800" y="381000"/>
            <a:ext cx="8610600" cy="685800"/>
          </a:xfrm>
        </p:spPr>
        <p:txBody>
          <a:bodyPr>
            <a:normAutofit fontScale="90000"/>
          </a:bodyPr>
          <a:lstStyle/>
          <a:p>
            <a:r>
              <a:rPr lang="en-US" smtClean="0"/>
              <a:t>Wireless Communication Standards </a:t>
            </a:r>
          </a:p>
        </p:txBody>
      </p:sp>
      <p:sp>
        <p:nvSpPr>
          <p:cNvPr id="3" name="Content Placeholder 2"/>
          <p:cNvSpPr>
            <a:spLocks noGrp="1"/>
          </p:cNvSpPr>
          <p:nvPr>
            <p:ph idx="4294967295"/>
          </p:nvPr>
        </p:nvSpPr>
        <p:spPr>
          <a:xfrm>
            <a:off x="457200" y="1219200"/>
            <a:ext cx="8686800" cy="4411663"/>
          </a:xfrm>
        </p:spPr>
        <p:txBody>
          <a:bodyPr>
            <a:normAutofit fontScale="85000" lnSpcReduction="20000"/>
          </a:bodyPr>
          <a:lstStyle/>
          <a:p>
            <a:r>
              <a:rPr lang="en-US" sz="2400" smtClean="0"/>
              <a:t>Cellular (</a:t>
            </a:r>
            <a:r>
              <a:rPr lang="en-US" sz="2400" smtClean="0">
                <a:solidFill>
                  <a:srgbClr val="FF3300"/>
                </a:solidFill>
              </a:rPr>
              <a:t>800/900/</a:t>
            </a:r>
            <a:r>
              <a:rPr lang="en-US" sz="2400" i="1" smtClean="0">
                <a:solidFill>
                  <a:srgbClr val="FF3300"/>
                </a:solidFill>
                <a:latin typeface="Adobe Ming Std L" pitchFamily="18" charset="-128"/>
                <a:ea typeface="Adobe Ming Std L" pitchFamily="18" charset="-128"/>
              </a:rPr>
              <a:t>1700</a:t>
            </a:r>
            <a:r>
              <a:rPr lang="en-US" sz="2400" smtClean="0">
                <a:solidFill>
                  <a:srgbClr val="FF3300"/>
                </a:solidFill>
              </a:rPr>
              <a:t>/1800/1900Mhz</a:t>
            </a:r>
            <a:r>
              <a:rPr lang="en-US" sz="2400" smtClean="0"/>
              <a:t>):</a:t>
            </a:r>
          </a:p>
          <a:p>
            <a:pPr lvl="1"/>
            <a:r>
              <a:rPr lang="en-US" smtClean="0"/>
              <a:t>2G: GSM / CDMA / GPRS /EDGE</a:t>
            </a:r>
          </a:p>
          <a:p>
            <a:pPr lvl="1"/>
            <a:r>
              <a:rPr lang="en-US" smtClean="0"/>
              <a:t>3G: CDMA2000/UMTS/HSDPA/EVDO </a:t>
            </a:r>
          </a:p>
          <a:p>
            <a:pPr lvl="1"/>
            <a:r>
              <a:rPr lang="en-US" smtClean="0"/>
              <a:t>4G: LTE, WiMax</a:t>
            </a:r>
          </a:p>
          <a:p>
            <a:r>
              <a:rPr lang="en-US" sz="2400" smtClean="0"/>
              <a:t>IEEE 802.11 (aka WiFi):</a:t>
            </a:r>
          </a:p>
          <a:p>
            <a:pPr lvl="1"/>
            <a:r>
              <a:rPr lang="en-US" smtClean="0"/>
              <a:t>b:  </a:t>
            </a:r>
            <a:r>
              <a:rPr lang="en-US" smtClean="0">
                <a:solidFill>
                  <a:srgbClr val="00B050"/>
                </a:solidFill>
              </a:rPr>
              <a:t>2.4Ghz</a:t>
            </a:r>
            <a:r>
              <a:rPr lang="en-US" smtClean="0"/>
              <a:t> band, 11Mbps (~</a:t>
            </a:r>
            <a:r>
              <a:rPr lang="en-US" i="1" smtClean="0"/>
              <a:t>4.5 Mbps operating rate</a:t>
            </a:r>
            <a:r>
              <a:rPr lang="en-US" smtClean="0"/>
              <a:t>)</a:t>
            </a:r>
          </a:p>
          <a:p>
            <a:pPr lvl="1"/>
            <a:r>
              <a:rPr lang="en-US" smtClean="0"/>
              <a:t>g:  </a:t>
            </a:r>
            <a:r>
              <a:rPr lang="en-US" smtClean="0">
                <a:solidFill>
                  <a:srgbClr val="00B050"/>
                </a:solidFill>
              </a:rPr>
              <a:t>2.4Ghz</a:t>
            </a:r>
            <a:r>
              <a:rPr lang="en-US" smtClean="0"/>
              <a:t>, 54-108Mbps (~</a:t>
            </a:r>
            <a:r>
              <a:rPr lang="en-US" i="1" smtClean="0"/>
              <a:t>19 Mbps operating rate</a:t>
            </a:r>
            <a:r>
              <a:rPr lang="en-US" smtClean="0"/>
              <a:t>)</a:t>
            </a:r>
          </a:p>
          <a:p>
            <a:pPr lvl="1"/>
            <a:r>
              <a:rPr lang="en-US" smtClean="0"/>
              <a:t>a:  </a:t>
            </a:r>
            <a:r>
              <a:rPr lang="en-US" smtClean="0">
                <a:solidFill>
                  <a:srgbClr val="00B050"/>
                </a:solidFill>
              </a:rPr>
              <a:t>5.0Ghz</a:t>
            </a:r>
            <a:r>
              <a:rPr lang="en-US" smtClean="0"/>
              <a:t> band, 54-108Mbps (~</a:t>
            </a:r>
            <a:r>
              <a:rPr lang="en-US" i="1" smtClean="0"/>
              <a:t>25 Mbps operating rate</a:t>
            </a:r>
            <a:r>
              <a:rPr lang="en-US" smtClean="0"/>
              <a:t>)</a:t>
            </a:r>
          </a:p>
          <a:p>
            <a:pPr lvl="1"/>
            <a:r>
              <a:rPr lang="en-US" smtClean="0"/>
              <a:t>n:  </a:t>
            </a:r>
            <a:r>
              <a:rPr lang="en-US" smtClean="0">
                <a:solidFill>
                  <a:srgbClr val="00B050"/>
                </a:solidFill>
              </a:rPr>
              <a:t>2.4/5Ghz</a:t>
            </a:r>
            <a:r>
              <a:rPr lang="en-US" smtClean="0"/>
              <a:t>, 150-600Mbps (4x4 mimo).</a:t>
            </a:r>
          </a:p>
          <a:p>
            <a:r>
              <a:rPr lang="en-US" sz="2400" smtClean="0"/>
              <a:t>IEEE 802.15 – lower power wireless:</a:t>
            </a:r>
          </a:p>
          <a:p>
            <a:pPr lvl="1"/>
            <a:r>
              <a:rPr lang="en-US" smtClean="0"/>
              <a:t>802.15.1:  </a:t>
            </a:r>
            <a:r>
              <a:rPr lang="en-US" smtClean="0">
                <a:solidFill>
                  <a:srgbClr val="00B050"/>
                </a:solidFill>
              </a:rPr>
              <a:t>2.4Ghz</a:t>
            </a:r>
            <a:r>
              <a:rPr lang="en-US" smtClean="0"/>
              <a:t>, 2.1 Mbps (Bluetooth)</a:t>
            </a:r>
          </a:p>
          <a:p>
            <a:pPr lvl="1"/>
            <a:r>
              <a:rPr lang="en-US" smtClean="0"/>
              <a:t>802.15.4:  </a:t>
            </a:r>
            <a:r>
              <a:rPr lang="en-US" smtClean="0">
                <a:solidFill>
                  <a:srgbClr val="00B050"/>
                </a:solidFill>
              </a:rPr>
              <a:t>2.4Ghz</a:t>
            </a:r>
            <a:r>
              <a:rPr lang="en-US" smtClean="0"/>
              <a:t>, 250 Kbps (Sensor Networks)</a:t>
            </a:r>
          </a:p>
        </p:txBody>
      </p:sp>
      <p:sp>
        <p:nvSpPr>
          <p:cNvPr id="2" name="Slide Number Placeholder 1"/>
          <p:cNvSpPr>
            <a:spLocks noGrp="1"/>
          </p:cNvSpPr>
          <p:nvPr>
            <p:ph type="sldNum" sz="quarter" idx="12"/>
          </p:nvPr>
        </p:nvSpPr>
        <p:spPr/>
        <p:txBody>
          <a:bodyPr/>
          <a:lstStyle/>
          <a:p>
            <a:fld id="{915173E1-F880-A64A-B74C-29872619673F}" type="slidenum">
              <a:rPr lang="en-US" smtClean="0"/>
              <a:t>65</a:t>
            </a:fld>
            <a:endParaRPr lang="en-US"/>
          </a:p>
        </p:txBody>
      </p:sp>
    </p:spTree>
    <p:extLst>
      <p:ext uri="{BB962C8B-B14F-4D97-AF65-F5344CB8AC3E}">
        <p14:creationId xmlns:p14="http://schemas.microsoft.com/office/powerpoint/2010/main" val="2261965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smtClean="0"/>
              <a:t>What Makes Wireless Different?</a:t>
            </a:r>
          </a:p>
        </p:txBody>
      </p:sp>
      <p:sp>
        <p:nvSpPr>
          <p:cNvPr id="4" name="Content Placeholder 3"/>
          <p:cNvSpPr>
            <a:spLocks noGrp="1"/>
          </p:cNvSpPr>
          <p:nvPr>
            <p:ph idx="1"/>
          </p:nvPr>
        </p:nvSpPr>
        <p:spPr/>
        <p:txBody>
          <a:bodyPr/>
          <a:lstStyle/>
          <a:p>
            <a:r>
              <a:rPr lang="en-US" dirty="0" smtClean="0"/>
              <a:t>Broadcast and multi-access medium…</a:t>
            </a:r>
          </a:p>
          <a:p>
            <a:pPr lvl="1"/>
            <a:r>
              <a:rPr lang="en-US" dirty="0" smtClean="0"/>
              <a:t>err, so….</a:t>
            </a:r>
          </a:p>
          <a:p>
            <a:endParaRPr lang="en-US" dirty="0" smtClean="0"/>
          </a:p>
          <a:p>
            <a:r>
              <a:rPr lang="en-US" dirty="0" smtClean="0"/>
              <a:t>BUT, Signals sent by sender don</a:t>
            </a:r>
            <a:r>
              <a:rPr lang="en-GB" dirty="0" smtClean="0"/>
              <a:t>’</a:t>
            </a:r>
            <a:r>
              <a:rPr lang="en-US" altLang="ja-JP" dirty="0" smtClean="0"/>
              <a:t>t always end up at receiver intact</a:t>
            </a:r>
          </a:p>
          <a:p>
            <a:pPr lvl="1"/>
            <a:r>
              <a:rPr lang="en-US" dirty="0" smtClean="0"/>
              <a:t>Complicated physics involved, which we won</a:t>
            </a:r>
            <a:r>
              <a:rPr lang="en-GB" dirty="0" smtClean="0">
                <a:ea typeface="MS PGothic" pitchFamily="34" charset="-128"/>
              </a:rPr>
              <a:t>’</a:t>
            </a:r>
            <a:r>
              <a:rPr lang="en-US" altLang="ja-JP" dirty="0" smtClean="0">
                <a:ea typeface="MS PGothic" pitchFamily="34" charset="-128"/>
              </a:rPr>
              <a:t>t discuss</a:t>
            </a:r>
          </a:p>
          <a:p>
            <a:pPr lvl="1"/>
            <a:r>
              <a:rPr lang="en-US" dirty="0" smtClean="0"/>
              <a:t>But what can go wrong?</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66</a:t>
            </a:fld>
            <a:endParaRPr lang="en-US"/>
          </a:p>
        </p:txBody>
      </p:sp>
    </p:spTree>
    <p:extLst>
      <p:ext uri="{BB962C8B-B14F-4D97-AF65-F5344CB8AC3E}">
        <p14:creationId xmlns:p14="http://schemas.microsoft.com/office/powerpoint/2010/main" val="39058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Path Loss / Path Attenuation</a:t>
            </a:r>
          </a:p>
        </p:txBody>
      </p:sp>
      <p:sp>
        <p:nvSpPr>
          <p:cNvPr id="26626" name="Content Placeholder 2"/>
          <p:cNvSpPr>
            <a:spLocks noGrp="1"/>
          </p:cNvSpPr>
          <p:nvPr>
            <p:ph idx="1"/>
          </p:nvPr>
        </p:nvSpPr>
        <p:spPr/>
        <p:txBody>
          <a:bodyPr/>
          <a:lstStyle/>
          <a:p>
            <a:pPr>
              <a:defRPr/>
            </a:pPr>
            <a:r>
              <a:rPr lang="en-US" dirty="0" smtClean="0"/>
              <a:t>Free Space Path Loss:</a:t>
            </a:r>
          </a:p>
          <a:p>
            <a:pPr marL="0" indent="0">
              <a:buFontTx/>
              <a:buNone/>
              <a:defRPr/>
            </a:pPr>
            <a:r>
              <a:rPr lang="en-US" sz="2000" dirty="0" smtClean="0"/>
              <a:t>		</a:t>
            </a:r>
            <a:r>
              <a:rPr lang="en-US" sz="2000" dirty="0" smtClean="0">
                <a:solidFill>
                  <a:srgbClr val="FF0000"/>
                </a:solidFill>
              </a:rPr>
              <a:t>d = distance</a:t>
            </a:r>
          </a:p>
          <a:p>
            <a:pPr marL="0" indent="0">
              <a:buFontTx/>
              <a:buNone/>
              <a:defRPr/>
            </a:pPr>
            <a:r>
              <a:rPr lang="en-US" sz="2000" dirty="0" smtClean="0"/>
              <a:t>		</a:t>
            </a:r>
            <a:r>
              <a:rPr lang="el-GR" sz="2000" dirty="0" smtClean="0"/>
              <a:t>λ</a:t>
            </a:r>
            <a:r>
              <a:rPr lang="en-US" sz="2000" dirty="0" smtClean="0"/>
              <a:t> = wave length</a:t>
            </a:r>
          </a:p>
          <a:p>
            <a:pPr marL="0" indent="0">
              <a:buFontTx/>
              <a:buNone/>
              <a:defRPr/>
            </a:pPr>
            <a:r>
              <a:rPr lang="en-US" sz="2000" dirty="0"/>
              <a:t>	</a:t>
            </a:r>
            <a:r>
              <a:rPr lang="en-US" sz="2000" dirty="0" smtClean="0"/>
              <a:t>	</a:t>
            </a:r>
            <a:r>
              <a:rPr lang="en-US" sz="2000" dirty="0" smtClean="0">
                <a:solidFill>
                  <a:srgbClr val="FF0000"/>
                </a:solidFill>
              </a:rPr>
              <a:t>f = frequency</a:t>
            </a:r>
          </a:p>
          <a:p>
            <a:pPr marL="0" indent="0">
              <a:buFontTx/>
              <a:buNone/>
              <a:defRPr/>
            </a:pPr>
            <a:r>
              <a:rPr lang="en-US" sz="2000" dirty="0" smtClean="0"/>
              <a:t>		c = speed of light</a:t>
            </a:r>
          </a:p>
          <a:p>
            <a:pPr marL="0" indent="0">
              <a:buFontTx/>
              <a:buNone/>
              <a:defRPr/>
            </a:pPr>
            <a:r>
              <a:rPr lang="en-US" sz="2000" dirty="0"/>
              <a:t>	</a:t>
            </a:r>
            <a:r>
              <a:rPr lang="en-US" sz="2000" dirty="0" smtClean="0"/>
              <a:t>	</a:t>
            </a:r>
          </a:p>
          <a:p>
            <a:pPr>
              <a:defRPr/>
            </a:pPr>
            <a:r>
              <a:rPr lang="en-US" dirty="0" smtClean="0"/>
              <a:t>Reflection, Diffraction, Absorption</a:t>
            </a:r>
          </a:p>
          <a:p>
            <a:pPr>
              <a:defRPr/>
            </a:pPr>
            <a:r>
              <a:rPr lang="en-US" dirty="0" smtClean="0"/>
              <a:t>Terrain contours (Urban, Rural, Vegetation).</a:t>
            </a:r>
          </a:p>
          <a:p>
            <a:pPr>
              <a:defRPr/>
            </a:pPr>
            <a:r>
              <a:rPr lang="en-US" dirty="0" smtClean="0"/>
              <a:t>Humidity</a:t>
            </a:r>
          </a:p>
          <a:p>
            <a:pPr marL="0" indent="0">
              <a:buFontTx/>
              <a:buNone/>
              <a:defRPr/>
            </a:pPr>
            <a:endParaRPr lang="en-US" dirty="0" smtClean="0"/>
          </a:p>
          <a:p>
            <a:pPr>
              <a:defRPr/>
            </a:pPr>
            <a:endParaRPr lang="en-US" dirty="0" smtClean="0"/>
          </a:p>
          <a:p>
            <a:pPr>
              <a:defRPr/>
            </a:pPr>
            <a:endParaRPr lang="en-US" dirty="0" smtClean="0"/>
          </a:p>
          <a:p>
            <a:pPr marL="0" indent="0">
              <a:buFontTx/>
              <a:buNone/>
              <a:defRPr/>
            </a:pPr>
            <a:endParaRPr lang="en-US" dirty="0" smtClean="0"/>
          </a:p>
        </p:txBody>
      </p:sp>
      <p:pic>
        <p:nvPicPr>
          <p:cNvPr id="19461" name="Picture 2" descr="&#10;\begin{align}&#10;  \mbox{FSPL} &amp;= \left ( \frac{4\pi d}{\lambda} \right )^2  \\&#10;             &amp;= \left ( \frac{4\pi d f}{c} \right )^2&#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152650" cy="150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67</a:t>
            </a:fld>
            <a:endParaRPr lang="en-US"/>
          </a:p>
        </p:txBody>
      </p:sp>
    </p:spTree>
    <p:extLst>
      <p:ext uri="{BB962C8B-B14F-4D97-AF65-F5344CB8AC3E}">
        <p14:creationId xmlns:p14="http://schemas.microsoft.com/office/powerpoint/2010/main" val="1925360784"/>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smtClean="0"/>
              <a:t>Multipath Effects</a:t>
            </a:r>
          </a:p>
        </p:txBody>
      </p:sp>
      <p:sp>
        <p:nvSpPr>
          <p:cNvPr id="3" name="Content Placeholder 2"/>
          <p:cNvSpPr>
            <a:spLocks noGrp="1"/>
          </p:cNvSpPr>
          <p:nvPr>
            <p:ph idx="4294967295"/>
          </p:nvPr>
        </p:nvSpPr>
        <p:spPr>
          <a:xfrm>
            <a:off x="457200" y="3679825"/>
            <a:ext cx="8229600" cy="2389188"/>
          </a:xfrm>
        </p:spPr>
        <p:txBody>
          <a:bodyPr/>
          <a:lstStyle/>
          <a:p>
            <a:r>
              <a:rPr lang="en-US" dirty="0" smtClean="0"/>
              <a:t>Signals bounce off surface and interfere with one another</a:t>
            </a:r>
          </a:p>
          <a:p>
            <a:r>
              <a:rPr lang="en-US" dirty="0" smtClean="0"/>
              <a:t>Self-interference</a:t>
            </a:r>
          </a:p>
        </p:txBody>
      </p:sp>
      <p:sp>
        <p:nvSpPr>
          <p:cNvPr id="20485" name="Oval 4"/>
          <p:cNvSpPr>
            <a:spLocks noChangeArrowheads="1"/>
          </p:cNvSpPr>
          <p:nvPr/>
        </p:nvSpPr>
        <p:spPr bwMode="auto">
          <a:xfrm>
            <a:off x="10668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t>S</a:t>
            </a:r>
          </a:p>
        </p:txBody>
      </p:sp>
      <p:sp>
        <p:nvSpPr>
          <p:cNvPr id="20486" name="Oval 5"/>
          <p:cNvSpPr>
            <a:spLocks noChangeArrowheads="1"/>
          </p:cNvSpPr>
          <p:nvPr/>
        </p:nvSpPr>
        <p:spPr bwMode="auto">
          <a:xfrm>
            <a:off x="74676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t>R</a:t>
            </a:r>
          </a:p>
        </p:txBody>
      </p:sp>
      <p:cxnSp>
        <p:nvCxnSpPr>
          <p:cNvPr id="20487" name="Straight Connector 6"/>
          <p:cNvCxnSpPr>
            <a:cxnSpLocks noChangeShapeType="1"/>
          </p:cNvCxnSpPr>
          <p:nvPr/>
        </p:nvCxnSpPr>
        <p:spPr bwMode="auto">
          <a:xfrm>
            <a:off x="838200" y="3124200"/>
            <a:ext cx="7848600"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20488" name="Straight Connector 7"/>
          <p:cNvCxnSpPr>
            <a:cxnSpLocks noChangeShapeType="1"/>
          </p:cNvCxnSpPr>
          <p:nvPr/>
        </p:nvCxnSpPr>
        <p:spPr bwMode="auto">
          <a:xfrm>
            <a:off x="1066800" y="1371600"/>
            <a:ext cx="7239000"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20489" name="Straight Arrow Connector 8"/>
          <p:cNvCxnSpPr>
            <a:cxnSpLocks noChangeShapeType="1"/>
          </p:cNvCxnSpPr>
          <p:nvPr/>
        </p:nvCxnSpPr>
        <p:spPr bwMode="auto">
          <a:xfrm>
            <a:off x="3657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0490" name="Straight Arrow Connector 9"/>
          <p:cNvCxnSpPr>
            <a:cxnSpLocks noChangeShapeType="1"/>
          </p:cNvCxnSpPr>
          <p:nvPr/>
        </p:nvCxnSpPr>
        <p:spPr bwMode="auto">
          <a:xfrm>
            <a:off x="57150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 name="Straight Arrow Connector 10"/>
          <p:cNvCxnSpPr>
            <a:cxnSpLocks noChangeShapeType="1"/>
          </p:cNvCxnSpPr>
          <p:nvPr/>
        </p:nvCxnSpPr>
        <p:spPr bwMode="auto">
          <a:xfrm>
            <a:off x="1524000" y="29718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2" name="Straight Arrow Connector 11"/>
          <p:cNvCxnSpPr>
            <a:cxnSpLocks noChangeShapeType="1"/>
          </p:cNvCxnSpPr>
          <p:nvPr/>
        </p:nvCxnSpPr>
        <p:spPr bwMode="auto">
          <a:xfrm rot="5400000" flipH="1" flipV="1">
            <a:off x="1524000" y="22098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3" name="Straight Arrow Connector 12"/>
          <p:cNvCxnSpPr>
            <a:cxnSpLocks noChangeShapeType="1"/>
          </p:cNvCxnSpPr>
          <p:nvPr/>
        </p:nvCxnSpPr>
        <p:spPr bwMode="auto">
          <a:xfrm rot="5400000" flipH="1" flipV="1">
            <a:off x="2209800" y="1524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4" name="Straight Arrow Connector 13"/>
          <p:cNvCxnSpPr>
            <a:cxnSpLocks noChangeShapeType="1"/>
          </p:cNvCxnSpPr>
          <p:nvPr/>
        </p:nvCxnSpPr>
        <p:spPr bwMode="auto">
          <a:xfrm>
            <a:off x="2971800" y="1447800"/>
            <a:ext cx="6858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5" name="Straight Arrow Connector 14"/>
          <p:cNvCxnSpPr>
            <a:cxnSpLocks noChangeShapeType="1"/>
          </p:cNvCxnSpPr>
          <p:nvPr/>
        </p:nvCxnSpPr>
        <p:spPr bwMode="auto">
          <a:xfrm>
            <a:off x="3962400" y="2057400"/>
            <a:ext cx="5334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6" name="Straight Arrow Connector 15"/>
          <p:cNvCxnSpPr>
            <a:cxnSpLocks noChangeShapeType="1"/>
          </p:cNvCxnSpPr>
          <p:nvPr/>
        </p:nvCxnSpPr>
        <p:spPr bwMode="auto">
          <a:xfrm rot="5400000" flipH="1" flipV="1">
            <a:off x="2209800" y="2514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7" name="Straight Arrow Connector 16"/>
          <p:cNvCxnSpPr>
            <a:cxnSpLocks noChangeShapeType="1"/>
          </p:cNvCxnSpPr>
          <p:nvPr/>
        </p:nvCxnSpPr>
        <p:spPr bwMode="auto">
          <a:xfrm rot="5400000" flipH="1" flipV="1">
            <a:off x="2819400" y="1905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0498" name="Straight Arrow Connector 17"/>
          <p:cNvCxnSpPr>
            <a:cxnSpLocks noChangeShapeType="1"/>
          </p:cNvCxnSpPr>
          <p:nvPr/>
        </p:nvCxnSpPr>
        <p:spPr bwMode="auto">
          <a:xfrm>
            <a:off x="1752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9" name="Straight Arrow Connector 18"/>
          <p:cNvCxnSpPr>
            <a:cxnSpLocks noChangeShapeType="1"/>
          </p:cNvCxnSpPr>
          <p:nvPr/>
        </p:nvCxnSpPr>
        <p:spPr bwMode="auto">
          <a:xfrm rot="5400000" flipH="1" flipV="1">
            <a:off x="3352800" y="1371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0" name="Straight Arrow Connector 19"/>
          <p:cNvCxnSpPr>
            <a:cxnSpLocks noChangeShapeType="1"/>
          </p:cNvCxnSpPr>
          <p:nvPr/>
        </p:nvCxnSpPr>
        <p:spPr bwMode="auto">
          <a:xfrm>
            <a:off x="3810000" y="13716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1" name="Straight Arrow Connector 20"/>
          <p:cNvCxnSpPr>
            <a:cxnSpLocks noChangeShapeType="1"/>
          </p:cNvCxnSpPr>
          <p:nvPr/>
        </p:nvCxnSpPr>
        <p:spPr bwMode="auto">
          <a:xfrm>
            <a:off x="5029200" y="22098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0502" name="TextBox 21"/>
          <p:cNvSpPr txBox="1">
            <a:spLocks noChangeArrowheads="1"/>
          </p:cNvSpPr>
          <p:nvPr/>
        </p:nvSpPr>
        <p:spPr bwMode="auto">
          <a:xfrm>
            <a:off x="5856288" y="1066800"/>
            <a:ext cx="12620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Ceiling</a:t>
            </a:r>
          </a:p>
        </p:txBody>
      </p:sp>
      <p:sp>
        <p:nvSpPr>
          <p:cNvPr id="20503" name="TextBox 22"/>
          <p:cNvSpPr txBox="1">
            <a:spLocks noChangeArrowheads="1"/>
          </p:cNvSpPr>
          <p:nvPr/>
        </p:nvSpPr>
        <p:spPr bwMode="auto">
          <a:xfrm>
            <a:off x="3962400" y="3048000"/>
            <a:ext cx="9540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Floor</a:t>
            </a:r>
          </a:p>
        </p:txBody>
      </p:sp>
      <p:sp>
        <p:nvSpPr>
          <p:cNvPr id="2" name="Slide Number Placeholder 1"/>
          <p:cNvSpPr>
            <a:spLocks noGrp="1"/>
          </p:cNvSpPr>
          <p:nvPr>
            <p:ph type="sldNum" sz="quarter" idx="12"/>
          </p:nvPr>
        </p:nvSpPr>
        <p:spPr/>
        <p:txBody>
          <a:bodyPr/>
          <a:lstStyle/>
          <a:p>
            <a:fld id="{915173E1-F880-A64A-B74C-29872619673F}" type="slidenum">
              <a:rPr lang="en-US" smtClean="0"/>
              <a:t>68</a:t>
            </a:fld>
            <a:endParaRPr lang="en-US" dirty="0"/>
          </a:p>
        </p:txBody>
      </p:sp>
    </p:spTree>
    <p:extLst>
      <p:ext uri="{BB962C8B-B14F-4D97-AF65-F5344CB8AC3E}">
        <p14:creationId xmlns:p14="http://schemas.microsoft.com/office/powerpoint/2010/main" val="3422561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4"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Interference from Other Sources</a:t>
            </a:r>
          </a:p>
        </p:txBody>
      </p:sp>
      <p:sp>
        <p:nvSpPr>
          <p:cNvPr id="3" name="Content Placeholder 2"/>
          <p:cNvSpPr>
            <a:spLocks noGrp="1"/>
          </p:cNvSpPr>
          <p:nvPr>
            <p:ph idx="1"/>
          </p:nvPr>
        </p:nvSpPr>
        <p:spPr/>
        <p:txBody>
          <a:bodyPr>
            <a:normAutofit lnSpcReduction="10000"/>
          </a:bodyPr>
          <a:lstStyle/>
          <a:p>
            <a:pPr>
              <a:defRPr/>
            </a:pPr>
            <a:r>
              <a:rPr lang="en-US" dirty="0" smtClean="0"/>
              <a:t>External Interference</a:t>
            </a:r>
          </a:p>
          <a:p>
            <a:pPr lvl="1">
              <a:defRPr/>
            </a:pPr>
            <a:r>
              <a:rPr lang="en-US" dirty="0" smtClean="0"/>
              <a:t>Microwave is turned on and blocks your signal</a:t>
            </a:r>
          </a:p>
          <a:p>
            <a:pPr lvl="1">
              <a:defRPr/>
            </a:pPr>
            <a:r>
              <a:rPr lang="en-US" dirty="0" smtClean="0"/>
              <a:t>Would that affect the sender or the receiver?</a:t>
            </a:r>
          </a:p>
          <a:p>
            <a:pPr>
              <a:defRPr/>
            </a:pPr>
            <a:r>
              <a:rPr lang="en-US" dirty="0" smtClean="0"/>
              <a:t>Internal Interference</a:t>
            </a:r>
          </a:p>
          <a:p>
            <a:pPr lvl="1">
              <a:defRPr/>
            </a:pPr>
            <a:r>
              <a:rPr lang="en-US" dirty="0" smtClean="0"/>
              <a:t>Hosts within range of each other collide with one another</a:t>
            </a:r>
            <a:r>
              <a:rPr lang="ja-JP" altLang="en-US" dirty="0" smtClean="0">
                <a:ea typeface="MS PGothic" pitchFamily="34" charset="-128"/>
              </a:rPr>
              <a:t>’</a:t>
            </a:r>
            <a:r>
              <a:rPr lang="en-US" altLang="ja-JP" dirty="0" smtClean="0">
                <a:ea typeface="MS PGothic" pitchFamily="34" charset="-128"/>
              </a:rPr>
              <a:t>s transmission</a:t>
            </a:r>
          </a:p>
          <a:p>
            <a:pPr marL="339725" lvl="1" indent="0">
              <a:buFont typeface="Helvetica" charset="0"/>
              <a:buNone/>
              <a:defRPr/>
            </a:pPr>
            <a:endParaRPr lang="en-US" dirty="0" smtClean="0"/>
          </a:p>
          <a:p>
            <a:pPr>
              <a:defRPr/>
            </a:pPr>
            <a:r>
              <a:rPr lang="en-US" dirty="0" smtClean="0"/>
              <a:t>We have to tolerate path loss, multipath, etc., but we can try to avoid internal interference</a:t>
            </a:r>
          </a:p>
          <a:p>
            <a:pPr>
              <a:defRPr/>
            </a:pPr>
            <a:endParaRPr lang="en-US" dirty="0" smtClean="0"/>
          </a:p>
          <a:p>
            <a:pPr>
              <a:defRPr/>
            </a:pPr>
            <a:endParaRPr lang="en-US" dirty="0"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69</a:t>
            </a:fld>
            <a:endParaRPr lang="en-US"/>
          </a:p>
        </p:txBody>
      </p:sp>
    </p:spTree>
    <p:extLst>
      <p:ext uri="{BB962C8B-B14F-4D97-AF65-F5344CB8AC3E}">
        <p14:creationId xmlns:p14="http://schemas.microsoft.com/office/powerpoint/2010/main" val="40020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0DB1F0E4-4E3A-1642-8D70-51B97A77489E}" type="slidenum">
              <a:rPr lang="en-US" sz="1200" i="0" smtClean="0">
                <a:latin typeface="Calibri"/>
                <a:cs typeface="Calibri"/>
              </a:rPr>
              <a:pPr/>
              <a:t>7</a:t>
            </a:fld>
            <a:endParaRPr lang="en-US" sz="1200" i="0" dirty="0">
              <a:latin typeface="Calibri"/>
              <a:cs typeface="Calibri"/>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Adaptors Communicating</a:t>
            </a:r>
          </a:p>
        </p:txBody>
      </p:sp>
      <p:sp>
        <p:nvSpPr>
          <p:cNvPr id="29701" name="Rectangle 3"/>
          <p:cNvSpPr>
            <a:spLocks noGrp="1" noChangeArrowheads="1"/>
          </p:cNvSpPr>
          <p:nvPr>
            <p:ph type="body" sz="half" idx="1"/>
          </p:nvPr>
        </p:nvSpPr>
        <p:spPr>
          <a:xfrm>
            <a:off x="425450" y="4275137"/>
            <a:ext cx="4067175" cy="2327803"/>
          </a:xfrm>
        </p:spPr>
        <p:txBody>
          <a:bodyPr>
            <a:normAutofit fontScale="92500" lnSpcReduction="10000"/>
          </a:bodyPr>
          <a:lstStyle/>
          <a:p>
            <a:r>
              <a:rPr lang="en-US" sz="2400" dirty="0">
                <a:ea typeface="ＭＳ Ｐゴシック" charset="0"/>
                <a:cs typeface="ＭＳ Ｐゴシック" charset="0"/>
              </a:rPr>
              <a:t>sending side:</a:t>
            </a:r>
          </a:p>
          <a:p>
            <a:pPr lvl="1"/>
            <a:r>
              <a:rPr lang="en-US" sz="2000" dirty="0">
                <a:ea typeface="ＭＳ Ｐゴシック" charset="0"/>
              </a:rPr>
              <a:t>encapsulates datagram in </a:t>
            </a:r>
            <a:r>
              <a:rPr lang="en-US" sz="2000" dirty="0" smtClean="0">
                <a:ea typeface="ＭＳ Ｐゴシック" charset="0"/>
              </a:rPr>
              <a:t>frame</a:t>
            </a:r>
          </a:p>
          <a:p>
            <a:pPr lvl="1"/>
            <a:r>
              <a:rPr lang="en-US" sz="2000" dirty="0" smtClean="0">
                <a:ea typeface="ＭＳ Ｐゴシック" charset="0"/>
              </a:rPr>
              <a:t>encodes data for the physical layer</a:t>
            </a:r>
            <a:endParaRPr lang="en-US" sz="2000" dirty="0">
              <a:ea typeface="ＭＳ Ｐゴシック" charset="0"/>
            </a:endParaRPr>
          </a:p>
          <a:p>
            <a:pPr lvl="1"/>
            <a:r>
              <a:rPr lang="en-US" sz="2000" dirty="0">
                <a:ea typeface="ＭＳ Ｐゴシック" charset="0"/>
              </a:rPr>
              <a:t>adds error checking bits, </a:t>
            </a:r>
            <a:r>
              <a:rPr lang="en-US" sz="2000" dirty="0" smtClean="0">
                <a:ea typeface="ＭＳ Ｐゴシック" charset="0"/>
              </a:rPr>
              <a:t>provide reliability, </a:t>
            </a:r>
            <a:r>
              <a:rPr lang="en-US" sz="2000" dirty="0">
                <a:ea typeface="ＭＳ Ｐゴシック" charset="0"/>
              </a:rPr>
              <a:t>flow control, etc</a:t>
            </a:r>
            <a:r>
              <a:rPr lang="en-US" sz="2000" dirty="0" smtClean="0">
                <a:ea typeface="ＭＳ Ｐゴシック" charset="0"/>
              </a:rPr>
              <a:t>.</a:t>
            </a:r>
            <a:endParaRPr lang="en-US" sz="2000" dirty="0">
              <a:ea typeface="ＭＳ Ｐゴシック" charset="0"/>
            </a:endParaRPr>
          </a:p>
        </p:txBody>
      </p:sp>
      <p:sp>
        <p:nvSpPr>
          <p:cNvPr id="29702" name="Rectangle 4"/>
          <p:cNvSpPr>
            <a:spLocks noGrp="1" noChangeArrowheads="1"/>
          </p:cNvSpPr>
          <p:nvPr>
            <p:ph type="body" sz="half" idx="2"/>
          </p:nvPr>
        </p:nvSpPr>
        <p:spPr>
          <a:xfrm>
            <a:off x="4508500" y="4273550"/>
            <a:ext cx="4090988" cy="2329390"/>
          </a:xfrm>
        </p:spPr>
        <p:txBody>
          <a:bodyPr>
            <a:normAutofit lnSpcReduction="10000"/>
          </a:bodyPr>
          <a:lstStyle/>
          <a:p>
            <a:r>
              <a:rPr lang="en-US" sz="2400" dirty="0">
                <a:ea typeface="ＭＳ Ｐゴシック" charset="0"/>
                <a:cs typeface="ＭＳ Ｐゴシック" charset="0"/>
              </a:rPr>
              <a:t>receiving side</a:t>
            </a:r>
          </a:p>
          <a:p>
            <a:pPr lvl="1"/>
            <a:r>
              <a:rPr lang="en-US" sz="2000" dirty="0" smtClean="0">
                <a:ea typeface="ＭＳ Ｐゴシック" charset="0"/>
              </a:rPr>
              <a:t>decodes data from the physical layer</a:t>
            </a:r>
          </a:p>
          <a:p>
            <a:pPr lvl="1"/>
            <a:r>
              <a:rPr lang="en-US" sz="2000" dirty="0" smtClean="0">
                <a:ea typeface="ＭＳ Ｐゴシック" charset="0"/>
              </a:rPr>
              <a:t>looks </a:t>
            </a:r>
            <a:r>
              <a:rPr lang="en-US" sz="2000" dirty="0">
                <a:ea typeface="ＭＳ Ｐゴシック" charset="0"/>
              </a:rPr>
              <a:t>for errors, </a:t>
            </a:r>
            <a:r>
              <a:rPr lang="en-US" sz="2000" dirty="0" smtClean="0">
                <a:ea typeface="ＭＳ Ｐゴシック" charset="0"/>
              </a:rPr>
              <a:t>provide reliability, </a:t>
            </a:r>
            <a:r>
              <a:rPr lang="en-US" sz="2000" dirty="0">
                <a:ea typeface="ＭＳ Ｐゴシック" charset="0"/>
              </a:rPr>
              <a:t>flow control, </a:t>
            </a:r>
            <a:r>
              <a:rPr lang="en-US" sz="2000" dirty="0" err="1">
                <a:ea typeface="ＭＳ Ｐゴシック" charset="0"/>
              </a:rPr>
              <a:t>etc</a:t>
            </a:r>
            <a:endParaRPr lang="en-US" sz="2000" dirty="0">
              <a:ea typeface="ＭＳ Ｐゴシック" charset="0"/>
            </a:endParaRPr>
          </a:p>
          <a:p>
            <a:pPr lvl="1"/>
            <a:r>
              <a:rPr lang="en-US" sz="2000" dirty="0">
                <a:ea typeface="ＭＳ Ｐゴシック" charset="0"/>
              </a:rPr>
              <a:t>extracts datagram, passes to upper layer at receiving side</a:t>
            </a:r>
          </a:p>
          <a:p>
            <a:endParaRPr lang="en-US" sz="2400" dirty="0">
              <a:ea typeface="ＭＳ Ｐゴシック" charset="0"/>
              <a:cs typeface="ＭＳ Ｐゴシック" charset="0"/>
            </a:endParaRPr>
          </a:p>
        </p:txBody>
      </p:sp>
      <p:sp>
        <p:nvSpPr>
          <p:cNvPr id="29703"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9704" name="Rectangle 28"/>
          <p:cNvSpPr>
            <a:spLocks noChangeArrowheads="1"/>
          </p:cNvSpPr>
          <p:nvPr/>
        </p:nvSpPr>
        <p:spPr bwMode="auto">
          <a:xfrm>
            <a:off x="1957388" y="1373188"/>
            <a:ext cx="1944687" cy="17700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05"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06"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07"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08"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09" name="Line 33"/>
          <p:cNvSpPr>
            <a:spLocks noChangeShapeType="1"/>
          </p:cNvSpPr>
          <p:nvPr/>
        </p:nvSpPr>
        <p:spPr bwMode="auto">
          <a:xfrm>
            <a:off x="2346325" y="2055813"/>
            <a:ext cx="1438275" cy="0"/>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10" name="Line 34"/>
          <p:cNvSpPr>
            <a:spLocks noChangeShapeType="1"/>
          </p:cNvSpPr>
          <p:nvPr/>
        </p:nvSpPr>
        <p:spPr bwMode="auto">
          <a:xfrm flipV="1">
            <a:off x="2763838" y="2062163"/>
            <a:ext cx="0" cy="239712"/>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11" name="Rectangle 35"/>
          <p:cNvSpPr>
            <a:spLocks noChangeArrowheads="1"/>
          </p:cNvSpPr>
          <p:nvPr/>
        </p:nvSpPr>
        <p:spPr bwMode="auto">
          <a:xfrm>
            <a:off x="2228850" y="150177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2" name="Rectangle 36"/>
          <p:cNvSpPr>
            <a:spLocks noChangeArrowheads="1"/>
          </p:cNvSpPr>
          <p:nvPr/>
        </p:nvSpPr>
        <p:spPr bwMode="auto">
          <a:xfrm>
            <a:off x="3095625" y="150336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3" name="Line 37"/>
          <p:cNvSpPr>
            <a:spLocks noChangeShapeType="1"/>
          </p:cNvSpPr>
          <p:nvPr/>
        </p:nvSpPr>
        <p:spPr bwMode="auto">
          <a:xfrm flipH="1" flipV="1">
            <a:off x="2551113" y="1917700"/>
            <a:ext cx="1587" cy="138113"/>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14" name="Line 38"/>
          <p:cNvSpPr>
            <a:spLocks noChangeShapeType="1"/>
          </p:cNvSpPr>
          <p:nvPr/>
        </p:nvSpPr>
        <p:spPr bwMode="auto">
          <a:xfrm flipH="1" flipV="1">
            <a:off x="3475038" y="1920875"/>
            <a:ext cx="0" cy="136525"/>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15" name="Rectangle 39"/>
          <p:cNvSpPr>
            <a:spLocks noChangeArrowheads="1"/>
          </p:cNvSpPr>
          <p:nvPr/>
        </p:nvSpPr>
        <p:spPr bwMode="auto">
          <a:xfrm>
            <a:off x="5832475" y="1430338"/>
            <a:ext cx="1944688" cy="17319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16"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17"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18"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19" name="Line 43"/>
          <p:cNvSpPr>
            <a:spLocks noChangeShapeType="1"/>
          </p:cNvSpPr>
          <p:nvPr/>
        </p:nvSpPr>
        <p:spPr bwMode="auto">
          <a:xfrm>
            <a:off x="6221413" y="2074863"/>
            <a:ext cx="1438275" cy="0"/>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20" name="Line 44"/>
          <p:cNvSpPr>
            <a:spLocks noChangeShapeType="1"/>
          </p:cNvSpPr>
          <p:nvPr/>
        </p:nvSpPr>
        <p:spPr bwMode="auto">
          <a:xfrm flipV="1">
            <a:off x="6638925" y="2081213"/>
            <a:ext cx="0" cy="239712"/>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21" name="Rectangle 45"/>
          <p:cNvSpPr>
            <a:spLocks noChangeArrowheads="1"/>
          </p:cNvSpPr>
          <p:nvPr/>
        </p:nvSpPr>
        <p:spPr bwMode="auto">
          <a:xfrm>
            <a:off x="6103938" y="152082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2" name="Rectangle 46"/>
          <p:cNvSpPr>
            <a:spLocks noChangeArrowheads="1"/>
          </p:cNvSpPr>
          <p:nvPr/>
        </p:nvSpPr>
        <p:spPr bwMode="auto">
          <a:xfrm>
            <a:off x="6970713" y="152241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3" name="Line 47"/>
          <p:cNvSpPr>
            <a:spLocks noChangeShapeType="1"/>
          </p:cNvSpPr>
          <p:nvPr/>
        </p:nvSpPr>
        <p:spPr bwMode="auto">
          <a:xfrm flipH="1" flipV="1">
            <a:off x="6426200" y="1936750"/>
            <a:ext cx="1588" cy="138113"/>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24" name="Line 48"/>
          <p:cNvSpPr>
            <a:spLocks noChangeShapeType="1"/>
          </p:cNvSpPr>
          <p:nvPr/>
        </p:nvSpPr>
        <p:spPr bwMode="auto">
          <a:xfrm flipH="1" flipV="1">
            <a:off x="7350125" y="1939925"/>
            <a:ext cx="0" cy="136525"/>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25" name="Text Box 49"/>
          <p:cNvSpPr txBox="1">
            <a:spLocks noChangeArrowheads="1"/>
          </p:cNvSpPr>
          <p:nvPr/>
        </p:nvSpPr>
        <p:spPr bwMode="auto">
          <a:xfrm>
            <a:off x="1935163" y="3059113"/>
            <a:ext cx="128611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sending host</a:t>
            </a:r>
          </a:p>
        </p:txBody>
      </p:sp>
      <p:sp>
        <p:nvSpPr>
          <p:cNvPr id="29726" name="Text Box 50"/>
          <p:cNvSpPr txBox="1">
            <a:spLocks noChangeArrowheads="1"/>
          </p:cNvSpPr>
          <p:nvPr/>
        </p:nvSpPr>
        <p:spPr bwMode="auto">
          <a:xfrm>
            <a:off x="5727700" y="3057525"/>
            <a:ext cx="138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receiving host</a:t>
            </a:r>
          </a:p>
        </p:txBody>
      </p:sp>
      <p:sp>
        <p:nvSpPr>
          <p:cNvPr id="29727"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28" name="Text Box 52"/>
          <p:cNvSpPr txBox="1">
            <a:spLocks noChangeArrowheads="1"/>
          </p:cNvSpPr>
          <p:nvPr/>
        </p:nvSpPr>
        <p:spPr bwMode="auto">
          <a:xfrm>
            <a:off x="1476375" y="1922463"/>
            <a:ext cx="7872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29"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30"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1" name="Text Box 55"/>
          <p:cNvSpPr txBox="1">
            <a:spLocks noChangeArrowheads="1"/>
          </p:cNvSpPr>
          <p:nvPr/>
        </p:nvSpPr>
        <p:spPr bwMode="auto">
          <a:xfrm>
            <a:off x="5386388" y="1941513"/>
            <a:ext cx="7872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2" name="Freeform 56"/>
          <p:cNvSpPr>
            <a:spLocks/>
          </p:cNvSpPr>
          <p:nvPr/>
        </p:nvSpPr>
        <p:spPr bwMode="auto">
          <a:xfrm>
            <a:off x="2768600" y="2903538"/>
            <a:ext cx="3883025" cy="447675"/>
          </a:xfrm>
          <a:custGeom>
            <a:avLst/>
            <a:gdLst>
              <a:gd name="T0" fmla="*/ 0 w 2597"/>
              <a:gd name="T1" fmla="*/ 0 h 384"/>
              <a:gd name="T2" fmla="*/ 0 w 2597"/>
              <a:gd name="T3" fmla="*/ 2147483647 h 384"/>
              <a:gd name="T4" fmla="*/ 2147483647 w 2597"/>
              <a:gd name="T5" fmla="*/ 2147483647 h 384"/>
              <a:gd name="T6" fmla="*/ 2147483647 w 2597"/>
              <a:gd name="T7" fmla="*/ 2147483647 h 384"/>
              <a:gd name="T8" fmla="*/ 0 60000 65536"/>
              <a:gd name="T9" fmla="*/ 0 60000 65536"/>
              <a:gd name="T10" fmla="*/ 0 60000 65536"/>
              <a:gd name="T11" fmla="*/ 0 60000 65536"/>
              <a:gd name="T12" fmla="*/ 0 w 2597"/>
              <a:gd name="T13" fmla="*/ 0 h 384"/>
              <a:gd name="T14" fmla="*/ 2597 w 2597"/>
              <a:gd name="T15" fmla="*/ 384 h 384"/>
            </a:gdLst>
            <a:ahLst/>
            <a:cxnLst>
              <a:cxn ang="T8">
                <a:pos x="T0" y="T1"/>
              </a:cxn>
              <a:cxn ang="T9">
                <a:pos x="T2" y="T3"/>
              </a:cxn>
              <a:cxn ang="T10">
                <a:pos x="T4" y="T5"/>
              </a:cxn>
              <a:cxn ang="T11">
                <a:pos x="T6" y="T7"/>
              </a:cxn>
            </a:cxnLst>
            <a:rect l="T12" t="T13" r="T14" b="T15"/>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sp>
        <p:nvSpPr>
          <p:cNvPr id="29733"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4" name="Text Box 58"/>
          <p:cNvSpPr txBox="1">
            <a:spLocks noChangeArrowheads="1"/>
          </p:cNvSpPr>
          <p:nvPr/>
        </p:nvSpPr>
        <p:spPr bwMode="auto">
          <a:xfrm>
            <a:off x="4654550" y="3375025"/>
            <a:ext cx="7872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5"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9736" name="Text Box 60"/>
          <p:cNvSpPr txBox="1">
            <a:spLocks noChangeArrowheads="1"/>
          </p:cNvSpPr>
          <p:nvPr/>
        </p:nvSpPr>
        <p:spPr bwMode="auto">
          <a:xfrm>
            <a:off x="2244725" y="3668713"/>
            <a:ext cx="75811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frame</a:t>
            </a:r>
          </a:p>
        </p:txBody>
      </p:sp>
      <p:sp>
        <p:nvSpPr>
          <p:cNvPr id="29737"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6939023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smtClean="0"/>
              <a:t>Wireless Bit Errors</a:t>
            </a:r>
          </a:p>
        </p:txBody>
      </p:sp>
      <p:sp>
        <p:nvSpPr>
          <p:cNvPr id="3" name="Content Placeholder 2"/>
          <p:cNvSpPr>
            <a:spLocks noGrp="1"/>
          </p:cNvSpPr>
          <p:nvPr>
            <p:ph idx="4294967295"/>
          </p:nvPr>
        </p:nvSpPr>
        <p:spPr>
          <a:xfrm>
            <a:off x="457200" y="1143000"/>
            <a:ext cx="8229600" cy="5383572"/>
          </a:xfrm>
        </p:spPr>
        <p:txBody>
          <a:bodyPr>
            <a:normAutofit fontScale="92500" lnSpcReduction="10000"/>
          </a:bodyPr>
          <a:lstStyle/>
          <a:p>
            <a:r>
              <a:rPr lang="en-US" dirty="0" smtClean="0"/>
              <a:t>The lower the SNR (Signal/Noise) the higher the Bit Error Rate (BER)</a:t>
            </a:r>
          </a:p>
          <a:p>
            <a:r>
              <a:rPr lang="en-US" dirty="0" smtClean="0"/>
              <a:t>We could make the signal stronger…</a:t>
            </a:r>
          </a:p>
          <a:p>
            <a:r>
              <a:rPr lang="en-US" dirty="0" smtClean="0"/>
              <a:t>Why is this not always a good idea?</a:t>
            </a:r>
          </a:p>
          <a:p>
            <a:pPr lvl="1"/>
            <a:r>
              <a:rPr lang="en-US" dirty="0" smtClean="0"/>
              <a:t>Increased signal strength requires more power</a:t>
            </a:r>
          </a:p>
          <a:p>
            <a:pPr lvl="1"/>
            <a:r>
              <a:rPr lang="en-US" dirty="0" smtClean="0"/>
              <a:t>Increases the interference range of the sender, so you interfere with more nodes around you</a:t>
            </a:r>
          </a:p>
          <a:p>
            <a:pPr lvl="2" indent="-223838"/>
            <a:r>
              <a:rPr lang="en-US" dirty="0" smtClean="0"/>
              <a:t>And then they increase their power…….</a:t>
            </a:r>
          </a:p>
          <a:p>
            <a:endParaRPr lang="en-US" dirty="0" smtClean="0"/>
          </a:p>
          <a:p>
            <a:r>
              <a:rPr lang="en-US" dirty="0" smtClean="0"/>
              <a:t>Local link-layer Error Correction schemes can correct </a:t>
            </a:r>
            <a:r>
              <a:rPr lang="en-US" dirty="0" smtClean="0">
                <a:solidFill>
                  <a:srgbClr val="FF0000"/>
                </a:solidFill>
              </a:rPr>
              <a:t>some</a:t>
            </a:r>
            <a:r>
              <a:rPr lang="en-US" dirty="0" smtClean="0"/>
              <a:t> problems</a:t>
            </a:r>
          </a:p>
        </p:txBody>
      </p:sp>
      <p:sp>
        <p:nvSpPr>
          <p:cNvPr id="2" name="Slide Number Placeholder 1"/>
          <p:cNvSpPr>
            <a:spLocks noGrp="1"/>
          </p:cNvSpPr>
          <p:nvPr>
            <p:ph type="sldNum" sz="quarter" idx="12"/>
          </p:nvPr>
        </p:nvSpPr>
        <p:spPr/>
        <p:txBody>
          <a:bodyPr/>
          <a:lstStyle/>
          <a:p>
            <a:fld id="{915173E1-F880-A64A-B74C-29872619673F}" type="slidenum">
              <a:rPr lang="en-US" smtClean="0"/>
              <a:t>70</a:t>
            </a:fld>
            <a:endParaRPr lang="en-US"/>
          </a:p>
        </p:txBody>
      </p:sp>
    </p:spTree>
    <p:extLst>
      <p:ext uri="{BB962C8B-B14F-4D97-AF65-F5344CB8AC3E}">
        <p14:creationId xmlns:p14="http://schemas.microsoft.com/office/powerpoint/2010/main" val="3662406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ctrTitle" idx="4294967295"/>
          </p:nvPr>
        </p:nvSpPr>
        <p:spPr>
          <a:xfrm>
            <a:off x="685800" y="2130425"/>
            <a:ext cx="7772400" cy="1470025"/>
          </a:xfrm>
        </p:spPr>
        <p:txBody>
          <a:bodyPr/>
          <a:lstStyle/>
          <a:p>
            <a:pPr algn="ctr"/>
            <a:r>
              <a:rPr lang="en-US" dirty="0" smtClean="0"/>
              <a:t>Lets focus on </a:t>
            </a:r>
            <a:r>
              <a:rPr lang="en-US" dirty="0" smtClean="0">
                <a:solidFill>
                  <a:srgbClr val="0000FF"/>
                </a:solidFill>
              </a:rPr>
              <a:t>802.11</a:t>
            </a:r>
          </a:p>
        </p:txBody>
      </p:sp>
      <p:sp>
        <p:nvSpPr>
          <p:cNvPr id="27652" name="Rectangle 1"/>
          <p:cNvSpPr>
            <a:spLocks noChangeArrowheads="1"/>
          </p:cNvSpPr>
          <p:nvPr/>
        </p:nvSpPr>
        <p:spPr bwMode="auto">
          <a:xfrm>
            <a:off x="1752600" y="3443288"/>
            <a:ext cx="6205538"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sz="3200"/>
              <a:t>aka - WiFi … </a:t>
            </a:r>
          </a:p>
          <a:p>
            <a:pPr algn="l"/>
            <a:r>
              <a:rPr lang="en-US" sz="3200"/>
              <a:t>What makes it special?</a:t>
            </a:r>
          </a:p>
        </p:txBody>
      </p:sp>
      <p:sp>
        <p:nvSpPr>
          <p:cNvPr id="3" name="Rectangle 2"/>
          <p:cNvSpPr>
            <a:spLocks noChangeArrowheads="1"/>
          </p:cNvSpPr>
          <p:nvPr/>
        </p:nvSpPr>
        <p:spPr bwMode="auto">
          <a:xfrm>
            <a:off x="282575" y="4800600"/>
            <a:ext cx="886142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dirty="0">
                <a:solidFill>
                  <a:srgbClr val="FF0000"/>
                </a:solidFill>
                <a:latin typeface="Times New Roman" pitchFamily="18" charset="0"/>
              </a:rPr>
              <a:t>Deregulation</a:t>
            </a:r>
            <a:r>
              <a:rPr lang="en-US" dirty="0">
                <a:latin typeface="Times New Roman" pitchFamily="18" charset="0"/>
              </a:rPr>
              <a:t> &gt; Innovation &gt; Adoption &gt; Lower cost = Ubiquitous </a:t>
            </a:r>
            <a:r>
              <a:rPr lang="en-US" dirty="0" smtClean="0">
                <a:latin typeface="Times New Roman" pitchFamily="18" charset="0"/>
              </a:rPr>
              <a:t>technology</a:t>
            </a:r>
          </a:p>
          <a:p>
            <a:pPr algn="l"/>
            <a:endParaRPr lang="en-US" dirty="0">
              <a:latin typeface="Times New Roman" pitchFamily="18" charset="0"/>
            </a:endParaRPr>
          </a:p>
          <a:p>
            <a:pPr algn="l"/>
            <a:endParaRPr lang="en-US" dirty="0" smtClean="0">
              <a:latin typeface="Times New Roman" pitchFamily="18" charset="0"/>
            </a:endParaRPr>
          </a:p>
          <a:p>
            <a:r>
              <a:rPr lang="en-US" dirty="0">
                <a:latin typeface="Times New Roman" pitchFamily="18" charset="0"/>
              </a:rPr>
              <a:t>JUST LIKE ETHERNET – not lovely but sufficient</a:t>
            </a:r>
          </a:p>
          <a:p>
            <a:pPr algn="l"/>
            <a:endParaRPr lang="en-US" dirty="0">
              <a:latin typeface="Times New Roman" pitchFamily="18"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71</a:t>
            </a:fld>
            <a:endParaRPr lang="en-US"/>
          </a:p>
        </p:txBody>
      </p:sp>
    </p:spTree>
    <p:extLst>
      <p:ext uri="{BB962C8B-B14F-4D97-AF65-F5344CB8AC3E}">
        <p14:creationId xmlns:p14="http://schemas.microsoft.com/office/powerpoint/2010/main" val="23650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mtClean="0"/>
              <a:t>802.11 Architecture</a:t>
            </a:r>
          </a:p>
        </p:txBody>
      </p:sp>
      <p:sp>
        <p:nvSpPr>
          <p:cNvPr id="28675" name="Content Placeholder 2"/>
          <p:cNvSpPr>
            <a:spLocks noGrp="1"/>
          </p:cNvSpPr>
          <p:nvPr>
            <p:ph idx="4294967295"/>
          </p:nvPr>
        </p:nvSpPr>
        <p:spPr>
          <a:xfrm>
            <a:off x="0" y="1828800"/>
            <a:ext cx="9144000" cy="4411663"/>
          </a:xfrm>
        </p:spPr>
        <p:txBody>
          <a:bodyPr>
            <a:normAutofit lnSpcReduction="10000"/>
          </a:bodyPr>
          <a:lstStyle/>
          <a:p>
            <a:endParaRPr lang="en-US" dirty="0" smtClean="0"/>
          </a:p>
          <a:p>
            <a:pPr lvl="1"/>
            <a:endParaRPr lang="en-US" dirty="0" smtClean="0"/>
          </a:p>
          <a:p>
            <a:pPr lvl="1">
              <a:buFont typeface="Wingdings" pitchFamily="2" charset="2"/>
              <a:buNone/>
            </a:pPr>
            <a:endParaRPr lang="en-US" dirty="0" smtClean="0"/>
          </a:p>
          <a:p>
            <a:pPr lvl="1"/>
            <a:endParaRPr lang="en-US" dirty="0" smtClean="0"/>
          </a:p>
          <a:p>
            <a:pPr>
              <a:buFont typeface="Wingdings" pitchFamily="2" charset="2"/>
              <a:buNone/>
            </a:pPr>
            <a:endParaRPr lang="en-US" sz="2400" dirty="0" smtClean="0"/>
          </a:p>
          <a:p>
            <a:pPr>
              <a:lnSpc>
                <a:spcPct val="70000"/>
              </a:lnSpc>
            </a:pPr>
            <a:r>
              <a:rPr lang="en-US" sz="2200" dirty="0" smtClean="0"/>
              <a:t>Designed for limited area</a:t>
            </a:r>
          </a:p>
          <a:p>
            <a:r>
              <a:rPr lang="en-US" sz="2200" dirty="0" smtClean="0"/>
              <a:t>AP</a:t>
            </a:r>
            <a:r>
              <a:rPr lang="ja-JP" altLang="en-US" sz="2200" dirty="0" smtClean="0"/>
              <a:t>’</a:t>
            </a:r>
            <a:r>
              <a:rPr lang="en-US" altLang="ja-JP" sz="2200" dirty="0" smtClean="0"/>
              <a:t>s (Access Points) set to specific channel</a:t>
            </a:r>
          </a:p>
          <a:p>
            <a:r>
              <a:rPr lang="en-US" sz="2200" dirty="0" smtClean="0"/>
              <a:t>Broadcast beacon messages with </a:t>
            </a:r>
            <a:r>
              <a:rPr lang="en-US" sz="2000" dirty="0" smtClean="0"/>
              <a:t>SSID (Service Set Identifier) and MAC Address periodically</a:t>
            </a:r>
          </a:p>
          <a:p>
            <a:r>
              <a:rPr lang="en-US" sz="2200" dirty="0" smtClean="0"/>
              <a:t>Hosts scan all the channels to discover the AP</a:t>
            </a:r>
            <a:r>
              <a:rPr lang="ja-JP" altLang="en-US" sz="2200" dirty="0" smtClean="0"/>
              <a:t>’</a:t>
            </a:r>
            <a:r>
              <a:rPr lang="en-US" altLang="ja-JP" sz="2200" dirty="0" smtClean="0"/>
              <a:t>s</a:t>
            </a:r>
          </a:p>
          <a:p>
            <a:pPr lvl="1"/>
            <a:r>
              <a:rPr lang="en-US" sz="2000" dirty="0" smtClean="0"/>
              <a:t>Host associates with AP</a:t>
            </a:r>
          </a:p>
        </p:txBody>
      </p:sp>
      <p:pic>
        <p:nvPicPr>
          <p:cNvPr id="28677" name="Picture 2" descr="C:\Documents and Settings\Administrator\Desktop\temp\KuroseRoss4e_gifs\ch06_gif\fig06_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786" y="1160464"/>
            <a:ext cx="4446814" cy="3230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27"/>
          <p:cNvSpPr>
            <a:spLocks noChangeShapeType="1"/>
          </p:cNvSpPr>
          <p:nvPr/>
        </p:nvSpPr>
        <p:spPr bwMode="auto">
          <a:xfrm flipV="1">
            <a:off x="2651125" y="1981200"/>
            <a:ext cx="2454275" cy="838200"/>
          </a:xfrm>
          <a:prstGeom prst="line">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8" name="Text Box 29"/>
          <p:cNvSpPr txBox="1">
            <a:spLocks noChangeArrowheads="1"/>
          </p:cNvSpPr>
          <p:nvPr/>
        </p:nvSpPr>
        <p:spPr bwMode="auto">
          <a:xfrm>
            <a:off x="76200" y="2438400"/>
            <a:ext cx="26066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802.11 frames exchanges</a:t>
            </a:r>
          </a:p>
        </p:txBody>
      </p:sp>
      <p:sp>
        <p:nvSpPr>
          <p:cNvPr id="9" name="Line 27"/>
          <p:cNvSpPr>
            <a:spLocks noChangeShapeType="1"/>
          </p:cNvSpPr>
          <p:nvPr/>
        </p:nvSpPr>
        <p:spPr bwMode="auto">
          <a:xfrm flipV="1">
            <a:off x="5943600" y="2133600"/>
            <a:ext cx="685800"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0" name="Text Box 29"/>
          <p:cNvSpPr txBox="1">
            <a:spLocks noChangeArrowheads="1"/>
          </p:cNvSpPr>
          <p:nvPr/>
        </p:nvSpPr>
        <p:spPr bwMode="auto">
          <a:xfrm>
            <a:off x="4343400" y="3482975"/>
            <a:ext cx="26066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802.3 (Ethernet) frames exchanged</a:t>
            </a:r>
          </a:p>
        </p:txBody>
      </p:sp>
      <p:sp>
        <p:nvSpPr>
          <p:cNvPr id="2" name="Slide Number Placeholder 1"/>
          <p:cNvSpPr>
            <a:spLocks noGrp="1"/>
          </p:cNvSpPr>
          <p:nvPr>
            <p:ph type="sldNum" sz="quarter" idx="12"/>
          </p:nvPr>
        </p:nvSpPr>
        <p:spPr/>
        <p:txBody>
          <a:bodyPr/>
          <a:lstStyle/>
          <a:p>
            <a:fld id="{915173E1-F880-A64A-B74C-29872619673F}" type="slidenum">
              <a:rPr lang="en-US" smtClean="0"/>
              <a:t>72</a:t>
            </a:fld>
            <a:endParaRPr lang="en-US"/>
          </a:p>
        </p:txBody>
      </p:sp>
    </p:spTree>
    <p:extLst>
      <p:ext uri="{BB962C8B-B14F-4D97-AF65-F5344CB8AC3E}">
        <p14:creationId xmlns:p14="http://schemas.microsoft.com/office/powerpoint/2010/main" val="128447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81000"/>
            <a:ext cx="8839200" cy="685800"/>
          </a:xfrm>
        </p:spPr>
        <p:txBody>
          <a:bodyPr>
            <a:normAutofit fontScale="90000"/>
          </a:bodyPr>
          <a:lstStyle/>
          <a:p>
            <a:r>
              <a:rPr lang="en-US" smtClean="0"/>
              <a:t>Wireless Multiple Access Technique?</a:t>
            </a:r>
          </a:p>
        </p:txBody>
      </p:sp>
      <p:sp>
        <p:nvSpPr>
          <p:cNvPr id="3" name="Content Placeholder 2"/>
          <p:cNvSpPr>
            <a:spLocks noGrp="1"/>
          </p:cNvSpPr>
          <p:nvPr>
            <p:ph idx="1"/>
          </p:nvPr>
        </p:nvSpPr>
        <p:spPr/>
        <p:txBody>
          <a:bodyPr/>
          <a:lstStyle/>
          <a:p>
            <a:r>
              <a:rPr lang="en-US" smtClean="0"/>
              <a:t>Carrier Sense?</a:t>
            </a:r>
          </a:p>
          <a:p>
            <a:pPr lvl="1"/>
            <a:r>
              <a:rPr lang="en-US" smtClean="0"/>
              <a:t>Sender can listen before sending</a:t>
            </a:r>
          </a:p>
          <a:p>
            <a:pPr lvl="1"/>
            <a:r>
              <a:rPr lang="en-US" smtClean="0"/>
              <a:t>What does that tell the sender?</a:t>
            </a:r>
          </a:p>
          <a:p>
            <a:pPr lvl="1"/>
            <a:endParaRPr lang="en-US" smtClean="0"/>
          </a:p>
          <a:p>
            <a:r>
              <a:rPr lang="en-US" smtClean="0"/>
              <a:t>Collision Detection?</a:t>
            </a:r>
          </a:p>
          <a:p>
            <a:pPr lvl="1"/>
            <a:r>
              <a:rPr lang="en-US" smtClean="0"/>
              <a:t>Where do collisions occur?</a:t>
            </a:r>
          </a:p>
          <a:p>
            <a:pPr lvl="1"/>
            <a:r>
              <a:rPr lang="en-US" smtClean="0"/>
              <a:t>How can you detect them?</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73</a:t>
            </a:fld>
            <a:endParaRPr lang="en-US"/>
          </a:p>
        </p:txBody>
      </p:sp>
    </p:spTree>
    <p:extLst>
      <p:ext uri="{BB962C8B-B14F-4D97-AF65-F5344CB8AC3E}">
        <p14:creationId xmlns:p14="http://schemas.microsoft.com/office/powerpoint/2010/main" val="3434028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body" idx="4294967295"/>
          </p:nvPr>
        </p:nvSpPr>
        <p:spPr/>
        <p:txBody>
          <a:bodyPr>
            <a:normAutofit lnSpcReduction="10000"/>
          </a:bodyPr>
          <a:lstStyle/>
          <a:p>
            <a:endParaRPr lang="en-US" smtClean="0"/>
          </a:p>
          <a:p>
            <a:endParaRPr lang="en-US" smtClean="0"/>
          </a:p>
          <a:p>
            <a:endParaRPr lang="en-US" smtClean="0"/>
          </a:p>
          <a:p>
            <a:endParaRPr lang="en-US" smtClean="0"/>
          </a:p>
          <a:p>
            <a:endParaRPr lang="en-US" smtClean="0"/>
          </a:p>
          <a:p>
            <a:endParaRPr lang="en-US" sz="2400" smtClean="0"/>
          </a:p>
          <a:p>
            <a:r>
              <a:rPr lang="en-US" sz="2400" smtClean="0"/>
              <a:t>A and C can both send to B but </a:t>
            </a:r>
            <a:r>
              <a:rPr lang="en-US" sz="2400" smtClean="0">
                <a:solidFill>
                  <a:srgbClr val="FF0000"/>
                </a:solidFill>
              </a:rPr>
              <a:t>can</a:t>
            </a:r>
            <a:r>
              <a:rPr lang="ja-JP" altLang="en-US" sz="2400" smtClean="0">
                <a:solidFill>
                  <a:srgbClr val="FF0000"/>
                </a:solidFill>
              </a:rPr>
              <a:t>’</a:t>
            </a:r>
            <a:r>
              <a:rPr lang="en-US" altLang="ja-JP" sz="2400" smtClean="0">
                <a:solidFill>
                  <a:srgbClr val="FF0000"/>
                </a:solidFill>
              </a:rPr>
              <a:t>t hear each other</a:t>
            </a:r>
            <a:endParaRPr lang="en-US" altLang="ja-JP" sz="2400" smtClean="0"/>
          </a:p>
          <a:p>
            <a:pPr marL="742950" lvl="1" indent="-285750"/>
            <a:r>
              <a:rPr lang="en-US" smtClean="0"/>
              <a:t>A is a </a:t>
            </a:r>
            <a:r>
              <a:rPr lang="en-US" i="1" smtClean="0"/>
              <a:t>hidden terminal</a:t>
            </a:r>
            <a:r>
              <a:rPr lang="en-US" smtClean="0"/>
              <a:t> for C and vice versa</a:t>
            </a:r>
          </a:p>
          <a:p>
            <a:r>
              <a:rPr lang="en-US" sz="2400" smtClean="0"/>
              <a:t>Carrier Sense will be </a:t>
            </a:r>
            <a:r>
              <a:rPr lang="en-US" sz="2400" smtClean="0">
                <a:solidFill>
                  <a:srgbClr val="FF0000"/>
                </a:solidFill>
              </a:rPr>
              <a:t>ineffective</a:t>
            </a:r>
            <a:endParaRPr lang="en-US" sz="2400" smtClean="0"/>
          </a:p>
        </p:txBody>
      </p:sp>
      <p:sp>
        <p:nvSpPr>
          <p:cNvPr id="943107" name="Oval 3"/>
          <p:cNvSpPr>
            <a:spLocks noChangeArrowheads="1"/>
          </p:cNvSpPr>
          <p:nvPr/>
        </p:nvSpPr>
        <p:spPr bwMode="auto">
          <a:xfrm>
            <a:off x="3733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5" name="Rectangle 4"/>
          <p:cNvSpPr>
            <a:spLocks noGrp="1" noChangeArrowheads="1"/>
          </p:cNvSpPr>
          <p:nvPr>
            <p:ph type="title" idx="4294967295"/>
          </p:nvPr>
        </p:nvSpPr>
        <p:spPr/>
        <p:txBody>
          <a:bodyPr/>
          <a:lstStyle/>
          <a:p>
            <a:r>
              <a:rPr lang="en-US" smtClean="0"/>
              <a:t>Hidden Terminals</a:t>
            </a:r>
          </a:p>
        </p:txBody>
      </p:sp>
      <p:sp>
        <p:nvSpPr>
          <p:cNvPr id="943109" name="Oval 5"/>
          <p:cNvSpPr>
            <a:spLocks noChangeArrowheads="1"/>
          </p:cNvSpPr>
          <p:nvPr/>
        </p:nvSpPr>
        <p:spPr bwMode="auto">
          <a:xfrm>
            <a:off x="1447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7" name="Rectangle 6"/>
          <p:cNvSpPr>
            <a:spLocks noChangeArrowheads="1"/>
          </p:cNvSpPr>
          <p:nvPr/>
        </p:nvSpPr>
        <p:spPr bwMode="auto">
          <a:xfrm>
            <a:off x="2849563"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30728" name="Rectangle 7"/>
          <p:cNvSpPr>
            <a:spLocks noChangeArrowheads="1"/>
          </p:cNvSpPr>
          <p:nvPr/>
        </p:nvSpPr>
        <p:spPr bwMode="auto">
          <a:xfrm>
            <a:off x="4038600"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0729" name="Rectangle 8"/>
          <p:cNvSpPr>
            <a:spLocks noChangeArrowheads="1"/>
          </p:cNvSpPr>
          <p:nvPr/>
        </p:nvSpPr>
        <p:spPr bwMode="auto">
          <a:xfrm>
            <a:off x="5148263" y="2586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3113" name="Line 9"/>
          <p:cNvSpPr>
            <a:spLocks noChangeShapeType="1"/>
          </p:cNvSpPr>
          <p:nvPr/>
        </p:nvSpPr>
        <p:spPr bwMode="auto">
          <a:xfrm>
            <a:off x="32004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943114" name="Line 10"/>
          <p:cNvSpPr>
            <a:spLocks noChangeShapeType="1"/>
          </p:cNvSpPr>
          <p:nvPr/>
        </p:nvSpPr>
        <p:spPr bwMode="auto">
          <a:xfrm flipH="1">
            <a:off x="44196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943115" name="Line 11"/>
          <p:cNvSpPr>
            <a:spLocks noChangeShapeType="1"/>
          </p:cNvSpPr>
          <p:nvPr/>
        </p:nvSpPr>
        <p:spPr bwMode="auto">
          <a:xfrm>
            <a:off x="3810000" y="3733800"/>
            <a:ext cx="3124200" cy="0"/>
          </a:xfrm>
          <a:prstGeom prst="line">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943116" name="Text Box 12"/>
          <p:cNvSpPr txBox="1">
            <a:spLocks noChangeArrowheads="1"/>
          </p:cNvSpPr>
          <p:nvPr/>
        </p:nvSpPr>
        <p:spPr bwMode="auto">
          <a:xfrm>
            <a:off x="4344988" y="3657600"/>
            <a:ext cx="2132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transmit range</a:t>
            </a:r>
          </a:p>
        </p:txBody>
      </p:sp>
      <p:sp>
        <p:nvSpPr>
          <p:cNvPr id="2" name="Slide Number Placeholder 1"/>
          <p:cNvSpPr>
            <a:spLocks noGrp="1"/>
          </p:cNvSpPr>
          <p:nvPr>
            <p:ph type="sldNum" sz="quarter" idx="12"/>
          </p:nvPr>
        </p:nvSpPr>
        <p:spPr/>
        <p:txBody>
          <a:bodyPr/>
          <a:lstStyle/>
          <a:p>
            <a:fld id="{915173E1-F880-A64A-B74C-29872619673F}" type="slidenum">
              <a:rPr lang="en-US" smtClean="0"/>
              <a:t>74</a:t>
            </a:fld>
            <a:endParaRPr lang="en-US"/>
          </a:p>
        </p:txBody>
      </p:sp>
    </p:spTree>
    <p:extLst>
      <p:ext uri="{BB962C8B-B14F-4D97-AF65-F5344CB8AC3E}">
        <p14:creationId xmlns:p14="http://schemas.microsoft.com/office/powerpoint/2010/main" val="1486923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31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310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3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animBg="1"/>
      <p:bldP spid="943109" grpId="0" animBg="1"/>
      <p:bldP spid="943113" grpId="0" animBg="1"/>
      <p:bldP spid="943114" grpId="0" animBg="1"/>
      <p:bldP spid="943115" grpId="0" animBg="1"/>
      <p:bldP spid="943116"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lstStyle/>
          <a:p>
            <a:r>
              <a:rPr lang="en-US" smtClean="0"/>
              <a:t>Exposed Terminals</a:t>
            </a:r>
          </a:p>
        </p:txBody>
      </p:sp>
      <p:sp>
        <p:nvSpPr>
          <p:cNvPr id="1078275" name="Rectangle 3"/>
          <p:cNvSpPr>
            <a:spLocks noGrp="1" noChangeArrowheads="1"/>
          </p:cNvSpPr>
          <p:nvPr>
            <p:ph type="body" idx="4294967295"/>
          </p:nvPr>
        </p:nvSpPr>
        <p:spPr>
          <a:xfrm>
            <a:off x="304800" y="2057400"/>
            <a:ext cx="8382000" cy="4114800"/>
          </a:xfrm>
        </p:spPr>
        <p:txBody>
          <a:bodyPr/>
          <a:lstStyle/>
          <a:p>
            <a:pPr>
              <a:lnSpc>
                <a:spcPct val="90000"/>
              </a:lnSpc>
            </a:pPr>
            <a:endParaRPr lang="en-US" sz="2400" smtClean="0"/>
          </a:p>
          <a:p>
            <a:pPr>
              <a:lnSpc>
                <a:spcPct val="90000"/>
              </a:lnSpc>
            </a:pPr>
            <a:endParaRPr lang="en-US" sz="2400" smtClean="0"/>
          </a:p>
          <a:p>
            <a:pPr>
              <a:lnSpc>
                <a:spcPct val="90000"/>
              </a:lnSpc>
              <a:buFont typeface="Wingdings" pitchFamily="2" charset="2"/>
              <a:buNone/>
            </a:pPr>
            <a:endParaRPr lang="en-US" sz="2400" smtClean="0"/>
          </a:p>
          <a:p>
            <a:pPr>
              <a:lnSpc>
                <a:spcPct val="90000"/>
              </a:lnSpc>
              <a:buFont typeface="Wingdings" pitchFamily="2" charset="2"/>
              <a:buNone/>
            </a:pPr>
            <a:endParaRPr lang="en-US" sz="2400" smtClean="0"/>
          </a:p>
          <a:p>
            <a:pPr>
              <a:lnSpc>
                <a:spcPct val="90000"/>
              </a:lnSpc>
            </a:pPr>
            <a:r>
              <a:rPr lang="en-US" sz="2400" smtClean="0">
                <a:solidFill>
                  <a:srgbClr val="FF3300"/>
                </a:solidFill>
              </a:rPr>
              <a:t>Exposed node</a:t>
            </a:r>
            <a:r>
              <a:rPr lang="en-US" sz="2400" smtClean="0"/>
              <a:t>: B sends a packet to A; C hears this and decides not to send a packet to D (despite the fact that this will not cause interference)!</a:t>
            </a:r>
          </a:p>
          <a:p>
            <a:pPr>
              <a:lnSpc>
                <a:spcPct val="90000"/>
              </a:lnSpc>
            </a:pPr>
            <a:r>
              <a:rPr lang="en-US" sz="2400" smtClean="0"/>
              <a:t>Carrier sense would prevent a successful transmission.</a:t>
            </a:r>
          </a:p>
        </p:txBody>
      </p:sp>
      <p:sp>
        <p:nvSpPr>
          <p:cNvPr id="2953221" name="Oval 4"/>
          <p:cNvSpPr>
            <a:spLocks noChangeArrowheads="1"/>
          </p:cNvSpPr>
          <p:nvPr/>
        </p:nvSpPr>
        <p:spPr bwMode="auto">
          <a:xfrm>
            <a:off x="3940175" y="1524000"/>
            <a:ext cx="1981200" cy="1905000"/>
          </a:xfrm>
          <a:prstGeom prst="ellipse">
            <a:avLst/>
          </a:prstGeom>
          <a:solidFill>
            <a:srgbClr val="99CCFF"/>
          </a:solidFill>
          <a:ln w="12700">
            <a:solidFill>
              <a:srgbClr val="99CCFF"/>
            </a:solidFill>
            <a:round/>
            <a:headEnd/>
            <a:tailEnd/>
          </a:ln>
        </p:spPr>
        <p:txBody>
          <a:bodyPr wrap="none" lIns="90488" tIns="44450" rIns="90488" bIns="44450" anchor="ctr"/>
          <a:lstStyle/>
          <a:p>
            <a:endParaRPr lang="en-US"/>
          </a:p>
        </p:txBody>
      </p:sp>
      <p:sp>
        <p:nvSpPr>
          <p:cNvPr id="2953222" name="Oval 5"/>
          <p:cNvSpPr>
            <a:spLocks noChangeArrowheads="1"/>
          </p:cNvSpPr>
          <p:nvPr/>
        </p:nvSpPr>
        <p:spPr bwMode="auto">
          <a:xfrm>
            <a:off x="3025775" y="1524000"/>
            <a:ext cx="1981200" cy="1905000"/>
          </a:xfrm>
          <a:prstGeom prst="ellipse">
            <a:avLst/>
          </a:prstGeom>
          <a:solidFill>
            <a:srgbClr val="00B0F0">
              <a:alpha val="50195"/>
            </a:srgbClr>
          </a:solidFill>
          <a:ln w="12700">
            <a:solidFill>
              <a:srgbClr val="00B0F0"/>
            </a:solidFill>
            <a:round/>
            <a:headEnd/>
            <a:tailEnd/>
          </a:ln>
        </p:spPr>
        <p:txBody>
          <a:bodyPr wrap="none" lIns="90488" tIns="44450" rIns="90488" bIns="44450" anchor="ctr"/>
          <a:lstStyle/>
          <a:p>
            <a:pPr algn="ctr" eaLnBrk="0" hangingPunct="0"/>
            <a:endParaRPr lang="en-US" sz="1600" b="0"/>
          </a:p>
        </p:txBody>
      </p:sp>
      <p:sp>
        <p:nvSpPr>
          <p:cNvPr id="31751" name="Oval 6"/>
          <p:cNvSpPr>
            <a:spLocks noChangeArrowheads="1"/>
          </p:cNvSpPr>
          <p:nvPr/>
        </p:nvSpPr>
        <p:spPr bwMode="auto">
          <a:xfrm>
            <a:off x="3101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2" name="Oval 7"/>
          <p:cNvSpPr>
            <a:spLocks noChangeArrowheads="1"/>
          </p:cNvSpPr>
          <p:nvPr/>
        </p:nvSpPr>
        <p:spPr bwMode="auto">
          <a:xfrm>
            <a:off x="40163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3" name="Oval 8"/>
          <p:cNvSpPr>
            <a:spLocks noChangeArrowheads="1"/>
          </p:cNvSpPr>
          <p:nvPr/>
        </p:nvSpPr>
        <p:spPr bwMode="auto">
          <a:xfrm>
            <a:off x="48545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4" name="Oval 9"/>
          <p:cNvSpPr>
            <a:spLocks noChangeArrowheads="1"/>
          </p:cNvSpPr>
          <p:nvPr/>
        </p:nvSpPr>
        <p:spPr bwMode="auto">
          <a:xfrm>
            <a:off x="5768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5" name="Text Box 10"/>
          <p:cNvSpPr txBox="1">
            <a:spLocks noChangeArrowheads="1"/>
          </p:cNvSpPr>
          <p:nvPr/>
        </p:nvSpPr>
        <p:spPr bwMode="auto">
          <a:xfrm>
            <a:off x="3014663" y="2181225"/>
            <a:ext cx="3159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31756" name="Text Box 11"/>
          <p:cNvSpPr txBox="1">
            <a:spLocks noChangeArrowheads="1"/>
          </p:cNvSpPr>
          <p:nvPr/>
        </p:nvSpPr>
        <p:spPr bwMode="auto">
          <a:xfrm>
            <a:off x="3929063" y="2181225"/>
            <a:ext cx="3159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31757" name="Text Box 12"/>
          <p:cNvSpPr txBox="1">
            <a:spLocks noChangeArrowheads="1"/>
          </p:cNvSpPr>
          <p:nvPr/>
        </p:nvSpPr>
        <p:spPr bwMode="auto">
          <a:xfrm>
            <a:off x="4697413" y="2181225"/>
            <a:ext cx="3270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31758" name="Text Box 13"/>
          <p:cNvSpPr txBox="1">
            <a:spLocks noChangeArrowheads="1"/>
          </p:cNvSpPr>
          <p:nvPr/>
        </p:nvSpPr>
        <p:spPr bwMode="auto">
          <a:xfrm>
            <a:off x="5616575" y="2133600"/>
            <a:ext cx="3270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2953231" name="Line 14"/>
          <p:cNvSpPr>
            <a:spLocks noChangeShapeType="1"/>
          </p:cNvSpPr>
          <p:nvPr/>
        </p:nvSpPr>
        <p:spPr bwMode="auto">
          <a:xfrm flipV="1">
            <a:off x="4930775" y="1752600"/>
            <a:ext cx="6858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953232" name="Line 15"/>
          <p:cNvSpPr>
            <a:spLocks noChangeShapeType="1"/>
          </p:cNvSpPr>
          <p:nvPr/>
        </p:nvSpPr>
        <p:spPr bwMode="auto">
          <a:xfrm flipH="1" flipV="1">
            <a:off x="3178175" y="1981200"/>
            <a:ext cx="8382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75</a:t>
            </a:fld>
            <a:endParaRPr lang="en-US"/>
          </a:p>
        </p:txBody>
      </p:sp>
    </p:spTree>
    <p:extLst>
      <p:ext uri="{BB962C8B-B14F-4D97-AF65-F5344CB8AC3E}">
        <p14:creationId xmlns:p14="http://schemas.microsoft.com/office/powerpoint/2010/main" val="3340906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3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32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3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32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8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8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autoUpdateAnimBg="0"/>
      <p:bldP spid="2953221" grpId="0" animBg="1"/>
      <p:bldP spid="2953222" grpId="0" animBg="1"/>
      <p:bldP spid="2953231" grpId="0" animBg="1"/>
      <p:bldP spid="295323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Key Points</a:t>
            </a:r>
          </a:p>
        </p:txBody>
      </p:sp>
      <p:sp>
        <p:nvSpPr>
          <p:cNvPr id="3" name="Content Placeholder 2"/>
          <p:cNvSpPr>
            <a:spLocks noGrp="1"/>
          </p:cNvSpPr>
          <p:nvPr>
            <p:ph idx="1"/>
          </p:nvPr>
        </p:nvSpPr>
        <p:spPr/>
        <p:txBody>
          <a:bodyPr>
            <a:normAutofit fontScale="85000" lnSpcReduction="20000"/>
          </a:bodyPr>
          <a:lstStyle/>
          <a:p>
            <a:r>
              <a:rPr lang="en-US" smtClean="0"/>
              <a:t>No concept of a global collision</a:t>
            </a:r>
          </a:p>
          <a:p>
            <a:pPr lvl="1"/>
            <a:r>
              <a:rPr lang="en-US" smtClean="0"/>
              <a:t>Different receivers hear different signals</a:t>
            </a:r>
          </a:p>
          <a:p>
            <a:pPr lvl="1"/>
            <a:r>
              <a:rPr lang="en-US" smtClean="0"/>
              <a:t>Different senders reach different receivers</a:t>
            </a:r>
            <a:br>
              <a:rPr lang="en-US" smtClean="0"/>
            </a:br>
            <a:endParaRPr lang="en-US" smtClean="0"/>
          </a:p>
          <a:p>
            <a:r>
              <a:rPr lang="en-US" smtClean="0"/>
              <a:t>Collisions are at receiver, not sender</a:t>
            </a:r>
          </a:p>
          <a:p>
            <a:pPr lvl="1"/>
            <a:r>
              <a:rPr lang="en-US" smtClean="0"/>
              <a:t>Only care if receiver can hear the sender clearly</a:t>
            </a:r>
          </a:p>
          <a:p>
            <a:pPr lvl="1"/>
            <a:r>
              <a:rPr lang="en-US" smtClean="0"/>
              <a:t>It does not matter if sender can hear someone else</a:t>
            </a:r>
          </a:p>
          <a:p>
            <a:pPr lvl="1"/>
            <a:r>
              <a:rPr lang="en-US" smtClean="0"/>
              <a:t>As long as that signal does not interfere with receiver</a:t>
            </a:r>
            <a:br>
              <a:rPr lang="en-US" smtClean="0"/>
            </a:br>
            <a:endParaRPr lang="en-US" smtClean="0"/>
          </a:p>
          <a:p>
            <a:r>
              <a:rPr lang="en-US" smtClean="0"/>
              <a:t>Goal of protocol:</a:t>
            </a:r>
          </a:p>
          <a:p>
            <a:pPr lvl="1"/>
            <a:r>
              <a:rPr lang="en-US" smtClean="0"/>
              <a:t>Detect if receiver can hear sender</a:t>
            </a:r>
          </a:p>
          <a:p>
            <a:pPr lvl="1"/>
            <a:r>
              <a:rPr lang="en-US" smtClean="0"/>
              <a:t>Tell senders who might interfere with receiver to shut up</a:t>
            </a:r>
          </a:p>
          <a:p>
            <a:pPr lvl="1"/>
            <a:endParaRPr lang="en-US" smtClean="0"/>
          </a:p>
          <a:p>
            <a:pPr lvl="1"/>
            <a:endParaRPr lang="en-US" smtClean="0"/>
          </a:p>
          <a:p>
            <a:pPr lvl="1"/>
            <a:endParaRPr lang="en-US"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76</a:t>
            </a:fld>
            <a:endParaRPr lang="en-US"/>
          </a:p>
        </p:txBody>
      </p:sp>
    </p:spTree>
    <p:extLst>
      <p:ext uri="{BB962C8B-B14F-4D97-AF65-F5344CB8AC3E}">
        <p14:creationId xmlns:p14="http://schemas.microsoft.com/office/powerpoint/2010/main" val="2141293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Basic Collision Avoidance</a:t>
            </a:r>
          </a:p>
        </p:txBody>
      </p:sp>
      <p:sp>
        <p:nvSpPr>
          <p:cNvPr id="3" name="Content Placeholder 2"/>
          <p:cNvSpPr>
            <a:spLocks noGrp="1"/>
          </p:cNvSpPr>
          <p:nvPr>
            <p:ph idx="1"/>
          </p:nvPr>
        </p:nvSpPr>
        <p:spPr/>
        <p:txBody>
          <a:bodyPr>
            <a:normAutofit fontScale="92500" lnSpcReduction="10000"/>
          </a:bodyPr>
          <a:lstStyle/>
          <a:p>
            <a:pPr>
              <a:defRPr/>
            </a:pPr>
            <a:r>
              <a:rPr lang="en-US" dirty="0" smtClean="0"/>
              <a:t>Since can</a:t>
            </a:r>
            <a:r>
              <a:rPr lang="ja-JP" altLang="en-US" dirty="0" smtClean="0"/>
              <a:t>’</a:t>
            </a:r>
            <a:r>
              <a:rPr lang="en-US" altLang="ja-JP" dirty="0" smtClean="0"/>
              <a:t>t detect collisions, we try to </a:t>
            </a:r>
            <a:r>
              <a:rPr lang="en-US" altLang="ja-JP" i="1" dirty="0" smtClean="0">
                <a:solidFill>
                  <a:srgbClr val="0000FF"/>
                </a:solidFill>
              </a:rPr>
              <a:t>avoid</a:t>
            </a:r>
            <a:r>
              <a:rPr lang="en-US" altLang="ja-JP" dirty="0" smtClean="0"/>
              <a:t> them</a:t>
            </a:r>
          </a:p>
          <a:p>
            <a:pPr>
              <a:defRPr/>
            </a:pPr>
            <a:r>
              <a:rPr lang="en-US" dirty="0" smtClean="0"/>
              <a:t>Carrier sense:</a:t>
            </a:r>
          </a:p>
          <a:p>
            <a:pPr lvl="1">
              <a:defRPr/>
            </a:pPr>
            <a:r>
              <a:rPr lang="en-US" dirty="0" smtClean="0"/>
              <a:t>When medium busy, choose random interval</a:t>
            </a:r>
          </a:p>
          <a:p>
            <a:pPr lvl="1">
              <a:defRPr/>
            </a:pPr>
            <a:r>
              <a:rPr lang="en-US" dirty="0" smtClean="0"/>
              <a:t>Wait that many </a:t>
            </a:r>
            <a:r>
              <a:rPr lang="en-US" b="1" dirty="0" smtClean="0"/>
              <a:t>idle</a:t>
            </a:r>
            <a:r>
              <a:rPr lang="en-US" dirty="0" smtClean="0"/>
              <a:t> timeslots to pass before sending </a:t>
            </a:r>
            <a:br>
              <a:rPr lang="en-US" dirty="0" smtClean="0"/>
            </a:br>
            <a:endParaRPr lang="en-US" dirty="0" smtClean="0"/>
          </a:p>
          <a:p>
            <a:pPr>
              <a:defRPr/>
            </a:pPr>
            <a:r>
              <a:rPr lang="en-US" dirty="0" smtClean="0"/>
              <a:t>When a collision is inferred, retransmit with binary exponential </a:t>
            </a:r>
            <a:r>
              <a:rPr lang="en-US" dirty="0" err="1" smtClean="0"/>
              <a:t>backoff</a:t>
            </a:r>
            <a:r>
              <a:rPr lang="en-US" dirty="0" smtClean="0"/>
              <a:t> (like Ethernet) </a:t>
            </a:r>
          </a:p>
          <a:p>
            <a:pPr lvl="1">
              <a:defRPr/>
            </a:pPr>
            <a:r>
              <a:rPr lang="en-US" dirty="0" smtClean="0"/>
              <a:t>Use </a:t>
            </a:r>
            <a:r>
              <a:rPr lang="en-US" dirty="0" smtClean="0">
                <a:solidFill>
                  <a:srgbClr val="0000FF"/>
                </a:solidFill>
              </a:rPr>
              <a:t>ACK</a:t>
            </a:r>
            <a:r>
              <a:rPr lang="en-US" dirty="0" smtClean="0"/>
              <a:t> from receiver to infer </a:t>
            </a:r>
            <a:r>
              <a:rPr lang="ja-JP" altLang="en-US" dirty="0" smtClean="0">
                <a:ea typeface="MS PGothic" pitchFamily="34" charset="-128"/>
              </a:rPr>
              <a:t>“</a:t>
            </a:r>
            <a:r>
              <a:rPr lang="en-US" altLang="ja-JP" dirty="0" smtClean="0">
                <a:ea typeface="MS PGothic" pitchFamily="34" charset="-128"/>
              </a:rPr>
              <a:t>no collision</a:t>
            </a:r>
            <a:r>
              <a:rPr lang="ja-JP" altLang="en-US" dirty="0" smtClean="0">
                <a:ea typeface="MS PGothic" pitchFamily="34" charset="-128"/>
              </a:rPr>
              <a:t>”</a:t>
            </a:r>
            <a:endParaRPr lang="en-US" altLang="ja-JP" dirty="0" smtClean="0">
              <a:ea typeface="MS PGothic" pitchFamily="34" charset="-128"/>
            </a:endParaRPr>
          </a:p>
          <a:p>
            <a:pPr lvl="1">
              <a:defRPr/>
            </a:pPr>
            <a:r>
              <a:rPr lang="en-US" dirty="0" smtClean="0"/>
              <a:t>Use exponential </a:t>
            </a:r>
            <a:r>
              <a:rPr lang="en-US" dirty="0" err="1" smtClean="0"/>
              <a:t>backoff</a:t>
            </a:r>
            <a:r>
              <a:rPr lang="en-US" dirty="0" smtClean="0"/>
              <a:t> to adapt contention window</a:t>
            </a:r>
          </a:p>
          <a:p>
            <a:pPr lvl="1">
              <a:defRPr/>
            </a:pPr>
            <a:endParaRPr lang="en-US" dirty="0" smtClean="0"/>
          </a:p>
          <a:p>
            <a:pPr marL="0" indent="0">
              <a:buFontTx/>
              <a:buNone/>
              <a:defRPr/>
            </a:pPr>
            <a:endParaRPr lang="en-US" dirty="0"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77</a:t>
            </a:fld>
            <a:endParaRPr lang="en-US"/>
          </a:p>
        </p:txBody>
      </p:sp>
    </p:spTree>
    <p:extLst>
      <p:ext uri="{BB962C8B-B14F-4D97-AF65-F5344CB8AC3E}">
        <p14:creationId xmlns:p14="http://schemas.microsoft.com/office/powerpoint/2010/main" val="1374170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228600" y="304800"/>
            <a:ext cx="8915400" cy="838200"/>
          </a:xfrm>
        </p:spPr>
        <p:txBody>
          <a:bodyPr>
            <a:normAutofit fontScale="90000"/>
          </a:bodyPr>
          <a:lstStyle/>
          <a:p>
            <a:r>
              <a:rPr lang="en-US" smtClean="0"/>
              <a:t>CSMA/CA -MA with Collision Avoidance</a:t>
            </a:r>
          </a:p>
        </p:txBody>
      </p:sp>
      <p:sp>
        <p:nvSpPr>
          <p:cNvPr id="1080323" name="Rectangle 3"/>
          <p:cNvSpPr>
            <a:spLocks noGrp="1" noChangeArrowheads="1"/>
          </p:cNvSpPr>
          <p:nvPr>
            <p:ph type="body" idx="4294967295"/>
          </p:nvPr>
        </p:nvSpPr>
        <p:spPr>
          <a:xfrm>
            <a:off x="228600" y="3657600"/>
            <a:ext cx="8763000" cy="2514600"/>
          </a:xfrm>
        </p:spPr>
        <p:txBody>
          <a:bodyPr/>
          <a:lstStyle/>
          <a:p>
            <a:pPr marL="285750" indent="-285750">
              <a:lnSpc>
                <a:spcPct val="90000"/>
              </a:lnSpc>
            </a:pPr>
            <a:r>
              <a:rPr lang="en-US" sz="2400" smtClean="0"/>
              <a:t>Before every data transmission </a:t>
            </a:r>
          </a:p>
          <a:p>
            <a:pPr marL="685800" lvl="1" indent="-228600">
              <a:lnSpc>
                <a:spcPct val="90000"/>
              </a:lnSpc>
            </a:pPr>
            <a:r>
              <a:rPr lang="en-US" sz="2000" smtClean="0"/>
              <a:t>Sender sends a Request to Send (RTS) frame containing the length of the transmission</a:t>
            </a:r>
          </a:p>
          <a:p>
            <a:pPr marL="685800" lvl="1" indent="-228600">
              <a:lnSpc>
                <a:spcPct val="90000"/>
              </a:lnSpc>
            </a:pPr>
            <a:r>
              <a:rPr lang="en-US" sz="2000" smtClean="0"/>
              <a:t>Receiver respond with a Clear to Send (CTS) frame</a:t>
            </a:r>
          </a:p>
          <a:p>
            <a:pPr marL="685800" lvl="1" indent="-228600">
              <a:lnSpc>
                <a:spcPct val="90000"/>
              </a:lnSpc>
            </a:pPr>
            <a:r>
              <a:rPr lang="en-US" sz="2000" smtClean="0"/>
              <a:t>Sender sends data</a:t>
            </a:r>
          </a:p>
          <a:p>
            <a:pPr marL="685800" lvl="1" indent="-228600">
              <a:lnSpc>
                <a:spcPct val="90000"/>
              </a:lnSpc>
            </a:pPr>
            <a:r>
              <a:rPr lang="en-US" sz="2000" smtClean="0"/>
              <a:t>Receiver sends an ACK; now another sender can send data</a:t>
            </a:r>
          </a:p>
          <a:p>
            <a:pPr marL="285750" indent="-285750">
              <a:lnSpc>
                <a:spcPct val="90000"/>
              </a:lnSpc>
            </a:pPr>
            <a:r>
              <a:rPr lang="en-US" sz="2400" smtClean="0"/>
              <a:t>When sender doesn</a:t>
            </a:r>
            <a:r>
              <a:rPr lang="ja-JP" altLang="en-US" sz="2400" smtClean="0"/>
              <a:t>’</a:t>
            </a:r>
            <a:r>
              <a:rPr lang="en-US" altLang="ja-JP" sz="2400" smtClean="0"/>
              <a:t>t get a CTS back, it assumes collision </a:t>
            </a:r>
            <a:endParaRPr lang="en-US" sz="2400" smtClean="0"/>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23"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26"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2" name="Group 10"/>
          <p:cNvGrpSpPr>
            <a:grpSpLocks/>
          </p:cNvGrpSpPr>
          <p:nvPr/>
        </p:nvGrpSpPr>
        <p:grpSpPr bwMode="auto">
          <a:xfrm>
            <a:off x="1471613" y="1752600"/>
            <a:ext cx="5157787" cy="457200"/>
            <a:chOff x="927" y="1104"/>
            <a:chExt cx="3249" cy="288"/>
          </a:xfrm>
        </p:grpSpPr>
        <p:sp>
          <p:nvSpPr>
            <p:cNvPr id="34840"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41"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42"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14"/>
          <p:cNvGrpSpPr>
            <a:grpSpLocks/>
          </p:cNvGrpSpPr>
          <p:nvPr/>
        </p:nvGrpSpPr>
        <p:grpSpPr bwMode="auto">
          <a:xfrm>
            <a:off x="1460500" y="2819400"/>
            <a:ext cx="5168900" cy="395288"/>
            <a:chOff x="920" y="1776"/>
            <a:chExt cx="3256" cy="249"/>
          </a:xfrm>
        </p:grpSpPr>
        <p:sp>
          <p:nvSpPr>
            <p:cNvPr id="34837"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38" name="Line 16"/>
            <p:cNvSpPr>
              <a:spLocks noChangeShapeType="1"/>
            </p:cNvSpPr>
            <p:nvPr/>
          </p:nvSpPr>
          <p:spPr bwMode="auto">
            <a:xfrm>
              <a:off x="2880" y="1776"/>
              <a:ext cx="1296" cy="96"/>
            </a:xfrm>
            <a:prstGeom prst="line">
              <a:avLst/>
            </a:prstGeom>
            <a:noFill/>
            <a:ln w="25400">
              <a:solidFill>
                <a:srgbClr val="00FFFF"/>
              </a:solidFill>
              <a:prstDash val="sysDash"/>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39"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4" name="Group 18"/>
          <p:cNvGrpSpPr>
            <a:grpSpLocks/>
          </p:cNvGrpSpPr>
          <p:nvPr/>
        </p:nvGrpSpPr>
        <p:grpSpPr bwMode="auto">
          <a:xfrm>
            <a:off x="1447800" y="2362200"/>
            <a:ext cx="3124200" cy="381000"/>
            <a:chOff x="912" y="1488"/>
            <a:chExt cx="1968" cy="240"/>
          </a:xfrm>
        </p:grpSpPr>
        <p:sp>
          <p:nvSpPr>
            <p:cNvPr id="34835"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36"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5" name="Group 21"/>
          <p:cNvGrpSpPr>
            <a:grpSpLocks/>
          </p:cNvGrpSpPr>
          <p:nvPr/>
        </p:nvGrpSpPr>
        <p:grpSpPr bwMode="auto">
          <a:xfrm>
            <a:off x="1447800" y="2133600"/>
            <a:ext cx="5181600" cy="381000"/>
            <a:chOff x="912" y="1344"/>
            <a:chExt cx="3264" cy="240"/>
          </a:xfrm>
        </p:grpSpPr>
        <p:grpSp>
          <p:nvGrpSpPr>
            <p:cNvPr id="34831" name="Group 22"/>
            <p:cNvGrpSpPr>
              <a:grpSpLocks/>
            </p:cNvGrpSpPr>
            <p:nvPr/>
          </p:nvGrpSpPr>
          <p:grpSpPr bwMode="auto">
            <a:xfrm>
              <a:off x="912" y="1344"/>
              <a:ext cx="1968" cy="210"/>
              <a:chOff x="912" y="1344"/>
              <a:chExt cx="1968" cy="210"/>
            </a:xfrm>
          </p:grpSpPr>
          <p:sp>
            <p:nvSpPr>
              <p:cNvPr id="3483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3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4832" name="Line 25"/>
            <p:cNvSpPr>
              <a:spLocks noChangeShapeType="1"/>
            </p:cNvSpPr>
            <p:nvPr/>
          </p:nvSpPr>
          <p:spPr bwMode="auto">
            <a:xfrm>
              <a:off x="2880" y="1440"/>
              <a:ext cx="1296" cy="144"/>
            </a:xfrm>
            <a:prstGeom prst="line">
              <a:avLst/>
            </a:prstGeom>
            <a:noFill/>
            <a:ln w="28575">
              <a:solidFill>
                <a:srgbClr val="3366FF"/>
              </a:solidFill>
              <a:prstDash val="sysDash"/>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 name="Slide Number Placeholder 5"/>
          <p:cNvSpPr>
            <a:spLocks noGrp="1"/>
          </p:cNvSpPr>
          <p:nvPr>
            <p:ph type="sldNum" sz="quarter" idx="12"/>
          </p:nvPr>
        </p:nvSpPr>
        <p:spPr/>
        <p:txBody>
          <a:bodyPr/>
          <a:lstStyle/>
          <a:p>
            <a:fld id="{915173E1-F880-A64A-B74C-29872619673F}" type="slidenum">
              <a:rPr lang="en-US" smtClean="0"/>
              <a:t>78</a:t>
            </a:fld>
            <a:endParaRPr lang="en-US"/>
          </a:p>
        </p:txBody>
      </p:sp>
    </p:spTree>
    <p:extLst>
      <p:ext uri="{BB962C8B-B14F-4D97-AF65-F5344CB8AC3E}">
        <p14:creationId xmlns:p14="http://schemas.microsoft.com/office/powerpoint/2010/main" val="66200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0323">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8032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80323">
                                            <p:txEl>
                                              <p:pRg st="3" end="3"/>
                                            </p:txEl>
                                          </p:spTgt>
                                        </p:tgtEl>
                                        <p:attrNameLst>
                                          <p:attrName>style.visibility</p:attrName>
                                        </p:attrNameLst>
                                      </p:cBhvr>
                                      <p:to>
                                        <p:strVal val="visible"/>
                                      </p:to>
                                    </p:se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03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0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39588" name="Rectangle 3"/>
          <p:cNvSpPr>
            <a:spLocks noGrp="1" noChangeArrowheads="1"/>
          </p:cNvSpPr>
          <p:nvPr>
            <p:ph type="body" idx="4294967295"/>
          </p:nvPr>
        </p:nvSpPr>
        <p:spPr>
          <a:xfrm>
            <a:off x="493713" y="3679825"/>
            <a:ext cx="7934325" cy="2328863"/>
          </a:xfrm>
        </p:spPr>
        <p:txBody>
          <a:bodyPr/>
          <a:lstStyle/>
          <a:p>
            <a:pPr marL="285750" indent="-285750"/>
            <a:r>
              <a:rPr lang="en-US" smtClean="0"/>
              <a:t>If other nodes hear RTS, but not CTS: </a:t>
            </a:r>
            <a:r>
              <a:rPr lang="en-US" smtClean="0">
                <a:solidFill>
                  <a:srgbClr val="0000FF"/>
                </a:solidFill>
              </a:rPr>
              <a:t>send</a:t>
            </a:r>
            <a:endParaRPr lang="en-US" smtClean="0"/>
          </a:p>
          <a:p>
            <a:pPr marL="685800" lvl="1" indent="-228600"/>
            <a:r>
              <a:rPr lang="en-US" smtClean="0"/>
              <a:t>Presumably, destination for first sender is out of node</a:t>
            </a:r>
            <a:r>
              <a:rPr lang="ja-JP" altLang="en-US" smtClean="0">
                <a:ea typeface="MS PGothic" pitchFamily="34" charset="-128"/>
              </a:rPr>
              <a:t>’</a:t>
            </a:r>
            <a:r>
              <a:rPr lang="en-US" altLang="ja-JP" smtClean="0">
                <a:ea typeface="MS PGothic" pitchFamily="34" charset="-128"/>
              </a:rPr>
              <a:t>s range …</a:t>
            </a:r>
            <a:endParaRPr lang="en-US" smtClean="0"/>
          </a:p>
        </p:txBody>
      </p:sp>
      <p:grpSp>
        <p:nvGrpSpPr>
          <p:cNvPr id="35845" name="Group 30"/>
          <p:cNvGrpSpPr>
            <a:grpSpLocks/>
          </p:cNvGrpSpPr>
          <p:nvPr/>
        </p:nvGrpSpPr>
        <p:grpSpPr bwMode="auto">
          <a:xfrm>
            <a:off x="1624013" y="1371600"/>
            <a:ext cx="5919787" cy="1981200"/>
            <a:chOff x="1023" y="864"/>
            <a:chExt cx="3729" cy="1248"/>
          </a:xfrm>
        </p:grpSpPr>
        <p:sp>
          <p:nvSpPr>
            <p:cNvPr id="3139589" name="Line 4"/>
            <p:cNvSpPr>
              <a:spLocks noChangeShapeType="1"/>
            </p:cNvSpPr>
            <p:nvPr/>
          </p:nvSpPr>
          <p:spPr bwMode="auto">
            <a:xfrm flipH="1">
              <a:off x="1296" y="1152"/>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0" name="Line 5"/>
            <p:cNvSpPr>
              <a:spLocks noChangeShapeType="1"/>
            </p:cNvSpPr>
            <p:nvPr/>
          </p:nvSpPr>
          <p:spPr bwMode="auto">
            <a:xfrm>
              <a:off x="2880"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1" name="Line 6"/>
            <p:cNvSpPr>
              <a:spLocks noChangeShapeType="1"/>
            </p:cNvSpPr>
            <p:nvPr/>
          </p:nvSpPr>
          <p:spPr bwMode="auto">
            <a:xfrm>
              <a:off x="4176"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2" name="Text Box 7"/>
            <p:cNvSpPr txBox="1">
              <a:spLocks noChangeArrowheads="1"/>
            </p:cNvSpPr>
            <p:nvPr/>
          </p:nvSpPr>
          <p:spPr bwMode="auto">
            <a:xfrm>
              <a:off x="2655" y="1008"/>
              <a:ext cx="475"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sender</a:t>
              </a:r>
            </a:p>
          </p:txBody>
        </p:sp>
        <p:sp>
          <p:nvSpPr>
            <p:cNvPr id="3139593" name="Text Box 8"/>
            <p:cNvSpPr txBox="1">
              <a:spLocks noChangeArrowheads="1"/>
            </p:cNvSpPr>
            <p:nvPr/>
          </p:nvSpPr>
          <p:spPr bwMode="auto">
            <a:xfrm>
              <a:off x="1023" y="912"/>
              <a:ext cx="541"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receiver</a:t>
              </a:r>
            </a:p>
          </p:txBody>
        </p:sp>
        <p:sp>
          <p:nvSpPr>
            <p:cNvPr id="35851" name="Text Box 9"/>
            <p:cNvSpPr txBox="1">
              <a:spLocks noChangeArrowheads="1"/>
            </p:cNvSpPr>
            <p:nvPr/>
          </p:nvSpPr>
          <p:spPr bwMode="auto">
            <a:xfrm>
              <a:off x="3746" y="864"/>
              <a:ext cx="887"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dirty="0">
                  <a:latin typeface="Calibri"/>
                </a:rPr>
                <a:t>other node in </a:t>
              </a:r>
            </a:p>
            <a:p>
              <a:pPr algn="ctr"/>
              <a:r>
                <a:rPr lang="en-US" sz="1600" b="0" dirty="0">
                  <a:latin typeface="Calibri"/>
                </a:rPr>
                <a:t>sender</a:t>
              </a:r>
              <a:r>
                <a:rPr lang="en-US" altLang="en-US" sz="1600" b="0" dirty="0">
                  <a:latin typeface="Calibri"/>
                </a:rPr>
                <a:t>’</a:t>
              </a:r>
              <a:r>
                <a:rPr lang="en-US" sz="1600" b="0" dirty="0">
                  <a:latin typeface="Calibri"/>
                </a:rPr>
                <a:t>s range</a:t>
              </a:r>
            </a:p>
          </p:txBody>
        </p:sp>
        <p:sp>
          <p:nvSpPr>
            <p:cNvPr id="3139596" name="Line 11"/>
            <p:cNvSpPr>
              <a:spLocks noChangeShapeType="1"/>
            </p:cNvSpPr>
            <p:nvPr/>
          </p:nvSpPr>
          <p:spPr bwMode="auto">
            <a:xfrm>
              <a:off x="2880" y="1296"/>
              <a:ext cx="1296" cy="96"/>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7" name="Line 12"/>
            <p:cNvSpPr>
              <a:spLocks noChangeShapeType="1"/>
            </p:cNvSpPr>
            <p:nvPr/>
          </p:nvSpPr>
          <p:spPr bwMode="auto">
            <a:xfrm flipH="1">
              <a:off x="1296" y="1296"/>
              <a:ext cx="1584" cy="144"/>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8" name="Text Box 13"/>
            <p:cNvSpPr txBox="1">
              <a:spLocks noChangeArrowheads="1"/>
            </p:cNvSpPr>
            <p:nvPr/>
          </p:nvSpPr>
          <p:spPr bwMode="auto">
            <a:xfrm>
              <a:off x="2527" y="1134"/>
              <a:ext cx="308"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rgbClr val="FF0000"/>
                  </a:solidFill>
                  <a:latin typeface="+mn-lt"/>
                  <a:ea typeface="Calibri"/>
                </a:rPr>
                <a:t>RTS</a:t>
              </a:r>
            </a:p>
          </p:txBody>
        </p:sp>
        <p:sp>
          <p:nvSpPr>
            <p:cNvPr id="3139604" name="Line 19"/>
            <p:cNvSpPr>
              <a:spLocks noChangeShapeType="1"/>
            </p:cNvSpPr>
            <p:nvPr/>
          </p:nvSpPr>
          <p:spPr bwMode="auto">
            <a:xfrm flipH="1">
              <a:off x="1296" y="1632"/>
              <a:ext cx="1584"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05" name="Text Box 20"/>
            <p:cNvSpPr txBox="1">
              <a:spLocks noChangeArrowheads="1"/>
            </p:cNvSpPr>
            <p:nvPr/>
          </p:nvSpPr>
          <p:spPr bwMode="auto">
            <a:xfrm>
              <a:off x="2853" y="148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sp>
          <p:nvSpPr>
            <p:cNvPr id="3139608" name="Line 23"/>
            <p:cNvSpPr>
              <a:spLocks noChangeShapeType="1"/>
            </p:cNvSpPr>
            <p:nvPr/>
          </p:nvSpPr>
          <p:spPr bwMode="auto">
            <a:xfrm>
              <a:off x="1296" y="1488"/>
              <a:ext cx="1584" cy="96"/>
            </a:xfrm>
            <a:prstGeom prst="line">
              <a:avLst/>
            </a:prstGeom>
            <a:noFill/>
            <a:ln w="25400">
              <a:solidFill>
                <a:schemeClr val="hlink"/>
              </a:solidFill>
              <a:round/>
              <a:headEnd/>
              <a:tailEnd type="triangle" w="med" len="med"/>
            </a:ln>
          </p:spPr>
          <p:txBody>
            <a:bodyPr lIns="90488" tIns="44450" rIns="90488" bIns="44450"/>
            <a:lstStyle/>
            <a:p>
              <a:pPr>
                <a:defRPr/>
              </a:pPr>
              <a:endParaRPr lang="en-US">
                <a:latin typeface="+mn-lt"/>
                <a:ea typeface="+mn-ea"/>
              </a:endParaRPr>
            </a:p>
          </p:txBody>
        </p:sp>
        <p:sp>
          <p:nvSpPr>
            <p:cNvPr id="3139609" name="Text Box 24"/>
            <p:cNvSpPr txBox="1">
              <a:spLocks noChangeArrowheads="1"/>
            </p:cNvSpPr>
            <p:nvPr/>
          </p:nvSpPr>
          <p:spPr bwMode="auto">
            <a:xfrm>
              <a:off x="2576" y="1392"/>
              <a:ext cx="306"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chemeClr val="hlink"/>
                  </a:solidFill>
                  <a:latin typeface="+mn-lt"/>
                  <a:ea typeface="Calibri"/>
                </a:rPr>
                <a:t>CTS</a:t>
              </a:r>
            </a:p>
          </p:txBody>
        </p:sp>
        <p:sp>
          <p:nvSpPr>
            <p:cNvPr id="3139612" name="Line 19"/>
            <p:cNvSpPr>
              <a:spLocks noChangeShapeType="1"/>
            </p:cNvSpPr>
            <p:nvPr/>
          </p:nvSpPr>
          <p:spPr bwMode="auto">
            <a:xfrm>
              <a:off x="4176" y="1632"/>
              <a:ext cx="576"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13" name="Text Box 20"/>
            <p:cNvSpPr txBox="1">
              <a:spLocks noChangeArrowheads="1"/>
            </p:cNvSpPr>
            <p:nvPr/>
          </p:nvSpPr>
          <p:spPr bwMode="auto">
            <a:xfrm>
              <a:off x="3813" y="151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grpSp>
      <p:sp>
        <p:nvSpPr>
          <p:cNvPr id="2" name="Slide Number Placeholder 1"/>
          <p:cNvSpPr>
            <a:spLocks noGrp="1"/>
          </p:cNvSpPr>
          <p:nvPr>
            <p:ph type="sldNum" sz="quarter" idx="12"/>
          </p:nvPr>
        </p:nvSpPr>
        <p:spPr/>
        <p:txBody>
          <a:bodyPr/>
          <a:lstStyle/>
          <a:p>
            <a:fld id="{915173E1-F880-A64A-B74C-29872619673F}" type="slidenum">
              <a:rPr lang="en-US" smtClean="0"/>
              <a:t>79</a:t>
            </a:fld>
            <a:endParaRPr lang="en-US"/>
          </a:p>
        </p:txBody>
      </p:sp>
    </p:spTree>
    <p:extLst>
      <p:ext uri="{BB962C8B-B14F-4D97-AF65-F5344CB8AC3E}">
        <p14:creationId xmlns:p14="http://schemas.microsoft.com/office/powerpoint/2010/main" val="203227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9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395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58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latin typeface="Tahoma" charset="0"/>
                <a:ea typeface="ＭＳ Ｐゴシック" charset="0"/>
                <a:cs typeface="ＭＳ Ｐゴシック" charset="0"/>
              </a:rPr>
              <a:t>Coding – a channel function</a:t>
            </a:r>
            <a:endParaRPr lang="en-US" dirty="0">
              <a:latin typeface="Tahoma" charset="0"/>
              <a:ea typeface="ＭＳ Ｐゴシック" charset="0"/>
              <a:cs typeface="ＭＳ Ｐゴシック" charset="0"/>
            </a:endParaRPr>
          </a:p>
        </p:txBody>
      </p:sp>
      <p:sp>
        <p:nvSpPr>
          <p:cNvPr id="20483"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0484"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0485" name="Line 6"/>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20486" name="Line 7"/>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20487" name="Rectangle 8"/>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0488" name="Rectangle 12"/>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0489" name="Rectangle 13"/>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0490" name="AutoShape 21"/>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a:t>
            </a:fld>
            <a:endParaRPr lang="en-US"/>
          </a:p>
        </p:txBody>
      </p:sp>
    </p:spTree>
    <p:extLst>
      <p:ext uri="{BB962C8B-B14F-4D97-AF65-F5344CB8AC3E}">
        <p14:creationId xmlns:p14="http://schemas.microsoft.com/office/powerpoint/2010/main" val="22628014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41636" name="Rectangle 3"/>
          <p:cNvSpPr>
            <a:spLocks noGrp="1" noChangeArrowheads="1"/>
          </p:cNvSpPr>
          <p:nvPr>
            <p:ph type="body" idx="4294967295"/>
          </p:nvPr>
        </p:nvSpPr>
        <p:spPr>
          <a:xfrm>
            <a:off x="493713" y="3679825"/>
            <a:ext cx="7934325" cy="2328863"/>
          </a:xfrm>
        </p:spPr>
        <p:txBody>
          <a:bodyPr>
            <a:normAutofit fontScale="85000" lnSpcReduction="20000"/>
          </a:bodyPr>
          <a:lstStyle/>
          <a:p>
            <a:pPr marL="285750" indent="-285750"/>
            <a:r>
              <a:rPr lang="en-US" dirty="0" smtClean="0"/>
              <a:t>If other nodes hear RTS, but not CTS: </a:t>
            </a:r>
            <a:r>
              <a:rPr lang="en-US" dirty="0" smtClean="0">
                <a:solidFill>
                  <a:srgbClr val="0000FF"/>
                </a:solidFill>
              </a:rPr>
              <a:t>send</a:t>
            </a:r>
            <a:endParaRPr lang="en-US" dirty="0" smtClean="0"/>
          </a:p>
          <a:p>
            <a:pPr marL="685800" lvl="1" indent="-228600"/>
            <a:r>
              <a:rPr lang="en-US" dirty="0" smtClean="0"/>
              <a:t>Presumably, destination for first sender is out of node</a:t>
            </a:r>
            <a:r>
              <a:rPr lang="ja-JP" altLang="en-US" dirty="0" smtClean="0">
                <a:ea typeface="MS PGothic" pitchFamily="34" charset="-128"/>
              </a:rPr>
              <a:t>’</a:t>
            </a:r>
            <a:r>
              <a:rPr lang="en-US" altLang="ja-JP" dirty="0" smtClean="0">
                <a:ea typeface="MS PGothic" pitchFamily="34" charset="-128"/>
              </a:rPr>
              <a:t>s range …</a:t>
            </a:r>
          </a:p>
          <a:p>
            <a:pPr marL="685800" lvl="1" indent="-228600"/>
            <a:r>
              <a:rPr lang="en-US" dirty="0" smtClean="0"/>
              <a:t>… Can cause problems when a CTS is </a:t>
            </a:r>
            <a:r>
              <a:rPr lang="en-US" dirty="0" smtClean="0">
                <a:solidFill>
                  <a:srgbClr val="FF0000"/>
                </a:solidFill>
              </a:rPr>
              <a:t>lost</a:t>
            </a:r>
          </a:p>
          <a:p>
            <a:pPr marL="285750" indent="-285750"/>
            <a:r>
              <a:rPr lang="en-US" dirty="0" smtClean="0"/>
              <a:t>When you hear a CTS, you keep quiet until scheduled transmission is over (hear ACK)</a:t>
            </a:r>
          </a:p>
        </p:txBody>
      </p:sp>
      <p:sp>
        <p:nvSpPr>
          <p:cNvPr id="36869"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6870"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6871"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6872"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6873"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6874"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36875" name="Group 10"/>
          <p:cNvGrpSpPr>
            <a:grpSpLocks/>
          </p:cNvGrpSpPr>
          <p:nvPr/>
        </p:nvGrpSpPr>
        <p:grpSpPr bwMode="auto">
          <a:xfrm>
            <a:off x="1471613" y="1752600"/>
            <a:ext cx="5157787" cy="457200"/>
            <a:chOff x="927" y="1104"/>
            <a:chExt cx="3249" cy="288"/>
          </a:xfrm>
        </p:grpSpPr>
        <p:sp>
          <p:nvSpPr>
            <p:cNvPr id="36892"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6893"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6894"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42"/>
          <p:cNvGrpSpPr>
            <a:grpSpLocks/>
          </p:cNvGrpSpPr>
          <p:nvPr/>
        </p:nvGrpSpPr>
        <p:grpSpPr bwMode="auto">
          <a:xfrm>
            <a:off x="1447800" y="2362200"/>
            <a:ext cx="5181600" cy="852488"/>
            <a:chOff x="912" y="1488"/>
            <a:chExt cx="3264" cy="537"/>
          </a:xfrm>
        </p:grpSpPr>
        <p:grpSp>
          <p:nvGrpSpPr>
            <p:cNvPr id="36885" name="Group 14"/>
            <p:cNvGrpSpPr>
              <a:grpSpLocks/>
            </p:cNvGrpSpPr>
            <p:nvPr/>
          </p:nvGrpSpPr>
          <p:grpSpPr bwMode="auto">
            <a:xfrm>
              <a:off x="920" y="1776"/>
              <a:ext cx="3256" cy="249"/>
              <a:chOff x="920" y="1776"/>
              <a:chExt cx="3256" cy="249"/>
            </a:xfrm>
          </p:grpSpPr>
          <p:sp>
            <p:nvSpPr>
              <p:cNvPr id="36889"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6890" name="Line 16"/>
              <p:cNvSpPr>
                <a:spLocks noChangeShapeType="1"/>
              </p:cNvSpPr>
              <p:nvPr/>
            </p:nvSpPr>
            <p:spPr bwMode="auto">
              <a:xfrm>
                <a:off x="2880" y="1776"/>
                <a:ext cx="1296" cy="96"/>
              </a:xfrm>
              <a:prstGeom prst="line">
                <a:avLst/>
              </a:prstGeom>
              <a:noFill/>
              <a:ln w="25400">
                <a:solidFill>
                  <a:srgbClr val="00FFFF"/>
                </a:solidFill>
                <a:prstDash val="sysDot"/>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6891"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36886" name="Group 18"/>
            <p:cNvGrpSpPr>
              <a:grpSpLocks/>
            </p:cNvGrpSpPr>
            <p:nvPr/>
          </p:nvGrpSpPr>
          <p:grpSpPr bwMode="auto">
            <a:xfrm>
              <a:off x="912" y="1488"/>
              <a:ext cx="1968" cy="240"/>
              <a:chOff x="912" y="1488"/>
              <a:chExt cx="1968" cy="240"/>
            </a:xfrm>
          </p:grpSpPr>
          <p:sp>
            <p:nvSpPr>
              <p:cNvPr id="3688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6888"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grpSp>
        <p:nvGrpSpPr>
          <p:cNvPr id="36877" name="Group 22"/>
          <p:cNvGrpSpPr>
            <a:grpSpLocks/>
          </p:cNvGrpSpPr>
          <p:nvPr/>
        </p:nvGrpSpPr>
        <p:grpSpPr bwMode="auto">
          <a:xfrm>
            <a:off x="1447800" y="2133600"/>
            <a:ext cx="3124200" cy="333375"/>
            <a:chOff x="912" y="1344"/>
            <a:chExt cx="1968" cy="210"/>
          </a:xfrm>
        </p:grpSpPr>
        <p:sp>
          <p:nvSpPr>
            <p:cNvPr id="3688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688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6878" name="Line 25"/>
          <p:cNvSpPr>
            <a:spLocks noChangeShapeType="1"/>
          </p:cNvSpPr>
          <p:nvPr/>
        </p:nvSpPr>
        <p:spPr bwMode="auto">
          <a:xfrm>
            <a:off x="4572000" y="2286000"/>
            <a:ext cx="2057400" cy="228600"/>
          </a:xfrm>
          <a:prstGeom prst="line">
            <a:avLst/>
          </a:prstGeom>
          <a:noFill/>
          <a:ln w="28575">
            <a:solidFill>
              <a:srgbClr val="3366FF"/>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879" name="Group 45"/>
          <p:cNvGrpSpPr>
            <a:grpSpLocks/>
          </p:cNvGrpSpPr>
          <p:nvPr/>
        </p:nvGrpSpPr>
        <p:grpSpPr bwMode="auto">
          <a:xfrm>
            <a:off x="5410200" y="2209800"/>
            <a:ext cx="381000" cy="381000"/>
            <a:chOff x="3408" y="1392"/>
            <a:chExt cx="240" cy="240"/>
          </a:xfrm>
        </p:grpSpPr>
        <p:sp>
          <p:nvSpPr>
            <p:cNvPr id="36881" name="Line 43"/>
            <p:cNvSpPr>
              <a:spLocks noChangeShapeType="1"/>
            </p:cNvSpPr>
            <p:nvPr/>
          </p:nvSpPr>
          <p:spPr bwMode="auto">
            <a:xfrm>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2" name="Line 44"/>
            <p:cNvSpPr>
              <a:spLocks noChangeShapeType="1"/>
            </p:cNvSpPr>
            <p:nvPr/>
          </p:nvSpPr>
          <p:spPr bwMode="auto">
            <a:xfrm rot="-5400000">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6880" name="TextBox 29"/>
          <p:cNvSpPr txBox="1">
            <a:spLocks noChangeArrowheads="1"/>
          </p:cNvSpPr>
          <p:nvPr/>
        </p:nvSpPr>
        <p:spPr bwMode="auto">
          <a:xfrm>
            <a:off x="8601075" y="6215063"/>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80</a:t>
            </a:fld>
            <a:endParaRPr lang="en-US"/>
          </a:p>
        </p:txBody>
      </p:sp>
    </p:spTree>
    <p:extLst>
      <p:ext uri="{BB962C8B-B14F-4D97-AF65-F5344CB8AC3E}">
        <p14:creationId xmlns:p14="http://schemas.microsoft.com/office/powerpoint/2010/main" val="3551146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141636">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14163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416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4163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14163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1416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1636" grpId="0" build="p"/>
      <p:bldP spid="3141636" grpI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Oval 2"/>
          <p:cNvSpPr>
            <a:spLocks noChangeArrowheads="1"/>
          </p:cNvSpPr>
          <p:nvPr/>
        </p:nvSpPr>
        <p:spPr bwMode="auto">
          <a:xfrm>
            <a:off x="14478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949251" name="Rectangle 3"/>
          <p:cNvSpPr>
            <a:spLocks noGrp="1" noChangeArrowheads="1"/>
          </p:cNvSpPr>
          <p:nvPr>
            <p:ph type="body" idx="4294967295"/>
          </p:nvPr>
        </p:nvSpPr>
        <p:spPr>
          <a:xfrm>
            <a:off x="266700" y="2419350"/>
            <a:ext cx="8610600" cy="4438650"/>
          </a:xfrm>
        </p:spPr>
        <p:txBody>
          <a:bodyPr/>
          <a:lstStyle/>
          <a:p>
            <a:pPr marL="457200" indent="-457200">
              <a:lnSpc>
                <a:spcPct val="90000"/>
              </a:lnSpc>
            </a:pPr>
            <a:endParaRPr lang="en-US" smtClean="0"/>
          </a:p>
          <a:p>
            <a:pPr marL="457200" indent="-457200">
              <a:lnSpc>
                <a:spcPct val="90000"/>
              </a:lnSpc>
            </a:pPr>
            <a:endParaRPr lang="en-US" smtClean="0"/>
          </a:p>
          <a:p>
            <a:pPr marL="457200" indent="-457200">
              <a:lnSpc>
                <a:spcPct val="90000"/>
              </a:lnSpc>
              <a:buFont typeface="Wingdings" pitchFamily="2" charset="2"/>
              <a:buNone/>
            </a:pPr>
            <a:r>
              <a:rPr lang="en-US" smtClean="0"/>
              <a:t>     </a:t>
            </a:r>
          </a:p>
          <a:p>
            <a:pPr marL="457200" indent="-457200">
              <a:lnSpc>
                <a:spcPct val="90000"/>
              </a:lnSpc>
              <a:buFont typeface="Wingdings" pitchFamily="2" charset="2"/>
              <a:buNone/>
            </a:pPr>
            <a:r>
              <a:rPr lang="en-US" smtClean="0"/>
              <a:t>	Overcome hidden terminal problems with contention-free protocol</a:t>
            </a:r>
          </a:p>
          <a:p>
            <a:pPr marL="838200" lvl="1" indent="-381000">
              <a:lnSpc>
                <a:spcPct val="90000"/>
              </a:lnSpc>
              <a:buFontTx/>
              <a:buAutoNum type="arabicPeriod"/>
            </a:pPr>
            <a:r>
              <a:rPr lang="en-US" sz="2000" smtClean="0"/>
              <a:t>B sends to C </a:t>
            </a:r>
            <a:r>
              <a:rPr lang="en-US" sz="2000" smtClean="0">
                <a:solidFill>
                  <a:srgbClr val="0000FF"/>
                </a:solidFill>
              </a:rPr>
              <a:t>Request To Send</a:t>
            </a:r>
            <a:r>
              <a:rPr lang="en-US" sz="2000" smtClean="0"/>
              <a:t> (RTS)</a:t>
            </a:r>
          </a:p>
          <a:p>
            <a:pPr marL="838200" lvl="1" indent="-381000">
              <a:lnSpc>
                <a:spcPct val="90000"/>
              </a:lnSpc>
              <a:buFontTx/>
              <a:buAutoNum type="arabicPeriod"/>
            </a:pPr>
            <a:r>
              <a:rPr lang="en-US" sz="2000" smtClean="0"/>
              <a:t>A hears RTS and defers (to allow C to answer)</a:t>
            </a:r>
          </a:p>
          <a:p>
            <a:pPr marL="838200" lvl="1" indent="-381000">
              <a:lnSpc>
                <a:spcPct val="90000"/>
              </a:lnSpc>
              <a:buFontTx/>
              <a:buAutoNum type="arabicPeriod"/>
            </a:pPr>
            <a:r>
              <a:rPr lang="en-US" sz="2000" smtClean="0"/>
              <a:t>C replies to B with </a:t>
            </a:r>
            <a:r>
              <a:rPr lang="en-US" sz="2000" smtClean="0">
                <a:solidFill>
                  <a:srgbClr val="0000FF"/>
                </a:solidFill>
              </a:rPr>
              <a:t>Clear To Send</a:t>
            </a:r>
            <a:r>
              <a:rPr lang="en-US" sz="2000" smtClean="0"/>
              <a:t> (CTS)</a:t>
            </a:r>
          </a:p>
          <a:p>
            <a:pPr marL="838200" lvl="1" indent="-381000">
              <a:lnSpc>
                <a:spcPct val="90000"/>
              </a:lnSpc>
              <a:buFontTx/>
              <a:buAutoNum type="arabicPeriod"/>
            </a:pPr>
            <a:r>
              <a:rPr lang="en-US" sz="2000" smtClean="0"/>
              <a:t>D hears CTS and defers to allow the data</a:t>
            </a:r>
          </a:p>
          <a:p>
            <a:pPr marL="838200" lvl="1" indent="-381000">
              <a:lnSpc>
                <a:spcPct val="90000"/>
              </a:lnSpc>
              <a:buFontTx/>
              <a:buAutoNum type="arabicPeriod"/>
            </a:pPr>
            <a:r>
              <a:rPr lang="en-US" sz="2000" smtClean="0"/>
              <a:t>B sends to C</a:t>
            </a:r>
          </a:p>
        </p:txBody>
      </p:sp>
      <p:sp>
        <p:nvSpPr>
          <p:cNvPr id="37893" name="Rectangle 4"/>
          <p:cNvSpPr>
            <a:spLocks noGrp="1" noChangeArrowheads="1"/>
          </p:cNvSpPr>
          <p:nvPr>
            <p:ph type="title" idx="4294967295"/>
          </p:nvPr>
        </p:nvSpPr>
        <p:spPr/>
        <p:txBody>
          <a:bodyPr/>
          <a:lstStyle/>
          <a:p>
            <a:r>
              <a:rPr lang="en-US" smtClean="0"/>
              <a:t>RTS / CTS Protocols (CSMA/CA)</a:t>
            </a:r>
          </a:p>
        </p:txBody>
      </p:sp>
      <p:sp>
        <p:nvSpPr>
          <p:cNvPr id="37894" name="Oval 5"/>
          <p:cNvSpPr>
            <a:spLocks noChangeArrowheads="1"/>
          </p:cNvSpPr>
          <p:nvPr/>
        </p:nvSpPr>
        <p:spPr bwMode="auto">
          <a:xfrm>
            <a:off x="36576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7895" name="Rectangle 6"/>
          <p:cNvSpPr>
            <a:spLocks noChangeArrowheads="1"/>
          </p:cNvSpPr>
          <p:nvPr/>
        </p:nvSpPr>
        <p:spPr bwMode="auto">
          <a:xfrm>
            <a:off x="2849563" y="2205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7896" name="Rectangle 7"/>
          <p:cNvSpPr>
            <a:spLocks noChangeArrowheads="1"/>
          </p:cNvSpPr>
          <p:nvPr/>
        </p:nvSpPr>
        <p:spPr bwMode="auto">
          <a:xfrm>
            <a:off x="40306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9256" name="Rectangle 8"/>
          <p:cNvSpPr>
            <a:spLocks noChangeArrowheads="1"/>
          </p:cNvSpPr>
          <p:nvPr/>
        </p:nvSpPr>
        <p:spPr bwMode="auto">
          <a:xfrm>
            <a:off x="51482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D</a:t>
            </a:r>
          </a:p>
        </p:txBody>
      </p:sp>
      <p:grpSp>
        <p:nvGrpSpPr>
          <p:cNvPr id="2" name="Group 9"/>
          <p:cNvGrpSpPr>
            <a:grpSpLocks/>
          </p:cNvGrpSpPr>
          <p:nvPr/>
        </p:nvGrpSpPr>
        <p:grpSpPr bwMode="auto">
          <a:xfrm>
            <a:off x="3200400" y="1905000"/>
            <a:ext cx="838200" cy="457200"/>
            <a:chOff x="2016" y="1200"/>
            <a:chExt cx="528" cy="288"/>
          </a:xfrm>
        </p:grpSpPr>
        <p:sp>
          <p:nvSpPr>
            <p:cNvPr id="37904" name="Line 10"/>
            <p:cNvSpPr>
              <a:spLocks noChangeShapeType="1"/>
            </p:cNvSpPr>
            <p:nvPr/>
          </p:nvSpPr>
          <p:spPr bwMode="auto">
            <a:xfrm>
              <a:off x="2016" y="1488"/>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37905" name="Text Box 11"/>
            <p:cNvSpPr txBox="1">
              <a:spLocks noChangeArrowheads="1"/>
            </p:cNvSpPr>
            <p:nvPr/>
          </p:nvSpPr>
          <p:spPr bwMode="auto">
            <a:xfrm>
              <a:off x="2016" y="1200"/>
              <a:ext cx="5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RTS</a:t>
              </a:r>
            </a:p>
          </p:txBody>
        </p:sp>
      </p:grpSp>
      <p:grpSp>
        <p:nvGrpSpPr>
          <p:cNvPr id="3" name="Group 12"/>
          <p:cNvGrpSpPr>
            <a:grpSpLocks/>
          </p:cNvGrpSpPr>
          <p:nvPr/>
        </p:nvGrpSpPr>
        <p:grpSpPr bwMode="auto">
          <a:xfrm>
            <a:off x="3200400" y="2514600"/>
            <a:ext cx="946150" cy="457200"/>
            <a:chOff x="2016" y="1584"/>
            <a:chExt cx="596" cy="288"/>
          </a:xfrm>
        </p:grpSpPr>
        <p:sp>
          <p:nvSpPr>
            <p:cNvPr id="37902" name="Line 13"/>
            <p:cNvSpPr>
              <a:spLocks noChangeShapeType="1"/>
            </p:cNvSpPr>
            <p:nvPr/>
          </p:nvSpPr>
          <p:spPr bwMode="auto">
            <a:xfrm flipH="1">
              <a:off x="2016" y="1584"/>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37903" name="Text Box 14"/>
            <p:cNvSpPr txBox="1">
              <a:spLocks noChangeArrowheads="1"/>
            </p:cNvSpPr>
            <p:nvPr/>
          </p:nvSpPr>
          <p:spPr bwMode="auto">
            <a:xfrm>
              <a:off x="2112" y="1584"/>
              <a:ext cx="5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CTS</a:t>
              </a:r>
            </a:p>
          </p:txBody>
        </p:sp>
      </p:grpSp>
      <p:sp>
        <p:nvSpPr>
          <p:cNvPr id="949263" name="Rectangle 15"/>
          <p:cNvSpPr>
            <a:spLocks noChangeArrowheads="1"/>
          </p:cNvSpPr>
          <p:nvPr/>
        </p:nvSpPr>
        <p:spPr bwMode="auto">
          <a:xfrm>
            <a:off x="1981200" y="2200275"/>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2961425" name="Text Box 17"/>
          <p:cNvSpPr txBox="1">
            <a:spLocks noChangeArrowheads="1"/>
          </p:cNvSpPr>
          <p:nvPr/>
        </p:nvSpPr>
        <p:spPr bwMode="auto">
          <a:xfrm>
            <a:off x="423863" y="1295400"/>
            <a:ext cx="2046287" cy="457200"/>
          </a:xfrm>
          <a:prstGeom prst="rect">
            <a:avLst/>
          </a:prstGeom>
          <a:noFill/>
          <a:ln w="9525">
            <a:noFill/>
            <a:miter lim="800000"/>
            <a:headEnd/>
            <a:tailEnd/>
          </a:ln>
          <a:effectLst/>
        </p:spPr>
        <p:txBody>
          <a:bodyPr wrap="none">
            <a:spAutoFit/>
          </a:bodyPr>
          <a:lstStyle/>
          <a:p>
            <a:pPr>
              <a:defRPr/>
            </a:pPr>
            <a:r>
              <a:rPr lang="en-US" sz="2400" dirty="0">
                <a:latin typeface="+mn-lt"/>
                <a:ea typeface="+mn-ea"/>
              </a:rPr>
              <a:t>B sends to C</a:t>
            </a:r>
          </a:p>
        </p:txBody>
      </p:sp>
      <p:sp>
        <p:nvSpPr>
          <p:cNvPr id="4" name="Slide Number Placeholder 3"/>
          <p:cNvSpPr>
            <a:spLocks noGrp="1"/>
          </p:cNvSpPr>
          <p:nvPr>
            <p:ph type="sldNum" sz="quarter" idx="12"/>
          </p:nvPr>
        </p:nvSpPr>
        <p:spPr/>
        <p:txBody>
          <a:bodyPr/>
          <a:lstStyle/>
          <a:p>
            <a:fld id="{915173E1-F880-A64A-B74C-29872619673F}" type="slidenum">
              <a:rPr lang="en-US" smtClean="0"/>
              <a:t>81</a:t>
            </a:fld>
            <a:endParaRPr lang="en-US"/>
          </a:p>
        </p:txBody>
      </p:sp>
    </p:spTree>
    <p:extLst>
      <p:ext uri="{BB962C8B-B14F-4D97-AF65-F5344CB8AC3E}">
        <p14:creationId xmlns:p14="http://schemas.microsoft.com/office/powerpoint/2010/main" val="389373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9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92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9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925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92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49263"/>
                                        </p:tgtEl>
                                        <p:attrNameLst>
                                          <p:attrName>style.visibility</p:attrName>
                                        </p:attrNameLst>
                                      </p:cBhvr>
                                      <p:to>
                                        <p:strVal val="visible"/>
                                      </p:to>
                                    </p:set>
                                  </p:childTnLst>
                                  <p:subTnLst>
                                    <p:animClr clrSpc="rgb" dir="cw">
                                      <p:cBhvr override="childStyle">
                                        <p:cTn dur="1" fill="hold" display="0" masterRel="nextClick" afterEffect="1"/>
                                        <p:tgtEl>
                                          <p:spTgt spid="949263"/>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925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925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49256"/>
                                        </p:tgtEl>
                                        <p:attrNameLst>
                                          <p:attrName>style.visibility</p:attrName>
                                        </p:attrNameLst>
                                      </p:cBhvr>
                                      <p:to>
                                        <p:strVal val="visible"/>
                                      </p:to>
                                    </p:set>
                                  </p:childTnLst>
                                  <p:subTnLst>
                                    <p:animClr clrSpc="rgb" dir="cw">
                                      <p:cBhvr override="childStyle">
                                        <p:cTn dur="1" fill="hold" display="0" masterRel="nextClick" afterEffect="1"/>
                                        <p:tgtEl>
                                          <p:spTgt spid="949256"/>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49251">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9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build="p" bldLvl="2"/>
      <p:bldP spid="949256" grpId="0" animBg="1"/>
      <p:bldP spid="949256" grpId="1" animBg="1"/>
      <p:bldP spid="949263" grpId="0" animBg="1"/>
      <p:bldP spid="949263"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r>
              <a:rPr lang="en-US" dirty="0" smtClean="0"/>
              <a:t>Preventing Collisions Altogether</a:t>
            </a:r>
          </a:p>
        </p:txBody>
      </p:sp>
      <p:sp>
        <p:nvSpPr>
          <p:cNvPr id="3" name="Content Placeholder 2"/>
          <p:cNvSpPr>
            <a:spLocks noGrp="1"/>
          </p:cNvSpPr>
          <p:nvPr>
            <p:ph idx="4294967295"/>
          </p:nvPr>
        </p:nvSpPr>
        <p:spPr>
          <a:xfrm>
            <a:off x="461963" y="1066800"/>
            <a:ext cx="8458200" cy="5638800"/>
          </a:xfrm>
        </p:spPr>
        <p:txBody>
          <a:bodyPr>
            <a:normAutofit fontScale="85000" lnSpcReduction="10000"/>
          </a:bodyPr>
          <a:lstStyle/>
          <a:p>
            <a:r>
              <a:rPr lang="en-US" dirty="0" smtClean="0"/>
              <a:t>Frequency Spectrum partitioned into several channels</a:t>
            </a:r>
          </a:p>
          <a:p>
            <a:pPr lvl="1"/>
            <a:r>
              <a:rPr lang="en-US" dirty="0" smtClean="0"/>
              <a:t>Nodes within interference range can use separate channels</a:t>
            </a:r>
          </a:p>
          <a:p>
            <a:pPr lvl="1"/>
            <a:endParaRPr lang="en-US" dirty="0" smtClean="0"/>
          </a:p>
          <a:p>
            <a:pPr lvl="1"/>
            <a:endParaRPr lang="en-US" dirty="0" smtClean="0"/>
          </a:p>
          <a:p>
            <a:pPr lvl="1"/>
            <a:endParaRPr lang="en-US" dirty="0" smtClean="0"/>
          </a:p>
          <a:p>
            <a:pPr lvl="1"/>
            <a:endParaRPr lang="en-US" dirty="0" smtClean="0"/>
          </a:p>
          <a:p>
            <a:pPr lvl="1">
              <a:buFont typeface="Wingdings" pitchFamily="2" charset="2"/>
              <a:buNone/>
            </a:pPr>
            <a:endParaRPr lang="en-US" dirty="0" smtClean="0"/>
          </a:p>
          <a:p>
            <a:pPr lvl="1"/>
            <a:r>
              <a:rPr lang="en-US" dirty="0" smtClean="0"/>
              <a:t>Now A and C can send without any interference!</a:t>
            </a:r>
          </a:p>
          <a:p>
            <a:r>
              <a:rPr lang="en-US" dirty="0" smtClean="0"/>
              <a:t>Most cards have only 1 transceiver</a:t>
            </a:r>
          </a:p>
          <a:p>
            <a:pPr lvl="1"/>
            <a:r>
              <a:rPr lang="en-US" b="1" dirty="0" smtClean="0"/>
              <a:t>Not Full Duplex:  Cannot send and receive at the same time</a:t>
            </a:r>
          </a:p>
          <a:p>
            <a:pPr lvl="1"/>
            <a:endParaRPr lang="en-US" dirty="0" smtClean="0"/>
          </a:p>
          <a:p>
            <a:pPr lvl="1"/>
            <a:r>
              <a:rPr lang="en-US" dirty="0" smtClean="0"/>
              <a:t>Aggregate Network throughput doubles</a:t>
            </a:r>
          </a:p>
        </p:txBody>
      </p:sp>
      <p:sp>
        <p:nvSpPr>
          <p:cNvPr id="5" name="Oval 4"/>
          <p:cNvSpPr>
            <a:spLocks noChangeArrowheads="1"/>
          </p:cNvSpPr>
          <p:nvPr/>
        </p:nvSpPr>
        <p:spPr bwMode="auto">
          <a:xfrm>
            <a:off x="4195763" y="2043606"/>
            <a:ext cx="1981200" cy="1855787"/>
          </a:xfrm>
          <a:prstGeom prst="ellipse">
            <a:avLst/>
          </a:prstGeom>
          <a:solidFill>
            <a:schemeClr val="accent2">
              <a:lumMod val="60000"/>
              <a:lumOff val="40000"/>
            </a:schemeClr>
          </a:solidFill>
          <a:ln w="12700">
            <a:solidFill>
              <a:schemeClr val="tx1"/>
            </a:solidFill>
            <a:round/>
            <a:headEnd/>
            <a:tailEnd/>
          </a:ln>
        </p:spPr>
        <p:txBody>
          <a:bodyPr wrap="none" lIns="90488" tIns="44450" rIns="90488" bIns="44450" anchor="ctr"/>
          <a:lstStyle/>
          <a:p>
            <a:endParaRPr lang="en-US"/>
          </a:p>
        </p:txBody>
      </p:sp>
      <p:sp>
        <p:nvSpPr>
          <p:cNvPr id="6" name="Oval 5"/>
          <p:cNvSpPr>
            <a:spLocks noChangeArrowheads="1"/>
          </p:cNvSpPr>
          <p:nvPr/>
        </p:nvSpPr>
        <p:spPr bwMode="auto">
          <a:xfrm>
            <a:off x="2747963" y="2043606"/>
            <a:ext cx="1981200" cy="1855787"/>
          </a:xfrm>
          <a:prstGeom prst="ellipse">
            <a:avLst/>
          </a:prstGeom>
          <a:solidFill>
            <a:schemeClr val="accent1">
              <a:alpha val="50195"/>
            </a:schemeClr>
          </a:solidFill>
          <a:ln w="12700">
            <a:solidFill>
              <a:srgbClr val="FF0000"/>
            </a:solidFill>
            <a:round/>
            <a:headEnd/>
            <a:tailEnd/>
          </a:ln>
        </p:spPr>
        <p:txBody>
          <a:bodyPr wrap="none" lIns="90488" tIns="44450" rIns="90488" bIns="44450" anchor="ctr"/>
          <a:lstStyle/>
          <a:p>
            <a:pPr algn="ctr" eaLnBrk="0" hangingPunct="0"/>
            <a:endParaRPr lang="en-US" sz="1600" b="0"/>
          </a:p>
        </p:txBody>
      </p:sp>
      <p:sp>
        <p:nvSpPr>
          <p:cNvPr id="40967" name="Oval 6"/>
          <p:cNvSpPr>
            <a:spLocks noChangeArrowheads="1"/>
          </p:cNvSpPr>
          <p:nvPr/>
        </p:nvSpPr>
        <p:spPr bwMode="auto">
          <a:xfrm>
            <a:off x="37338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8" name="Oval 7"/>
          <p:cNvSpPr>
            <a:spLocks noChangeArrowheads="1"/>
          </p:cNvSpPr>
          <p:nvPr/>
        </p:nvSpPr>
        <p:spPr bwMode="auto">
          <a:xfrm>
            <a:off x="4386263" y="29754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9" name="Oval 8"/>
          <p:cNvSpPr>
            <a:spLocks noChangeArrowheads="1"/>
          </p:cNvSpPr>
          <p:nvPr/>
        </p:nvSpPr>
        <p:spPr bwMode="auto">
          <a:xfrm>
            <a:off x="51054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0" name="Oval 9"/>
          <p:cNvSpPr>
            <a:spLocks noChangeArrowheads="1"/>
          </p:cNvSpPr>
          <p:nvPr/>
        </p:nvSpPr>
        <p:spPr bwMode="auto">
          <a:xfrm>
            <a:off x="4419600" y="3404093"/>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1" name="Text Box 10"/>
          <p:cNvSpPr txBox="1">
            <a:spLocks noChangeArrowheads="1"/>
          </p:cNvSpPr>
          <p:nvPr/>
        </p:nvSpPr>
        <p:spPr bwMode="auto">
          <a:xfrm>
            <a:off x="3570288" y="2946893"/>
            <a:ext cx="3159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40972" name="Text Box 11"/>
          <p:cNvSpPr txBox="1">
            <a:spLocks noChangeArrowheads="1"/>
          </p:cNvSpPr>
          <p:nvPr/>
        </p:nvSpPr>
        <p:spPr bwMode="auto">
          <a:xfrm>
            <a:off x="4408488" y="2718293"/>
            <a:ext cx="3159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40973" name="Text Box 12"/>
          <p:cNvSpPr txBox="1">
            <a:spLocks noChangeArrowheads="1"/>
          </p:cNvSpPr>
          <p:nvPr/>
        </p:nvSpPr>
        <p:spPr bwMode="auto">
          <a:xfrm>
            <a:off x="4854575" y="2946893"/>
            <a:ext cx="3270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40974" name="Text Box 13"/>
          <p:cNvSpPr txBox="1">
            <a:spLocks noChangeArrowheads="1"/>
          </p:cNvSpPr>
          <p:nvPr/>
        </p:nvSpPr>
        <p:spPr bwMode="auto">
          <a:xfrm>
            <a:off x="4168775" y="3175493"/>
            <a:ext cx="3270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15" name="Line 14"/>
          <p:cNvSpPr>
            <a:spLocks noChangeShapeType="1"/>
          </p:cNvSpPr>
          <p:nvPr/>
        </p:nvSpPr>
        <p:spPr bwMode="auto">
          <a:xfrm flipV="1">
            <a:off x="5181600" y="2518268"/>
            <a:ext cx="6096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6" name="Line 15"/>
          <p:cNvSpPr>
            <a:spLocks noChangeShapeType="1"/>
          </p:cNvSpPr>
          <p:nvPr/>
        </p:nvSpPr>
        <p:spPr bwMode="auto">
          <a:xfrm flipH="1" flipV="1">
            <a:off x="2895600" y="2746868"/>
            <a:ext cx="838200" cy="457200"/>
          </a:xfrm>
          <a:prstGeom prst="line">
            <a:avLst/>
          </a:prstGeom>
          <a:noFill/>
          <a:ln w="127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82</a:t>
            </a:fld>
            <a:endParaRPr lang="en-US"/>
          </a:p>
        </p:txBody>
      </p:sp>
    </p:spTree>
    <p:extLst>
      <p:ext uri="{BB962C8B-B14F-4D97-AF65-F5344CB8AC3E}">
        <p14:creationId xmlns:p14="http://schemas.microsoft.com/office/powerpoint/2010/main" val="4260050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15" grpId="0" animBg="1"/>
      <p:bldP spid="15" grpId="1" animBg="1"/>
      <p:bldP spid="15" grpId="2" animBg="1"/>
      <p:bldP spid="16" grpId="0" animBg="1"/>
      <p:bldP spid="16" grpId="1" animBg="1"/>
      <p:bldP spid="16" grpId="2"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228600" y="304800"/>
            <a:ext cx="8915400" cy="838200"/>
          </a:xfrm>
        </p:spPr>
        <p:txBody>
          <a:bodyPr>
            <a:normAutofit/>
          </a:bodyPr>
          <a:lstStyle/>
          <a:p>
            <a:r>
              <a:rPr lang="en-US" dirty="0" smtClean="0"/>
              <a:t>CSMA/CA and RTS/CTS</a:t>
            </a:r>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41" name="Line 12"/>
          <p:cNvSpPr>
            <a:spLocks noChangeShapeType="1"/>
          </p:cNvSpPr>
          <p:nvPr/>
        </p:nvSpPr>
        <p:spPr bwMode="auto">
          <a:xfrm>
            <a:off x="2057400" y="1905000"/>
            <a:ext cx="25146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42" name="Text Box 13"/>
          <p:cNvSpPr txBox="1">
            <a:spLocks noChangeArrowheads="1"/>
          </p:cNvSpPr>
          <p:nvPr/>
        </p:nvSpPr>
        <p:spPr bwMode="auto">
          <a:xfrm>
            <a:off x="1471613" y="1752600"/>
            <a:ext cx="58737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sp>
        <p:nvSpPr>
          <p:cNvPr id="34837" name="Line 15"/>
          <p:cNvSpPr>
            <a:spLocks noChangeShapeType="1"/>
          </p:cNvSpPr>
          <p:nvPr/>
        </p:nvSpPr>
        <p:spPr bwMode="auto">
          <a:xfrm flipH="1">
            <a:off x="2057400" y="2819400"/>
            <a:ext cx="2514600" cy="228600"/>
          </a:xfrm>
          <a:prstGeom prst="line">
            <a:avLst/>
          </a:prstGeom>
          <a:noFill/>
          <a:ln w="25400">
            <a:solidFill>
              <a:srgbClr val="00FFFF"/>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39" name="Text Box 17"/>
          <p:cNvSpPr txBox="1">
            <a:spLocks noChangeArrowheads="1"/>
          </p:cNvSpPr>
          <p:nvPr/>
        </p:nvSpPr>
        <p:spPr bwMode="auto">
          <a:xfrm>
            <a:off x="1460500" y="2881313"/>
            <a:ext cx="598488"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nvGrpSpPr>
          <p:cNvPr id="4" name="Group 18"/>
          <p:cNvGrpSpPr>
            <a:grpSpLocks/>
          </p:cNvGrpSpPr>
          <p:nvPr/>
        </p:nvGrpSpPr>
        <p:grpSpPr bwMode="auto">
          <a:xfrm>
            <a:off x="1447800" y="2362200"/>
            <a:ext cx="3124200" cy="381000"/>
            <a:chOff x="912" y="1488"/>
            <a:chExt cx="1968" cy="240"/>
          </a:xfrm>
        </p:grpSpPr>
        <p:sp>
          <p:nvSpPr>
            <p:cNvPr id="34835"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36"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34831" name="Group 22"/>
          <p:cNvGrpSpPr>
            <a:grpSpLocks/>
          </p:cNvGrpSpPr>
          <p:nvPr/>
        </p:nvGrpSpPr>
        <p:grpSpPr bwMode="auto">
          <a:xfrm>
            <a:off x="1447800" y="2133600"/>
            <a:ext cx="3124200" cy="333375"/>
            <a:chOff x="912" y="1344"/>
            <a:chExt cx="1968" cy="210"/>
          </a:xfrm>
        </p:grpSpPr>
        <p:sp>
          <p:nvSpPr>
            <p:cNvPr id="3483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483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6" name="Slide Number Placeholder 5"/>
          <p:cNvSpPr>
            <a:spLocks noGrp="1"/>
          </p:cNvSpPr>
          <p:nvPr>
            <p:ph type="sldNum" sz="quarter" idx="12"/>
          </p:nvPr>
        </p:nvSpPr>
        <p:spPr/>
        <p:txBody>
          <a:bodyPr/>
          <a:lstStyle/>
          <a:p>
            <a:fld id="{915173E1-F880-A64A-B74C-29872619673F}" type="slidenum">
              <a:rPr lang="en-US" smtClean="0"/>
              <a:t>83</a:t>
            </a:fld>
            <a:endParaRPr lang="en-US"/>
          </a:p>
        </p:txBody>
      </p:sp>
      <p:sp>
        <p:nvSpPr>
          <p:cNvPr id="28" name="Line 4"/>
          <p:cNvSpPr>
            <a:spLocks noChangeShapeType="1"/>
          </p:cNvSpPr>
          <p:nvPr/>
        </p:nvSpPr>
        <p:spPr bwMode="auto">
          <a:xfrm flipH="1">
            <a:off x="5889625" y="1845564"/>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9" name="Line 5"/>
          <p:cNvSpPr>
            <a:spLocks noChangeShapeType="1"/>
          </p:cNvSpPr>
          <p:nvPr/>
        </p:nvSpPr>
        <p:spPr bwMode="auto">
          <a:xfrm>
            <a:off x="8404225" y="1921764"/>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0" name="Text Box 7"/>
          <p:cNvSpPr txBox="1">
            <a:spLocks noChangeArrowheads="1"/>
          </p:cNvSpPr>
          <p:nvPr/>
        </p:nvSpPr>
        <p:spPr bwMode="auto">
          <a:xfrm>
            <a:off x="5508625" y="1512189"/>
            <a:ext cx="801688"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1" name="Text Box 8"/>
          <p:cNvSpPr txBox="1">
            <a:spLocks noChangeArrowheads="1"/>
          </p:cNvSpPr>
          <p:nvPr/>
        </p:nvSpPr>
        <p:spPr bwMode="auto">
          <a:xfrm>
            <a:off x="8012113" y="1512189"/>
            <a:ext cx="90328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 name="Line 15"/>
          <p:cNvSpPr>
            <a:spLocks noChangeShapeType="1"/>
          </p:cNvSpPr>
          <p:nvPr/>
        </p:nvSpPr>
        <p:spPr bwMode="auto">
          <a:xfrm flipH="1">
            <a:off x="5889625" y="2328186"/>
            <a:ext cx="2514600" cy="228600"/>
          </a:xfrm>
          <a:prstGeom prst="line">
            <a:avLst/>
          </a:prstGeom>
          <a:noFill/>
          <a:ln w="25400">
            <a:solidFill>
              <a:srgbClr val="00FFFF"/>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5" name="Text Box 17"/>
          <p:cNvSpPr txBox="1">
            <a:spLocks noChangeArrowheads="1"/>
          </p:cNvSpPr>
          <p:nvPr/>
        </p:nvSpPr>
        <p:spPr bwMode="auto">
          <a:xfrm>
            <a:off x="5292725" y="2390099"/>
            <a:ext cx="598488"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dirty="0">
                <a:solidFill>
                  <a:srgbClr val="66CCFF"/>
                </a:solidFill>
              </a:rPr>
              <a:t>ACK</a:t>
            </a:r>
          </a:p>
        </p:txBody>
      </p:sp>
      <p:grpSp>
        <p:nvGrpSpPr>
          <p:cNvPr id="36" name="Group 18"/>
          <p:cNvGrpSpPr>
            <a:grpSpLocks/>
          </p:cNvGrpSpPr>
          <p:nvPr/>
        </p:nvGrpSpPr>
        <p:grpSpPr bwMode="auto">
          <a:xfrm>
            <a:off x="5280025" y="1870986"/>
            <a:ext cx="3124200" cy="381000"/>
            <a:chOff x="912" y="1488"/>
            <a:chExt cx="1968" cy="240"/>
          </a:xfrm>
        </p:grpSpPr>
        <p:sp>
          <p:nvSpPr>
            <p:cNvPr id="3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38"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sp>
        <p:nvSpPr>
          <p:cNvPr id="42" name="Content Placeholder 2"/>
          <p:cNvSpPr txBox="1">
            <a:spLocks/>
          </p:cNvSpPr>
          <p:nvPr/>
        </p:nvSpPr>
        <p:spPr>
          <a:xfrm>
            <a:off x="457199" y="3866444"/>
            <a:ext cx="4625975" cy="2259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RTS/CTS</a:t>
            </a:r>
          </a:p>
          <a:p>
            <a:r>
              <a:rPr lang="en-US" sz="2000" dirty="0" smtClean="0"/>
              <a:t>helps with hidden terminal</a:t>
            </a:r>
          </a:p>
          <a:p>
            <a:r>
              <a:rPr lang="en-US" sz="2000" dirty="0" smtClean="0"/>
              <a:t>good for high-traffic Access Points</a:t>
            </a:r>
          </a:p>
          <a:p>
            <a:r>
              <a:rPr lang="en-US" sz="2000" dirty="0" smtClean="0"/>
              <a:t>often turned on/off dynamically</a:t>
            </a:r>
          </a:p>
          <a:p>
            <a:pPr marL="457200" lvl="1" indent="0">
              <a:buNone/>
            </a:pPr>
            <a:endParaRPr lang="en-US" sz="1800" dirty="0" smtClean="0"/>
          </a:p>
          <a:p>
            <a:endParaRPr lang="en-US" sz="2000" dirty="0"/>
          </a:p>
        </p:txBody>
      </p:sp>
      <p:sp>
        <p:nvSpPr>
          <p:cNvPr id="43" name="Content Placeholder 3"/>
          <p:cNvSpPr txBox="1">
            <a:spLocks/>
          </p:cNvSpPr>
          <p:nvPr/>
        </p:nvSpPr>
        <p:spPr>
          <a:xfrm>
            <a:off x="4648200" y="3866444"/>
            <a:ext cx="4038600" cy="2259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W</a:t>
            </a:r>
            <a:r>
              <a:rPr lang="en-US" sz="2000" dirty="0" smtClean="0"/>
              <a:t>ithout RTS/CTS</a:t>
            </a:r>
          </a:p>
          <a:p>
            <a:r>
              <a:rPr lang="en-US" sz="2000" dirty="0" smtClean="0"/>
              <a:t>lower latency -&gt; faster!</a:t>
            </a:r>
          </a:p>
          <a:p>
            <a:r>
              <a:rPr lang="en-US" sz="2000" smtClean="0"/>
              <a:t>reduces wasted </a:t>
            </a:r>
            <a:r>
              <a:rPr lang="en-US" sz="2000" dirty="0" smtClean="0"/>
              <a:t>b/w</a:t>
            </a:r>
          </a:p>
          <a:p>
            <a:pPr marL="0" indent="0">
              <a:buNone/>
            </a:pPr>
            <a:r>
              <a:rPr lang="en-US" sz="2000" dirty="0"/>
              <a:t>	</a:t>
            </a:r>
            <a:r>
              <a:rPr lang="en-US" sz="2000" dirty="0" smtClean="0"/>
              <a:t>	if the </a:t>
            </a:r>
            <a:r>
              <a:rPr lang="en-US" sz="2000" i="1" dirty="0" err="1" smtClean="0"/>
              <a:t>Pr</a:t>
            </a:r>
            <a:r>
              <a:rPr lang="en-US" sz="2000" i="1" dirty="0" smtClean="0"/>
              <a:t>(collision) </a:t>
            </a:r>
            <a:r>
              <a:rPr lang="en-US" sz="2000" dirty="0" smtClean="0"/>
              <a:t>is low</a:t>
            </a:r>
          </a:p>
          <a:p>
            <a:r>
              <a:rPr lang="en-US" sz="2000" dirty="0" smtClean="0"/>
              <a:t>good for when net is small and not </a:t>
            </a:r>
            <a:r>
              <a:rPr lang="en-US" sz="2000" i="1" dirty="0" smtClean="0"/>
              <a:t>weird</a:t>
            </a:r>
            <a:endParaRPr lang="en-US" sz="2000" dirty="0"/>
          </a:p>
          <a:p>
            <a:pPr marL="457200" lvl="1" indent="0">
              <a:buNone/>
            </a:pPr>
            <a:r>
              <a:rPr lang="en-US" sz="1800" dirty="0" err="1" smtClean="0"/>
              <a:t>eg</a:t>
            </a:r>
            <a:r>
              <a:rPr lang="en-US" sz="1800" dirty="0" smtClean="0"/>
              <a:t> no hidden/exposed terminals</a:t>
            </a:r>
            <a:endParaRPr lang="en-US" sz="1800" dirty="0"/>
          </a:p>
        </p:txBody>
      </p:sp>
    </p:spTree>
    <p:extLst>
      <p:ext uri="{BB962C8B-B14F-4D97-AF65-F5344CB8AC3E}">
        <p14:creationId xmlns:p14="http://schemas.microsoft.com/office/powerpoint/2010/main" val="121067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41"/>
                                        </p:tgtEl>
                                        <p:attrNameLst>
                                          <p:attrName>style.visibility</p:attrName>
                                        </p:attrNameLst>
                                      </p:cBhvr>
                                      <p:to>
                                        <p:strVal val="visible"/>
                                      </p:to>
                                    </p:set>
                                    <p:animEffect transition="in" filter="dissolve">
                                      <p:cBhvr>
                                        <p:cTn id="7" dur="500"/>
                                        <p:tgtEl>
                                          <p:spTgt spid="348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831"/>
                                        </p:tgtEl>
                                        <p:attrNameLst>
                                          <p:attrName>style.visibility</p:attrName>
                                        </p:attrNameLst>
                                      </p:cBhvr>
                                      <p:to>
                                        <p:strVal val="visible"/>
                                      </p:to>
                                    </p:set>
                                    <p:animEffect transition="in" filter="dissolve">
                                      <p:cBhvr>
                                        <p:cTn id="12" dur="500"/>
                                        <p:tgtEl>
                                          <p:spTgt spid="348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37"/>
                                        </p:tgtEl>
                                        <p:attrNameLst>
                                          <p:attrName>style.visibility</p:attrName>
                                        </p:attrNameLst>
                                      </p:cBhvr>
                                      <p:to>
                                        <p:strVal val="visible"/>
                                      </p:to>
                                    </p:set>
                                    <p:animEffect transition="in" filter="dissolve">
                                      <p:cBhvr>
                                        <p:cTn id="22" dur="500"/>
                                        <p:tgtEl>
                                          <p:spTgt spid="348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4839"/>
                                        </p:tgtEl>
                                        <p:attrNameLst>
                                          <p:attrName>style.visibility</p:attrName>
                                        </p:attrNameLst>
                                      </p:cBhvr>
                                      <p:to>
                                        <p:strVal val="visible"/>
                                      </p:to>
                                    </p:set>
                                    <p:animEffect transition="in" filter="dissolve">
                                      <p:cBhvr>
                                        <p:cTn id="25" dur="500"/>
                                        <p:tgtEl>
                                          <p:spTgt spid="348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dissolv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500"/>
                                        <p:tgtEl>
                                          <p:spTgt spid="3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dissolv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1" grpId="0" animBg="1"/>
      <p:bldP spid="34837" grpId="0" animBg="1"/>
      <p:bldP spid="34839" grpId="0"/>
      <p:bldP spid="34" grpId="0" animBg="1"/>
      <p:bldP spid="3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CSMA/CD </a:t>
            </a:r>
            <a:r>
              <a:rPr lang="en-US" dirty="0" err="1" smtClean="0"/>
              <a:t>vs</a:t>
            </a:r>
            <a:r>
              <a:rPr lang="en-US" dirty="0" smtClean="0"/>
              <a:t> CSMA/CA</a:t>
            </a:r>
            <a:br>
              <a:rPr lang="en-US" dirty="0" smtClean="0"/>
            </a:br>
            <a:r>
              <a:rPr lang="en-US" dirty="0" smtClean="0"/>
              <a:t>(without RTS/CTS) </a:t>
            </a:r>
            <a:endParaRPr lang="en-US" dirty="0"/>
          </a:p>
        </p:txBody>
      </p:sp>
      <p:sp>
        <p:nvSpPr>
          <p:cNvPr id="3" name="Text Placeholder 2"/>
          <p:cNvSpPr>
            <a:spLocks noGrp="1"/>
          </p:cNvSpPr>
          <p:nvPr>
            <p:ph type="body" idx="1"/>
          </p:nvPr>
        </p:nvSpPr>
        <p:spPr/>
        <p:txBody>
          <a:bodyPr anchor="ctr"/>
          <a:lstStyle/>
          <a:p>
            <a:pPr algn="ctr"/>
            <a:r>
              <a:rPr lang="en-US" dirty="0" smtClean="0"/>
              <a:t>CD </a:t>
            </a:r>
            <a:r>
              <a:rPr lang="en-US" b="0" dirty="0" smtClean="0"/>
              <a:t>Collision Detect</a:t>
            </a:r>
            <a:endParaRPr lang="en-US" dirty="0"/>
          </a:p>
        </p:txBody>
      </p:sp>
      <p:sp>
        <p:nvSpPr>
          <p:cNvPr id="4" name="Content Placeholder 3"/>
          <p:cNvSpPr>
            <a:spLocks noGrp="1"/>
          </p:cNvSpPr>
          <p:nvPr>
            <p:ph sz="half" idx="2"/>
          </p:nvPr>
        </p:nvSpPr>
        <p:spPr>
          <a:xfrm>
            <a:off x="457200" y="2174876"/>
            <a:ext cx="4040188" cy="3507730"/>
          </a:xfrm>
        </p:spPr>
        <p:txBody>
          <a:bodyPr>
            <a:normAutofit fontScale="92500" lnSpcReduction="20000"/>
          </a:bodyPr>
          <a:lstStyle/>
          <a:p>
            <a:pPr marL="0" indent="0">
              <a:buNone/>
            </a:pPr>
            <a:r>
              <a:rPr lang="en-US" dirty="0" smtClean="0"/>
              <a:t>wired – listen and talk</a:t>
            </a:r>
          </a:p>
          <a:p>
            <a:pPr marL="0" indent="0">
              <a:buNone/>
            </a:pPr>
            <a:endParaRPr lang="en-US" dirty="0"/>
          </a:p>
          <a:p>
            <a:pPr marL="457200" indent="-457200">
              <a:buFont typeface="+mj-lt"/>
              <a:buAutoNum type="arabicPeriod"/>
            </a:pPr>
            <a:r>
              <a:rPr lang="en-US" dirty="0" smtClean="0"/>
              <a:t>Listen for others</a:t>
            </a:r>
          </a:p>
          <a:p>
            <a:pPr marL="457200" indent="-457200">
              <a:buFont typeface="+mj-lt"/>
              <a:buAutoNum type="arabicPeriod"/>
            </a:pPr>
            <a:r>
              <a:rPr lang="en-US" dirty="0" smtClean="0"/>
              <a:t>Busy? </a:t>
            </a:r>
            <a:r>
              <a:rPr lang="en-US" dirty="0" err="1" smtClean="0"/>
              <a:t>goto</a:t>
            </a:r>
            <a:r>
              <a:rPr lang="en-US" dirty="0" smtClean="0"/>
              <a:t> 1.</a:t>
            </a:r>
          </a:p>
          <a:p>
            <a:pPr marL="457200" indent="-457200">
              <a:buFont typeface="+mj-lt"/>
              <a:buAutoNum type="arabicPeriod"/>
            </a:pPr>
            <a:r>
              <a:rPr lang="en-US" dirty="0" smtClean="0"/>
              <a:t>Send message (and listen)</a:t>
            </a:r>
          </a:p>
          <a:p>
            <a:pPr marL="457200" indent="-457200">
              <a:buFont typeface="+mj-lt"/>
              <a:buAutoNum type="arabicPeriod"/>
            </a:pPr>
            <a:r>
              <a:rPr lang="en-US" dirty="0" smtClean="0"/>
              <a:t>Collision?</a:t>
            </a:r>
          </a:p>
          <a:p>
            <a:pPr marL="857250" lvl="1" indent="-457200">
              <a:buFont typeface="+mj-lt"/>
              <a:buAutoNum type="alphaLcPeriod"/>
            </a:pPr>
            <a:r>
              <a:rPr lang="en-US" dirty="0" smtClean="0"/>
              <a:t>JAM</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a:t>
            </a:r>
            <a:endParaRPr lang="en-US" dirty="0"/>
          </a:p>
        </p:txBody>
      </p:sp>
      <p:sp>
        <p:nvSpPr>
          <p:cNvPr id="5" name="Text Placeholder 4"/>
          <p:cNvSpPr>
            <a:spLocks noGrp="1"/>
          </p:cNvSpPr>
          <p:nvPr>
            <p:ph type="body" sz="quarter" idx="3"/>
          </p:nvPr>
        </p:nvSpPr>
        <p:spPr>
          <a:xfrm>
            <a:off x="4645025" y="1535114"/>
            <a:ext cx="4041775" cy="639762"/>
          </a:xfrm>
        </p:spPr>
        <p:txBody>
          <a:bodyPr anchor="ctr"/>
          <a:lstStyle/>
          <a:p>
            <a:pPr algn="ctr"/>
            <a:r>
              <a:rPr lang="en-US" dirty="0" smtClean="0"/>
              <a:t>CA </a:t>
            </a:r>
            <a:r>
              <a:rPr lang="en-US" b="0" dirty="0" smtClean="0"/>
              <a:t>Collision Avoidance</a:t>
            </a:r>
            <a:endParaRPr lang="en-US" dirty="0"/>
          </a:p>
        </p:txBody>
      </p:sp>
      <p:sp>
        <p:nvSpPr>
          <p:cNvPr id="6" name="Content Placeholder 5"/>
          <p:cNvSpPr>
            <a:spLocks noGrp="1"/>
          </p:cNvSpPr>
          <p:nvPr>
            <p:ph sz="quarter" idx="4"/>
          </p:nvPr>
        </p:nvSpPr>
        <p:spPr>
          <a:xfrm>
            <a:off x="4645025" y="2174875"/>
            <a:ext cx="4041775" cy="4683125"/>
          </a:xfrm>
        </p:spPr>
        <p:txBody>
          <a:bodyPr>
            <a:normAutofit fontScale="92500" lnSpcReduction="10000"/>
          </a:bodyPr>
          <a:lstStyle/>
          <a:p>
            <a:pPr marL="0" indent="0">
              <a:buNone/>
            </a:pPr>
            <a:r>
              <a:rPr lang="en-US" dirty="0" smtClean="0"/>
              <a:t>wireless – talk OR listen</a:t>
            </a:r>
          </a:p>
          <a:p>
            <a:pPr marL="0" indent="0">
              <a:buNone/>
            </a:pPr>
            <a:endParaRPr lang="en-US" dirty="0" smtClean="0"/>
          </a:p>
          <a:p>
            <a:pPr marL="457200" indent="-457200">
              <a:buFont typeface="+mj-lt"/>
              <a:buAutoNum type="arabicPeriod"/>
            </a:pPr>
            <a:r>
              <a:rPr lang="en-US" dirty="0" smtClean="0"/>
              <a:t>Listen for others</a:t>
            </a:r>
          </a:p>
          <a:p>
            <a:pPr marL="457200" indent="-457200">
              <a:buFont typeface="+mj-lt"/>
              <a:buAutoNum type="arabicPeriod"/>
            </a:pPr>
            <a:r>
              <a:rPr lang="en-US" dirty="0" smtClean="0"/>
              <a:t>Busy?</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a:t>
            </a:r>
          </a:p>
          <a:p>
            <a:pPr marL="457200" indent="-457200">
              <a:buFont typeface="+mj-lt"/>
              <a:buAutoNum type="arabicPeriod"/>
            </a:pPr>
            <a:r>
              <a:rPr lang="en-US" dirty="0" smtClean="0"/>
              <a:t>Send message</a:t>
            </a:r>
          </a:p>
          <a:p>
            <a:pPr marL="457200" indent="-457200">
              <a:buFont typeface="+mj-lt"/>
              <a:buAutoNum type="arabicPeriod"/>
            </a:pPr>
            <a:r>
              <a:rPr lang="en-US" dirty="0" smtClean="0"/>
              <a:t>Wait for ACK (</a:t>
            </a:r>
            <a:r>
              <a:rPr lang="en-US" i="1" dirty="0" smtClean="0"/>
              <a:t>MAC ACK</a:t>
            </a:r>
            <a:r>
              <a:rPr lang="en-US" dirty="0" smtClean="0"/>
              <a:t>)</a:t>
            </a:r>
          </a:p>
          <a:p>
            <a:pPr marL="457200" indent="-457200">
              <a:buFont typeface="+mj-lt"/>
              <a:buAutoNum type="arabicPeriod"/>
            </a:pPr>
            <a:r>
              <a:rPr lang="en-US" dirty="0" smtClean="0"/>
              <a:t>Got No ACK from MAC?</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 </a:t>
            </a:r>
          </a:p>
          <a:p>
            <a:pPr marL="457200" indent="-457200">
              <a:buFont typeface="+mj-lt"/>
              <a:buAutoNum type="arabicPeriod"/>
            </a:pPr>
            <a:endParaRPr lang="en-US" dirty="0" smtClean="0"/>
          </a:p>
          <a:p>
            <a:pPr marL="857250" lvl="1" indent="-457200">
              <a:buFont typeface="+mj-lt"/>
              <a:buAutoNum type="arabicPeriod"/>
            </a:pPr>
            <a:endParaRPr lang="en-US" dirty="0"/>
          </a:p>
        </p:txBody>
      </p:sp>
      <p:sp>
        <p:nvSpPr>
          <p:cNvPr id="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84</a:t>
            </a:fld>
            <a:endParaRPr lang="en-US"/>
          </a:p>
        </p:txBody>
      </p:sp>
    </p:spTree>
    <p:extLst>
      <p:ext uri="{BB962C8B-B14F-4D97-AF65-F5344CB8AC3E}">
        <p14:creationId xmlns:p14="http://schemas.microsoft.com/office/powerpoint/2010/main" val="251127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0B8A9A8B-1373-7F4C-8BF6-06B64D75B04B}" type="slidenum">
              <a:rPr lang="en-US" sz="1400" smtClean="0">
                <a:latin typeface="Times New Roman" charset="0"/>
              </a:rPr>
              <a:pPr/>
              <a:t>85</a:t>
            </a:fld>
            <a:endParaRPr lang="en-US" sz="1400" dirty="0">
              <a:latin typeface="Times New Roman" charset="0"/>
            </a:endParaRPr>
          </a:p>
        </p:txBody>
      </p:sp>
      <p:sp>
        <p:nvSpPr>
          <p:cNvPr id="73732" name="Rectangle 73"/>
          <p:cNvSpPr>
            <a:spLocks noChangeArrowheads="1"/>
          </p:cNvSpPr>
          <p:nvPr/>
        </p:nvSpPr>
        <p:spPr bwMode="auto">
          <a:xfrm>
            <a:off x="350838" y="274638"/>
            <a:ext cx="7772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600" dirty="0" smtClean="0">
                <a:latin typeface="Calibri"/>
              </a:rPr>
              <a:t>Changing the rules: an 802.11 feature</a:t>
            </a:r>
            <a:endParaRPr lang="en-US" sz="3600" dirty="0">
              <a:latin typeface="Calibri"/>
            </a:endParaRPr>
          </a:p>
        </p:txBody>
      </p:sp>
      <p:sp>
        <p:nvSpPr>
          <p:cNvPr id="73733" name="Rectangle 90"/>
          <p:cNvSpPr>
            <a:spLocks noGrp="1" noChangeArrowheads="1"/>
          </p:cNvSpPr>
          <p:nvPr>
            <p:ph type="body" sz="half" idx="1"/>
          </p:nvPr>
        </p:nvSpPr>
        <p:spPr>
          <a:xfrm>
            <a:off x="509588" y="1365250"/>
            <a:ext cx="3748087" cy="4648200"/>
          </a:xfrm>
        </p:spPr>
        <p:txBody>
          <a:bodyPr/>
          <a:lstStyle/>
          <a:p>
            <a:pPr>
              <a:buFont typeface="ZapfDingbats" charset="0"/>
              <a:buNone/>
              <a:tabLst>
                <a:tab pos="746125" algn="l"/>
              </a:tabLst>
            </a:pPr>
            <a:r>
              <a:rPr lang="en-US" sz="2400" i="1" dirty="0">
                <a:solidFill>
                  <a:srgbClr val="FF3300"/>
                </a:solidFill>
              </a:rPr>
              <a:t>Rate Adaptation</a:t>
            </a:r>
          </a:p>
          <a:p>
            <a:pPr>
              <a:tabLst>
                <a:tab pos="746125" algn="l"/>
              </a:tabLst>
            </a:pPr>
            <a:r>
              <a:rPr lang="en-US" sz="2400" dirty="0"/>
              <a:t>base station, mobile dynamically change transmission rate (physical layer modulation technique) as mobile moves, SNR varies </a:t>
            </a:r>
          </a:p>
        </p:txBody>
      </p:sp>
      <p:sp>
        <p:nvSpPr>
          <p:cNvPr id="73734" name="Line 140"/>
          <p:cNvSpPr>
            <a:spLocks noChangeShapeType="1"/>
          </p:cNvSpPr>
          <p:nvPr/>
        </p:nvSpPr>
        <p:spPr bwMode="auto">
          <a:xfrm>
            <a:off x="1997075" y="5237163"/>
            <a:ext cx="296863"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5" name="Line 141"/>
          <p:cNvSpPr>
            <a:spLocks noChangeShapeType="1"/>
          </p:cNvSpPr>
          <p:nvPr/>
        </p:nvSpPr>
        <p:spPr bwMode="auto">
          <a:xfrm>
            <a:off x="1997075" y="5064125"/>
            <a:ext cx="296863" cy="0"/>
          </a:xfrm>
          <a:prstGeom prst="line">
            <a:avLst/>
          </a:prstGeom>
          <a:noFill/>
          <a:ln w="285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6" name="Line 142"/>
          <p:cNvSpPr>
            <a:spLocks noChangeShapeType="1"/>
          </p:cNvSpPr>
          <p:nvPr/>
        </p:nvSpPr>
        <p:spPr bwMode="auto">
          <a:xfrm>
            <a:off x="2006600" y="4894263"/>
            <a:ext cx="269875" cy="0"/>
          </a:xfrm>
          <a:prstGeom prst="line">
            <a:avLst/>
          </a:prstGeom>
          <a:noFill/>
          <a:ln w="28575">
            <a:solidFill>
              <a:srgbClr val="009900"/>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7" name="Text Box 143"/>
          <p:cNvSpPr txBox="1">
            <a:spLocks noChangeArrowheads="1"/>
          </p:cNvSpPr>
          <p:nvPr/>
        </p:nvSpPr>
        <p:spPr bwMode="auto">
          <a:xfrm>
            <a:off x="2279650" y="4768850"/>
            <a:ext cx="12176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QAM256 (8 Mbps)</a:t>
            </a:r>
          </a:p>
        </p:txBody>
      </p:sp>
      <p:sp>
        <p:nvSpPr>
          <p:cNvPr id="73738" name="Text Box 144"/>
          <p:cNvSpPr txBox="1">
            <a:spLocks noChangeArrowheads="1"/>
          </p:cNvSpPr>
          <p:nvPr/>
        </p:nvSpPr>
        <p:spPr bwMode="auto">
          <a:xfrm>
            <a:off x="2271713" y="4922838"/>
            <a:ext cx="11477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QAM16 (4 Mbps)</a:t>
            </a:r>
          </a:p>
        </p:txBody>
      </p:sp>
      <p:sp>
        <p:nvSpPr>
          <p:cNvPr id="73739" name="Text Box 145"/>
          <p:cNvSpPr txBox="1">
            <a:spLocks noChangeArrowheads="1"/>
          </p:cNvSpPr>
          <p:nvPr/>
        </p:nvSpPr>
        <p:spPr bwMode="auto">
          <a:xfrm>
            <a:off x="2281238" y="5103813"/>
            <a:ext cx="10556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BPSK (1 Mbps)</a:t>
            </a:r>
          </a:p>
        </p:txBody>
      </p:sp>
      <p:sp>
        <p:nvSpPr>
          <p:cNvPr id="73740" name="Freeform 124"/>
          <p:cNvSpPr>
            <a:spLocks/>
          </p:cNvSpPr>
          <p:nvPr/>
        </p:nvSpPr>
        <p:spPr bwMode="auto">
          <a:xfrm>
            <a:off x="5357813" y="1806575"/>
            <a:ext cx="631825" cy="1687513"/>
          </a:xfrm>
          <a:custGeom>
            <a:avLst/>
            <a:gdLst>
              <a:gd name="T0" fmla="*/ 0 w 384"/>
              <a:gd name="T1" fmla="*/ 0 h 1592"/>
              <a:gd name="T2" fmla="*/ 184 w 384"/>
              <a:gd name="T3" fmla="*/ 384 h 1592"/>
              <a:gd name="T4" fmla="*/ 304 w 384"/>
              <a:gd name="T5" fmla="*/ 984 h 1592"/>
              <a:gd name="T6" fmla="*/ 384 w 384"/>
              <a:gd name="T7" fmla="*/ 1592 h 1592"/>
              <a:gd name="T8" fmla="*/ 0 60000 65536"/>
              <a:gd name="T9" fmla="*/ 0 60000 65536"/>
              <a:gd name="T10" fmla="*/ 0 60000 65536"/>
              <a:gd name="T11" fmla="*/ 0 60000 65536"/>
              <a:gd name="T12" fmla="*/ 0 w 384"/>
              <a:gd name="T13" fmla="*/ 0 h 1592"/>
              <a:gd name="T14" fmla="*/ 384 w 384"/>
              <a:gd name="T15" fmla="*/ 1592 h 1592"/>
            </a:gdLst>
            <a:ahLst/>
            <a:cxnLst>
              <a:cxn ang="T8">
                <a:pos x="T0" y="T1"/>
              </a:cxn>
              <a:cxn ang="T9">
                <a:pos x="T2" y="T3"/>
              </a:cxn>
              <a:cxn ang="T10">
                <a:pos x="T4" y="T5"/>
              </a:cxn>
              <a:cxn ang="T11">
                <a:pos x="T6" y="T7"/>
              </a:cxn>
            </a:cxnLst>
            <a:rect l="T12" t="T13" r="T14" b="T15"/>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sp>
        <p:nvSpPr>
          <p:cNvPr id="73741" name="Freeform 125"/>
          <p:cNvSpPr>
            <a:spLocks/>
          </p:cNvSpPr>
          <p:nvPr/>
        </p:nvSpPr>
        <p:spPr bwMode="auto">
          <a:xfrm>
            <a:off x="5765800" y="1652588"/>
            <a:ext cx="604838" cy="1879600"/>
          </a:xfrm>
          <a:custGeom>
            <a:avLst/>
            <a:gdLst>
              <a:gd name="T0" fmla="*/ 0 w 432"/>
              <a:gd name="T1" fmla="*/ 0 h 1800"/>
              <a:gd name="T2" fmla="*/ 168 w 432"/>
              <a:gd name="T3" fmla="*/ 296 h 1800"/>
              <a:gd name="T4" fmla="*/ 256 w 432"/>
              <a:gd name="T5" fmla="*/ 600 h 1800"/>
              <a:gd name="T6" fmla="*/ 360 w 432"/>
              <a:gd name="T7" fmla="*/ 1192 h 1800"/>
              <a:gd name="T8" fmla="*/ 432 w 432"/>
              <a:gd name="T9" fmla="*/ 1800 h 1800"/>
              <a:gd name="T10" fmla="*/ 0 60000 65536"/>
              <a:gd name="T11" fmla="*/ 0 60000 65536"/>
              <a:gd name="T12" fmla="*/ 0 60000 65536"/>
              <a:gd name="T13" fmla="*/ 0 60000 65536"/>
              <a:gd name="T14" fmla="*/ 0 60000 65536"/>
              <a:gd name="T15" fmla="*/ 0 w 432"/>
              <a:gd name="T16" fmla="*/ 0 h 1800"/>
              <a:gd name="T17" fmla="*/ 432 w 432"/>
              <a:gd name="T18" fmla="*/ 1800 h 1800"/>
            </a:gdLst>
            <a:ahLst/>
            <a:cxnLst>
              <a:cxn ang="T10">
                <a:pos x="T0" y="T1"/>
              </a:cxn>
              <a:cxn ang="T11">
                <a:pos x="T2" y="T3"/>
              </a:cxn>
              <a:cxn ang="T12">
                <a:pos x="T4" y="T5"/>
              </a:cxn>
              <a:cxn ang="T13">
                <a:pos x="T6" y="T7"/>
              </a:cxn>
              <a:cxn ang="T14">
                <a:pos x="T8" y="T9"/>
              </a:cxn>
            </a:cxnLst>
            <a:rect l="T15" t="T16" r="T17" b="T18"/>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a:solidFill>
              <a:srgbClr val="FF0000"/>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sp>
        <p:nvSpPr>
          <p:cNvPr id="73742" name="Freeform 126"/>
          <p:cNvSpPr>
            <a:spLocks/>
          </p:cNvSpPr>
          <p:nvPr/>
        </p:nvSpPr>
        <p:spPr bwMode="auto">
          <a:xfrm>
            <a:off x="6203950" y="1652588"/>
            <a:ext cx="571500" cy="1889125"/>
          </a:xfrm>
          <a:custGeom>
            <a:avLst/>
            <a:gdLst>
              <a:gd name="T0" fmla="*/ 0 w 408"/>
              <a:gd name="T1" fmla="*/ 0 h 1792"/>
              <a:gd name="T2" fmla="*/ 152 w 408"/>
              <a:gd name="T3" fmla="*/ 296 h 1792"/>
              <a:gd name="T4" fmla="*/ 232 w 408"/>
              <a:gd name="T5" fmla="*/ 592 h 1792"/>
              <a:gd name="T6" fmla="*/ 344 w 408"/>
              <a:gd name="T7" fmla="*/ 1192 h 1792"/>
              <a:gd name="T8" fmla="*/ 408 w 408"/>
              <a:gd name="T9" fmla="*/ 1792 h 1792"/>
              <a:gd name="T10" fmla="*/ 0 60000 65536"/>
              <a:gd name="T11" fmla="*/ 0 60000 65536"/>
              <a:gd name="T12" fmla="*/ 0 60000 65536"/>
              <a:gd name="T13" fmla="*/ 0 60000 65536"/>
              <a:gd name="T14" fmla="*/ 0 60000 65536"/>
              <a:gd name="T15" fmla="*/ 0 w 408"/>
              <a:gd name="T16" fmla="*/ 0 h 1792"/>
              <a:gd name="T17" fmla="*/ 408 w 408"/>
              <a:gd name="T18" fmla="*/ 1792 h 1792"/>
            </a:gdLst>
            <a:ahLst/>
            <a:cxnLst>
              <a:cxn ang="T10">
                <a:pos x="T0" y="T1"/>
              </a:cxn>
              <a:cxn ang="T11">
                <a:pos x="T2" y="T3"/>
              </a:cxn>
              <a:cxn ang="T12">
                <a:pos x="T4" y="T5"/>
              </a:cxn>
              <a:cxn ang="T13">
                <a:pos x="T6" y="T7"/>
              </a:cxn>
              <a:cxn ang="T14">
                <a:pos x="T8" y="T9"/>
              </a:cxn>
            </a:cxnLst>
            <a:rect l="T15" t="T16" r="T17" b="T18"/>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a:solidFill>
              <a:srgbClr val="0099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sp>
        <p:nvSpPr>
          <p:cNvPr id="7374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sp>
        <p:nvSpPr>
          <p:cNvPr id="73744" name="Line 128"/>
          <p:cNvSpPr>
            <a:spLocks noChangeShapeType="1"/>
          </p:cNvSpPr>
          <p:nvPr/>
        </p:nvSpPr>
        <p:spPr bwMode="auto">
          <a:xfrm>
            <a:off x="5343525" y="1973263"/>
            <a:ext cx="1838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5" name="Line 129"/>
          <p:cNvSpPr>
            <a:spLocks noChangeShapeType="1"/>
          </p:cNvSpPr>
          <p:nvPr/>
        </p:nvSpPr>
        <p:spPr bwMode="auto">
          <a:xfrm>
            <a:off x="5349875" y="2282825"/>
            <a:ext cx="1838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6" name="Line 130"/>
          <p:cNvSpPr>
            <a:spLocks noChangeShapeType="1"/>
          </p:cNvSpPr>
          <p:nvPr/>
        </p:nvSpPr>
        <p:spPr bwMode="auto">
          <a:xfrm>
            <a:off x="5354638" y="2601913"/>
            <a:ext cx="183991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7" name="Line 131"/>
          <p:cNvSpPr>
            <a:spLocks noChangeShapeType="1"/>
          </p:cNvSpPr>
          <p:nvPr/>
        </p:nvSpPr>
        <p:spPr bwMode="auto">
          <a:xfrm>
            <a:off x="5360988" y="2911475"/>
            <a:ext cx="183991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8" name="Line 132"/>
          <p:cNvSpPr>
            <a:spLocks noChangeShapeType="1"/>
          </p:cNvSpPr>
          <p:nvPr/>
        </p:nvSpPr>
        <p:spPr bwMode="auto">
          <a:xfrm>
            <a:off x="5367338" y="3232150"/>
            <a:ext cx="183991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9" name="Line 133"/>
          <p:cNvSpPr>
            <a:spLocks noChangeShapeType="1"/>
          </p:cNvSpPr>
          <p:nvPr/>
        </p:nvSpPr>
        <p:spPr bwMode="auto">
          <a:xfrm>
            <a:off x="5826125" y="1644650"/>
            <a:ext cx="0" cy="1911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50" name="Line 134"/>
          <p:cNvSpPr>
            <a:spLocks noChangeShapeType="1"/>
          </p:cNvSpPr>
          <p:nvPr/>
        </p:nvSpPr>
        <p:spPr bwMode="auto">
          <a:xfrm>
            <a:off x="6283325" y="1655763"/>
            <a:ext cx="0" cy="1911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51" name="Line 135"/>
          <p:cNvSpPr>
            <a:spLocks noChangeShapeType="1"/>
          </p:cNvSpPr>
          <p:nvPr/>
        </p:nvSpPr>
        <p:spPr bwMode="auto">
          <a:xfrm>
            <a:off x="6738938" y="1649413"/>
            <a:ext cx="0" cy="1911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52" name="Text Box 136"/>
          <p:cNvSpPr txBox="1">
            <a:spLocks noChangeArrowheads="1"/>
          </p:cNvSpPr>
          <p:nvPr/>
        </p:nvSpPr>
        <p:spPr bwMode="auto">
          <a:xfrm>
            <a:off x="5707063" y="3541713"/>
            <a:ext cx="352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endParaRPr lang="en-US" sz="1200" baseline="30000">
              <a:latin typeface="Arial" charset="0"/>
            </a:endParaRPr>
          </a:p>
        </p:txBody>
      </p:sp>
      <p:sp>
        <p:nvSpPr>
          <p:cNvPr id="73753" name="Text Box 137"/>
          <p:cNvSpPr txBox="1">
            <a:spLocks noChangeArrowheads="1"/>
          </p:cNvSpPr>
          <p:nvPr/>
        </p:nvSpPr>
        <p:spPr bwMode="auto">
          <a:xfrm>
            <a:off x="6162675" y="3541713"/>
            <a:ext cx="352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20</a:t>
            </a:r>
            <a:endParaRPr lang="en-US" sz="1200" baseline="30000">
              <a:latin typeface="Arial" charset="0"/>
            </a:endParaRPr>
          </a:p>
        </p:txBody>
      </p:sp>
      <p:sp>
        <p:nvSpPr>
          <p:cNvPr id="73754" name="Text Box 138"/>
          <p:cNvSpPr txBox="1">
            <a:spLocks noChangeArrowheads="1"/>
          </p:cNvSpPr>
          <p:nvPr/>
        </p:nvSpPr>
        <p:spPr bwMode="auto">
          <a:xfrm>
            <a:off x="6608763" y="3543300"/>
            <a:ext cx="352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30</a:t>
            </a:r>
            <a:endParaRPr lang="en-US" sz="1200" baseline="30000">
              <a:latin typeface="Arial" charset="0"/>
            </a:endParaRPr>
          </a:p>
        </p:txBody>
      </p:sp>
      <p:sp>
        <p:nvSpPr>
          <p:cNvPr id="73755" name="Text Box 139"/>
          <p:cNvSpPr txBox="1">
            <a:spLocks noChangeArrowheads="1"/>
          </p:cNvSpPr>
          <p:nvPr/>
        </p:nvSpPr>
        <p:spPr bwMode="auto">
          <a:xfrm>
            <a:off x="7075488" y="3546475"/>
            <a:ext cx="352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40</a:t>
            </a:r>
            <a:endParaRPr lang="en-US" sz="1200" baseline="30000">
              <a:latin typeface="Arial" charset="0"/>
            </a:endParaRPr>
          </a:p>
        </p:txBody>
      </p:sp>
      <p:sp>
        <p:nvSpPr>
          <p:cNvPr id="73756" name="Text Box 146"/>
          <p:cNvSpPr txBox="1">
            <a:spLocks noChangeArrowheads="1"/>
          </p:cNvSpPr>
          <p:nvPr/>
        </p:nvSpPr>
        <p:spPr bwMode="auto">
          <a:xfrm>
            <a:off x="5970588" y="3675063"/>
            <a:ext cx="895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SNR(dB)</a:t>
            </a:r>
          </a:p>
        </p:txBody>
      </p:sp>
      <p:sp>
        <p:nvSpPr>
          <p:cNvPr id="73757" name="Text Box 147"/>
          <p:cNvSpPr txBox="1">
            <a:spLocks noChangeArrowheads="1"/>
          </p:cNvSpPr>
          <p:nvPr/>
        </p:nvSpPr>
        <p:spPr bwMode="auto">
          <a:xfrm rot="-5400000">
            <a:off x="4641057" y="2382044"/>
            <a:ext cx="5508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BER</a:t>
            </a:r>
          </a:p>
        </p:txBody>
      </p:sp>
      <p:sp>
        <p:nvSpPr>
          <p:cNvPr id="73758" name="Text Box 148"/>
          <p:cNvSpPr txBox="1">
            <a:spLocks noChangeArrowheads="1"/>
          </p:cNvSpPr>
          <p:nvPr/>
        </p:nvSpPr>
        <p:spPr bwMode="auto">
          <a:xfrm>
            <a:off x="4973638" y="1487488"/>
            <a:ext cx="4429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-1</a:t>
            </a:r>
          </a:p>
        </p:txBody>
      </p:sp>
      <p:sp>
        <p:nvSpPr>
          <p:cNvPr id="73759" name="Text Box 149"/>
          <p:cNvSpPr txBox="1">
            <a:spLocks noChangeArrowheads="1"/>
          </p:cNvSpPr>
          <p:nvPr/>
        </p:nvSpPr>
        <p:spPr bwMode="auto">
          <a:xfrm>
            <a:off x="4986338" y="1806575"/>
            <a:ext cx="4429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-2</a:t>
            </a:r>
          </a:p>
        </p:txBody>
      </p:sp>
      <p:sp>
        <p:nvSpPr>
          <p:cNvPr id="73760" name="Text Box 150"/>
          <p:cNvSpPr txBox="1">
            <a:spLocks noChangeArrowheads="1"/>
          </p:cNvSpPr>
          <p:nvPr/>
        </p:nvSpPr>
        <p:spPr bwMode="auto">
          <a:xfrm>
            <a:off x="4978400" y="2117725"/>
            <a:ext cx="4429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-3</a:t>
            </a:r>
          </a:p>
        </p:txBody>
      </p:sp>
      <p:sp>
        <p:nvSpPr>
          <p:cNvPr id="73761" name="Text Box 151"/>
          <p:cNvSpPr txBox="1">
            <a:spLocks noChangeArrowheads="1"/>
          </p:cNvSpPr>
          <p:nvPr/>
        </p:nvSpPr>
        <p:spPr bwMode="auto">
          <a:xfrm>
            <a:off x="4986338" y="2738438"/>
            <a:ext cx="4429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-5</a:t>
            </a:r>
          </a:p>
        </p:txBody>
      </p:sp>
      <p:sp>
        <p:nvSpPr>
          <p:cNvPr id="73762" name="Text Box 152"/>
          <p:cNvSpPr txBox="1">
            <a:spLocks noChangeArrowheads="1"/>
          </p:cNvSpPr>
          <p:nvPr/>
        </p:nvSpPr>
        <p:spPr bwMode="auto">
          <a:xfrm>
            <a:off x="4987925" y="3057525"/>
            <a:ext cx="4429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-6</a:t>
            </a:r>
          </a:p>
        </p:txBody>
      </p:sp>
      <p:sp>
        <p:nvSpPr>
          <p:cNvPr id="73763" name="Text Box 153"/>
          <p:cNvSpPr txBox="1">
            <a:spLocks noChangeArrowheads="1"/>
          </p:cNvSpPr>
          <p:nvPr/>
        </p:nvSpPr>
        <p:spPr bwMode="auto">
          <a:xfrm>
            <a:off x="4981575" y="3386138"/>
            <a:ext cx="4429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-7</a:t>
            </a:r>
          </a:p>
        </p:txBody>
      </p:sp>
      <p:sp>
        <p:nvSpPr>
          <p:cNvPr id="73764" name="Text Box 154"/>
          <p:cNvSpPr txBox="1">
            <a:spLocks noChangeArrowheads="1"/>
          </p:cNvSpPr>
          <p:nvPr/>
        </p:nvSpPr>
        <p:spPr bwMode="auto">
          <a:xfrm>
            <a:off x="4975225" y="2441575"/>
            <a:ext cx="4429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6" name="Oval 159"/>
          <p:cNvSpPr>
            <a:spLocks noChangeArrowheads="1"/>
          </p:cNvSpPr>
          <p:nvPr/>
        </p:nvSpPr>
        <p:spPr bwMode="auto">
          <a:xfrm>
            <a:off x="2065338" y="5330825"/>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7" name="Text Box 160"/>
          <p:cNvSpPr txBox="1">
            <a:spLocks noChangeArrowheads="1"/>
          </p:cNvSpPr>
          <p:nvPr/>
        </p:nvSpPr>
        <p:spPr bwMode="auto">
          <a:xfrm>
            <a:off x="2290763" y="5294313"/>
            <a:ext cx="10175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operating point</a:t>
            </a:r>
          </a:p>
        </p:txBody>
      </p:sp>
      <p:sp>
        <p:nvSpPr>
          <p:cNvPr id="536737" name="Text Box 161"/>
          <p:cNvSpPr txBox="1">
            <a:spLocks noChangeArrowheads="1"/>
          </p:cNvSpPr>
          <p:nvPr/>
        </p:nvSpPr>
        <p:spPr bwMode="auto">
          <a:xfrm>
            <a:off x="4983163" y="4121150"/>
            <a:ext cx="3203575"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1. SNR decreases, BER increase as node moves away from base station</a:t>
            </a:r>
          </a:p>
        </p:txBody>
      </p:sp>
      <p:sp>
        <p:nvSpPr>
          <p:cNvPr id="536738" name="Text Box 162"/>
          <p:cNvSpPr txBox="1">
            <a:spLocks noChangeArrowheads="1"/>
          </p:cNvSpPr>
          <p:nvPr/>
        </p:nvSpPr>
        <p:spPr bwMode="auto">
          <a:xfrm>
            <a:off x="4994275" y="5059363"/>
            <a:ext cx="32035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2. When BER becomes too high, switch to lower transmission rate but with lower BER</a:t>
            </a:r>
          </a:p>
        </p:txBody>
      </p:sp>
    </p:spTree>
    <p:extLst>
      <p:ext uri="{BB962C8B-B14F-4D97-AF65-F5344CB8AC3E}">
        <p14:creationId xmlns:p14="http://schemas.microsoft.com/office/powerpoint/2010/main" val="991353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par>
                                <p:cTn id="7" presetID="1" presetClass="entr" presetSubtype="0" fill="hold" grpId="0" nodeType="withEffect">
                                  <p:stCondLst>
                                    <p:cond delay="0"/>
                                  </p:stCondLst>
                                  <p:childTnLst>
                                    <p:set>
                                      <p:cBhvr>
                                        <p:cTn id="8" dur="1" fill="hold">
                                          <p:stCondLst>
                                            <p:cond delay="0"/>
                                          </p:stCondLst>
                                        </p:cTn>
                                        <p:tgtEl>
                                          <p:spTgt spid="5367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2" dur="2000" fill="hold"/>
                                        <p:tgtEl>
                                          <p:spTgt spid="536734"/>
                                        </p:tgtEl>
                                        <p:attrNameLst>
                                          <p:attrName>ppt_x</p:attrName>
                                          <p:attrName>ppt_y</p:attrName>
                                        </p:attrNameLst>
                                      </p:cBhvr>
                                    </p:animMotion>
                                  </p:childTnLst>
                                </p:cTn>
                              </p:par>
                              <p:par>
                                <p:cTn id="13" presetID="1" presetClass="entr" presetSubtype="0" fill="hold" grpId="0" nodeType="withEffect">
                                  <p:stCondLst>
                                    <p:cond delay="0"/>
                                  </p:stCondLst>
                                  <p:childTnLst>
                                    <p:set>
                                      <p:cBhvr>
                                        <p:cTn id="14" dur="1" fill="hold">
                                          <p:stCondLst>
                                            <p:cond delay="0"/>
                                          </p:stCondLst>
                                        </p:cTn>
                                        <p:tgtEl>
                                          <p:spTgt spid="536738"/>
                                        </p:tgtEl>
                                        <p:attrNameLst>
                                          <p:attrName>style.visibility</p:attrName>
                                        </p:attrNameLst>
                                      </p:cBhvr>
                                      <p:to>
                                        <p:strVal val="visible"/>
                                      </p:to>
                                    </p:set>
                                  </p:childTnLst>
                                </p:cTn>
                              </p:par>
                            </p:childTnLst>
                          </p:cTn>
                        </p:par>
                        <p:par>
                          <p:cTn id="15" fill="hold" nodeType="afterGroup">
                            <p:stCondLst>
                              <p:cond delay="2000"/>
                            </p:stCondLst>
                            <p:childTnLst>
                              <p:par>
                                <p:cTn id="16"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7" dur="2000" fill="hold"/>
                                        <p:tgtEl>
                                          <p:spTgt spid="5367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P spid="536737" grpId="0"/>
      <p:bldP spid="53673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387094D-CCAB-1A4A-A67B-7BD54D8F76CA}" type="slidenum">
              <a:rPr lang="en-US" sz="1200" i="0" smtClean="0">
                <a:latin typeface="Calibri"/>
                <a:cs typeface="Calibri"/>
              </a:rPr>
              <a:pPr/>
              <a:t>86</a:t>
            </a:fld>
            <a:endParaRPr lang="en-US" sz="1200" i="0" dirty="0">
              <a:latin typeface="Calibri"/>
              <a:cs typeface="Calibri"/>
            </a:endParaRPr>
          </a:p>
        </p:txBody>
      </p:sp>
      <p:sp>
        <p:nvSpPr>
          <p:cNvPr id="84996" name="Rectangle 2"/>
          <p:cNvSpPr>
            <a:spLocks noGrp="1" noChangeArrowheads="1"/>
          </p:cNvSpPr>
          <p:nvPr>
            <p:ph type="title"/>
          </p:nvPr>
        </p:nvSpPr>
        <p:spPr/>
        <p:txBody>
          <a:bodyPr/>
          <a:lstStyle/>
          <a:p>
            <a:r>
              <a:rPr lang="en-US" dirty="0">
                <a:ea typeface="ＭＳ Ｐゴシック" charset="0"/>
                <a:cs typeface="ＭＳ Ｐゴシック" charset="0"/>
              </a:rPr>
              <a:t> Summary of MAC protocols</a:t>
            </a:r>
          </a:p>
        </p:txBody>
      </p:sp>
      <p:sp>
        <p:nvSpPr>
          <p:cNvPr id="84997" name="Rectangle 3"/>
          <p:cNvSpPr>
            <a:spLocks noGrp="1" noChangeArrowheads="1"/>
          </p:cNvSpPr>
          <p:nvPr>
            <p:ph type="body" idx="1"/>
          </p:nvPr>
        </p:nvSpPr>
        <p:spPr>
          <a:xfrm>
            <a:off x="533400" y="1600200"/>
            <a:ext cx="7772400" cy="4906963"/>
          </a:xfrm>
        </p:spPr>
        <p:txBody>
          <a:bodyPr/>
          <a:lstStyle/>
          <a:p>
            <a:r>
              <a:rPr lang="en-US" sz="2400" i="1" dirty="0">
                <a:solidFill>
                  <a:srgbClr val="FF0000"/>
                </a:solidFill>
                <a:ea typeface="ＭＳ Ｐゴシック" charset="0"/>
                <a:cs typeface="ＭＳ Ｐゴシック" charset="0"/>
              </a:rPr>
              <a:t>channel partitioning,</a:t>
            </a:r>
            <a:r>
              <a:rPr lang="en-US" sz="2400" dirty="0">
                <a:ea typeface="ＭＳ Ｐゴシック" charset="0"/>
                <a:cs typeface="ＭＳ Ｐゴシック" charset="0"/>
              </a:rPr>
              <a:t> by time, frequency or code</a:t>
            </a:r>
          </a:p>
          <a:p>
            <a:pPr lvl="1"/>
            <a:r>
              <a:rPr lang="en-US" sz="2000" dirty="0">
                <a:ea typeface="ＭＳ Ｐゴシック" charset="0"/>
              </a:rPr>
              <a:t>Time Division, Frequency Division</a:t>
            </a:r>
          </a:p>
          <a:p>
            <a:r>
              <a:rPr lang="en-US" sz="2400" i="1" dirty="0">
                <a:solidFill>
                  <a:srgbClr val="FF0000"/>
                </a:solidFill>
                <a:ea typeface="ＭＳ Ｐゴシック" charset="0"/>
                <a:cs typeface="ＭＳ Ｐゴシック" charset="0"/>
              </a:rPr>
              <a:t>random access </a:t>
            </a:r>
            <a:r>
              <a:rPr lang="en-US" sz="2400" dirty="0">
                <a:ea typeface="ＭＳ Ｐゴシック" charset="0"/>
                <a:cs typeface="ＭＳ Ｐゴシック" charset="0"/>
              </a:rPr>
              <a:t>(dynamic), </a:t>
            </a:r>
          </a:p>
          <a:p>
            <a:pPr lvl="1"/>
            <a:r>
              <a:rPr lang="en-US" sz="2000" dirty="0">
                <a:ea typeface="ＭＳ Ｐゴシック" charset="0"/>
              </a:rPr>
              <a:t>ALOHA, S-ALOHA, CSMA, CSMA/CD</a:t>
            </a:r>
          </a:p>
          <a:p>
            <a:pPr lvl="1"/>
            <a:r>
              <a:rPr lang="en-US" sz="2000" dirty="0">
                <a:ea typeface="ＭＳ Ｐゴシック" charset="0"/>
              </a:rPr>
              <a:t>carrier sensing: easy in some technologies (wire), hard in others (wireless)</a:t>
            </a:r>
          </a:p>
          <a:p>
            <a:pPr lvl="1"/>
            <a:r>
              <a:rPr lang="en-US" sz="2000" dirty="0">
                <a:ea typeface="ＭＳ Ｐゴシック" charset="0"/>
              </a:rPr>
              <a:t>CSMA/CD used in Ethernet</a:t>
            </a:r>
          </a:p>
          <a:p>
            <a:pPr lvl="1"/>
            <a:r>
              <a:rPr lang="en-US" sz="2000" dirty="0">
                <a:ea typeface="ＭＳ Ｐゴシック" charset="0"/>
              </a:rPr>
              <a:t>CSMA/CA used in 802.11</a:t>
            </a:r>
          </a:p>
          <a:p>
            <a:r>
              <a:rPr lang="en-US" sz="2400" i="1" dirty="0">
                <a:solidFill>
                  <a:srgbClr val="FF0000"/>
                </a:solidFill>
                <a:ea typeface="ＭＳ Ｐゴシック" charset="0"/>
                <a:cs typeface="ＭＳ Ｐゴシック" charset="0"/>
              </a:rPr>
              <a:t>taking turns</a:t>
            </a:r>
          </a:p>
          <a:p>
            <a:pPr lvl="1"/>
            <a:r>
              <a:rPr lang="en-US" sz="2000" dirty="0">
                <a:ea typeface="ＭＳ Ｐゴシック" charset="0"/>
              </a:rPr>
              <a:t>polling from central site, token passing</a:t>
            </a:r>
          </a:p>
          <a:p>
            <a:pPr lvl="1"/>
            <a:r>
              <a:rPr lang="en-US" sz="2000" dirty="0">
                <a:ea typeface="ＭＳ Ｐゴシック" charset="0"/>
              </a:rPr>
              <a:t>Bluetooth, FDDI, IBM Token Ring </a:t>
            </a:r>
          </a:p>
        </p:txBody>
      </p:sp>
    </p:spTree>
    <p:extLst>
      <p:ext uri="{BB962C8B-B14F-4D97-AF65-F5344CB8AC3E}">
        <p14:creationId xmlns:p14="http://schemas.microsoft.com/office/powerpoint/2010/main" val="26374641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B8484A-DE33-CD47-AC95-83C074BA5D20}" type="slidenum">
              <a:rPr lang="en-US" sz="1200" i="0" smtClean="0">
                <a:latin typeface="Calibri"/>
                <a:cs typeface="Calibri"/>
              </a:rPr>
              <a:pPr/>
              <a:t>87</a:t>
            </a:fld>
            <a:endParaRPr lang="en-US" sz="1200" i="0" dirty="0">
              <a:latin typeface="Calibri"/>
              <a:cs typeface="Calibri"/>
            </a:endParaRPr>
          </a:p>
        </p:txBody>
      </p:sp>
      <p:sp>
        <p:nvSpPr>
          <p:cNvPr id="89092" name="Rectangle 2"/>
          <p:cNvSpPr>
            <a:spLocks noGrp="1" noChangeArrowheads="1"/>
          </p:cNvSpPr>
          <p:nvPr>
            <p:ph type="title"/>
          </p:nvPr>
        </p:nvSpPr>
        <p:spPr/>
        <p:txBody>
          <a:bodyPr>
            <a:normAutofit/>
          </a:bodyPr>
          <a:lstStyle/>
          <a:p>
            <a:r>
              <a:rPr lang="en-US" dirty="0" smtClean="0">
                <a:ea typeface="ＭＳ Ｐゴシック" charset="0"/>
                <a:cs typeface="ＭＳ Ｐゴシック" charset="0"/>
              </a:rPr>
              <a:t>MAC Addresses </a:t>
            </a:r>
            <a:endParaRPr lang="en-US" sz="3600" dirty="0">
              <a:ea typeface="ＭＳ Ｐゴシック" charset="0"/>
              <a:cs typeface="ＭＳ Ｐゴシック" charset="0"/>
            </a:endParaRPr>
          </a:p>
        </p:txBody>
      </p:sp>
      <p:sp>
        <p:nvSpPr>
          <p:cNvPr id="89093" name="Rectangle 3"/>
          <p:cNvSpPr>
            <a:spLocks noGrp="1" noChangeArrowheads="1"/>
          </p:cNvSpPr>
          <p:nvPr>
            <p:ph type="body" idx="1"/>
          </p:nvPr>
        </p:nvSpPr>
        <p:spPr>
          <a:xfrm>
            <a:off x="533400" y="1600200"/>
            <a:ext cx="8247063" cy="4648200"/>
          </a:xfrm>
        </p:spPr>
        <p:txBody>
          <a:bodyPr>
            <a:normAutofit/>
          </a:bodyPr>
          <a:lstStyle/>
          <a:p>
            <a:r>
              <a:rPr lang="en-US" sz="3200" dirty="0" smtClean="0">
                <a:ea typeface="ＭＳ Ｐゴシック" charset="0"/>
                <a:cs typeface="ＭＳ Ｐゴシック" charset="0"/>
              </a:rPr>
              <a:t>MAC </a:t>
            </a:r>
            <a:r>
              <a:rPr lang="en-US" sz="3200" dirty="0">
                <a:ea typeface="ＭＳ Ｐゴシック" charset="0"/>
                <a:cs typeface="ＭＳ Ｐゴシック" charset="0"/>
              </a:rPr>
              <a:t>(or LAN or physical or Ethernet) address:</a:t>
            </a:r>
            <a:r>
              <a:rPr lang="en-US" sz="3200" dirty="0">
                <a:solidFill>
                  <a:srgbClr val="FF0000"/>
                </a:solidFill>
                <a:ea typeface="ＭＳ Ｐゴシック" charset="0"/>
                <a:cs typeface="ＭＳ Ｐゴシック" charset="0"/>
              </a:rPr>
              <a:t> </a:t>
            </a:r>
          </a:p>
          <a:p>
            <a:pPr lvl="1"/>
            <a:r>
              <a:rPr lang="en-US" dirty="0">
                <a:ea typeface="ＭＳ Ｐゴシック" charset="0"/>
              </a:rPr>
              <a:t>function:</a:t>
            </a:r>
            <a:r>
              <a:rPr lang="en-US" dirty="0">
                <a:solidFill>
                  <a:schemeClr val="accent2"/>
                </a:solidFill>
                <a:ea typeface="ＭＳ Ｐゴシック" charset="0"/>
              </a:rPr>
              <a:t> </a:t>
            </a:r>
            <a:r>
              <a:rPr lang="en-US" i="1" dirty="0">
                <a:solidFill>
                  <a:srgbClr val="FF0000"/>
                </a:solidFill>
                <a:ea typeface="ＭＳ Ｐゴシック" charset="0"/>
              </a:rPr>
              <a:t>get frame from one interface to another physically-connected interface (same network)</a:t>
            </a:r>
          </a:p>
          <a:p>
            <a:pPr lvl="1"/>
            <a:r>
              <a:rPr lang="en-US" dirty="0">
                <a:ea typeface="ＭＳ Ｐゴシック" charset="0"/>
              </a:rPr>
              <a:t>48 bit MAC address (for most LANs)</a:t>
            </a:r>
          </a:p>
          <a:p>
            <a:pPr lvl="2"/>
            <a:r>
              <a:rPr lang="en-US" dirty="0">
                <a:ea typeface="ＭＳ Ｐゴシック" charset="0"/>
              </a:rPr>
              <a:t> </a:t>
            </a:r>
            <a:r>
              <a:rPr lang="en-US" i="1" dirty="0">
                <a:ea typeface="ＭＳ Ｐゴシック" charset="0"/>
              </a:rPr>
              <a:t>burned</a:t>
            </a:r>
            <a:r>
              <a:rPr lang="en-US" dirty="0">
                <a:ea typeface="ＭＳ Ｐゴシック" charset="0"/>
              </a:rPr>
              <a:t> in NIC ROM</a:t>
            </a:r>
            <a:r>
              <a:rPr lang="en-US" dirty="0" smtClean="0">
                <a:ea typeface="ＭＳ Ｐゴシック" charset="0"/>
              </a:rPr>
              <a:t>, nowadays usually software settable and set at boot time</a:t>
            </a:r>
            <a:endParaRPr lang="en-US" dirty="0">
              <a:ea typeface="ＭＳ Ｐゴシック" charset="0"/>
            </a:endParaRPr>
          </a:p>
        </p:txBody>
      </p:sp>
      <p:pic>
        <p:nvPicPr>
          <p:cNvPr id="2" name="Picture 1" descr="Screen Shot 2014-01-22 at 15.05.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297" y="4582531"/>
            <a:ext cx="6855303" cy="2042005"/>
          </a:xfrm>
          <a:prstGeom prst="rect">
            <a:avLst/>
          </a:prstGeom>
        </p:spPr>
      </p:pic>
      <p:sp>
        <p:nvSpPr>
          <p:cNvPr id="6" name="Oval 5"/>
          <p:cNvSpPr/>
          <p:nvPr/>
        </p:nvSpPr>
        <p:spPr>
          <a:xfrm>
            <a:off x="3872750" y="4498828"/>
            <a:ext cx="2520190" cy="686094"/>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105784" y="3612800"/>
            <a:ext cx="147956" cy="96973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1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DCAC975-C480-5C40-9989-DF263E73BDC6}" type="slidenum">
              <a:rPr lang="en-US" sz="1200" i="0" smtClean="0">
                <a:latin typeface="Calibri"/>
                <a:cs typeface="Calibri"/>
              </a:rPr>
              <a:pPr/>
              <a:t>88</a:t>
            </a:fld>
            <a:endParaRPr lang="en-US" sz="1200" i="0" dirty="0">
              <a:latin typeface="Calibri"/>
              <a:cs typeface="Calibri"/>
            </a:endParaRPr>
          </a:p>
        </p:txBody>
      </p:sp>
      <p:sp>
        <p:nvSpPr>
          <p:cNvPr id="93188" name="Rectangle 2"/>
          <p:cNvSpPr>
            <a:spLocks noGrp="1" noChangeArrowheads="1"/>
          </p:cNvSpPr>
          <p:nvPr>
            <p:ph type="title"/>
          </p:nvPr>
        </p:nvSpPr>
        <p:spPr/>
        <p:txBody>
          <a:bodyPr/>
          <a:lstStyle/>
          <a:p>
            <a:r>
              <a:rPr lang="en-US" dirty="0">
                <a:ea typeface="ＭＳ Ｐゴシック" charset="0"/>
                <a:cs typeface="ＭＳ Ｐゴシック" charset="0"/>
              </a:rPr>
              <a:t>LAN Address (more)</a:t>
            </a:r>
          </a:p>
        </p:txBody>
      </p:sp>
      <p:sp>
        <p:nvSpPr>
          <p:cNvPr id="93189" name="Rectangle 3"/>
          <p:cNvSpPr>
            <a:spLocks noGrp="1" noChangeArrowheads="1"/>
          </p:cNvSpPr>
          <p:nvPr>
            <p:ph type="body" idx="1"/>
          </p:nvPr>
        </p:nvSpPr>
        <p:spPr/>
        <p:txBody>
          <a:bodyPr/>
          <a:lstStyle/>
          <a:p>
            <a:r>
              <a:rPr lang="en-US" sz="2400" dirty="0">
                <a:ea typeface="ＭＳ Ｐゴシック" charset="0"/>
                <a:cs typeface="ＭＳ Ｐゴシック" charset="0"/>
              </a:rPr>
              <a:t>MAC address allocation administered by IEEE</a:t>
            </a:r>
          </a:p>
          <a:p>
            <a:r>
              <a:rPr lang="en-US" sz="2400" dirty="0">
                <a:ea typeface="ＭＳ Ｐゴシック" charset="0"/>
                <a:cs typeface="ＭＳ Ｐゴシック" charset="0"/>
              </a:rPr>
              <a:t>manufacturer buys portion of MAC address space (to assure uniqueness)</a:t>
            </a:r>
          </a:p>
          <a:p>
            <a:r>
              <a:rPr lang="en-US" sz="2400" dirty="0">
                <a:ea typeface="ＭＳ Ｐゴシック" charset="0"/>
                <a:cs typeface="ＭＳ Ｐゴシック" charset="0"/>
              </a:rPr>
              <a:t>analogy:</a:t>
            </a:r>
          </a:p>
          <a:p>
            <a:pPr>
              <a:buFont typeface="ZapfDingbats" charset="0"/>
              <a:buNone/>
            </a:pPr>
            <a:r>
              <a:rPr lang="en-US" sz="2400" dirty="0">
                <a:ea typeface="ＭＳ Ｐゴシック" charset="0"/>
                <a:cs typeface="ＭＳ Ｐゴシック" charset="0"/>
              </a:rPr>
              <a:t>         (a) MAC address: like Social Security Number</a:t>
            </a:r>
          </a:p>
          <a:p>
            <a:pPr>
              <a:buFont typeface="ZapfDingbats" charset="0"/>
              <a:buNone/>
            </a:pPr>
            <a:r>
              <a:rPr lang="en-US" sz="2400" dirty="0">
                <a:ea typeface="ＭＳ Ｐゴシック" charset="0"/>
                <a:cs typeface="ＭＳ Ｐゴシック" charset="0"/>
              </a:rPr>
              <a:t>         (b) IP address: like postal address</a:t>
            </a:r>
          </a:p>
          <a:p>
            <a:r>
              <a:rPr lang="en-US" sz="2400" dirty="0">
                <a:ea typeface="ＭＳ Ｐゴシック" charset="0"/>
                <a:cs typeface="ＭＳ Ｐゴシック" charset="0"/>
              </a:rPr>
              <a:t> MAC flat address  </a:t>
            </a:r>
            <a:r>
              <a:rPr lang="en-US" sz="2400" dirty="0">
                <a:latin typeface="MS Mincho" charset="0"/>
                <a:ea typeface="MS Mincho" charset="0"/>
                <a:cs typeface="MS Mincho" charset="0"/>
              </a:rPr>
              <a:t>➜</a:t>
            </a:r>
            <a:r>
              <a:rPr lang="en-US" sz="2400" dirty="0">
                <a:ea typeface="ＭＳ Ｐゴシック" charset="0"/>
                <a:cs typeface="ＭＳ Ｐゴシック" charset="0"/>
              </a:rPr>
              <a:t> portability </a:t>
            </a:r>
          </a:p>
          <a:p>
            <a:pPr lvl="1"/>
            <a:r>
              <a:rPr lang="en-US" sz="2000" dirty="0">
                <a:ea typeface="ＭＳ Ｐゴシック" charset="0"/>
              </a:rPr>
              <a:t>can move LAN card from one LAN to another</a:t>
            </a:r>
          </a:p>
          <a:p>
            <a:r>
              <a:rPr lang="en-US" sz="2400" dirty="0">
                <a:ea typeface="ＭＳ Ｐゴシック" charset="0"/>
                <a:cs typeface="ＭＳ Ｐゴシック" charset="0"/>
              </a:rPr>
              <a:t>IP hierarchical address NOT portable</a:t>
            </a:r>
          </a:p>
          <a:p>
            <a:pPr lvl="1"/>
            <a:r>
              <a:rPr lang="en-US" sz="2000" dirty="0">
                <a:ea typeface="ＭＳ Ｐゴシック" charset="0"/>
              </a:rPr>
              <a:t> address depends on IP subnet to which node is attached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5280187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D3AA493-BDF2-7B4F-BA4D-16BA36C0E40B}" type="slidenum">
              <a:rPr lang="en-US" sz="1200" i="0" smtClean="0">
                <a:latin typeface="Calibri"/>
                <a:cs typeface="Calibri"/>
              </a:rPr>
              <a:pPr/>
              <a:t>89</a:t>
            </a:fld>
            <a:endParaRPr lang="en-US" sz="1200" i="0" dirty="0">
              <a:latin typeface="Calibri"/>
              <a:cs typeface="Calibri"/>
            </a:endParaRPr>
          </a:p>
        </p:txBody>
      </p:sp>
      <p:sp>
        <p:nvSpPr>
          <p:cNvPr id="128008" name="Rectangle 2"/>
          <p:cNvSpPr>
            <a:spLocks noGrp="1" noChangeArrowheads="1"/>
          </p:cNvSpPr>
          <p:nvPr>
            <p:ph type="title"/>
          </p:nvPr>
        </p:nvSpPr>
        <p:spPr>
          <a:xfrm>
            <a:off x="522288" y="0"/>
            <a:ext cx="7772400" cy="1143000"/>
          </a:xfrm>
        </p:spPr>
        <p:txBody>
          <a:bodyPr/>
          <a:lstStyle/>
          <a:p>
            <a:r>
              <a:rPr lang="en-US" dirty="0">
                <a:ea typeface="ＭＳ Ｐゴシック" charset="0"/>
                <a:cs typeface="ＭＳ Ｐゴシック" charset="0"/>
              </a:rPr>
              <a:t>Hubs</a:t>
            </a:r>
          </a:p>
        </p:txBody>
      </p:sp>
      <p:sp>
        <p:nvSpPr>
          <p:cNvPr id="128009" name="Rectangle 3"/>
          <p:cNvSpPr>
            <a:spLocks noGrp="1" noChangeArrowheads="1"/>
          </p:cNvSpPr>
          <p:nvPr>
            <p:ph type="body" idx="1"/>
          </p:nvPr>
        </p:nvSpPr>
        <p:spPr>
          <a:xfrm>
            <a:off x="485775" y="977900"/>
            <a:ext cx="7772400" cy="2319338"/>
          </a:xfrm>
        </p:spPr>
        <p:txBody>
          <a:bodyPr>
            <a:normAutofit fontScale="77500" lnSpcReduction="20000"/>
          </a:bodyPr>
          <a:lstStyle/>
          <a:p>
            <a:pPr>
              <a:buFont typeface="ZapfDingbats" charset="0"/>
              <a:buNone/>
            </a:pPr>
            <a:r>
              <a:rPr lang="en-US" sz="2400" dirty="0">
                <a:ea typeface="ＭＳ Ｐゴシック" charset="0"/>
                <a:cs typeface="ＭＳ Ｐゴシック" charset="0"/>
              </a:rPr>
              <a:t>… physical-layer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repeaters:</a:t>
            </a:r>
          </a:p>
          <a:p>
            <a:pPr lvl="1"/>
            <a:r>
              <a:rPr lang="en-US" dirty="0">
                <a:ea typeface="ＭＳ Ｐゴシック" charset="0"/>
              </a:rPr>
              <a:t>bits coming in one link go out </a:t>
            </a:r>
            <a:r>
              <a:rPr lang="en-US" i="1" dirty="0">
                <a:solidFill>
                  <a:srgbClr val="FF0000"/>
                </a:solidFill>
                <a:ea typeface="ＭＳ Ｐゴシック" charset="0"/>
              </a:rPr>
              <a:t>all</a:t>
            </a:r>
            <a:r>
              <a:rPr lang="en-US" dirty="0">
                <a:ea typeface="ＭＳ Ｐゴシック" charset="0"/>
              </a:rPr>
              <a:t> other links at same rate</a:t>
            </a:r>
          </a:p>
          <a:p>
            <a:pPr lvl="1"/>
            <a:r>
              <a:rPr lang="en-US" dirty="0">
                <a:ea typeface="ＭＳ Ｐゴシック" charset="0"/>
              </a:rPr>
              <a:t>all nodes connected to hub can collide with one another</a:t>
            </a:r>
          </a:p>
          <a:p>
            <a:pPr lvl="1"/>
            <a:r>
              <a:rPr lang="en-US" dirty="0">
                <a:ea typeface="ＭＳ Ｐゴシック" charset="0"/>
              </a:rPr>
              <a:t>no frame buffering</a:t>
            </a:r>
          </a:p>
          <a:p>
            <a:pPr lvl="1"/>
            <a:r>
              <a:rPr lang="en-US" dirty="0">
                <a:ea typeface="ＭＳ Ｐゴシック" charset="0"/>
              </a:rPr>
              <a:t>no CSMA/CD at hub: host NICs detect collisions</a:t>
            </a:r>
          </a:p>
        </p:txBody>
      </p:sp>
      <p:grpSp>
        <p:nvGrpSpPr>
          <p:cNvPr id="128010" name="Group 4"/>
          <p:cNvGrpSpPr>
            <a:grpSpLocks/>
          </p:cNvGrpSpPr>
          <p:nvPr/>
        </p:nvGrpSpPr>
        <p:grpSpPr bwMode="auto">
          <a:xfrm>
            <a:off x="4654600" y="3548065"/>
            <a:ext cx="4020625" cy="2708275"/>
            <a:chOff x="1234" y="2136"/>
            <a:chExt cx="3020" cy="1982"/>
          </a:xfrm>
        </p:grpSpPr>
        <p:sp>
          <p:nvSpPr>
            <p:cNvPr id="128011" name="Rectangle 5"/>
            <p:cNvSpPr>
              <a:spLocks noChangeArrowheads="1"/>
            </p:cNvSpPr>
            <p:nvPr/>
          </p:nvSpPr>
          <p:spPr bwMode="auto">
            <a:xfrm>
              <a:off x="2304" y="307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graphicFrame>
          <p:nvGraphicFramePr>
            <p:cNvPr id="128002" name="Object 2"/>
            <p:cNvGraphicFramePr>
              <a:graphicFrameLocks noChangeAspect="1"/>
            </p:cNvGraphicFramePr>
            <p:nvPr/>
          </p:nvGraphicFramePr>
          <p:xfrm>
            <a:off x="2299" y="2136"/>
            <a:ext cx="385" cy="328"/>
          </p:xfrm>
          <a:graphic>
            <a:graphicData uri="http://schemas.openxmlformats.org/presentationml/2006/ole">
              <mc:AlternateContent xmlns:mc="http://schemas.openxmlformats.org/markup-compatibility/2006">
                <mc:Choice xmlns:v="urn:schemas-microsoft-com:vml" Requires="v">
                  <p:oleObj spid="_x0000_s11404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 y="2136"/>
                          <a:ext cx="385" cy="3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2322" y="3790"/>
            <a:ext cx="385" cy="328"/>
          </p:xfrm>
          <a:graphic>
            <a:graphicData uri="http://schemas.openxmlformats.org/presentationml/2006/ole">
              <mc:AlternateContent xmlns:mc="http://schemas.openxmlformats.org/markup-compatibility/2006">
                <mc:Choice xmlns:v="urn:schemas-microsoft-com:vml" Requires="v">
                  <p:oleObj spid="_x0000_s11404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 y="3790"/>
                          <a:ext cx="385" cy="3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3361" y="2889"/>
            <a:ext cx="385" cy="328"/>
          </p:xfrm>
          <a:graphic>
            <a:graphicData uri="http://schemas.openxmlformats.org/presentationml/2006/ole">
              <mc:AlternateContent xmlns:mc="http://schemas.openxmlformats.org/markup-compatibility/2006">
                <mc:Choice xmlns:v="urn:schemas-microsoft-com:vml" Requires="v">
                  <p:oleObj spid="_x0000_s11405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 y="2889"/>
                          <a:ext cx="385" cy="3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5" name="Object 5"/>
            <p:cNvGraphicFramePr>
              <a:graphicFrameLocks noChangeAspect="1"/>
            </p:cNvGraphicFramePr>
            <p:nvPr/>
          </p:nvGraphicFramePr>
          <p:xfrm>
            <a:off x="1234" y="2897"/>
            <a:ext cx="385" cy="328"/>
          </p:xfrm>
          <a:graphic>
            <a:graphicData uri="http://schemas.openxmlformats.org/presentationml/2006/ole">
              <mc:AlternateContent xmlns:mc="http://schemas.openxmlformats.org/markup-compatibility/2006">
                <mc:Choice xmlns:v="urn:schemas-microsoft-com:vml" Requires="v">
                  <p:oleObj spid="_x0000_s11405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2897"/>
                          <a:ext cx="385" cy="3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2" name="Rectangle 10"/>
            <p:cNvSpPr>
              <a:spLocks noChangeArrowheads="1"/>
            </p:cNvSpPr>
            <p:nvPr/>
          </p:nvSpPr>
          <p:spPr bwMode="auto">
            <a:xfrm>
              <a:off x="1596"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3" name="Rectangle 11"/>
            <p:cNvSpPr>
              <a:spLocks noChangeArrowheads="1"/>
            </p:cNvSpPr>
            <p:nvPr/>
          </p:nvSpPr>
          <p:spPr bwMode="auto">
            <a:xfrm>
              <a:off x="3291"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4" name="Rectangle 12"/>
            <p:cNvSpPr>
              <a:spLocks noChangeArrowheads="1"/>
            </p:cNvSpPr>
            <p:nvPr/>
          </p:nvSpPr>
          <p:spPr bwMode="auto">
            <a:xfrm>
              <a:off x="2480" y="2458"/>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5" name="Rectangle 13"/>
            <p:cNvSpPr>
              <a:spLocks noChangeArrowheads="1"/>
            </p:cNvSpPr>
            <p:nvPr/>
          </p:nvSpPr>
          <p:spPr bwMode="auto">
            <a:xfrm>
              <a:off x="2486" y="3649"/>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6" name="Line 14"/>
            <p:cNvSpPr>
              <a:spLocks noChangeShapeType="1"/>
            </p:cNvSpPr>
            <p:nvPr/>
          </p:nvSpPr>
          <p:spPr bwMode="auto">
            <a:xfrm>
              <a:off x="1712" y="3042"/>
              <a:ext cx="63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28017" name="Line 15"/>
            <p:cNvSpPr>
              <a:spLocks noChangeShapeType="1"/>
            </p:cNvSpPr>
            <p:nvPr/>
          </p:nvSpPr>
          <p:spPr bwMode="auto">
            <a:xfrm>
              <a:off x="2515" y="2612"/>
              <a:ext cx="0" cy="35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28018" name="Line 16"/>
            <p:cNvSpPr>
              <a:spLocks noChangeShapeType="1"/>
            </p:cNvSpPr>
            <p:nvPr/>
          </p:nvSpPr>
          <p:spPr bwMode="auto">
            <a:xfrm flipH="1">
              <a:off x="2637" y="3042"/>
              <a:ext cx="64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28019" name="Line 17"/>
            <p:cNvSpPr>
              <a:spLocks noChangeShapeType="1"/>
            </p:cNvSpPr>
            <p:nvPr/>
          </p:nvSpPr>
          <p:spPr bwMode="auto">
            <a:xfrm flipV="1">
              <a:off x="2515" y="3131"/>
              <a:ext cx="8" cy="50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28020" name="Text Box 18"/>
            <p:cNvSpPr txBox="1">
              <a:spLocks noChangeArrowheads="1"/>
            </p:cNvSpPr>
            <p:nvPr/>
          </p:nvSpPr>
          <p:spPr bwMode="auto">
            <a:xfrm>
              <a:off x="2814" y="2665"/>
              <a:ext cx="1440"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Co-ax or twisted pair</a:t>
              </a:r>
              <a:endParaRPr lang="en-US" sz="1600" i="0" dirty="0">
                <a:latin typeface="Calibri"/>
              </a:endParaRPr>
            </a:p>
          </p:txBody>
        </p:sp>
        <p:sp>
          <p:nvSpPr>
            <p:cNvPr id="128021" name="Line 19"/>
            <p:cNvSpPr>
              <a:spLocks noChangeShapeType="1"/>
            </p:cNvSpPr>
            <p:nvPr/>
          </p:nvSpPr>
          <p:spPr bwMode="auto">
            <a:xfrm flipH="1">
              <a:off x="2969" y="2839"/>
              <a:ext cx="187" cy="19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28022" name="Text Box 20"/>
            <p:cNvSpPr txBox="1">
              <a:spLocks noChangeArrowheads="1"/>
            </p:cNvSpPr>
            <p:nvPr/>
          </p:nvSpPr>
          <p:spPr bwMode="auto">
            <a:xfrm>
              <a:off x="1817" y="3297"/>
              <a:ext cx="396"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hub</a:t>
              </a:r>
            </a:p>
          </p:txBody>
        </p:sp>
        <p:sp>
          <p:nvSpPr>
            <p:cNvPr id="128023" name="Line 21"/>
            <p:cNvSpPr>
              <a:spLocks noChangeShapeType="1"/>
            </p:cNvSpPr>
            <p:nvPr/>
          </p:nvSpPr>
          <p:spPr bwMode="auto">
            <a:xfrm flipV="1">
              <a:off x="2053" y="3148"/>
              <a:ext cx="267" cy="17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sp>
        <p:nvSpPr>
          <p:cNvPr id="2" name="Oval 1"/>
          <p:cNvSpPr/>
          <p:nvPr/>
        </p:nvSpPr>
        <p:spPr>
          <a:xfrm>
            <a:off x="5136542" y="3933389"/>
            <a:ext cx="2520190" cy="1874760"/>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04221" y="3822416"/>
            <a:ext cx="2607728" cy="646331"/>
          </a:xfrm>
          <a:prstGeom prst="rect">
            <a:avLst/>
          </a:prstGeom>
          <a:noFill/>
        </p:spPr>
        <p:txBody>
          <a:bodyPr wrap="square" rtlCol="0">
            <a:spAutoFit/>
          </a:bodyPr>
          <a:lstStyle/>
          <a:p>
            <a:r>
              <a:rPr lang="en-US" dirty="0" smtClean="0">
                <a:solidFill>
                  <a:srgbClr val="FF0000"/>
                </a:solidFill>
              </a:rPr>
              <a:t>Collision Domain</a:t>
            </a:r>
          </a:p>
          <a:p>
            <a:r>
              <a:rPr lang="en-US" dirty="0" smtClean="0">
                <a:solidFill>
                  <a:srgbClr val="FF0000"/>
                </a:solidFill>
              </a:rPr>
              <a:t>in CSMA/CD </a:t>
            </a:r>
            <a:r>
              <a:rPr lang="en-US" i="1" dirty="0" smtClean="0">
                <a:solidFill>
                  <a:srgbClr val="FF0000"/>
                </a:solidFill>
              </a:rPr>
              <a:t>speak</a:t>
            </a:r>
            <a:endParaRPr lang="en-US" dirty="0">
              <a:solidFill>
                <a:srgbClr val="FF0000"/>
              </a:solidFill>
            </a:endParaRPr>
          </a:p>
        </p:txBody>
      </p:sp>
      <p:cxnSp>
        <p:nvCxnSpPr>
          <p:cNvPr id="5" name="Straight Arrow Connector 4"/>
          <p:cNvCxnSpPr/>
          <p:nvPr/>
        </p:nvCxnSpPr>
        <p:spPr>
          <a:xfrm>
            <a:off x="3452311" y="3996256"/>
            <a:ext cx="1838666" cy="43034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7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981200"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762000"/>
            <a:ext cx="1828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14"/>
          <p:cNvSpPr>
            <a:spLocks noChangeArrowheads="1"/>
          </p:cNvSpPr>
          <p:nvPr/>
        </p:nvSpPr>
        <p:spPr bwMode="auto">
          <a:xfrm>
            <a:off x="457200" y="2362200"/>
            <a:ext cx="1905000" cy="533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7" name="Rectangle 19"/>
          <p:cNvSpPr>
            <a:spLocks noChangeArrowheads="1"/>
          </p:cNvSpPr>
          <p:nvPr/>
        </p:nvSpPr>
        <p:spPr bwMode="auto">
          <a:xfrm>
            <a:off x="457200" y="3505200"/>
            <a:ext cx="23622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38" name="Rectangle 23"/>
          <p:cNvSpPr>
            <a:spLocks noChangeArrowheads="1"/>
          </p:cNvSpPr>
          <p:nvPr/>
        </p:nvSpPr>
        <p:spPr bwMode="auto">
          <a:xfrm>
            <a:off x="6934200" y="2362200"/>
            <a:ext cx="1905000" cy="533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9" name="Rectangle 24"/>
          <p:cNvSpPr>
            <a:spLocks noChangeArrowheads="1"/>
          </p:cNvSpPr>
          <p:nvPr/>
        </p:nvSpPr>
        <p:spPr bwMode="auto">
          <a:xfrm>
            <a:off x="6629400" y="3505200"/>
            <a:ext cx="22098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40" name="Rectangle 31"/>
          <p:cNvSpPr>
            <a:spLocks noChangeArrowheads="1"/>
          </p:cNvSpPr>
          <p:nvPr/>
        </p:nvSpPr>
        <p:spPr bwMode="auto">
          <a:xfrm>
            <a:off x="457200" y="4724400"/>
            <a:ext cx="24384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1" name="Rectangle 34"/>
          <p:cNvSpPr>
            <a:spLocks noChangeArrowheads="1"/>
          </p:cNvSpPr>
          <p:nvPr/>
        </p:nvSpPr>
        <p:spPr bwMode="auto">
          <a:xfrm>
            <a:off x="6477000" y="4724400"/>
            <a:ext cx="2438400" cy="6096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2" name="Freeform 39"/>
          <p:cNvSpPr>
            <a:spLocks/>
          </p:cNvSpPr>
          <p:nvPr/>
        </p:nvSpPr>
        <p:spPr bwMode="auto">
          <a:xfrm>
            <a:off x="533400" y="5818188"/>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18443" name="Freeform 40"/>
          <p:cNvSpPr>
            <a:spLocks/>
          </p:cNvSpPr>
          <p:nvPr/>
        </p:nvSpPr>
        <p:spPr bwMode="auto">
          <a:xfrm>
            <a:off x="6096000" y="5791200"/>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18444" name="Line 41"/>
          <p:cNvSpPr>
            <a:spLocks noChangeShapeType="1"/>
          </p:cNvSpPr>
          <p:nvPr/>
        </p:nvSpPr>
        <p:spPr bwMode="auto">
          <a:xfrm>
            <a:off x="1371600" y="3048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18445" name="Line 43"/>
          <p:cNvSpPr>
            <a:spLocks noChangeShapeType="1"/>
          </p:cNvSpPr>
          <p:nvPr/>
        </p:nvSpPr>
        <p:spPr bwMode="auto">
          <a:xfrm>
            <a:off x="1371600" y="41910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18446" name="Line 44"/>
          <p:cNvSpPr>
            <a:spLocks noChangeShapeType="1"/>
          </p:cNvSpPr>
          <p:nvPr/>
        </p:nvSpPr>
        <p:spPr bwMode="auto">
          <a:xfrm>
            <a:off x="1371600" y="5486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18447" name="Line 45"/>
          <p:cNvSpPr>
            <a:spLocks noChangeShapeType="1"/>
          </p:cNvSpPr>
          <p:nvPr/>
        </p:nvSpPr>
        <p:spPr bwMode="auto">
          <a:xfrm>
            <a:off x="3505200" y="6096000"/>
            <a:ext cx="228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18448" name="Line 46"/>
          <p:cNvSpPr>
            <a:spLocks noChangeShapeType="1"/>
          </p:cNvSpPr>
          <p:nvPr/>
        </p:nvSpPr>
        <p:spPr bwMode="auto">
          <a:xfrm flipV="1">
            <a:off x="7848600" y="54102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18449" name="Line 47"/>
          <p:cNvSpPr>
            <a:spLocks noChangeShapeType="1"/>
          </p:cNvSpPr>
          <p:nvPr/>
        </p:nvSpPr>
        <p:spPr bwMode="auto">
          <a:xfrm flipV="1">
            <a:off x="7848600" y="41910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18450" name="Line 48"/>
          <p:cNvSpPr>
            <a:spLocks noChangeShapeType="1"/>
          </p:cNvSpPr>
          <p:nvPr/>
        </p:nvSpPr>
        <p:spPr bwMode="auto">
          <a:xfrm flipV="1">
            <a:off x="7848600" y="3048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18451" name="Rectangle 49"/>
          <p:cNvSpPr>
            <a:spLocks noGrp="1" noChangeArrowheads="1"/>
          </p:cNvSpPr>
          <p:nvPr>
            <p:ph type="title"/>
          </p:nvPr>
        </p:nvSpPr>
        <p:spPr/>
        <p:txBody>
          <a:bodyPr>
            <a:normAutofit/>
          </a:bodyPr>
          <a:lstStyle/>
          <a:p>
            <a:pPr eaLnBrk="1" hangingPunct="1"/>
            <a:endParaRPr lang="en-US">
              <a:latin typeface="Tahoma"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9</a:t>
            </a:fld>
            <a:endParaRPr lang="en-US"/>
          </a:p>
        </p:txBody>
      </p:sp>
    </p:spTree>
    <p:extLst>
      <p:ext uri="{BB962C8B-B14F-4D97-AF65-F5344CB8AC3E}">
        <p14:creationId xmlns:p14="http://schemas.microsoft.com/office/powerpoint/2010/main" val="27176194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CSMA/CD Lives….</a:t>
            </a:r>
            <a:endParaRPr lang="en-US" dirty="0"/>
          </a:p>
        </p:txBody>
      </p:sp>
      <p:pic>
        <p:nvPicPr>
          <p:cNvPr id="4" name="Picture 3" descr="STD1_F5D407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193" y="3329445"/>
            <a:ext cx="1612159" cy="1612159"/>
          </a:xfrm>
          <a:prstGeom prst="rect">
            <a:avLst/>
          </a:prstGeom>
        </p:spPr>
      </p:pic>
      <p:sp>
        <p:nvSpPr>
          <p:cNvPr id="5" name="TextBox 4"/>
          <p:cNvSpPr txBox="1"/>
          <p:nvPr/>
        </p:nvSpPr>
        <p:spPr>
          <a:xfrm>
            <a:off x="221934" y="2836284"/>
            <a:ext cx="7003259" cy="461665"/>
          </a:xfrm>
          <a:prstGeom prst="rect">
            <a:avLst/>
          </a:prstGeom>
          <a:noFill/>
        </p:spPr>
        <p:txBody>
          <a:bodyPr wrap="square" rtlCol="0">
            <a:spAutoFit/>
          </a:bodyPr>
          <a:lstStyle/>
          <a:p>
            <a:r>
              <a:rPr lang="en-US" sz="2400" b="1" dirty="0" smtClean="0"/>
              <a:t>Home Plug and similar </a:t>
            </a:r>
            <a:r>
              <a:rPr lang="en-US" sz="2400" b="1" dirty="0" err="1" smtClean="0"/>
              <a:t>Powerline</a:t>
            </a:r>
            <a:r>
              <a:rPr lang="en-US" sz="2400" b="1" dirty="0" smtClean="0"/>
              <a:t> Networking….</a:t>
            </a:r>
            <a:endParaRPr lang="en-US" sz="2400" b="1" dirty="0"/>
          </a:p>
        </p:txBody>
      </p:sp>
      <p:pic>
        <p:nvPicPr>
          <p:cNvPr id="6" name="Picture 5" descr="Screen shot 2012-03-07 at 09.49.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46" y="141078"/>
            <a:ext cx="1479561" cy="2069753"/>
          </a:xfrm>
          <a:prstGeom prst="rect">
            <a:avLst/>
          </a:prstGeom>
        </p:spPr>
      </p:pic>
      <p:pic>
        <p:nvPicPr>
          <p:cNvPr id="7" name="Picture 23" descr="new-zomb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029" y="141078"/>
            <a:ext cx="2434623" cy="260406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Screen shot 2012-03-07 at 09.53.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34" y="3898705"/>
            <a:ext cx="7003259" cy="2636058"/>
          </a:xfrm>
          <a:prstGeom prst="rect">
            <a:avLst/>
          </a:prstGeom>
        </p:spPr>
      </p:pic>
      <p:cxnSp>
        <p:nvCxnSpPr>
          <p:cNvPr id="11" name="Straight Arrow Connector 10"/>
          <p:cNvCxnSpPr/>
          <p:nvPr/>
        </p:nvCxnSpPr>
        <p:spPr>
          <a:xfrm flipH="1">
            <a:off x="6399105" y="4611042"/>
            <a:ext cx="1257627" cy="144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15173E1-F880-A64A-B74C-29872619673F}" type="slidenum">
              <a:rPr lang="en-US" smtClean="0"/>
              <a:t>90</a:t>
            </a:fld>
            <a:endParaRPr lang="en-US"/>
          </a:p>
        </p:txBody>
      </p:sp>
    </p:spTree>
    <p:extLst>
      <p:ext uri="{BB962C8B-B14F-4D97-AF65-F5344CB8AC3E}">
        <p14:creationId xmlns:p14="http://schemas.microsoft.com/office/powerpoint/2010/main" val="177095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EBB1508-3C05-C44B-9C0A-6EC8BE35DDEE}" type="slidenum">
              <a:rPr lang="en-US" sz="1200" i="0" smtClean="0">
                <a:latin typeface="Calibri"/>
                <a:cs typeface="Calibri"/>
              </a:rPr>
              <a:pPr/>
              <a:t>91</a:t>
            </a:fld>
            <a:endParaRPr lang="en-US" sz="1200" i="0" dirty="0">
              <a:latin typeface="Calibri"/>
              <a:cs typeface="Calibri"/>
            </a:endParaRPr>
          </a:p>
        </p:txBody>
      </p:sp>
      <p:sp>
        <p:nvSpPr>
          <p:cNvPr id="130052" name="Rectangle 2"/>
          <p:cNvSpPr>
            <a:spLocks noGrp="1" noChangeArrowheads="1"/>
          </p:cNvSpPr>
          <p:nvPr>
            <p:ph type="title"/>
          </p:nvPr>
        </p:nvSpPr>
        <p:spPr>
          <a:xfrm>
            <a:off x="546100" y="0"/>
            <a:ext cx="7772400" cy="1143000"/>
          </a:xfrm>
        </p:spPr>
        <p:txBody>
          <a:bodyPr>
            <a:normAutofit fontScale="90000"/>
          </a:bodyPr>
          <a:lstStyle/>
          <a:p>
            <a:r>
              <a:rPr lang="en-US" dirty="0" smtClean="0">
                <a:ea typeface="ＭＳ Ｐゴシック" charset="0"/>
                <a:cs typeface="ＭＳ Ｐゴシック" charset="0"/>
              </a:rPr>
              <a:t>Switch</a:t>
            </a:r>
            <a:br>
              <a:rPr lang="en-US" dirty="0" smtClean="0">
                <a:ea typeface="ＭＳ Ｐゴシック" charset="0"/>
                <a:cs typeface="ＭＳ Ｐゴシック" charset="0"/>
              </a:rPr>
            </a:br>
            <a:r>
              <a:rPr lang="en-US" sz="2700" i="1" dirty="0">
                <a:ea typeface="ＭＳ Ｐゴシック" charset="0"/>
                <a:cs typeface="ＭＳ Ｐゴシック" charset="0"/>
              </a:rPr>
              <a:t>(</a:t>
            </a:r>
            <a:r>
              <a:rPr lang="en-US" sz="2700" i="1" dirty="0" smtClean="0">
                <a:ea typeface="ＭＳ Ｐゴシック" charset="0"/>
                <a:cs typeface="ＭＳ Ｐゴシック" charset="0"/>
              </a:rPr>
              <a:t>like a Hub but smarter)</a:t>
            </a:r>
            <a:endParaRPr lang="en-US" i="1" dirty="0">
              <a:ea typeface="ＭＳ Ｐゴシック" charset="0"/>
              <a:cs typeface="ＭＳ Ｐゴシック" charset="0"/>
            </a:endParaRPr>
          </a:p>
        </p:txBody>
      </p:sp>
      <p:sp>
        <p:nvSpPr>
          <p:cNvPr id="130053" name="Rectangle 3"/>
          <p:cNvSpPr>
            <a:spLocks noGrp="1" noChangeArrowheads="1"/>
          </p:cNvSpPr>
          <p:nvPr>
            <p:ph type="body" idx="1"/>
          </p:nvPr>
        </p:nvSpPr>
        <p:spPr>
          <a:xfrm>
            <a:off x="925513" y="1231900"/>
            <a:ext cx="8001000" cy="3803650"/>
          </a:xfrm>
        </p:spPr>
        <p:txBody>
          <a:bodyPr>
            <a:normAutofit fontScale="85000" lnSpcReduction="20000"/>
          </a:bodyPr>
          <a:lstStyle/>
          <a:p>
            <a:r>
              <a:rPr lang="en-US" dirty="0">
                <a:solidFill>
                  <a:srgbClr val="FF0000"/>
                </a:solidFill>
                <a:ea typeface="ＭＳ Ｐゴシック" charset="0"/>
                <a:cs typeface="ＭＳ Ｐゴシック" charset="0"/>
              </a:rPr>
              <a:t>link-layer device: smarter than hubs, take </a:t>
            </a:r>
            <a:r>
              <a:rPr lang="en-US" i="1" dirty="0">
                <a:solidFill>
                  <a:srgbClr val="FF0000"/>
                </a:solidFill>
                <a:ea typeface="ＭＳ Ｐゴシック" charset="0"/>
                <a:cs typeface="ＭＳ Ｐゴシック" charset="0"/>
              </a:rPr>
              <a:t>active</a:t>
            </a:r>
            <a:r>
              <a:rPr lang="en-US" dirty="0">
                <a:solidFill>
                  <a:srgbClr val="FF0000"/>
                </a:solidFill>
                <a:ea typeface="ＭＳ Ｐゴシック" charset="0"/>
                <a:cs typeface="ＭＳ Ｐゴシック" charset="0"/>
              </a:rPr>
              <a:t> role</a:t>
            </a:r>
          </a:p>
          <a:p>
            <a:pPr lvl="1"/>
            <a:r>
              <a:rPr lang="en-US" dirty="0">
                <a:ea typeface="ＭＳ Ｐゴシック" charset="0"/>
              </a:rPr>
              <a:t>store, forward Ethernet frames</a:t>
            </a:r>
          </a:p>
          <a:p>
            <a:pPr lvl="1"/>
            <a:r>
              <a:rPr lang="en-US" dirty="0">
                <a:ea typeface="ＭＳ Ｐゴシック" charset="0"/>
              </a:rPr>
              <a:t>examine incoming frame</a:t>
            </a:r>
            <a:r>
              <a:rPr lang="ja-JP" altLang="en-US" dirty="0">
                <a:ea typeface="ＭＳ Ｐゴシック" charset="0"/>
              </a:rPr>
              <a:t>’</a:t>
            </a:r>
            <a:r>
              <a:rPr lang="en-US" dirty="0">
                <a:ea typeface="ＭＳ Ｐゴシック" charset="0"/>
              </a:rPr>
              <a:t>s MAC address, </a:t>
            </a:r>
            <a:r>
              <a:rPr lang="en-US" dirty="0">
                <a:solidFill>
                  <a:srgbClr val="FF0000"/>
                </a:solidFill>
                <a:ea typeface="ＭＳ Ｐゴシック" charset="0"/>
              </a:rPr>
              <a:t>selectively</a:t>
            </a:r>
            <a:r>
              <a:rPr lang="en-US" dirty="0">
                <a:ea typeface="ＭＳ Ｐゴシック" charset="0"/>
              </a:rPr>
              <a:t> forward  frame to one-or-more outgoing links when frame is to be forwarded on segment, uses CSMA/CD to access segment</a:t>
            </a:r>
            <a:endParaRPr lang="en-US" sz="2000" dirty="0">
              <a:ea typeface="ＭＳ Ｐゴシック" charset="0"/>
            </a:endParaRPr>
          </a:p>
          <a:p>
            <a:r>
              <a:rPr lang="en-US" i="1" dirty="0">
                <a:solidFill>
                  <a:srgbClr val="FF0000"/>
                </a:solidFill>
                <a:ea typeface="ＭＳ Ｐゴシック" charset="0"/>
                <a:cs typeface="ＭＳ Ｐゴシック" charset="0"/>
              </a:rPr>
              <a:t>transparent</a:t>
            </a:r>
          </a:p>
          <a:p>
            <a:pPr lvl="1"/>
            <a:r>
              <a:rPr lang="en-US" dirty="0">
                <a:ea typeface="ＭＳ Ｐゴシック" charset="0"/>
              </a:rPr>
              <a:t>hosts are unaware of presence of switches</a:t>
            </a:r>
            <a:endParaRPr lang="en-US" sz="2000" dirty="0">
              <a:ea typeface="ＭＳ Ｐゴシック" charset="0"/>
            </a:endParaRPr>
          </a:p>
          <a:p>
            <a:r>
              <a:rPr lang="en-US" i="1" dirty="0">
                <a:solidFill>
                  <a:srgbClr val="FF0000"/>
                </a:solidFill>
                <a:ea typeface="ＭＳ Ｐゴシック" charset="0"/>
                <a:cs typeface="ＭＳ Ｐゴシック" charset="0"/>
              </a:rPr>
              <a:t>plug-and-play, self-learning</a:t>
            </a:r>
          </a:p>
          <a:p>
            <a:pPr lvl="1"/>
            <a:r>
              <a:rPr lang="en-US" dirty="0">
                <a:ea typeface="ＭＳ Ｐゴシック" charset="0"/>
              </a:rPr>
              <a:t>switches do not need to be configured</a:t>
            </a:r>
            <a:endParaRPr lang="en-US" sz="2000" dirty="0">
              <a:ea typeface="ＭＳ Ｐゴシック" charset="0"/>
            </a:endParaRPr>
          </a:p>
          <a:p>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8551750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0ABDBEA-9DD5-4D47-9302-1609A618F564}" type="slidenum">
              <a:rPr lang="en-US" sz="1200" i="0" smtClean="0">
                <a:latin typeface="Calibri"/>
                <a:cs typeface="Calibri"/>
              </a:rPr>
              <a:pPr/>
              <a:t>92</a:t>
            </a:fld>
            <a:endParaRPr lang="en-US" sz="1200" i="0" dirty="0">
              <a:latin typeface="Calibri"/>
              <a:cs typeface="Calibri"/>
            </a:endParaRPr>
          </a:p>
        </p:txBody>
      </p:sp>
      <p:sp>
        <p:nvSpPr>
          <p:cNvPr id="132106"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allows </a:t>
            </a:r>
            <a:r>
              <a:rPr lang="en-US" sz="3200" i="1" dirty="0">
                <a:ea typeface="ＭＳ Ｐゴシック" charset="0"/>
                <a:cs typeface="ＭＳ Ｐゴシック" charset="0"/>
              </a:rPr>
              <a:t>multiple</a:t>
            </a:r>
            <a:r>
              <a:rPr lang="en-US" sz="3200" dirty="0">
                <a:ea typeface="ＭＳ Ｐゴシック" charset="0"/>
                <a:cs typeface="ＭＳ Ｐゴシック" charset="0"/>
              </a:rPr>
              <a:t> simultaneous transmissions</a:t>
            </a:r>
          </a:p>
        </p:txBody>
      </p:sp>
      <p:sp>
        <p:nvSpPr>
          <p:cNvPr id="132107" name="Rectangle 3"/>
          <p:cNvSpPr>
            <a:spLocks noGrp="1" noChangeArrowheads="1"/>
          </p:cNvSpPr>
          <p:nvPr>
            <p:ph type="body" idx="1"/>
          </p:nvPr>
        </p:nvSpPr>
        <p:spPr>
          <a:xfrm>
            <a:off x="484188" y="1800225"/>
            <a:ext cx="4503737" cy="4576763"/>
          </a:xfrm>
        </p:spPr>
        <p:txBody>
          <a:bodyPr/>
          <a:lstStyle/>
          <a:p>
            <a:pPr>
              <a:lnSpc>
                <a:spcPct val="90000"/>
              </a:lnSpc>
            </a:pPr>
            <a:r>
              <a:rPr lang="en-US" sz="2400" dirty="0">
                <a:ea typeface="ＭＳ Ｐゴシック" charset="0"/>
                <a:cs typeface="ＭＳ Ｐゴシック" charset="0"/>
              </a:rPr>
              <a:t>hosts have dedicated, direct connection to switch</a:t>
            </a:r>
          </a:p>
          <a:p>
            <a:pPr>
              <a:lnSpc>
                <a:spcPct val="90000"/>
              </a:lnSpc>
            </a:pPr>
            <a:r>
              <a:rPr lang="en-US" sz="2400" dirty="0">
                <a:ea typeface="ＭＳ Ｐゴシック" charset="0"/>
                <a:cs typeface="ＭＳ Ｐゴシック" charset="0"/>
              </a:rPr>
              <a:t>switches buffer packets</a:t>
            </a:r>
          </a:p>
          <a:p>
            <a:pPr>
              <a:lnSpc>
                <a:spcPct val="90000"/>
              </a:lnSpc>
            </a:pPr>
            <a:r>
              <a:rPr lang="en-US" sz="2400" dirty="0">
                <a:ea typeface="ＭＳ Ｐゴシック" charset="0"/>
                <a:cs typeface="ＭＳ Ｐゴシック" charset="0"/>
              </a:rPr>
              <a:t>Ethernet protocol used on </a:t>
            </a:r>
            <a:r>
              <a:rPr lang="en-US" sz="2400" i="1" dirty="0">
                <a:ea typeface="ＭＳ Ｐゴシック" charset="0"/>
                <a:cs typeface="ＭＳ Ｐゴシック" charset="0"/>
              </a:rPr>
              <a:t>each</a:t>
            </a:r>
            <a:r>
              <a:rPr lang="en-US" sz="2400" dirty="0">
                <a:ea typeface="ＭＳ Ｐゴシック" charset="0"/>
                <a:cs typeface="ＭＳ Ｐゴシック" charset="0"/>
              </a:rPr>
              <a:t> incoming link, but no collisions; full duplex</a:t>
            </a:r>
          </a:p>
          <a:p>
            <a:pPr lvl="1">
              <a:lnSpc>
                <a:spcPct val="90000"/>
              </a:lnSpc>
            </a:pPr>
            <a:r>
              <a:rPr lang="en-US" sz="2000" dirty="0">
                <a:ea typeface="ＭＳ Ｐゴシック" charset="0"/>
              </a:rPr>
              <a:t>each link is its own collision domain</a:t>
            </a:r>
          </a:p>
          <a:p>
            <a:pPr>
              <a:lnSpc>
                <a:spcPct val="90000"/>
              </a:lnSpc>
            </a:pPr>
            <a:r>
              <a:rPr lang="en-US" sz="2400" i="1" dirty="0">
                <a:solidFill>
                  <a:srgbClr val="FF0000"/>
                </a:solidFill>
                <a:ea typeface="ＭＳ Ｐゴシック" charset="0"/>
                <a:cs typeface="ＭＳ Ｐゴシック" charset="0"/>
              </a:rPr>
              <a:t>switching:</a:t>
            </a:r>
            <a:r>
              <a:rPr lang="en-US" sz="2400" dirty="0">
                <a:solidFill>
                  <a:schemeClr val="accent2"/>
                </a:solidFill>
                <a:ea typeface="ＭＳ Ｐゴシック" charset="0"/>
                <a:cs typeface="ＭＳ Ｐゴシック" charset="0"/>
              </a:rPr>
              <a:t> </a:t>
            </a:r>
            <a:r>
              <a:rPr lang="en-US" sz="2400" dirty="0">
                <a:ea typeface="ＭＳ Ｐゴシック" charset="0"/>
                <a:cs typeface="ＭＳ Ｐゴシック" charset="0"/>
              </a:rPr>
              <a:t>A-to-A</a:t>
            </a:r>
            <a:r>
              <a:rPr lang="ja-JP" altLang="en-US" sz="2400" dirty="0">
                <a:ea typeface="ＭＳ Ｐゴシック" charset="0"/>
                <a:cs typeface="ＭＳ Ｐゴシック" charset="0"/>
              </a:rPr>
              <a:t>’</a:t>
            </a:r>
            <a:r>
              <a:rPr lang="en-US" sz="2400" dirty="0">
                <a:ea typeface="ＭＳ Ｐゴシック" charset="0"/>
                <a:cs typeface="ＭＳ Ｐゴシック" charset="0"/>
              </a:rPr>
              <a:t> and B-to-B</a:t>
            </a:r>
            <a:r>
              <a:rPr lang="ja-JP" altLang="en-US" sz="2400" dirty="0">
                <a:ea typeface="ＭＳ Ｐゴシック" charset="0"/>
                <a:cs typeface="ＭＳ Ｐゴシック" charset="0"/>
              </a:rPr>
              <a:t>’</a:t>
            </a:r>
            <a:r>
              <a:rPr lang="en-US" sz="2400" dirty="0">
                <a:ea typeface="ＭＳ Ｐゴシック" charset="0"/>
                <a:cs typeface="ＭＳ Ｐゴシック" charset="0"/>
              </a:rPr>
              <a:t> simultaneously, without collisions </a:t>
            </a:r>
          </a:p>
          <a:p>
            <a:pPr lvl="1">
              <a:lnSpc>
                <a:spcPct val="90000"/>
              </a:lnSpc>
            </a:pPr>
            <a:r>
              <a:rPr lang="en-US" sz="2000" dirty="0">
                <a:ea typeface="ＭＳ Ｐゴシック" charset="0"/>
              </a:rPr>
              <a:t>not possible with dumb hub</a:t>
            </a:r>
          </a:p>
          <a:p>
            <a:pPr>
              <a:lnSpc>
                <a:spcPct val="90000"/>
              </a:lnSpc>
              <a:buFont typeface="ZapfDingbats" charset="0"/>
              <a:buNone/>
            </a:pPr>
            <a:endParaRPr lang="en-US" sz="2400" dirty="0">
              <a:ea typeface="ＭＳ Ｐゴシック" charset="0"/>
              <a:cs typeface="ＭＳ Ｐゴシック" charset="0"/>
            </a:endParaRPr>
          </a:p>
        </p:txBody>
      </p:sp>
      <p:graphicFrame>
        <p:nvGraphicFramePr>
          <p:cNvPr id="132098"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1832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1832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08" name="Line 13"/>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2109"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2110"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2111" name="Line 16"/>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132100"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1832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1832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1832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132103"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1832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3"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2114" name="Text Box 23"/>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2115" name="Text Box 24"/>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2116" name="Text Box 25"/>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2117" name="Text Box 26"/>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2118" name="Text Box 27"/>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2119" name="Text Box 28"/>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2120" name="Group 33"/>
          <p:cNvGrpSpPr>
            <a:grpSpLocks/>
          </p:cNvGrpSpPr>
          <p:nvPr/>
        </p:nvGrpSpPr>
        <p:grpSpPr bwMode="auto">
          <a:xfrm>
            <a:off x="6145213" y="2936875"/>
            <a:ext cx="720725" cy="279400"/>
            <a:chOff x="3913" y="3140"/>
            <a:chExt cx="454" cy="176"/>
          </a:xfrm>
        </p:grpSpPr>
        <p:sp>
          <p:nvSpPr>
            <p:cNvPr id="132128" name="Rectangle 29"/>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2129" name="Freeform 30"/>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sp>
          <p:nvSpPr>
            <p:cNvPr id="132130" name="Freeform 31"/>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grpSp>
      <p:sp>
        <p:nvSpPr>
          <p:cNvPr id="132121" name="Text Box 34"/>
          <p:cNvSpPr txBox="1">
            <a:spLocks noChangeArrowheads="1"/>
          </p:cNvSpPr>
          <p:nvPr/>
        </p:nvSpPr>
        <p:spPr bwMode="auto">
          <a:xfrm>
            <a:off x="5893707" y="5062538"/>
            <a:ext cx="257787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2122" name="Text Box 35"/>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2123" name="Text Box 36"/>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2124" name="Text Box 37"/>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2125" name="Text Box 38"/>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2126" name="Text Box 39"/>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2127" name="Text Box 40"/>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20937186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D971247-90F3-8445-81E7-D54D4703071A}" type="slidenum">
              <a:rPr lang="en-US" sz="1200" i="0" smtClean="0">
                <a:latin typeface="Calibri"/>
                <a:cs typeface="Calibri"/>
              </a:rPr>
              <a:pPr/>
              <a:t>93</a:t>
            </a:fld>
            <a:endParaRPr lang="en-US" sz="1200" i="0" dirty="0">
              <a:latin typeface="Calibri"/>
              <a:cs typeface="Calibri"/>
            </a:endParaRPr>
          </a:p>
        </p:txBody>
      </p:sp>
      <p:sp>
        <p:nvSpPr>
          <p:cNvPr id="134154"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Table</a:t>
            </a:r>
          </a:p>
        </p:txBody>
      </p:sp>
      <p:sp>
        <p:nvSpPr>
          <p:cNvPr id="134155" name="Rectangle 3"/>
          <p:cNvSpPr>
            <a:spLocks noGrp="1" noChangeArrowheads="1"/>
          </p:cNvSpPr>
          <p:nvPr>
            <p:ph type="body" idx="1"/>
          </p:nvPr>
        </p:nvSpPr>
        <p:spPr>
          <a:xfrm>
            <a:off x="255588" y="1549400"/>
            <a:ext cx="4835525" cy="4805363"/>
          </a:xfrm>
        </p:spPr>
        <p:txBody>
          <a:bodyPr/>
          <a:lstStyle/>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does switch know that A</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4, 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5?</a:t>
            </a:r>
          </a:p>
          <a:p>
            <a:r>
              <a:rPr lang="en-US" sz="2400" i="1" u="sng" dirty="0">
                <a:solidFill>
                  <a:srgbClr val="FF0000"/>
                </a:solidFill>
                <a:ea typeface="ＭＳ Ｐゴシック" charset="0"/>
                <a:cs typeface="ＭＳ Ｐゴシック" charset="0"/>
              </a:rPr>
              <a:t>A:</a:t>
            </a:r>
            <a:r>
              <a:rPr lang="en-US" sz="2400" dirty="0">
                <a:ea typeface="ＭＳ Ｐゴシック" charset="0"/>
                <a:cs typeface="ＭＳ Ｐゴシック" charset="0"/>
              </a:rPr>
              <a:t>  each switch has a </a:t>
            </a:r>
            <a:r>
              <a:rPr lang="en-US" sz="2400" dirty="0">
                <a:solidFill>
                  <a:srgbClr val="FF0000"/>
                </a:solidFill>
                <a:ea typeface="ＭＳ Ｐゴシック" charset="0"/>
                <a:cs typeface="ＭＳ Ｐゴシック" charset="0"/>
              </a:rPr>
              <a:t>switch table, </a:t>
            </a:r>
            <a:r>
              <a:rPr lang="en-US" sz="2400" dirty="0">
                <a:ea typeface="ＭＳ Ｐゴシック" charset="0"/>
                <a:cs typeface="ＭＳ Ｐゴシック" charset="0"/>
              </a:rPr>
              <a:t>each entry:</a:t>
            </a:r>
          </a:p>
          <a:p>
            <a:pPr lvl="1"/>
            <a:r>
              <a:rPr lang="en-US" sz="2000" dirty="0">
                <a:ea typeface="ＭＳ Ｐゴシック" charset="0"/>
              </a:rPr>
              <a:t>(MAC address of host, interface to reach host, time stamp)</a:t>
            </a:r>
          </a:p>
          <a:p>
            <a:r>
              <a:rPr lang="en-US" sz="2400" dirty="0">
                <a:ea typeface="ＭＳ Ｐゴシック" charset="0"/>
                <a:cs typeface="ＭＳ Ｐゴシック" charset="0"/>
              </a:rPr>
              <a:t>looks like a routing table!</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are entries created, maintained in switch table? </a:t>
            </a:r>
          </a:p>
          <a:p>
            <a:pPr lvl="1"/>
            <a:r>
              <a:rPr lang="en-US" sz="2000" dirty="0">
                <a:ea typeface="ＭＳ Ｐゴシック" charset="0"/>
              </a:rPr>
              <a:t>something like a routing protocol?</a:t>
            </a:r>
          </a:p>
        </p:txBody>
      </p:sp>
      <p:graphicFrame>
        <p:nvGraphicFramePr>
          <p:cNvPr id="134146"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037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7"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037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56"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4157"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4158"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4159"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134148"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037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037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50"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037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0"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134151"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037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1"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4162"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4163"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4164"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4165"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4166"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4167"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4168" name="Group 22"/>
          <p:cNvGrpSpPr>
            <a:grpSpLocks/>
          </p:cNvGrpSpPr>
          <p:nvPr/>
        </p:nvGrpSpPr>
        <p:grpSpPr bwMode="auto">
          <a:xfrm>
            <a:off x="6145213" y="2936875"/>
            <a:ext cx="720725" cy="279400"/>
            <a:chOff x="3913" y="3140"/>
            <a:chExt cx="454" cy="176"/>
          </a:xfrm>
        </p:grpSpPr>
        <p:sp>
          <p:nvSpPr>
            <p:cNvPr id="134176"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4177"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sp>
          <p:nvSpPr>
            <p:cNvPr id="134178"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grpSp>
      <p:sp>
        <p:nvSpPr>
          <p:cNvPr id="134169" name="Text Box 26"/>
          <p:cNvSpPr txBox="1">
            <a:spLocks noChangeArrowheads="1"/>
          </p:cNvSpPr>
          <p:nvPr/>
        </p:nvSpPr>
        <p:spPr bwMode="auto">
          <a:xfrm>
            <a:off x="5893707" y="5062538"/>
            <a:ext cx="257787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4170" name="Text Box 27"/>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4171" name="Text Box 28"/>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4172" name="Text Box 29"/>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4173" name="Text Box 30"/>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4174" name="Text Box 31"/>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4175" name="Text Box 32"/>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12356693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8E88C22-7153-2D43-96AE-AB1BC351CB5C}" type="slidenum">
              <a:rPr lang="en-US" sz="1200" i="0" smtClean="0">
                <a:latin typeface="Calibri"/>
                <a:cs typeface="Calibri"/>
              </a:rPr>
              <a:pPr/>
              <a:t>94</a:t>
            </a:fld>
            <a:endParaRPr lang="en-US" sz="1200" i="0" dirty="0">
              <a:latin typeface="Calibri"/>
              <a:cs typeface="Calibri"/>
            </a:endParaRPr>
          </a:p>
        </p:txBody>
      </p:sp>
      <p:sp>
        <p:nvSpPr>
          <p:cNvPr id="136202" name="Rectangle 2"/>
          <p:cNvSpPr>
            <a:spLocks noGrp="1" noChangeArrowheads="1"/>
          </p:cNvSpPr>
          <p:nvPr>
            <p:ph type="title"/>
          </p:nvPr>
        </p:nvSpPr>
        <p:spPr/>
        <p:txBody>
          <a:bodyPr/>
          <a:lstStyle/>
          <a:p>
            <a:r>
              <a:rPr lang="en-US" dirty="0">
                <a:ea typeface="ＭＳ Ｐゴシック" charset="0"/>
                <a:cs typeface="ＭＳ Ｐゴシック" charset="0"/>
              </a:rPr>
              <a:t>Switch: self-</a:t>
            </a:r>
            <a:r>
              <a:rPr lang="en-US" dirty="0" smtClean="0">
                <a:ea typeface="ＭＳ Ｐゴシック" charset="0"/>
                <a:cs typeface="ＭＳ Ｐゴシック" charset="0"/>
              </a:rPr>
              <a:t>learning (recap)</a:t>
            </a:r>
            <a:endParaRPr lang="en-US" dirty="0">
              <a:ea typeface="ＭＳ Ｐゴシック" charset="0"/>
              <a:cs typeface="ＭＳ Ｐゴシック" charset="0"/>
            </a:endParaRPr>
          </a:p>
        </p:txBody>
      </p:sp>
      <p:sp>
        <p:nvSpPr>
          <p:cNvPr id="136203" name="Rectangle 3"/>
          <p:cNvSpPr>
            <a:spLocks noGrp="1" noChangeArrowheads="1"/>
          </p:cNvSpPr>
          <p:nvPr>
            <p:ph type="body" idx="1"/>
          </p:nvPr>
        </p:nvSpPr>
        <p:spPr>
          <a:xfrm>
            <a:off x="450850" y="1547813"/>
            <a:ext cx="4202113" cy="4114800"/>
          </a:xfrm>
        </p:spPr>
        <p:txBody>
          <a:bodyPr/>
          <a:lstStyle/>
          <a:p>
            <a:r>
              <a:rPr lang="en-US" sz="2400" dirty="0">
                <a:ea typeface="ＭＳ Ｐゴシック" charset="0"/>
                <a:cs typeface="ＭＳ Ｐゴシック" charset="0"/>
              </a:rPr>
              <a:t>switch</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learns</a:t>
            </a:r>
            <a:r>
              <a:rPr lang="en-US" sz="2400" dirty="0">
                <a:ea typeface="ＭＳ Ｐゴシック" charset="0"/>
                <a:cs typeface="ＭＳ Ｐゴシック" charset="0"/>
              </a:rPr>
              <a:t> which hosts can be reached through which interfaces</a:t>
            </a:r>
          </a:p>
          <a:p>
            <a:pPr lvl="1"/>
            <a:r>
              <a:rPr lang="en-US" sz="2000" dirty="0">
                <a:ea typeface="ＭＳ Ｐゴシック" charset="0"/>
              </a:rPr>
              <a:t>when frame received, switch </a:t>
            </a:r>
            <a:r>
              <a:rPr lang="ja-JP" altLang="en-US" sz="2000" dirty="0">
                <a:ea typeface="ＭＳ Ｐゴシック" charset="0"/>
              </a:rPr>
              <a:t>“</a:t>
            </a:r>
            <a:r>
              <a:rPr lang="en-US" sz="2000" dirty="0">
                <a:ea typeface="ＭＳ Ｐゴシック" charset="0"/>
              </a:rPr>
              <a:t>learns</a:t>
            </a:r>
            <a:r>
              <a:rPr lang="ja-JP" altLang="en-US" sz="2000" dirty="0">
                <a:ea typeface="ＭＳ Ｐゴシック" charset="0"/>
              </a:rPr>
              <a:t>”</a:t>
            </a:r>
            <a:r>
              <a:rPr lang="en-US" sz="2000" dirty="0">
                <a:ea typeface="ＭＳ Ｐゴシック" charset="0"/>
              </a:rPr>
              <a:t>  location of sender: incoming LAN segment</a:t>
            </a:r>
          </a:p>
          <a:p>
            <a:pPr lvl="1"/>
            <a:r>
              <a:rPr lang="en-US" sz="2000" dirty="0">
                <a:ea typeface="ＭＳ Ｐゴシック" charset="0"/>
              </a:rPr>
              <a:t>records sender/location pair in switch table</a:t>
            </a:r>
          </a:p>
        </p:txBody>
      </p:sp>
      <p:graphicFrame>
        <p:nvGraphicFramePr>
          <p:cNvPr id="136194"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242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5"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242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4"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620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620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6207"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136196"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242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7"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242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243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8"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136199"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243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9"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6210"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6211"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6212"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6213"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6214"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6215"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6216" name="Group 22"/>
          <p:cNvGrpSpPr>
            <a:grpSpLocks/>
          </p:cNvGrpSpPr>
          <p:nvPr/>
        </p:nvGrpSpPr>
        <p:grpSpPr bwMode="auto">
          <a:xfrm>
            <a:off x="6145213" y="2936875"/>
            <a:ext cx="720725" cy="279400"/>
            <a:chOff x="3913" y="3140"/>
            <a:chExt cx="454" cy="176"/>
          </a:xfrm>
        </p:grpSpPr>
        <p:sp>
          <p:nvSpPr>
            <p:cNvPr id="136244"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6245"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sp>
          <p:nvSpPr>
            <p:cNvPr id="136246"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grpSp>
      <p:sp>
        <p:nvSpPr>
          <p:cNvPr id="136217"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6218"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6219"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6220"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6221"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6222"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6"/>
          <p:cNvGrpSpPr>
            <a:grpSpLocks/>
          </p:cNvGrpSpPr>
          <p:nvPr/>
        </p:nvGrpSpPr>
        <p:grpSpPr bwMode="auto">
          <a:xfrm>
            <a:off x="6778625" y="1223963"/>
            <a:ext cx="1428750" cy="369887"/>
            <a:chOff x="1750" y="3514"/>
            <a:chExt cx="900" cy="233"/>
          </a:xfrm>
        </p:grpSpPr>
        <p:sp>
          <p:nvSpPr>
            <p:cNvPr id="136240"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36241" name="Text Box 33"/>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36242" name="Line 34"/>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36243" name="Line 35"/>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4" name="Group 41"/>
          <p:cNvGrpSpPr>
            <a:grpSpLocks/>
          </p:cNvGrpSpPr>
          <p:nvPr/>
        </p:nvGrpSpPr>
        <p:grpSpPr bwMode="auto">
          <a:xfrm>
            <a:off x="6994529" y="525463"/>
            <a:ext cx="1350963" cy="714375"/>
            <a:chOff x="4406" y="331"/>
            <a:chExt cx="851" cy="450"/>
          </a:xfrm>
        </p:grpSpPr>
        <p:sp>
          <p:nvSpPr>
            <p:cNvPr id="136236"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36237"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36238" name="Text Box 39"/>
            <p:cNvSpPr txBox="1">
              <a:spLocks noChangeArrowheads="1"/>
            </p:cNvSpPr>
            <p:nvPr/>
          </p:nvSpPr>
          <p:spPr bwMode="auto">
            <a:xfrm>
              <a:off x="4643" y="331"/>
              <a:ext cx="614"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36239" name="Text Box 40"/>
            <p:cNvSpPr txBox="1">
              <a:spLocks noChangeArrowheads="1"/>
            </p:cNvSpPr>
            <p:nvPr/>
          </p:nvSpPr>
          <p:spPr bwMode="auto">
            <a:xfrm>
              <a:off x="4660" y="492"/>
              <a:ext cx="57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7"/>
          <p:cNvGrpSpPr>
            <a:grpSpLocks/>
          </p:cNvGrpSpPr>
          <p:nvPr/>
        </p:nvGrpSpPr>
        <p:grpSpPr bwMode="auto">
          <a:xfrm>
            <a:off x="3336927" y="4937125"/>
            <a:ext cx="3070226" cy="1444625"/>
            <a:chOff x="3441" y="3154"/>
            <a:chExt cx="1934" cy="910"/>
          </a:xfrm>
        </p:grpSpPr>
        <p:sp>
          <p:nvSpPr>
            <p:cNvPr id="136231"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36232" name="Text Box 42"/>
            <p:cNvSpPr txBox="1">
              <a:spLocks noChangeArrowheads="1"/>
            </p:cNvSpPr>
            <p:nvPr/>
          </p:nvSpPr>
          <p:spPr bwMode="auto">
            <a:xfrm>
              <a:off x="3441" y="3175"/>
              <a:ext cx="193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TTL</a:t>
              </a:r>
              <a:endParaRPr lang="en-US" sz="1800" i="0" dirty="0">
                <a:latin typeface="Calibri"/>
              </a:endParaRPr>
            </a:p>
          </p:txBody>
        </p:sp>
        <p:sp>
          <p:nvSpPr>
            <p:cNvPr id="136233" name="Line 44"/>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36234" name="Line 45"/>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36235" name="Line 46"/>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sp>
        <p:nvSpPr>
          <p:cNvPr id="420912"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53"/>
          <p:cNvGrpSpPr>
            <a:grpSpLocks/>
          </p:cNvGrpSpPr>
          <p:nvPr/>
        </p:nvGrpSpPr>
        <p:grpSpPr bwMode="auto">
          <a:xfrm>
            <a:off x="3771901" y="5370513"/>
            <a:ext cx="2505076" cy="377825"/>
            <a:chOff x="2376" y="3383"/>
            <a:chExt cx="1578" cy="238"/>
          </a:xfrm>
        </p:grpSpPr>
        <p:sp>
          <p:nvSpPr>
            <p:cNvPr id="136228" name="Text Box 49"/>
            <p:cNvSpPr txBox="1">
              <a:spLocks noChangeArrowheads="1"/>
            </p:cNvSpPr>
            <p:nvPr/>
          </p:nvSpPr>
          <p:spPr bwMode="auto">
            <a:xfrm>
              <a:off x="2376" y="3388"/>
              <a:ext cx="24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36229" name="Text Box 50"/>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36230" name="Text Box 51"/>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Tree>
    <p:extLst>
      <p:ext uri="{BB962C8B-B14F-4D97-AF65-F5344CB8AC3E}">
        <p14:creationId xmlns:p14="http://schemas.microsoft.com/office/powerpoint/2010/main" val="3053172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500" fill="hold"/>
                                        <p:tgtEl>
                                          <p:spTgt spid="3"/>
                                        </p:tgtEl>
                                        <p:attrNameLst>
                                          <p:attrName>ppt_x</p:attrName>
                                          <p:attrName>ppt_y</p:attrName>
                                        </p:attrNameLst>
                                      </p:cBhvr>
                                      <p:rCtr x="-5347" y="12153"/>
                                    </p:animMotion>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2F80D7D-28B4-AA4B-9833-313C787CB9DE}" type="slidenum">
              <a:rPr lang="en-US" sz="1200" i="0" smtClean="0">
                <a:latin typeface="Calibri"/>
                <a:cs typeface="Calibri"/>
              </a:rPr>
              <a:pPr/>
              <a:t>95</a:t>
            </a:fld>
            <a:endParaRPr lang="en-US" sz="1200" i="0" dirty="0">
              <a:latin typeface="Calibri"/>
              <a:cs typeface="Calibri"/>
            </a:endParaRPr>
          </a:p>
        </p:txBody>
      </p:sp>
      <p:sp>
        <p:nvSpPr>
          <p:cNvPr id="138244" name="Rectangle 2"/>
          <p:cNvSpPr>
            <a:spLocks noGrp="1" noChangeArrowheads="1"/>
          </p:cNvSpPr>
          <p:nvPr>
            <p:ph type="title"/>
          </p:nvPr>
        </p:nvSpPr>
        <p:spPr>
          <a:xfrm>
            <a:off x="509588" y="0"/>
            <a:ext cx="7772400" cy="1143000"/>
          </a:xfrm>
        </p:spPr>
        <p:txBody>
          <a:bodyPr/>
          <a:lstStyle/>
          <a:p>
            <a:r>
              <a:rPr lang="en-US" sz="3600" dirty="0">
                <a:ea typeface="ＭＳ Ｐゴシック" charset="0"/>
                <a:cs typeface="ＭＳ Ｐゴシック" charset="0"/>
              </a:rPr>
              <a:t>Switch: frame filtering/forwarding</a:t>
            </a:r>
          </a:p>
        </p:txBody>
      </p:sp>
      <p:sp>
        <p:nvSpPr>
          <p:cNvPr id="138245" name="Rectangle 3"/>
          <p:cNvSpPr>
            <a:spLocks noGrp="1" noChangeArrowheads="1"/>
          </p:cNvSpPr>
          <p:nvPr>
            <p:ph type="body" idx="1"/>
          </p:nvPr>
        </p:nvSpPr>
        <p:spPr>
          <a:xfrm>
            <a:off x="630238" y="1150938"/>
            <a:ext cx="8201025" cy="5480276"/>
          </a:xfrm>
        </p:spPr>
        <p:txBody>
          <a:bodyPr>
            <a:normAutofit/>
          </a:bodyPr>
          <a:lstStyle/>
          <a:p>
            <a:pPr>
              <a:buFont typeface="ZapfDingbats" charset="0"/>
              <a:buNone/>
            </a:pPr>
            <a:r>
              <a:rPr lang="en-US" sz="2400" u="sng" dirty="0">
                <a:solidFill>
                  <a:srgbClr val="FF0000"/>
                </a:solidFill>
                <a:ea typeface="ＭＳ Ｐゴシック" charset="0"/>
                <a:cs typeface="ＭＳ Ｐゴシック" charset="0"/>
              </a:rPr>
              <a:t>When  frame received:</a:t>
            </a:r>
            <a:br>
              <a:rPr lang="en-US" sz="2400" u="sng" dirty="0">
                <a:solidFill>
                  <a:srgbClr val="FF0000"/>
                </a:solidFill>
                <a:ea typeface="ＭＳ Ｐゴシック" charset="0"/>
                <a:cs typeface="ＭＳ Ｐゴシック" charset="0"/>
              </a:rPr>
            </a:br>
            <a:endParaRPr lang="en-US" sz="2400" u="sng" dirty="0">
              <a:solidFill>
                <a:srgbClr val="FF0000"/>
              </a:solidFill>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record link associated with sending host</a:t>
            </a:r>
          </a:p>
          <a:p>
            <a:pPr>
              <a:buFont typeface="ZapfDingbats" charset="0"/>
              <a:buNone/>
            </a:pPr>
            <a:r>
              <a:rPr lang="en-US" sz="2400" dirty="0">
                <a:ea typeface="ＭＳ Ｐゴシック" charset="0"/>
                <a:cs typeface="ＭＳ Ｐゴシック" charset="0"/>
              </a:rPr>
              <a:t>2. index switch table using MAC </a:t>
            </a:r>
            <a:r>
              <a:rPr lang="en-US" sz="2400" dirty="0" err="1">
                <a:ea typeface="ＭＳ Ｐゴシック" charset="0"/>
                <a:cs typeface="ＭＳ Ｐゴシック" charset="0"/>
              </a:rPr>
              <a:t>dest</a:t>
            </a:r>
            <a:r>
              <a:rPr lang="en-US" sz="2400" dirty="0">
                <a:ea typeface="ＭＳ Ｐゴシック" charset="0"/>
                <a:cs typeface="ＭＳ Ｐゴシック" charset="0"/>
              </a:rPr>
              <a:t> address</a:t>
            </a:r>
            <a:endParaRPr lang="en-US" sz="2400" b="1" dirty="0">
              <a:solidFill>
                <a:schemeClr val="accent2"/>
              </a:solidFill>
              <a:ea typeface="ＭＳ Ｐゴシック" charset="0"/>
              <a:cs typeface="ＭＳ Ｐゴシック" charset="0"/>
            </a:endParaRPr>
          </a:p>
          <a:p>
            <a:pPr>
              <a:buFont typeface="ZapfDingbats" charset="0"/>
              <a:buNone/>
            </a:pPr>
            <a:r>
              <a:rPr lang="en-US" sz="2400" b="1" dirty="0">
                <a:solidFill>
                  <a:schemeClr val="accent2"/>
                </a:solidFill>
                <a:ea typeface="ＭＳ Ｐゴシック" charset="0"/>
                <a:cs typeface="ＭＳ Ｐゴシック" charset="0"/>
              </a:rPr>
              <a:t>3. if </a:t>
            </a:r>
            <a:r>
              <a:rPr lang="en-US" sz="2400" dirty="0">
                <a:ea typeface="ＭＳ Ｐゴシック" charset="0"/>
                <a:cs typeface="ＭＳ Ｐゴシック" charset="0"/>
              </a:rPr>
              <a:t>entry found for destination</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 {</a:t>
            </a:r>
          </a:p>
          <a:p>
            <a:pPr>
              <a:buFont typeface="ZapfDingbats" charset="0"/>
              <a:buNone/>
            </a:pPr>
            <a:r>
              <a:rPr lang="en-US" sz="2400" b="1" dirty="0">
                <a:solidFill>
                  <a:schemeClr val="accent2"/>
                </a:solidFill>
                <a:ea typeface="ＭＳ Ｐゴシック" charset="0"/>
                <a:cs typeface="ＭＳ Ｐゴシック" charset="0"/>
              </a:rPr>
              <a:t>     if </a:t>
            </a:r>
            <a:r>
              <a:rPr lang="en-US" sz="2400" dirty="0" err="1">
                <a:ea typeface="ＭＳ Ｐゴシック" charset="0"/>
                <a:cs typeface="ＭＳ Ｐゴシック" charset="0"/>
              </a:rPr>
              <a:t>dest</a:t>
            </a:r>
            <a:r>
              <a:rPr lang="en-US" sz="2400" dirty="0">
                <a:ea typeface="ＭＳ Ｐゴシック" charset="0"/>
                <a:cs typeface="ＭＳ Ｐゴシック" charset="0"/>
              </a:rPr>
              <a:t> on segment from which frame arrived</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a:t>
            </a:r>
            <a:r>
              <a:rPr lang="en-US" sz="2400" dirty="0">
                <a:ea typeface="ＭＳ Ｐゴシック" charset="0"/>
                <a:cs typeface="ＭＳ Ｐゴシック" charset="0"/>
              </a:rPr>
              <a:t> drop the frame</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forward the frame on interface indicated</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  }   </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flood</a:t>
            </a:r>
            <a:endParaRPr lang="en-US" dirty="0">
              <a:ea typeface="ＭＳ Ｐゴシック" charset="0"/>
              <a:cs typeface="ＭＳ Ｐゴシック" charset="0"/>
            </a:endParaRPr>
          </a:p>
          <a:p>
            <a:pPr lvl="3">
              <a:buFontTx/>
              <a:buNone/>
            </a:pPr>
            <a:r>
              <a:rPr lang="en-US" dirty="0">
                <a:ea typeface="ＭＳ Ｐゴシック" charset="0"/>
              </a:rPr>
              <a:t>  </a:t>
            </a:r>
          </a:p>
        </p:txBody>
      </p:sp>
      <p:sp>
        <p:nvSpPr>
          <p:cNvPr id="138246" name="Text Box 4"/>
          <p:cNvSpPr txBox="1">
            <a:spLocks noChangeArrowheads="1"/>
          </p:cNvSpPr>
          <p:nvPr/>
        </p:nvSpPr>
        <p:spPr bwMode="auto">
          <a:xfrm>
            <a:off x="3094038" y="5453063"/>
            <a:ext cx="4171873" cy="830997"/>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chemeClr val="accent2"/>
                </a:solidFill>
                <a:latin typeface="Calibri"/>
              </a:rPr>
              <a:t>forward on all but the interface </a:t>
            </a:r>
          </a:p>
          <a:p>
            <a:r>
              <a:rPr lang="en-US" dirty="0">
                <a:solidFill>
                  <a:schemeClr val="accent2"/>
                </a:solidFill>
                <a:latin typeface="Calibri"/>
              </a:rPr>
              <a:t>on which the frame arrived</a:t>
            </a:r>
            <a:endParaRPr lang="en-US" sz="2000" dirty="0">
              <a:solidFill>
                <a:schemeClr val="accent2"/>
              </a:solidFill>
              <a:latin typeface="Times New Roman" charset="0"/>
            </a:endParaRPr>
          </a:p>
        </p:txBody>
      </p:sp>
      <p:sp>
        <p:nvSpPr>
          <p:cNvPr id="138247" name="Line 5"/>
          <p:cNvSpPr>
            <a:spLocks noChangeShapeType="1"/>
          </p:cNvSpPr>
          <p:nvPr/>
        </p:nvSpPr>
        <p:spPr bwMode="auto">
          <a:xfrm flipH="1" flipV="1">
            <a:off x="2612570" y="5179786"/>
            <a:ext cx="427492" cy="779689"/>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Tree>
    <p:extLst>
      <p:ext uri="{BB962C8B-B14F-4D97-AF65-F5344CB8AC3E}">
        <p14:creationId xmlns:p14="http://schemas.microsoft.com/office/powerpoint/2010/main" val="20374233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83DC810-E735-4E4C-BDD5-15EBD6FDC84D}" type="slidenum">
              <a:rPr lang="en-US" sz="1200" i="0" smtClean="0">
                <a:latin typeface="Calibri"/>
                <a:cs typeface="Calibri"/>
              </a:rPr>
              <a:pPr/>
              <a:t>96</a:t>
            </a:fld>
            <a:endParaRPr lang="en-US" sz="1200" i="0" dirty="0">
              <a:latin typeface="Calibri"/>
              <a:cs typeface="Calibri"/>
            </a:endParaRPr>
          </a:p>
        </p:txBody>
      </p:sp>
      <p:sp>
        <p:nvSpPr>
          <p:cNvPr id="140298" name="Rectangle 2"/>
          <p:cNvSpPr>
            <a:spLocks noGrp="1" noChangeArrowheads="1"/>
          </p:cNvSpPr>
          <p:nvPr>
            <p:ph type="title"/>
          </p:nvPr>
        </p:nvSpPr>
        <p:spPr>
          <a:xfrm>
            <a:off x="339725" y="696913"/>
            <a:ext cx="3108325" cy="1143000"/>
          </a:xfrm>
        </p:spPr>
        <p:txBody>
          <a:bodyPr>
            <a:normAutofit fontScale="90000"/>
          </a:bodyPr>
          <a:lstStyle/>
          <a:p>
            <a:r>
              <a:rPr lang="en-US" sz="3600" dirty="0">
                <a:ea typeface="ＭＳ Ｐゴシック" charset="0"/>
                <a:cs typeface="ＭＳ Ｐゴシック" charset="0"/>
              </a:rPr>
              <a:t>Self-learning, forwarding: example</a:t>
            </a:r>
          </a:p>
        </p:txBody>
      </p:sp>
      <p:graphicFrame>
        <p:nvGraphicFramePr>
          <p:cNvPr id="140290"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651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651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299"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40300"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40301"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40302"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140292"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651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651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4"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652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3"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aphicFrame>
        <p:nvGraphicFramePr>
          <p:cNvPr id="140295"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652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4"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40305"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0306"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40307"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40308"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40309"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40310"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40311" name="Group 22"/>
          <p:cNvGrpSpPr>
            <a:grpSpLocks/>
          </p:cNvGrpSpPr>
          <p:nvPr/>
        </p:nvGrpSpPr>
        <p:grpSpPr bwMode="auto">
          <a:xfrm>
            <a:off x="6145213" y="2936875"/>
            <a:ext cx="720725" cy="279400"/>
            <a:chOff x="3913" y="3140"/>
            <a:chExt cx="454" cy="176"/>
          </a:xfrm>
        </p:grpSpPr>
        <p:sp>
          <p:nvSpPr>
            <p:cNvPr id="140377"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0378"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sp>
          <p:nvSpPr>
            <p:cNvPr id="140379"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grpSp>
      <p:sp>
        <p:nvSpPr>
          <p:cNvPr id="140312"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40313"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40314"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40315"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40316"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40317"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2"/>
          <p:cNvGrpSpPr>
            <a:grpSpLocks/>
          </p:cNvGrpSpPr>
          <p:nvPr/>
        </p:nvGrpSpPr>
        <p:grpSpPr bwMode="auto">
          <a:xfrm>
            <a:off x="6778625" y="1223963"/>
            <a:ext cx="1428750" cy="369887"/>
            <a:chOff x="1750" y="3514"/>
            <a:chExt cx="900" cy="233"/>
          </a:xfrm>
        </p:grpSpPr>
        <p:sp>
          <p:nvSpPr>
            <p:cNvPr id="140373"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74" name="Text Box 34"/>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75" name="Line 35"/>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76" name="Line 36"/>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4" name="Group 37"/>
          <p:cNvGrpSpPr>
            <a:grpSpLocks/>
          </p:cNvGrpSpPr>
          <p:nvPr/>
        </p:nvGrpSpPr>
        <p:grpSpPr bwMode="auto">
          <a:xfrm>
            <a:off x="6994529" y="525463"/>
            <a:ext cx="1350963" cy="714375"/>
            <a:chOff x="4406" y="331"/>
            <a:chExt cx="851" cy="450"/>
          </a:xfrm>
        </p:grpSpPr>
        <p:sp>
          <p:nvSpPr>
            <p:cNvPr id="140369"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70"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71" name="Text Box 40"/>
            <p:cNvSpPr txBox="1">
              <a:spLocks noChangeArrowheads="1"/>
            </p:cNvSpPr>
            <p:nvPr/>
          </p:nvSpPr>
          <p:spPr bwMode="auto">
            <a:xfrm>
              <a:off x="4643" y="331"/>
              <a:ext cx="614"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40372" name="Text Box 41"/>
            <p:cNvSpPr txBox="1">
              <a:spLocks noChangeArrowheads="1"/>
            </p:cNvSpPr>
            <p:nvPr/>
          </p:nvSpPr>
          <p:spPr bwMode="auto">
            <a:xfrm>
              <a:off x="4660" y="492"/>
              <a:ext cx="57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2"/>
          <p:cNvGrpSpPr>
            <a:grpSpLocks/>
          </p:cNvGrpSpPr>
          <p:nvPr/>
        </p:nvGrpSpPr>
        <p:grpSpPr bwMode="auto">
          <a:xfrm>
            <a:off x="3336926" y="4937125"/>
            <a:ext cx="3017838" cy="1444625"/>
            <a:chOff x="3441" y="3154"/>
            <a:chExt cx="1901" cy="910"/>
          </a:xfrm>
        </p:grpSpPr>
        <p:sp>
          <p:nvSpPr>
            <p:cNvPr id="140364"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40365" name="Text Box 44"/>
            <p:cNvSpPr txBox="1">
              <a:spLocks noChangeArrowheads="1"/>
            </p:cNvSpPr>
            <p:nvPr/>
          </p:nvSpPr>
          <p:spPr bwMode="auto">
            <a:xfrm>
              <a:off x="3441" y="3175"/>
              <a:ext cx="186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a:t>
              </a:r>
              <a:r>
                <a:rPr lang="en-US" sz="1800" i="0" dirty="0">
                  <a:latin typeface="Calibri"/>
                </a:rPr>
                <a:t>TTL</a:t>
              </a:r>
            </a:p>
          </p:txBody>
        </p:sp>
        <p:sp>
          <p:nvSpPr>
            <p:cNvPr id="140366" name="Line 45"/>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67" name="Line 46"/>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68" name="Line 47"/>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sp>
        <p:nvSpPr>
          <p:cNvPr id="685104"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49"/>
          <p:cNvGrpSpPr>
            <a:grpSpLocks/>
          </p:cNvGrpSpPr>
          <p:nvPr/>
        </p:nvGrpSpPr>
        <p:grpSpPr bwMode="auto">
          <a:xfrm>
            <a:off x="3771901" y="5370513"/>
            <a:ext cx="2505076" cy="377825"/>
            <a:chOff x="2376" y="3383"/>
            <a:chExt cx="1578" cy="238"/>
          </a:xfrm>
        </p:grpSpPr>
        <p:sp>
          <p:nvSpPr>
            <p:cNvPr id="140361" name="Text Box 50"/>
            <p:cNvSpPr txBox="1">
              <a:spLocks noChangeArrowheads="1"/>
            </p:cNvSpPr>
            <p:nvPr/>
          </p:nvSpPr>
          <p:spPr bwMode="auto">
            <a:xfrm>
              <a:off x="2376" y="3388"/>
              <a:ext cx="24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40362" name="Text Box 51"/>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40363" name="Text Box 52"/>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grpSp>
        <p:nvGrpSpPr>
          <p:cNvPr id="7" name="Group 59"/>
          <p:cNvGrpSpPr>
            <a:grpSpLocks/>
          </p:cNvGrpSpPr>
          <p:nvPr/>
        </p:nvGrpSpPr>
        <p:grpSpPr bwMode="auto">
          <a:xfrm>
            <a:off x="5799138" y="2881313"/>
            <a:ext cx="1428750" cy="369887"/>
            <a:chOff x="1750" y="3514"/>
            <a:chExt cx="900" cy="233"/>
          </a:xfrm>
        </p:grpSpPr>
        <p:sp>
          <p:nvSpPr>
            <p:cNvPr id="140357"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8" name="Text Box 6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9" name="Line 6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60" name="Line 6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8" name="Group 64"/>
          <p:cNvGrpSpPr>
            <a:grpSpLocks/>
          </p:cNvGrpSpPr>
          <p:nvPr/>
        </p:nvGrpSpPr>
        <p:grpSpPr bwMode="auto">
          <a:xfrm>
            <a:off x="5799138" y="2879725"/>
            <a:ext cx="1428750" cy="369888"/>
            <a:chOff x="1750" y="3514"/>
            <a:chExt cx="900" cy="233"/>
          </a:xfrm>
        </p:grpSpPr>
        <p:sp>
          <p:nvSpPr>
            <p:cNvPr id="140353"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4" name="Text Box 66"/>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5" name="Line 6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56" name="Line 6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 name="Group 69"/>
          <p:cNvGrpSpPr>
            <a:grpSpLocks/>
          </p:cNvGrpSpPr>
          <p:nvPr/>
        </p:nvGrpSpPr>
        <p:grpSpPr bwMode="auto">
          <a:xfrm>
            <a:off x="5799138" y="2882900"/>
            <a:ext cx="1428750" cy="369888"/>
            <a:chOff x="1750" y="3514"/>
            <a:chExt cx="900" cy="233"/>
          </a:xfrm>
        </p:grpSpPr>
        <p:sp>
          <p:nvSpPr>
            <p:cNvPr id="140349"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0" name="Text Box 7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1" name="Line 7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52" name="Line 7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10" name="Group 74"/>
          <p:cNvGrpSpPr>
            <a:grpSpLocks/>
          </p:cNvGrpSpPr>
          <p:nvPr/>
        </p:nvGrpSpPr>
        <p:grpSpPr bwMode="auto">
          <a:xfrm>
            <a:off x="5799138" y="2882900"/>
            <a:ext cx="1428750" cy="369888"/>
            <a:chOff x="1750" y="3514"/>
            <a:chExt cx="900" cy="233"/>
          </a:xfrm>
        </p:grpSpPr>
        <p:sp>
          <p:nvSpPr>
            <p:cNvPr id="140345"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6" name="Text Box 76"/>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7" name="Line 7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48" name="Line 7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11" name="Group 79"/>
          <p:cNvGrpSpPr>
            <a:grpSpLocks/>
          </p:cNvGrpSpPr>
          <p:nvPr/>
        </p:nvGrpSpPr>
        <p:grpSpPr bwMode="auto">
          <a:xfrm>
            <a:off x="5795963" y="2879725"/>
            <a:ext cx="1428750" cy="369888"/>
            <a:chOff x="1750" y="3514"/>
            <a:chExt cx="900" cy="233"/>
          </a:xfrm>
        </p:grpSpPr>
        <p:sp>
          <p:nvSpPr>
            <p:cNvPr id="140341"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2" name="Text Box 8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3" name="Line 8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44" name="Line 8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sp>
        <p:nvSpPr>
          <p:cNvPr id="685140" name="Rectangle 84"/>
          <p:cNvSpPr>
            <a:spLocks noGrp="1" noChangeArrowheads="1"/>
          </p:cNvSpPr>
          <p:nvPr>
            <p:ph type="body" idx="1"/>
          </p:nvPr>
        </p:nvSpPr>
        <p:spPr>
          <a:xfrm>
            <a:off x="350838" y="2411413"/>
            <a:ext cx="4044950" cy="944562"/>
          </a:xfrm>
        </p:spPr>
        <p:txBody>
          <a:bodyPr>
            <a:normAutofit lnSpcReduction="10000"/>
          </a:bodyPr>
          <a:lstStyle/>
          <a:p>
            <a:pPr>
              <a:lnSpc>
                <a:spcPct val="90000"/>
              </a:lnSpc>
            </a:pPr>
            <a:r>
              <a:rPr lang="en-US" dirty="0">
                <a:ea typeface="ＭＳ Ｐゴシック" charset="0"/>
                <a:cs typeface="ＭＳ Ｐゴシック" charset="0"/>
              </a:rPr>
              <a:t>frame destination unknown:</a:t>
            </a:r>
            <a:endParaRPr lang="en-US" i="1" dirty="0">
              <a:ea typeface="ＭＳ Ｐゴシック" charset="0"/>
              <a:cs typeface="ＭＳ Ｐゴシック" charset="0"/>
            </a:endParaRPr>
          </a:p>
        </p:txBody>
      </p:sp>
      <p:sp>
        <p:nvSpPr>
          <p:cNvPr id="685142" name="Text Box 86"/>
          <p:cNvSpPr txBox="1">
            <a:spLocks noChangeArrowheads="1"/>
          </p:cNvSpPr>
          <p:nvPr/>
        </p:nvSpPr>
        <p:spPr bwMode="auto">
          <a:xfrm>
            <a:off x="2405736" y="2797175"/>
            <a:ext cx="9239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rgbClr val="FF0000"/>
                </a:solidFill>
                <a:latin typeface="Calibri"/>
              </a:rPr>
              <a:t>flood</a:t>
            </a:r>
          </a:p>
        </p:txBody>
      </p:sp>
      <p:grpSp>
        <p:nvGrpSpPr>
          <p:cNvPr id="12" name="Group 92"/>
          <p:cNvGrpSpPr>
            <a:grpSpLocks/>
          </p:cNvGrpSpPr>
          <p:nvPr/>
        </p:nvGrpSpPr>
        <p:grpSpPr bwMode="auto">
          <a:xfrm>
            <a:off x="6130925" y="3981450"/>
            <a:ext cx="1428750" cy="369888"/>
            <a:chOff x="730" y="2472"/>
            <a:chExt cx="900" cy="233"/>
          </a:xfrm>
        </p:grpSpPr>
        <p:sp>
          <p:nvSpPr>
            <p:cNvPr id="140337"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38" name="Text Box 89"/>
            <p:cNvSpPr txBox="1">
              <a:spLocks noChangeArrowheads="1"/>
            </p:cNvSpPr>
            <p:nvPr/>
          </p:nvSpPr>
          <p:spPr bwMode="auto">
            <a:xfrm>
              <a:off x="730" y="2472"/>
              <a:ext cx="3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a:t>
              </a:r>
              <a:r>
                <a:rPr lang="ja-JP" altLang="en-US" sz="1800" i="0" dirty="0">
                  <a:solidFill>
                    <a:schemeClr val="bg1"/>
                  </a:solidFill>
                  <a:latin typeface="Calibri"/>
                </a:rPr>
                <a:t>’</a:t>
              </a:r>
              <a:r>
                <a:rPr lang="en-US" sz="1800" i="0" dirty="0">
                  <a:solidFill>
                    <a:schemeClr val="bg1"/>
                  </a:solidFill>
                  <a:latin typeface="Calibri"/>
                </a:rPr>
                <a:t> A</a:t>
              </a:r>
            </a:p>
          </p:txBody>
        </p:sp>
        <p:sp>
          <p:nvSpPr>
            <p:cNvPr id="140339" name="Line 90"/>
            <p:cNvSpPr>
              <a:spLocks noChangeShapeType="1"/>
            </p:cNvSpPr>
            <p:nvPr/>
          </p:nvSpPr>
          <p:spPr bwMode="auto">
            <a:xfrm>
              <a:off x="937" y="2493"/>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0340" name="Line 91"/>
            <p:cNvSpPr>
              <a:spLocks noChangeShapeType="1"/>
            </p:cNvSpPr>
            <p:nvPr/>
          </p:nvSpPr>
          <p:spPr bwMode="auto">
            <a:xfrm>
              <a:off x="1096" y="2498"/>
              <a:ext cx="0" cy="1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sp>
        <p:nvSpPr>
          <p:cNvPr id="685149" name="Rectangle 93"/>
          <p:cNvSpPr>
            <a:spLocks noChangeArrowheads="1"/>
          </p:cNvSpPr>
          <p:nvPr/>
        </p:nvSpPr>
        <p:spPr bwMode="auto">
          <a:xfrm>
            <a:off x="365125" y="3328988"/>
            <a:ext cx="4044950" cy="94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Char char="r"/>
            </a:pPr>
            <a:r>
              <a:rPr lang="en-US" sz="2800" i="0" dirty="0">
                <a:latin typeface="Calibri"/>
              </a:rPr>
              <a:t>destination A location known:</a:t>
            </a:r>
            <a:endParaRPr lang="en-US" sz="2800" dirty="0">
              <a:solidFill>
                <a:srgbClr val="FF0000"/>
              </a:solidFill>
              <a:latin typeface="Calibri"/>
            </a:endParaRPr>
          </a:p>
        </p:txBody>
      </p:sp>
      <p:grpSp>
        <p:nvGrpSpPr>
          <p:cNvPr id="13" name="Group 94"/>
          <p:cNvGrpSpPr>
            <a:grpSpLocks/>
          </p:cNvGrpSpPr>
          <p:nvPr/>
        </p:nvGrpSpPr>
        <p:grpSpPr bwMode="auto">
          <a:xfrm>
            <a:off x="3768726" y="5656263"/>
            <a:ext cx="2505076" cy="377825"/>
            <a:chOff x="2376" y="3383"/>
            <a:chExt cx="1578" cy="238"/>
          </a:xfrm>
        </p:grpSpPr>
        <p:sp>
          <p:nvSpPr>
            <p:cNvPr id="140334" name="Text Box 95"/>
            <p:cNvSpPr txBox="1">
              <a:spLocks noChangeArrowheads="1"/>
            </p:cNvSpPr>
            <p:nvPr/>
          </p:nvSpPr>
          <p:spPr bwMode="auto">
            <a:xfrm>
              <a:off x="2376" y="3388"/>
              <a:ext cx="32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r>
                <a:rPr lang="ja-JP" altLang="en-US" sz="1800" dirty="0">
                  <a:latin typeface="Calibri"/>
                </a:rPr>
                <a:t>’</a:t>
              </a:r>
              <a:endParaRPr lang="en-US" sz="1800" dirty="0">
                <a:latin typeface="Calibri"/>
              </a:endParaRPr>
            </a:p>
          </p:txBody>
        </p:sp>
        <p:sp>
          <p:nvSpPr>
            <p:cNvPr id="140335" name="Text Box 96"/>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4</a:t>
              </a:r>
            </a:p>
          </p:txBody>
        </p:sp>
        <p:sp>
          <p:nvSpPr>
            <p:cNvPr id="140336" name="Text Box 97"/>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
        <p:nvSpPr>
          <p:cNvPr id="685154" name="Rectangle 98"/>
          <p:cNvSpPr>
            <a:spLocks noChangeArrowheads="1"/>
          </p:cNvSpPr>
          <p:nvPr/>
        </p:nvSpPr>
        <p:spPr bwMode="auto">
          <a:xfrm>
            <a:off x="660400" y="4076700"/>
            <a:ext cx="4044950"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None/>
            </a:pPr>
            <a:r>
              <a:rPr lang="en-US" sz="2800" dirty="0">
                <a:solidFill>
                  <a:srgbClr val="FF0000"/>
                </a:solidFill>
                <a:latin typeface="Calibri"/>
              </a:rPr>
              <a:t>selective send</a:t>
            </a:r>
          </a:p>
        </p:txBody>
      </p:sp>
    </p:spTree>
    <p:extLst>
      <p:ext uri="{BB962C8B-B14F-4D97-AF65-F5344CB8AC3E}">
        <p14:creationId xmlns:p14="http://schemas.microsoft.com/office/powerpoint/2010/main" val="171998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3"/>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7"/>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8"/>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9"/>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1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11"/>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1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12"/>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dissolve">
                                      <p:cBhvr>
                                        <p:cTn id="84" dur="500"/>
                                        <p:tgtEl>
                                          <p:spTgt spid="1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CF0444-8583-884B-9EEF-C6B03B5EA436}" type="slidenum">
              <a:rPr lang="en-US" sz="1200" i="0" smtClean="0">
                <a:latin typeface="Calibri"/>
                <a:cs typeface="Calibri"/>
              </a:rPr>
              <a:pPr/>
              <a:t>97</a:t>
            </a:fld>
            <a:endParaRPr lang="en-US" sz="1200" i="0" dirty="0">
              <a:latin typeface="Calibri"/>
              <a:cs typeface="Calibri"/>
            </a:endParaRPr>
          </a:p>
        </p:txBody>
      </p:sp>
      <p:sp>
        <p:nvSpPr>
          <p:cNvPr id="142349" name="Rectangle 5"/>
          <p:cNvSpPr>
            <a:spLocks noGrp="1" noChangeArrowheads="1"/>
          </p:cNvSpPr>
          <p:nvPr>
            <p:ph type="title"/>
          </p:nvPr>
        </p:nvSpPr>
        <p:spPr>
          <a:xfrm>
            <a:off x="546100" y="0"/>
            <a:ext cx="7772400" cy="1143000"/>
          </a:xfrm>
        </p:spPr>
        <p:txBody>
          <a:bodyPr/>
          <a:lstStyle/>
          <a:p>
            <a:r>
              <a:rPr lang="en-US" dirty="0">
                <a:ea typeface="ＭＳ Ｐゴシック" charset="0"/>
                <a:cs typeface="ＭＳ Ｐゴシック" charset="0"/>
              </a:rPr>
              <a:t>Interconnecting switches</a:t>
            </a:r>
          </a:p>
        </p:txBody>
      </p:sp>
      <p:sp>
        <p:nvSpPr>
          <p:cNvPr id="142350" name="Rectangle 6"/>
          <p:cNvSpPr>
            <a:spLocks noGrp="1" noChangeArrowheads="1"/>
          </p:cNvSpPr>
          <p:nvPr>
            <p:ph type="body" idx="1"/>
          </p:nvPr>
        </p:nvSpPr>
        <p:spPr>
          <a:xfrm>
            <a:off x="698500" y="1320800"/>
            <a:ext cx="7881938" cy="682625"/>
          </a:xfrm>
        </p:spPr>
        <p:txBody>
          <a:bodyPr/>
          <a:lstStyle/>
          <a:p>
            <a:r>
              <a:rPr lang="en-US" sz="2400" dirty="0">
                <a:ea typeface="ＭＳ Ｐゴシック" charset="0"/>
                <a:cs typeface="ＭＳ Ｐゴシック" charset="0"/>
              </a:rPr>
              <a:t>switches can be connected together</a:t>
            </a:r>
          </a:p>
        </p:txBody>
      </p:sp>
      <p:graphicFrame>
        <p:nvGraphicFramePr>
          <p:cNvPr id="142338" name="Object 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128843"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39" name="Object 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12884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0" name="Object 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12884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51" name="Line 20"/>
          <p:cNvSpPr>
            <a:spLocks noChangeShapeType="1"/>
          </p:cNvSpPr>
          <p:nvPr/>
        </p:nvSpPr>
        <p:spPr bwMode="auto">
          <a:xfrm flipH="1">
            <a:off x="1582738" y="3030538"/>
            <a:ext cx="5556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52"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53" name="Line 22"/>
          <p:cNvSpPr>
            <a:spLocks noChangeShapeType="1"/>
          </p:cNvSpPr>
          <p:nvPr/>
        </p:nvSpPr>
        <p:spPr bwMode="auto">
          <a:xfrm>
            <a:off x="2389188" y="3106738"/>
            <a:ext cx="73025" cy="295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142354" name="Group 59"/>
          <p:cNvGrpSpPr>
            <a:grpSpLocks/>
          </p:cNvGrpSpPr>
          <p:nvPr/>
        </p:nvGrpSpPr>
        <p:grpSpPr bwMode="auto">
          <a:xfrm>
            <a:off x="2006600" y="2822575"/>
            <a:ext cx="720725" cy="279400"/>
            <a:chOff x="3913" y="3140"/>
            <a:chExt cx="454" cy="176"/>
          </a:xfrm>
        </p:grpSpPr>
        <p:sp>
          <p:nvSpPr>
            <p:cNvPr id="142391" name="Rectangle 60"/>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92" name="Freeform 61"/>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sp>
          <p:nvSpPr>
            <p:cNvPr id="142393" name="Freeform 62"/>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grpSp>
      <p:sp>
        <p:nvSpPr>
          <p:cNvPr id="142355" name="Text Box 64"/>
          <p:cNvSpPr txBox="1">
            <a:spLocks noChangeArrowheads="1"/>
          </p:cNvSpPr>
          <p:nvPr/>
        </p:nvSpPr>
        <p:spPr bwMode="auto">
          <a:xfrm>
            <a:off x="958850" y="2844800"/>
            <a:ext cx="3182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2356" name="Text Box 65"/>
          <p:cNvSpPr txBox="1">
            <a:spLocks noChangeArrowheads="1"/>
          </p:cNvSpPr>
          <p:nvPr/>
        </p:nvSpPr>
        <p:spPr bwMode="auto">
          <a:xfrm>
            <a:off x="1408113" y="3306763"/>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681030" name="Rectangle 70"/>
          <p:cNvSpPr>
            <a:spLocks noChangeArrowheads="1"/>
          </p:cNvSpPr>
          <p:nvPr/>
        </p:nvSpPr>
        <p:spPr bwMode="auto">
          <a:xfrm>
            <a:off x="690563" y="4535488"/>
            <a:ext cx="7881937"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Q:</a:t>
            </a:r>
            <a:r>
              <a:rPr lang="en-US" sz="2400" i="0" dirty="0">
                <a:latin typeface="Calibri"/>
              </a:rPr>
              <a:t> sending from A to G - how does S</a:t>
            </a:r>
            <a:r>
              <a:rPr lang="en-US" sz="2400" i="0" baseline="-25000" dirty="0">
                <a:latin typeface="Calibri"/>
              </a:rPr>
              <a:t>1</a:t>
            </a:r>
            <a:r>
              <a:rPr lang="en-US" sz="2400" i="0" dirty="0">
                <a:latin typeface="Calibri"/>
              </a:rPr>
              <a:t> know to forward frame destined to F via S</a:t>
            </a:r>
            <a:r>
              <a:rPr lang="en-US" sz="2400" i="0" baseline="-25000" dirty="0">
                <a:latin typeface="Calibri"/>
              </a:rPr>
              <a:t>4</a:t>
            </a:r>
            <a:r>
              <a:rPr lang="en-US" sz="2400" i="0" dirty="0">
                <a:latin typeface="Calibri"/>
              </a:rPr>
              <a:t> and S</a:t>
            </a:r>
            <a:r>
              <a:rPr lang="en-US" sz="2400" i="0" baseline="-25000" dirty="0">
                <a:latin typeface="Calibri"/>
              </a:rPr>
              <a:t>3</a:t>
            </a:r>
            <a:r>
              <a:rPr lang="en-US" sz="2400" i="0" dirty="0">
                <a:latin typeface="Calibri"/>
              </a:rPr>
              <a:t>?</a:t>
            </a:r>
          </a:p>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A:</a:t>
            </a:r>
            <a:r>
              <a:rPr lang="en-US" sz="2400" i="0" dirty="0">
                <a:latin typeface="Calibri"/>
              </a:rPr>
              <a:t> self learning! (works exactly the same as in single-switch </a:t>
            </a:r>
            <a:r>
              <a:rPr lang="en-US" sz="2400" i="0" dirty="0" smtClean="0">
                <a:latin typeface="Calibri"/>
              </a:rPr>
              <a:t>case – </a:t>
            </a:r>
            <a:r>
              <a:rPr lang="en-US" sz="2400" i="0" dirty="0" smtClean="0">
                <a:solidFill>
                  <a:srgbClr val="FF0000"/>
                </a:solidFill>
                <a:latin typeface="Calibri"/>
              </a:rPr>
              <a:t>flood/forward/drop</a:t>
            </a:r>
            <a:r>
              <a:rPr lang="en-US" sz="2400" i="0" dirty="0" smtClean="0">
                <a:latin typeface="Calibri"/>
              </a:rPr>
              <a:t>)</a:t>
            </a:r>
            <a:endParaRPr lang="en-US" sz="2400" i="0" dirty="0">
              <a:latin typeface="Calibri"/>
            </a:endParaRPr>
          </a:p>
        </p:txBody>
      </p:sp>
      <p:sp>
        <p:nvSpPr>
          <p:cNvPr id="142358" name="Text Box 73"/>
          <p:cNvSpPr txBox="1">
            <a:spLocks noChangeArrowheads="1"/>
          </p:cNvSpPr>
          <p:nvPr/>
        </p:nvSpPr>
        <p:spPr bwMode="auto">
          <a:xfrm>
            <a:off x="2181225" y="2444750"/>
            <a:ext cx="376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1</a:t>
            </a:r>
          </a:p>
        </p:txBody>
      </p:sp>
      <p:sp>
        <p:nvSpPr>
          <p:cNvPr id="142359" name="Text Box 66"/>
          <p:cNvSpPr txBox="1">
            <a:spLocks noChangeArrowheads="1"/>
          </p:cNvSpPr>
          <p:nvPr/>
        </p:nvSpPr>
        <p:spPr bwMode="auto">
          <a:xfrm>
            <a:off x="2655888" y="3298825"/>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grpSp>
        <p:nvGrpSpPr>
          <p:cNvPr id="3" name="Group 81"/>
          <p:cNvGrpSpPr>
            <a:grpSpLocks/>
          </p:cNvGrpSpPr>
          <p:nvPr/>
        </p:nvGrpSpPr>
        <p:grpSpPr bwMode="auto">
          <a:xfrm>
            <a:off x="2379663" y="1984375"/>
            <a:ext cx="4856162" cy="2044700"/>
            <a:chOff x="1499" y="1250"/>
            <a:chExt cx="3059" cy="1288"/>
          </a:xfrm>
        </p:grpSpPr>
        <p:graphicFrame>
          <p:nvGraphicFramePr>
            <p:cNvPr id="142341" name="Object 5"/>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12884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2" name="Object 6"/>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128847"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3" name="Object 7"/>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128848"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4" name="Object 8"/>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128849"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5" name="Object 9"/>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128850"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6" name="Object 10"/>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128851"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61" name="Line 23"/>
            <p:cNvSpPr>
              <a:spLocks noChangeShapeType="1"/>
            </p:cNvSpPr>
            <p:nvPr/>
          </p:nvSpPr>
          <p:spPr bwMode="auto">
            <a:xfrm flipH="1">
              <a:off x="2290" y="1933"/>
              <a:ext cx="218" cy="1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62" name="Line 24"/>
            <p:cNvSpPr>
              <a:spLocks noChangeShapeType="1"/>
            </p:cNvSpPr>
            <p:nvPr/>
          </p:nvSpPr>
          <p:spPr bwMode="auto">
            <a:xfrm flipH="1">
              <a:off x="2488" y="1945"/>
              <a:ext cx="79" cy="37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63" name="Line 25"/>
            <p:cNvSpPr>
              <a:spLocks noChangeShapeType="1"/>
            </p:cNvSpPr>
            <p:nvPr/>
          </p:nvSpPr>
          <p:spPr bwMode="auto">
            <a:xfrm>
              <a:off x="2680" y="1909"/>
              <a:ext cx="145" cy="22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64" name="Line 26"/>
            <p:cNvSpPr>
              <a:spLocks noChangeShapeType="1"/>
            </p:cNvSpPr>
            <p:nvPr/>
          </p:nvSpPr>
          <p:spPr bwMode="auto">
            <a:xfrm flipH="1">
              <a:off x="3485" y="1957"/>
              <a:ext cx="270" cy="15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65" name="Line 27"/>
            <p:cNvSpPr>
              <a:spLocks noChangeShapeType="1"/>
            </p:cNvSpPr>
            <p:nvPr/>
          </p:nvSpPr>
          <p:spPr bwMode="auto">
            <a:xfrm flipH="1">
              <a:off x="3802" y="1939"/>
              <a:ext cx="6"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66" name="Line 35"/>
            <p:cNvSpPr>
              <a:spLocks noChangeShapeType="1"/>
            </p:cNvSpPr>
            <p:nvPr/>
          </p:nvSpPr>
          <p:spPr bwMode="auto">
            <a:xfrm flipH="1">
              <a:off x="1499" y="1484"/>
              <a:ext cx="956" cy="3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67" name="Line 36"/>
            <p:cNvSpPr>
              <a:spLocks noChangeShapeType="1"/>
            </p:cNvSpPr>
            <p:nvPr/>
          </p:nvSpPr>
          <p:spPr bwMode="auto">
            <a:xfrm>
              <a:off x="2646" y="1463"/>
              <a:ext cx="0" cy="3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68" name="Line 37"/>
            <p:cNvSpPr>
              <a:spLocks noChangeShapeType="1"/>
            </p:cNvSpPr>
            <p:nvPr/>
          </p:nvSpPr>
          <p:spPr bwMode="auto">
            <a:xfrm flipH="1" flipV="1">
              <a:off x="2912" y="1432"/>
              <a:ext cx="777" cy="4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142369" name="Group 47"/>
            <p:cNvGrpSpPr>
              <a:grpSpLocks/>
            </p:cNvGrpSpPr>
            <p:nvPr/>
          </p:nvGrpSpPr>
          <p:grpSpPr bwMode="auto">
            <a:xfrm>
              <a:off x="2438" y="1353"/>
              <a:ext cx="454" cy="176"/>
              <a:chOff x="3913" y="3140"/>
              <a:chExt cx="454" cy="176"/>
            </a:xfrm>
          </p:grpSpPr>
          <p:sp>
            <p:nvSpPr>
              <p:cNvPr id="142388" name="Rectangle 48"/>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9" name="Freeform 49"/>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sp>
            <p:nvSpPr>
              <p:cNvPr id="142390" name="Freeform 50"/>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grpSp>
        <p:grpSp>
          <p:nvGrpSpPr>
            <p:cNvPr id="142370" name="Group 51"/>
            <p:cNvGrpSpPr>
              <a:grpSpLocks/>
            </p:cNvGrpSpPr>
            <p:nvPr/>
          </p:nvGrpSpPr>
          <p:grpSpPr bwMode="auto">
            <a:xfrm>
              <a:off x="3571" y="1845"/>
              <a:ext cx="454" cy="176"/>
              <a:chOff x="3913" y="3140"/>
              <a:chExt cx="454" cy="176"/>
            </a:xfrm>
          </p:grpSpPr>
          <p:sp>
            <p:nvSpPr>
              <p:cNvPr id="142385" name="Rectangle 52"/>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6" name="Freeform 53"/>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sp>
            <p:nvSpPr>
              <p:cNvPr id="142387" name="Freeform 54"/>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grpSp>
        <p:grpSp>
          <p:nvGrpSpPr>
            <p:cNvPr id="142371" name="Group 55"/>
            <p:cNvGrpSpPr>
              <a:grpSpLocks/>
            </p:cNvGrpSpPr>
            <p:nvPr/>
          </p:nvGrpSpPr>
          <p:grpSpPr bwMode="auto">
            <a:xfrm>
              <a:off x="2407" y="1819"/>
              <a:ext cx="454" cy="176"/>
              <a:chOff x="3913" y="3140"/>
              <a:chExt cx="454" cy="176"/>
            </a:xfrm>
          </p:grpSpPr>
          <p:sp>
            <p:nvSpPr>
              <p:cNvPr id="142382" name="Rectangle 56"/>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3" name="Freeform 57"/>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sp>
            <p:nvSpPr>
              <p:cNvPr id="142384" name="Freeform 58"/>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latin typeface="Calibri"/>
                </a:endParaRPr>
              </a:p>
            </p:txBody>
          </p:sp>
        </p:grpSp>
        <p:sp>
          <p:nvSpPr>
            <p:cNvPr id="142372" name="Line 63"/>
            <p:cNvSpPr>
              <a:spLocks noChangeShapeType="1"/>
            </p:cNvSpPr>
            <p:nvPr/>
          </p:nvSpPr>
          <p:spPr bwMode="auto">
            <a:xfrm>
              <a:off x="4039" y="1973"/>
              <a:ext cx="180" cy="1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142373" name="Text Box 67"/>
            <p:cNvSpPr txBox="1">
              <a:spLocks noChangeArrowheads="1"/>
            </p:cNvSpPr>
            <p:nvPr/>
          </p:nvSpPr>
          <p:spPr bwMode="auto">
            <a:xfrm>
              <a:off x="2281" y="2030"/>
              <a:ext cx="206"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D</a:t>
              </a:r>
            </a:p>
          </p:txBody>
        </p:sp>
        <p:sp>
          <p:nvSpPr>
            <p:cNvPr id="142374" name="Text Box 68"/>
            <p:cNvSpPr txBox="1">
              <a:spLocks noChangeArrowheads="1"/>
            </p:cNvSpPr>
            <p:nvPr/>
          </p:nvSpPr>
          <p:spPr bwMode="auto">
            <a:xfrm>
              <a:off x="2579" y="2305"/>
              <a:ext cx="18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E</a:t>
              </a:r>
            </a:p>
          </p:txBody>
        </p:sp>
        <p:sp>
          <p:nvSpPr>
            <p:cNvPr id="142375" name="Text Box 69"/>
            <p:cNvSpPr txBox="1">
              <a:spLocks noChangeArrowheads="1"/>
            </p:cNvSpPr>
            <p:nvPr/>
          </p:nvSpPr>
          <p:spPr bwMode="auto">
            <a:xfrm>
              <a:off x="2877" y="1926"/>
              <a:ext cx="18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a:t>
              </a:r>
            </a:p>
          </p:txBody>
        </p:sp>
        <p:sp>
          <p:nvSpPr>
            <p:cNvPr id="142376" name="Text Box 74"/>
            <p:cNvSpPr txBox="1">
              <a:spLocks noChangeArrowheads="1"/>
            </p:cNvSpPr>
            <p:nvPr/>
          </p:nvSpPr>
          <p:spPr bwMode="auto">
            <a:xfrm>
              <a:off x="2147" y="1744"/>
              <a:ext cx="23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2</a:t>
              </a:r>
            </a:p>
          </p:txBody>
        </p:sp>
        <p:sp>
          <p:nvSpPr>
            <p:cNvPr id="142377" name="Text Box 75"/>
            <p:cNvSpPr txBox="1">
              <a:spLocks noChangeArrowheads="1"/>
            </p:cNvSpPr>
            <p:nvPr/>
          </p:nvSpPr>
          <p:spPr bwMode="auto">
            <a:xfrm>
              <a:off x="2920" y="1250"/>
              <a:ext cx="23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4</a:t>
              </a:r>
            </a:p>
          </p:txBody>
        </p:sp>
        <p:sp>
          <p:nvSpPr>
            <p:cNvPr id="142378" name="Text Box 76"/>
            <p:cNvSpPr txBox="1">
              <a:spLocks noChangeArrowheads="1"/>
            </p:cNvSpPr>
            <p:nvPr/>
          </p:nvSpPr>
          <p:spPr bwMode="auto">
            <a:xfrm>
              <a:off x="3786" y="1619"/>
              <a:ext cx="23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3</a:t>
              </a:r>
            </a:p>
          </p:txBody>
        </p:sp>
        <p:sp>
          <p:nvSpPr>
            <p:cNvPr id="142379" name="Text Box 78"/>
            <p:cNvSpPr txBox="1">
              <a:spLocks noChangeArrowheads="1"/>
            </p:cNvSpPr>
            <p:nvPr/>
          </p:nvSpPr>
          <p:spPr bwMode="auto">
            <a:xfrm>
              <a:off x="3931" y="2231"/>
              <a:ext cx="20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H</a:t>
              </a:r>
            </a:p>
          </p:txBody>
        </p:sp>
        <p:sp>
          <p:nvSpPr>
            <p:cNvPr id="142380" name="Text Box 79"/>
            <p:cNvSpPr txBox="1">
              <a:spLocks noChangeArrowheads="1"/>
            </p:cNvSpPr>
            <p:nvPr/>
          </p:nvSpPr>
          <p:spPr bwMode="auto">
            <a:xfrm>
              <a:off x="4401" y="2003"/>
              <a:ext cx="15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I</a:t>
              </a:r>
            </a:p>
          </p:txBody>
        </p:sp>
        <p:sp>
          <p:nvSpPr>
            <p:cNvPr id="142381" name="Text Box 80"/>
            <p:cNvSpPr txBox="1">
              <a:spLocks noChangeArrowheads="1"/>
            </p:cNvSpPr>
            <p:nvPr/>
          </p:nvSpPr>
          <p:spPr bwMode="auto">
            <a:xfrm>
              <a:off x="3215" y="2265"/>
              <a:ext cx="20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G</a:t>
              </a:r>
            </a:p>
          </p:txBody>
        </p:sp>
      </p:grpSp>
    </p:spTree>
    <p:extLst>
      <p:ext uri="{BB962C8B-B14F-4D97-AF65-F5344CB8AC3E}">
        <p14:creationId xmlns:p14="http://schemas.microsoft.com/office/powerpoint/2010/main" val="3435406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Flooding Can Lead to Loops</a:t>
            </a:r>
          </a:p>
        </p:txBody>
      </p:sp>
      <p:sp>
        <p:nvSpPr>
          <p:cNvPr id="63492" name="Rectangle 3"/>
          <p:cNvSpPr>
            <a:spLocks noGrp="1" noChangeArrowheads="1"/>
          </p:cNvSpPr>
          <p:nvPr>
            <p:ph type="body" idx="1"/>
          </p:nvPr>
        </p:nvSpPr>
        <p:spPr>
          <a:xfrm>
            <a:off x="457200" y="1219200"/>
            <a:ext cx="8458200" cy="3276600"/>
          </a:xfrm>
        </p:spPr>
        <p:txBody>
          <a:bodyPr/>
          <a:lstStyle/>
          <a:p>
            <a:pPr>
              <a:lnSpc>
                <a:spcPct val="90000"/>
              </a:lnSpc>
            </a:pPr>
            <a:r>
              <a:rPr lang="en-US" dirty="0" smtClean="0">
                <a:latin typeface="Arial" charset="0"/>
                <a:cs typeface="Arial" charset="0"/>
              </a:rPr>
              <a:t>Flooding </a:t>
            </a:r>
            <a:r>
              <a:rPr lang="en-US" dirty="0">
                <a:latin typeface="Arial" charset="0"/>
                <a:cs typeface="Arial" charset="0"/>
              </a:rPr>
              <a:t>can lead to </a:t>
            </a:r>
            <a:r>
              <a:rPr lang="en-US" dirty="0">
                <a:solidFill>
                  <a:srgbClr val="FF3300"/>
                </a:solidFill>
                <a:latin typeface="Arial" charset="0"/>
                <a:cs typeface="Arial" charset="0"/>
              </a:rPr>
              <a:t>forwarding loops</a:t>
            </a:r>
            <a:endParaRPr lang="en-US" dirty="0">
              <a:latin typeface="Arial" charset="0"/>
              <a:cs typeface="Arial" charset="0"/>
            </a:endParaRPr>
          </a:p>
          <a:p>
            <a:pPr lvl="1">
              <a:lnSpc>
                <a:spcPct val="90000"/>
              </a:lnSpc>
            </a:pPr>
            <a:r>
              <a:rPr lang="en-US" dirty="0">
                <a:latin typeface="Arial" charset="0"/>
                <a:ea typeface="Arial" charset="0"/>
                <a:cs typeface="Arial" charset="0"/>
              </a:rPr>
              <a:t>E.g., if the network contains a cycle of switches</a:t>
            </a:r>
          </a:p>
          <a:p>
            <a:pPr lvl="1">
              <a:lnSpc>
                <a:spcPct val="90000"/>
              </a:lnSpc>
            </a:pPr>
            <a:r>
              <a:rPr lang="ja-JP" altLang="en-US" dirty="0" smtClean="0">
                <a:latin typeface="Arial" charset="0"/>
                <a:ea typeface="Arial" charset="0"/>
                <a:cs typeface="Arial" charset="0"/>
              </a:rPr>
              <a:t>“</a:t>
            </a:r>
            <a:r>
              <a:rPr lang="en-US" dirty="0">
                <a:latin typeface="Arial" charset="0"/>
                <a:ea typeface="Arial" charset="0"/>
                <a:cs typeface="Arial" charset="0"/>
              </a:rPr>
              <a:t>Broadcast storm</a:t>
            </a:r>
            <a:r>
              <a:rPr lang="ja-JP" altLang="en-US" dirty="0">
                <a:latin typeface="Arial" charset="0"/>
                <a:ea typeface="Arial" charset="0"/>
                <a:cs typeface="Arial" charset="0"/>
              </a:rPr>
              <a:t>”</a:t>
            </a:r>
            <a:endParaRPr lang="en-US" dirty="0">
              <a:latin typeface="Arial" charset="0"/>
              <a:ea typeface="Arial" charset="0"/>
              <a:cs typeface="Arial" charset="0"/>
            </a:endParaRPr>
          </a:p>
        </p:txBody>
      </p:sp>
      <p:sp>
        <p:nvSpPr>
          <p:cNvPr id="72709" name="Rectangle 4"/>
          <p:cNvSpPr>
            <a:spLocks noChangeArrowheads="1"/>
          </p:cNvSpPr>
          <p:nvPr/>
        </p:nvSpPr>
        <p:spPr bwMode="auto">
          <a:xfrm>
            <a:off x="30432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0" name="Line 5"/>
          <p:cNvSpPr>
            <a:spLocks noChangeShapeType="1"/>
          </p:cNvSpPr>
          <p:nvPr/>
        </p:nvSpPr>
        <p:spPr bwMode="auto">
          <a:xfrm flipH="1">
            <a:off x="3400425" y="4876800"/>
            <a:ext cx="9525" cy="588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2711" name="Line 6"/>
          <p:cNvSpPr>
            <a:spLocks noChangeShapeType="1"/>
          </p:cNvSpPr>
          <p:nvPr/>
        </p:nvSpPr>
        <p:spPr bwMode="auto">
          <a:xfrm flipH="1">
            <a:off x="3351213" y="5789613"/>
            <a:ext cx="9525" cy="48418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2712" name="Line 7"/>
          <p:cNvSpPr>
            <a:spLocks noChangeShapeType="1"/>
          </p:cNvSpPr>
          <p:nvPr/>
        </p:nvSpPr>
        <p:spPr bwMode="auto">
          <a:xfrm>
            <a:off x="1752600" y="4876800"/>
            <a:ext cx="5268913"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713" name="Rectangle 8"/>
          <p:cNvSpPr>
            <a:spLocks noChangeArrowheads="1"/>
          </p:cNvSpPr>
          <p:nvPr/>
        </p:nvSpPr>
        <p:spPr bwMode="auto">
          <a:xfrm>
            <a:off x="52530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4" name="Line 9"/>
          <p:cNvSpPr>
            <a:spLocks noChangeShapeType="1"/>
          </p:cNvSpPr>
          <p:nvPr/>
        </p:nvSpPr>
        <p:spPr bwMode="auto">
          <a:xfrm flipH="1">
            <a:off x="5610225" y="4876800"/>
            <a:ext cx="9525" cy="588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2715" name="Line 10"/>
          <p:cNvSpPr>
            <a:spLocks noChangeShapeType="1"/>
          </p:cNvSpPr>
          <p:nvPr/>
        </p:nvSpPr>
        <p:spPr bwMode="auto">
          <a:xfrm flipH="1">
            <a:off x="5561013" y="5789613"/>
            <a:ext cx="9525" cy="48418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2716" name="Line 11"/>
          <p:cNvSpPr>
            <a:spLocks noChangeShapeType="1"/>
          </p:cNvSpPr>
          <p:nvPr/>
        </p:nvSpPr>
        <p:spPr bwMode="auto">
          <a:xfrm>
            <a:off x="1800225" y="6273800"/>
            <a:ext cx="5268913"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717" name="Line 12"/>
          <p:cNvSpPr>
            <a:spLocks noChangeShapeType="1"/>
          </p:cNvSpPr>
          <p:nvPr/>
        </p:nvSpPr>
        <p:spPr bwMode="auto">
          <a:xfrm>
            <a:off x="2728913"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72718" name="Line 13"/>
          <p:cNvSpPr>
            <a:spLocks noChangeShapeType="1"/>
          </p:cNvSpPr>
          <p:nvPr/>
        </p:nvSpPr>
        <p:spPr bwMode="auto">
          <a:xfrm flipV="1">
            <a:off x="5068888"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72719" name="Line 14"/>
          <p:cNvSpPr>
            <a:spLocks noChangeShapeType="1"/>
          </p:cNvSpPr>
          <p:nvPr/>
        </p:nvSpPr>
        <p:spPr bwMode="auto">
          <a:xfrm>
            <a:off x="3810000" y="64770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72720" name="Line 15"/>
          <p:cNvSpPr>
            <a:spLocks noChangeShapeType="1"/>
          </p:cNvSpPr>
          <p:nvPr/>
        </p:nvSpPr>
        <p:spPr bwMode="auto">
          <a:xfrm flipH="1">
            <a:off x="3886200" y="46482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98</a:t>
            </a:fld>
            <a:endParaRPr lang="en-US"/>
          </a:p>
        </p:txBody>
      </p:sp>
    </p:spTree>
    <p:extLst>
      <p:ext uri="{BB962C8B-B14F-4D97-AF65-F5344CB8AC3E}">
        <p14:creationId xmlns:p14="http://schemas.microsoft.com/office/powerpoint/2010/main" val="2051552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Solution: Spanning Trees</a:t>
            </a:r>
          </a:p>
        </p:txBody>
      </p:sp>
      <p:sp>
        <p:nvSpPr>
          <p:cNvPr id="990211" name="Rectangle 3"/>
          <p:cNvSpPr>
            <a:spLocks noGrp="1" noChangeArrowheads="1"/>
          </p:cNvSpPr>
          <p:nvPr>
            <p:ph type="body" idx="1"/>
          </p:nvPr>
        </p:nvSpPr>
        <p:spPr>
          <a:xfrm>
            <a:off x="457200" y="1219200"/>
            <a:ext cx="8458200" cy="2786063"/>
          </a:xfrm>
        </p:spPr>
        <p:txBody>
          <a:bodyPr>
            <a:normAutofit fontScale="85000" lnSpcReduction="10000"/>
          </a:bodyPr>
          <a:lstStyle/>
          <a:p>
            <a:r>
              <a:rPr lang="en-US" dirty="0">
                <a:latin typeface="Arial" charset="0"/>
                <a:cs typeface="Arial" charset="0"/>
              </a:rPr>
              <a:t>Ensure the forwarding </a:t>
            </a:r>
            <a:r>
              <a:rPr lang="en-US" dirty="0">
                <a:solidFill>
                  <a:srgbClr val="0000FF"/>
                </a:solidFill>
                <a:latin typeface="Arial" charset="0"/>
                <a:cs typeface="Arial" charset="0"/>
              </a:rPr>
              <a:t>topology</a:t>
            </a:r>
            <a:r>
              <a:rPr lang="en-US" dirty="0">
                <a:latin typeface="Arial" charset="0"/>
                <a:cs typeface="Arial" charset="0"/>
              </a:rPr>
              <a:t> has no loops</a:t>
            </a:r>
          </a:p>
          <a:p>
            <a:pPr lvl="1"/>
            <a:r>
              <a:rPr lang="en-US" dirty="0">
                <a:latin typeface="Arial" charset="0"/>
                <a:ea typeface="Arial" charset="0"/>
                <a:cs typeface="Arial" charset="0"/>
              </a:rPr>
              <a:t>Avoid using some of the links when </a:t>
            </a:r>
            <a:r>
              <a:rPr lang="en-US" dirty="0" smtClean="0">
                <a:latin typeface="Arial" charset="0"/>
                <a:ea typeface="Arial" charset="0"/>
                <a:cs typeface="Arial" charset="0"/>
              </a:rPr>
              <a:t>flooding</a:t>
            </a:r>
            <a:endParaRPr lang="en-US" dirty="0">
              <a:latin typeface="Arial" charset="0"/>
              <a:ea typeface="Arial" charset="0"/>
              <a:cs typeface="Arial" charset="0"/>
            </a:endParaRPr>
          </a:p>
          <a:p>
            <a:pPr lvl="1"/>
            <a:r>
              <a:rPr lang="en-US" dirty="0">
                <a:latin typeface="Arial" charset="0"/>
                <a:ea typeface="Arial" charset="0"/>
                <a:cs typeface="Arial" charset="0"/>
              </a:rPr>
              <a:t>… to prevent loop from forming</a:t>
            </a:r>
          </a:p>
          <a:p>
            <a:pPr>
              <a:lnSpc>
                <a:spcPct val="80000"/>
              </a:lnSpc>
              <a:buClr>
                <a:schemeClr val="tx2"/>
              </a:buClr>
            </a:pPr>
            <a:r>
              <a:rPr lang="en-US" dirty="0">
                <a:solidFill>
                  <a:srgbClr val="0000FF"/>
                </a:solidFill>
                <a:latin typeface="Arial" charset="0"/>
                <a:cs typeface="Arial" charset="0"/>
              </a:rPr>
              <a:t>Spanning tree  </a:t>
            </a:r>
            <a:endParaRPr lang="en-US" dirty="0" smtClean="0">
              <a:solidFill>
                <a:srgbClr val="0000FF"/>
              </a:solidFill>
              <a:latin typeface="Arial" charset="0"/>
              <a:cs typeface="Arial" charset="0"/>
            </a:endParaRPr>
          </a:p>
          <a:p>
            <a:pPr lvl="1">
              <a:lnSpc>
                <a:spcPct val="80000"/>
              </a:lnSpc>
              <a:buClr>
                <a:schemeClr val="tx2"/>
              </a:buClr>
            </a:pPr>
            <a:r>
              <a:rPr lang="en-US" dirty="0" smtClean="0">
                <a:solidFill>
                  <a:srgbClr val="FF3300"/>
                </a:solidFill>
                <a:latin typeface="Arial" charset="0"/>
                <a:ea typeface="Arial" charset="0"/>
                <a:cs typeface="Arial" charset="0"/>
              </a:rPr>
              <a:t>Sub</a:t>
            </a:r>
            <a:r>
              <a:rPr lang="en-US" dirty="0">
                <a:solidFill>
                  <a:srgbClr val="FF3300"/>
                </a:solidFill>
                <a:latin typeface="Arial" charset="0"/>
                <a:ea typeface="Arial" charset="0"/>
                <a:cs typeface="Arial" charset="0"/>
              </a:rPr>
              <a:t>-graph</a:t>
            </a:r>
            <a:r>
              <a:rPr lang="en-US" dirty="0">
                <a:latin typeface="Arial" charset="0"/>
                <a:ea typeface="Arial" charset="0"/>
                <a:cs typeface="Arial" charset="0"/>
              </a:rPr>
              <a:t> that covers all vertices but </a:t>
            </a:r>
            <a:r>
              <a:rPr lang="en-US" i="1" dirty="0">
                <a:latin typeface="Arial" charset="0"/>
                <a:ea typeface="Arial" charset="0"/>
                <a:cs typeface="Arial" charset="0"/>
              </a:rPr>
              <a:t>contains no </a:t>
            </a:r>
            <a:r>
              <a:rPr lang="en-US" i="1" dirty="0" smtClean="0">
                <a:latin typeface="Arial" charset="0"/>
                <a:ea typeface="Arial" charset="0"/>
                <a:cs typeface="Arial" charset="0"/>
              </a:rPr>
              <a:t>cycles</a:t>
            </a:r>
            <a:endParaRPr lang="en-US" dirty="0">
              <a:latin typeface="Arial" charset="0"/>
              <a:ea typeface="Arial" charset="0"/>
              <a:cs typeface="Arial" charset="0"/>
            </a:endParaRPr>
          </a:p>
          <a:p>
            <a:pPr lvl="1"/>
            <a:r>
              <a:rPr lang="en-US" dirty="0">
                <a:latin typeface="Arial" charset="0"/>
                <a:ea typeface="Arial" charset="0"/>
                <a:cs typeface="Arial" charset="0"/>
              </a:rPr>
              <a:t>Links not in the spanning tree do not forward </a:t>
            </a:r>
            <a:r>
              <a:rPr lang="en-US" dirty="0" smtClean="0">
                <a:latin typeface="Arial" charset="0"/>
                <a:ea typeface="Arial" charset="0"/>
                <a:cs typeface="Arial" charset="0"/>
              </a:rPr>
              <a:t>frames</a:t>
            </a:r>
            <a:endParaRPr lang="en-US" dirty="0">
              <a:latin typeface="Arial" charset="0"/>
              <a:ea typeface="Arial" charset="0"/>
              <a:cs typeface="Arial" charset="0"/>
            </a:endParaRPr>
          </a:p>
        </p:txBody>
      </p:sp>
      <p:grpSp>
        <p:nvGrpSpPr>
          <p:cNvPr id="2" name="Group 4"/>
          <p:cNvGrpSpPr>
            <a:grpSpLocks/>
          </p:cNvGrpSpPr>
          <p:nvPr/>
        </p:nvGrpSpPr>
        <p:grpSpPr bwMode="auto">
          <a:xfrm>
            <a:off x="846138" y="3929063"/>
            <a:ext cx="2459037" cy="2647950"/>
            <a:chOff x="533" y="2475"/>
            <a:chExt cx="1549" cy="1668"/>
          </a:xfrm>
        </p:grpSpPr>
        <p:sp>
          <p:nvSpPr>
            <p:cNvPr id="74778" name="Oval 5"/>
            <p:cNvSpPr>
              <a:spLocks noChangeArrowheads="1"/>
            </p:cNvSpPr>
            <p:nvPr/>
          </p:nvSpPr>
          <p:spPr bwMode="auto">
            <a:xfrm>
              <a:off x="1235" y="2475"/>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79" name="Oval 6"/>
            <p:cNvSpPr>
              <a:spLocks noChangeArrowheads="1"/>
            </p:cNvSpPr>
            <p:nvPr/>
          </p:nvSpPr>
          <p:spPr bwMode="auto">
            <a:xfrm>
              <a:off x="727" y="3007"/>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80" name="Oval 7"/>
            <p:cNvSpPr>
              <a:spLocks noChangeArrowheads="1"/>
            </p:cNvSpPr>
            <p:nvPr/>
          </p:nvSpPr>
          <p:spPr bwMode="auto">
            <a:xfrm>
              <a:off x="1743" y="3007"/>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81" name="Oval 8"/>
            <p:cNvSpPr>
              <a:spLocks noChangeArrowheads="1"/>
            </p:cNvSpPr>
            <p:nvPr/>
          </p:nvSpPr>
          <p:spPr bwMode="auto">
            <a:xfrm>
              <a:off x="1187" y="3370"/>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82" name="Oval 9"/>
            <p:cNvSpPr>
              <a:spLocks noChangeArrowheads="1"/>
            </p:cNvSpPr>
            <p:nvPr/>
          </p:nvSpPr>
          <p:spPr bwMode="auto">
            <a:xfrm>
              <a:off x="1816" y="3781"/>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83" name="Oval 10"/>
            <p:cNvSpPr>
              <a:spLocks noChangeArrowheads="1"/>
            </p:cNvSpPr>
            <p:nvPr/>
          </p:nvSpPr>
          <p:spPr bwMode="auto">
            <a:xfrm>
              <a:off x="533" y="3636"/>
              <a:ext cx="266" cy="241"/>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84" name="Oval 11"/>
            <p:cNvSpPr>
              <a:spLocks noChangeArrowheads="1"/>
            </p:cNvSpPr>
            <p:nvPr/>
          </p:nvSpPr>
          <p:spPr bwMode="auto">
            <a:xfrm>
              <a:off x="1041" y="3902"/>
              <a:ext cx="266" cy="241"/>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85" name="Line 12"/>
            <p:cNvSpPr>
              <a:spLocks noChangeShapeType="1"/>
            </p:cNvSpPr>
            <p:nvPr/>
          </p:nvSpPr>
          <p:spPr bwMode="auto">
            <a:xfrm flipH="1">
              <a:off x="945" y="2692"/>
              <a:ext cx="338" cy="339"/>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86" name="Line 13"/>
            <p:cNvSpPr>
              <a:spLocks noChangeShapeType="1"/>
            </p:cNvSpPr>
            <p:nvPr/>
          </p:nvSpPr>
          <p:spPr bwMode="auto">
            <a:xfrm>
              <a:off x="1477" y="2668"/>
              <a:ext cx="314" cy="411"/>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87" name="Line 14"/>
            <p:cNvSpPr>
              <a:spLocks noChangeShapeType="1"/>
            </p:cNvSpPr>
            <p:nvPr/>
          </p:nvSpPr>
          <p:spPr bwMode="auto">
            <a:xfrm>
              <a:off x="945" y="3200"/>
              <a:ext cx="266" cy="218"/>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88" name="Line 15"/>
            <p:cNvSpPr>
              <a:spLocks noChangeShapeType="1"/>
            </p:cNvSpPr>
            <p:nvPr/>
          </p:nvSpPr>
          <p:spPr bwMode="auto">
            <a:xfrm>
              <a:off x="1404" y="3563"/>
              <a:ext cx="436" cy="266"/>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89" name="Line 16"/>
            <p:cNvSpPr>
              <a:spLocks noChangeShapeType="1"/>
            </p:cNvSpPr>
            <p:nvPr/>
          </p:nvSpPr>
          <p:spPr bwMode="auto">
            <a:xfrm>
              <a:off x="1888" y="3249"/>
              <a:ext cx="73" cy="532"/>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90" name="Line 17"/>
            <p:cNvSpPr>
              <a:spLocks noChangeShapeType="1"/>
            </p:cNvSpPr>
            <p:nvPr/>
          </p:nvSpPr>
          <p:spPr bwMode="auto">
            <a:xfrm>
              <a:off x="1380" y="2716"/>
              <a:ext cx="532" cy="1089"/>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91" name="Line 18"/>
            <p:cNvSpPr>
              <a:spLocks noChangeShapeType="1"/>
            </p:cNvSpPr>
            <p:nvPr/>
          </p:nvSpPr>
          <p:spPr bwMode="auto">
            <a:xfrm flipV="1">
              <a:off x="775" y="3563"/>
              <a:ext cx="436" cy="14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92" name="Line 19"/>
            <p:cNvSpPr>
              <a:spLocks noChangeShapeType="1"/>
            </p:cNvSpPr>
            <p:nvPr/>
          </p:nvSpPr>
          <p:spPr bwMode="auto">
            <a:xfrm flipV="1">
              <a:off x="1187" y="3587"/>
              <a:ext cx="120" cy="31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93" name="Line 20"/>
            <p:cNvSpPr>
              <a:spLocks noChangeShapeType="1"/>
            </p:cNvSpPr>
            <p:nvPr/>
          </p:nvSpPr>
          <p:spPr bwMode="auto">
            <a:xfrm flipH="1" flipV="1">
              <a:off x="750" y="3829"/>
              <a:ext cx="316" cy="170"/>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990229" name="AutoShape 21"/>
          <p:cNvSpPr>
            <a:spLocks noChangeArrowheads="1"/>
          </p:cNvSpPr>
          <p:nvPr/>
        </p:nvSpPr>
        <p:spPr bwMode="auto">
          <a:xfrm>
            <a:off x="3881438" y="4773613"/>
            <a:ext cx="1266825" cy="498475"/>
          </a:xfrm>
          <a:prstGeom prst="rightArrow">
            <a:avLst>
              <a:gd name="adj1" fmla="val 50000"/>
              <a:gd name="adj2" fmla="val 63535"/>
            </a:avLst>
          </a:prstGeom>
          <a:solidFill>
            <a:srgbClr val="0000FF"/>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anchor="ctr"/>
          <a:lstStyle/>
          <a:p>
            <a:endParaRPr lang="en-US" dirty="0"/>
          </a:p>
        </p:txBody>
      </p:sp>
      <p:grpSp>
        <p:nvGrpSpPr>
          <p:cNvPr id="3" name="Group 22"/>
          <p:cNvGrpSpPr>
            <a:grpSpLocks/>
          </p:cNvGrpSpPr>
          <p:nvPr/>
        </p:nvGrpSpPr>
        <p:grpSpPr bwMode="auto">
          <a:xfrm>
            <a:off x="5686425" y="3967163"/>
            <a:ext cx="2459038" cy="2647950"/>
            <a:chOff x="3582" y="2499"/>
            <a:chExt cx="1549" cy="1668"/>
          </a:xfrm>
        </p:grpSpPr>
        <p:sp>
          <p:nvSpPr>
            <p:cNvPr id="74762" name="Oval 23"/>
            <p:cNvSpPr>
              <a:spLocks noChangeArrowheads="1"/>
            </p:cNvSpPr>
            <p:nvPr/>
          </p:nvSpPr>
          <p:spPr bwMode="auto">
            <a:xfrm>
              <a:off x="4284" y="2499"/>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63" name="Oval 24"/>
            <p:cNvSpPr>
              <a:spLocks noChangeArrowheads="1"/>
            </p:cNvSpPr>
            <p:nvPr/>
          </p:nvSpPr>
          <p:spPr bwMode="auto">
            <a:xfrm>
              <a:off x="3776" y="3031"/>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64" name="Oval 25"/>
            <p:cNvSpPr>
              <a:spLocks noChangeArrowheads="1"/>
            </p:cNvSpPr>
            <p:nvPr/>
          </p:nvSpPr>
          <p:spPr bwMode="auto">
            <a:xfrm>
              <a:off x="4792" y="3031"/>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65" name="Oval 26"/>
            <p:cNvSpPr>
              <a:spLocks noChangeArrowheads="1"/>
            </p:cNvSpPr>
            <p:nvPr/>
          </p:nvSpPr>
          <p:spPr bwMode="auto">
            <a:xfrm>
              <a:off x="4236" y="3394"/>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66" name="Oval 27"/>
            <p:cNvSpPr>
              <a:spLocks noChangeArrowheads="1"/>
            </p:cNvSpPr>
            <p:nvPr/>
          </p:nvSpPr>
          <p:spPr bwMode="auto">
            <a:xfrm>
              <a:off x="4865" y="3805"/>
              <a:ext cx="266" cy="242"/>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67" name="Oval 28"/>
            <p:cNvSpPr>
              <a:spLocks noChangeArrowheads="1"/>
            </p:cNvSpPr>
            <p:nvPr/>
          </p:nvSpPr>
          <p:spPr bwMode="auto">
            <a:xfrm>
              <a:off x="3582" y="3660"/>
              <a:ext cx="266" cy="241"/>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68" name="Oval 29"/>
            <p:cNvSpPr>
              <a:spLocks noChangeArrowheads="1"/>
            </p:cNvSpPr>
            <p:nvPr/>
          </p:nvSpPr>
          <p:spPr bwMode="auto">
            <a:xfrm>
              <a:off x="4090" y="3926"/>
              <a:ext cx="266" cy="241"/>
            </a:xfrm>
            <a:prstGeom prst="ellipse">
              <a:avLst/>
            </a:prstGeom>
            <a:solidFill>
              <a:srgbClr val="CC99FF"/>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dirty="0"/>
            </a:p>
          </p:txBody>
        </p:sp>
        <p:sp>
          <p:nvSpPr>
            <p:cNvPr id="74769" name="Line 30"/>
            <p:cNvSpPr>
              <a:spLocks noChangeShapeType="1"/>
            </p:cNvSpPr>
            <p:nvPr/>
          </p:nvSpPr>
          <p:spPr bwMode="auto">
            <a:xfrm flipH="1">
              <a:off x="3994" y="2716"/>
              <a:ext cx="338" cy="339"/>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70" name="Line 31"/>
            <p:cNvSpPr>
              <a:spLocks noChangeShapeType="1"/>
            </p:cNvSpPr>
            <p:nvPr/>
          </p:nvSpPr>
          <p:spPr bwMode="auto">
            <a:xfrm>
              <a:off x="4526" y="2692"/>
              <a:ext cx="314" cy="411"/>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71" name="Line 32"/>
            <p:cNvSpPr>
              <a:spLocks noChangeShapeType="1"/>
            </p:cNvSpPr>
            <p:nvPr/>
          </p:nvSpPr>
          <p:spPr bwMode="auto">
            <a:xfrm>
              <a:off x="3994" y="3224"/>
              <a:ext cx="266" cy="218"/>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72" name="Line 33"/>
            <p:cNvSpPr>
              <a:spLocks noChangeShapeType="1"/>
            </p:cNvSpPr>
            <p:nvPr/>
          </p:nvSpPr>
          <p:spPr bwMode="auto">
            <a:xfrm>
              <a:off x="4453" y="358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73" name="Line 34"/>
            <p:cNvSpPr>
              <a:spLocks noChangeShapeType="1"/>
            </p:cNvSpPr>
            <p:nvPr/>
          </p:nvSpPr>
          <p:spPr bwMode="auto">
            <a:xfrm>
              <a:off x="4937" y="327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74" name="Line 35"/>
            <p:cNvSpPr>
              <a:spLocks noChangeShapeType="1"/>
            </p:cNvSpPr>
            <p:nvPr/>
          </p:nvSpPr>
          <p:spPr bwMode="auto">
            <a:xfrm>
              <a:off x="4429" y="2740"/>
              <a:ext cx="532" cy="1089"/>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75" name="Line 36"/>
            <p:cNvSpPr>
              <a:spLocks noChangeShapeType="1"/>
            </p:cNvSpPr>
            <p:nvPr/>
          </p:nvSpPr>
          <p:spPr bwMode="auto">
            <a:xfrm flipV="1">
              <a:off x="3824" y="3587"/>
              <a:ext cx="436" cy="14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76" name="Line 37"/>
            <p:cNvSpPr>
              <a:spLocks noChangeShapeType="1"/>
            </p:cNvSpPr>
            <p:nvPr/>
          </p:nvSpPr>
          <p:spPr bwMode="auto">
            <a:xfrm flipV="1">
              <a:off x="4236" y="3611"/>
              <a:ext cx="120" cy="315"/>
            </a:xfrm>
            <a:prstGeom prst="line">
              <a:avLst/>
            </a:prstGeom>
            <a:noFill/>
            <a:ln w="38100">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777" name="Line 38"/>
            <p:cNvSpPr>
              <a:spLocks noChangeShapeType="1"/>
            </p:cNvSpPr>
            <p:nvPr/>
          </p:nvSpPr>
          <p:spPr bwMode="auto">
            <a:xfrm flipH="1" flipV="1">
              <a:off x="3799" y="385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41" name="TextBox 40"/>
          <p:cNvSpPr txBox="1"/>
          <p:nvPr/>
        </p:nvSpPr>
        <p:spPr>
          <a:xfrm>
            <a:off x="2209800" y="4016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Cycles!</a:t>
            </a:r>
          </a:p>
        </p:txBody>
      </p:sp>
      <p:sp>
        <p:nvSpPr>
          <p:cNvPr id="42" name="TextBox 41"/>
          <p:cNvSpPr txBox="1"/>
          <p:nvPr/>
        </p:nvSpPr>
        <p:spPr>
          <a:xfrm>
            <a:off x="4495800" y="5159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a:t>
            </a:r>
            <a:br>
              <a:rPr lang="en-US" dirty="0">
                <a:solidFill>
                  <a:srgbClr val="FF0000"/>
                </a:solidFill>
                <a:latin typeface="+mn-lt"/>
                <a:ea typeface="+mn-ea"/>
                <a:cs typeface="+mn-cs"/>
              </a:rPr>
            </a:br>
            <a:r>
              <a:rPr lang="en-US" dirty="0">
                <a:solidFill>
                  <a:srgbClr val="FF0000"/>
                </a:solidFill>
                <a:latin typeface="+mn-lt"/>
                <a:ea typeface="+mn-ea"/>
                <a:cs typeface="+mn-cs"/>
              </a:rPr>
              <a:t>No Cycles!</a:t>
            </a:r>
          </a:p>
        </p:txBody>
      </p:sp>
      <p:pic>
        <p:nvPicPr>
          <p:cNvPr id="4" name="Picture 3"/>
          <p:cNvPicPr>
            <a:picLocks noChangeAspect="1"/>
          </p:cNvPicPr>
          <p:nvPr/>
        </p:nvPicPr>
        <p:blipFill>
          <a:blip r:embed="rId3"/>
          <a:stretch>
            <a:fillRect/>
          </a:stretch>
        </p:blipFill>
        <p:spPr>
          <a:xfrm>
            <a:off x="3681" y="0"/>
            <a:ext cx="970914" cy="1288143"/>
          </a:xfrm>
          <a:prstGeom prst="rect">
            <a:avLst/>
          </a:prstGeom>
        </p:spPr>
      </p:pic>
      <p:sp>
        <p:nvSpPr>
          <p:cNvPr id="43"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99</a:t>
            </a:fld>
            <a:endParaRPr lang="en-US"/>
          </a:p>
        </p:txBody>
      </p:sp>
    </p:spTree>
    <p:extLst>
      <p:ext uri="{BB962C8B-B14F-4D97-AF65-F5344CB8AC3E}">
        <p14:creationId xmlns:p14="http://schemas.microsoft.com/office/powerpoint/2010/main" val="881026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33794</TotalTime>
  <Words>6437</Words>
  <Application>Microsoft Macintosh PowerPoint</Application>
  <PresentationFormat>On-screen Show (4:3)</PresentationFormat>
  <Paragraphs>1879</Paragraphs>
  <Slides>106</Slides>
  <Notes>92</Notes>
  <HiddenSlides>1</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26" baseType="lpstr">
      <vt:lpstr>Adobe Ming Std L</vt:lpstr>
      <vt:lpstr>AppleGothic</vt:lpstr>
      <vt:lpstr>Calibri</vt:lpstr>
      <vt:lpstr>Calibri (Body)</vt:lpstr>
      <vt:lpstr>Courier New</vt:lpstr>
      <vt:lpstr>Helvetica</vt:lpstr>
      <vt:lpstr>MS Mincho</vt:lpstr>
      <vt:lpstr>MS PGothic</vt:lpstr>
      <vt:lpstr>ＭＳ Ｐゴシック</vt:lpstr>
      <vt:lpstr>Symbol</vt:lpstr>
      <vt:lpstr>Tahoma</vt:lpstr>
      <vt:lpstr>Times</vt:lpstr>
      <vt:lpstr>Zapf Dingbats</vt:lpstr>
      <vt:lpstr>ZapfDingbats</vt:lpstr>
      <vt:lpstr>Arial</vt:lpstr>
      <vt:lpstr>Times New Roman</vt:lpstr>
      <vt:lpstr>Wingdings</vt:lpstr>
      <vt:lpstr>Office Theme</vt:lpstr>
      <vt:lpstr>Clip</vt:lpstr>
      <vt:lpstr>Document</vt:lpstr>
      <vt:lpstr>PowerPoint Presentation</vt:lpstr>
      <vt:lpstr>Topic 3: The Data Link Layer</vt:lpstr>
      <vt:lpstr>Link Layer: Introduction</vt:lpstr>
      <vt:lpstr>Link Layer (Channel) Services</vt:lpstr>
      <vt:lpstr>Link Layer (Channel) Services - 2</vt:lpstr>
      <vt:lpstr>Where is the link layer implemented?</vt:lpstr>
      <vt:lpstr>Adaptors Communicating</vt:lpstr>
      <vt:lpstr>Coding – a channel function</vt:lpstr>
      <vt:lpstr>PowerPoint Presentation</vt:lpstr>
      <vt:lpstr>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Division Multiple Access (CDMA) (not to be confused with CSMA!)</vt:lpstr>
      <vt:lpstr>CDMA Encode/Decode</vt:lpstr>
      <vt:lpstr>CDMA: two-sender interference</vt:lpstr>
      <vt:lpstr>Coding Examples summary</vt:lpstr>
      <vt:lpstr>Error Detection and Correction</vt:lpstr>
      <vt:lpstr>Error Detection and Correction</vt:lpstr>
      <vt:lpstr>Error Detection</vt:lpstr>
      <vt:lpstr>Error Detection Code</vt:lpstr>
      <vt:lpstr>Error Detection Code: Parity</vt:lpstr>
      <vt:lpstr>Parity Checking</vt:lpstr>
      <vt:lpstr>Internet checksum</vt:lpstr>
      <vt:lpstr>Error Detection Code: CRC</vt:lpstr>
      <vt:lpstr>CRC with 3-bit Divisor 101 </vt:lpstr>
      <vt:lpstr>The divisor (P) – Secret sauce of CRC</vt:lpstr>
      <vt:lpstr>Checksumming: Cyclic Redundancy Check recap</vt:lpstr>
      <vt:lpstr>CRC Another Example – this time with long division</vt:lpstr>
      <vt:lpstr>Error Detection Code becomes….</vt:lpstr>
      <vt:lpstr>Forward Error Correction (FEC)</vt:lpstr>
      <vt:lpstr>Forward Error Correction (FEC)</vt:lpstr>
      <vt:lpstr>Basic Idea of Forward Error Correction</vt:lpstr>
      <vt:lpstr>Error Detection vs Correction </vt:lpstr>
      <vt:lpstr>Multiple Access Links and Protocols</vt:lpstr>
      <vt:lpstr>Multiple Access protocols</vt:lpstr>
      <vt:lpstr>Ideal Multiple Access Protocol</vt:lpstr>
      <vt:lpstr>MAC Protocols: a taxonomy</vt:lpstr>
      <vt:lpstr>Channel Partitioning MAC protocols: TDMA (time travel warning – we mentioned this earlier)</vt:lpstr>
      <vt:lpstr>Channel Partitioning MAC protocols: FDMA (time travel warning – we mentioned this earlier)</vt:lpstr>
      <vt:lpstr>“Taking Turns” MAC protocols</vt:lpstr>
      <vt:lpstr>“Taking Turns” MAC protocols</vt:lpstr>
      <vt:lpstr>“Taking Turns” MAC protocols</vt:lpstr>
      <vt:lpstr>ATM</vt:lpstr>
      <vt:lpstr>Random Access MAC Protocols</vt:lpstr>
      <vt:lpstr>Key Ideas of Random Access</vt:lpstr>
      <vt:lpstr>CSMA (Carrier Sense Multiple Access)</vt:lpstr>
      <vt:lpstr>CSMA Collisions</vt:lpstr>
      <vt:lpstr>CSMA/CD (Collision Detection)</vt:lpstr>
      <vt:lpstr>CSMA/CD Collision Detection</vt:lpstr>
      <vt:lpstr>Limits on CSMA/CD Network Length</vt:lpstr>
      <vt:lpstr>Performance of CSMA/CD</vt:lpstr>
      <vt:lpstr>Benefits of Ethernet</vt:lpstr>
      <vt:lpstr>Evolution of Ethernet</vt:lpstr>
      <vt:lpstr>Ethernet: CSMA/CD Protocol</vt:lpstr>
      <vt:lpstr>PowerPoint Presentation</vt:lpstr>
      <vt:lpstr>PowerPoint Presentation</vt:lpstr>
      <vt:lpstr>Wireless Communication Standards </vt:lpstr>
      <vt:lpstr>What Makes Wireless Different?</vt:lpstr>
      <vt:lpstr>Path Loss / Path Attenuation</vt:lpstr>
      <vt:lpstr>Multipath Effects</vt:lpstr>
      <vt:lpstr>Interference from Other Sources</vt:lpstr>
      <vt:lpstr>Wireless Bit Errors</vt:lpstr>
      <vt:lpstr>Lets focus on 802.11</vt:lpstr>
      <vt:lpstr>802.11 Architecture</vt:lpstr>
      <vt:lpstr>Wireless Multiple Access Technique?</vt:lpstr>
      <vt:lpstr>Hidden Terminals</vt:lpstr>
      <vt:lpstr>Exposed Terminals</vt:lpstr>
      <vt:lpstr>Key Points</vt:lpstr>
      <vt:lpstr>Basic Collision Avoidance</vt:lpstr>
      <vt:lpstr>CSMA/CA -MA with Collision Avoidance</vt:lpstr>
      <vt:lpstr>CSMA/CA, con’t</vt:lpstr>
      <vt:lpstr>CSMA/CA, con’t</vt:lpstr>
      <vt:lpstr>RTS / CTS Protocols (CSMA/CA)</vt:lpstr>
      <vt:lpstr>Preventing Collisions Altogether</vt:lpstr>
      <vt:lpstr>CSMA/CA and RTS/CTS</vt:lpstr>
      <vt:lpstr>CSMA/CD vs CSMA/CA (without RTS/CTS) </vt:lpstr>
      <vt:lpstr>PowerPoint Presentation</vt:lpstr>
      <vt:lpstr> Summary of MAC protocols</vt:lpstr>
      <vt:lpstr>MAC Addresses </vt:lpstr>
      <vt:lpstr>LAN Address (more)</vt:lpstr>
      <vt:lpstr>Hubs</vt:lpstr>
      <vt:lpstr>CSMA/CD Lives….</vt:lpstr>
      <vt:lpstr>Switch (like a Hub but smarter)</vt:lpstr>
      <vt:lpstr>Switch:  allows multiple simultaneous transmissions</vt:lpstr>
      <vt:lpstr>Switch Table</vt:lpstr>
      <vt:lpstr>Switch: self-learning (recap)</vt:lpstr>
      <vt:lpstr>Switch: frame filtering/forwarding</vt:lpstr>
      <vt:lpstr>Self-learning, forwarding: example</vt:lpstr>
      <vt:lpstr>Interconnecting switches</vt:lpstr>
      <vt:lpstr>Flooding Can Lead to Loops</vt:lpstr>
      <vt:lpstr>Solution: Spanning Trees</vt:lpstr>
      <vt:lpstr>What Do We Know?</vt:lpstr>
      <vt:lpstr>Constructing a Spanning Tree</vt:lpstr>
      <vt:lpstr>Steps in Spanning Tree Algorithm</vt:lpstr>
      <vt:lpstr>Example From Switch #4’s Viewpoint</vt:lpstr>
      <vt:lpstr>Example From Switch #4’s Viewpoint</vt:lpstr>
      <vt:lpstr>Robust Spanning Tree Algorithm</vt:lpstr>
      <vt:lpstr>Topic 3: Summary</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Microsoft Office User</cp:lastModifiedBy>
  <cp:revision>109</cp:revision>
  <cp:lastPrinted>2014-01-27T09:29:01Z</cp:lastPrinted>
  <dcterms:created xsi:type="dcterms:W3CDTF">2012-02-20T09:29:17Z</dcterms:created>
  <dcterms:modified xsi:type="dcterms:W3CDTF">2015-10-27T14:05:56Z</dcterms:modified>
</cp:coreProperties>
</file>