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4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97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2" r:id="rId13"/>
    <p:sldId id="381" r:id="rId14"/>
    <p:sldId id="383" r:id="rId15"/>
    <p:sldId id="384" r:id="rId16"/>
    <p:sldId id="385" r:id="rId17"/>
    <p:sldId id="418" r:id="rId18"/>
    <p:sldId id="388" r:id="rId19"/>
    <p:sldId id="387" r:id="rId20"/>
    <p:sldId id="392" r:id="rId21"/>
    <p:sldId id="393" r:id="rId22"/>
    <p:sldId id="313" r:id="rId23"/>
    <p:sldId id="394" r:id="rId24"/>
    <p:sldId id="395" r:id="rId25"/>
    <p:sldId id="400" r:id="rId26"/>
    <p:sldId id="396" r:id="rId27"/>
    <p:sldId id="397" r:id="rId28"/>
    <p:sldId id="414" r:id="rId29"/>
    <p:sldId id="401" r:id="rId30"/>
    <p:sldId id="280" r:id="rId31"/>
    <p:sldId id="415" r:id="rId32"/>
    <p:sldId id="416" r:id="rId33"/>
    <p:sldId id="417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411" r:id="rId43"/>
    <p:sldId id="412" r:id="rId44"/>
    <p:sldId id="419" r:id="rId4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3136" y="-104"/>
      </p:cViewPr>
      <p:guideLst>
        <p:guide orient="horz" pos="2160"/>
        <p:guide pos="2880"/>
      </p:guideLst>
    </p:cSldViewPr>
  </p:slideViewPr>
  <p:notesTextViewPr>
    <p:cViewPr>
      <p:scale>
        <a:sx n="229" d="100"/>
        <a:sy n="229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DC2E-64FB-5247-B7FD-07AF4534E3FD}" type="datetime1">
              <a:rPr lang="en-GB" smtClean="0"/>
              <a:t>09/01/2014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A3BCC-FE9A-8445-8B73-74E57693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28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C3FD-1379-7A48-8869-1B2DBF41F40C}" type="datetime1">
              <a:rPr lang="en-GB" smtClean="0"/>
              <a:t>09/01/2014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0D0D-96B6-AD48-ACAA-A289CE088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29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6C39-4009-5B48-927E-0DF3D345445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F971-FB2F-2D40-8BF7-D107A6D66A30}" type="slidenum">
              <a:rPr lang="en-US"/>
              <a:pPr/>
              <a:t>23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Novell</a:t>
            </a:r>
          </a:p>
          <a:p>
            <a:r>
              <a:rPr lang="en-US" dirty="0" err="1" smtClean="0"/>
              <a:t>DECnet</a:t>
            </a:r>
            <a:endParaRPr lang="en-US" dirty="0" smtClean="0"/>
          </a:p>
          <a:p>
            <a:r>
              <a:rPr lang="en-US" dirty="0" smtClean="0"/>
              <a:t>Banyan Vines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FE0A2-C2B4-824A-8420-D1C94B756A14}" type="slidenum">
              <a:rPr lang="en-US"/>
              <a:pPr/>
              <a:t>24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FFEDDF-6264-4047-A185-B07A42EB226F}" type="slidenum">
              <a:rPr lang="en-US" sz="1200" b="0">
                <a:latin typeface="Times New Roman" charset="0"/>
              </a:rPr>
              <a:pPr eaLnBrk="1" hangingPunct="1"/>
              <a:t>26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6AD454-020F-6B46-B63D-EE70256DAD94}" type="slidenum">
              <a:rPr lang="en-US" sz="1200" b="0">
                <a:latin typeface="Times New Roman" charset="0"/>
              </a:rPr>
              <a:pPr eaLnBrk="1" hangingPunct="1"/>
              <a:t>27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7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FF31BB-FCBD-C54C-987A-6BA0D7B0631A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1F7CDEA-02A4-2849-B1FA-0ED246A84BBF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2BE1E1-6FA6-4847-9BE3-0F1BE39A092D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7B87A82-55FF-E24E-B173-60FAB8B8FC56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30F0E7-3CF2-2F4B-BB3D-8F8D1129017C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9EDCC1-5CF9-E94D-B907-7FC1E01BDC7F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8B174D5-BE8E-1C4D-8E49-FC2A21E4D0C3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AC29447-AA2F-064E-8687-3FE0AF7F8FA7}" type="slidenum">
              <a:rPr lang="en-US" sz="1300" b="0">
                <a:latin typeface="Times New Roman" charset="0"/>
              </a:rPr>
              <a:pPr eaLnBrk="1" hangingPunct="1"/>
              <a:t>42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One make hosts as simple as possible.  The other makes the network as simple as possible.  Which do you prefer?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D03E90-0236-3B41-9C09-8ED6365D4ED1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DF67D9-6D40-D341-B011-267D4EDB775B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9B4109-304C-2D41-87E7-8A84F333909B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20700"/>
            <a:ext cx="3419475" cy="2565400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423" y="3257777"/>
            <a:ext cx="6709171" cy="30842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B40FF0-F7B9-BD4B-8CFA-A0C8CB5AB82B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27A7EE-C93B-2D49-82FA-1FA64A1D8544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E0AFEB-90D6-8E45-B95A-CA53E878C8E6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Lecture (Question by hands)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Traffic lights/driving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CD3CF1E-20A8-FD4B-8052-ED802D75E69C}" type="slidenum">
              <a:rPr lang="en-US" sz="1200" b="0">
                <a:latin typeface="Times New Roman" charset="0"/>
              </a:rPr>
              <a:pPr eaLnBrk="1" hangingPunct="1"/>
              <a:t>22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ndrew.moore@cl.cam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2588" y="493713"/>
            <a:ext cx="8399462" cy="58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4000" dirty="0" smtClean="0">
                <a:latin typeface="Calibri"/>
              </a:rPr>
              <a:t>Computer Networking</a:t>
            </a:r>
            <a:endParaRPr lang="en-US" sz="4000" dirty="0">
              <a:latin typeface="Calibri"/>
            </a:endParaRP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>
                <a:latin typeface="Calibri"/>
              </a:rPr>
              <a:t>Lent Term M/W/F </a:t>
            </a:r>
            <a:r>
              <a:rPr lang="en-US" sz="4000" dirty="0"/>
              <a:t>11:00-12:00</a:t>
            </a:r>
          </a:p>
          <a:p>
            <a:pPr algn="ctr" eaLnBrk="0" hangingPunct="0"/>
            <a:r>
              <a:rPr lang="en-US" sz="4000" dirty="0" smtClean="0">
                <a:latin typeface="Calibri"/>
              </a:rPr>
              <a:t>LT1 </a:t>
            </a:r>
            <a:r>
              <a:rPr lang="en-US" sz="4000" dirty="0">
                <a:latin typeface="Calibri"/>
              </a:rPr>
              <a:t>in Gates </a:t>
            </a:r>
            <a:r>
              <a:rPr lang="en-US" sz="4000" dirty="0" smtClean="0">
                <a:latin typeface="Calibri"/>
              </a:rPr>
              <a:t>Building</a:t>
            </a: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 smtClean="0">
                <a:latin typeface="Calibri"/>
              </a:rPr>
              <a:t>Slide Set 2</a:t>
            </a:r>
          </a:p>
          <a:p>
            <a:pPr algn="ctr" eaLnBrk="0" hangingPunct="0"/>
            <a:endParaRPr lang="en-US" sz="1800" dirty="0">
              <a:latin typeface="Calibri"/>
            </a:endParaRPr>
          </a:p>
          <a:p>
            <a:pPr algn="ctr" eaLnBrk="0" hangingPunct="0"/>
            <a:r>
              <a:rPr lang="en-US" sz="3600" dirty="0" smtClean="0">
                <a:latin typeface="Calibri"/>
              </a:rPr>
              <a:t>Andrew </a:t>
            </a:r>
            <a:r>
              <a:rPr lang="en-US" sz="3600" dirty="0">
                <a:latin typeface="Calibri"/>
              </a:rPr>
              <a:t>W. Moore</a:t>
            </a:r>
            <a:endParaRPr lang="en-US" sz="2000" dirty="0">
              <a:latin typeface="Calibri"/>
            </a:endParaRPr>
          </a:p>
          <a:p>
            <a:pPr algn="ctr" eaLnBrk="0" hangingPunct="0"/>
            <a:r>
              <a:rPr lang="en-US" dirty="0">
                <a:latin typeface="Calibri"/>
                <a:hlinkClick r:id="rId3"/>
              </a:rPr>
              <a:t>andrew.moore@</a:t>
            </a:r>
            <a:r>
              <a:rPr lang="en-US" dirty="0" smtClean="0">
                <a:latin typeface="Calibri"/>
                <a:hlinkClick r:id="rId3"/>
              </a:rPr>
              <a:t>cl.cam.ac.uk</a:t>
            </a:r>
            <a:endParaRPr lang="en-US" dirty="0" smtClean="0">
              <a:latin typeface="Calibri"/>
            </a:endParaRPr>
          </a:p>
          <a:p>
            <a:pPr algn="ctr" eaLnBrk="0" hangingPunct="0"/>
            <a:r>
              <a:rPr lang="en-US" dirty="0" smtClean="0">
                <a:latin typeface="Calibri"/>
              </a:rPr>
              <a:t>January 2014</a:t>
            </a:r>
            <a:endParaRPr lang="en-US" dirty="0">
              <a:latin typeface="Calibri"/>
            </a:endParaRPr>
          </a:p>
          <a:p>
            <a:pPr algn="ctr" eaLnBrk="0" hangingPunct="0"/>
            <a:endParaRPr lang="en-US" dirty="0" smtClean="0"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0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1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Entities usually do something useful</a:t>
            </a:r>
            <a:endParaRPr lang="en-US" dirty="0"/>
          </a:p>
          <a:p>
            <a:pPr lvl="1"/>
            <a:r>
              <a:rPr lang="en-US" dirty="0" smtClean="0"/>
              <a:t>Encryption – Error correction – Reliable Delivery</a:t>
            </a:r>
          </a:p>
          <a:p>
            <a:pPr lvl="1"/>
            <a:r>
              <a:rPr lang="en-US" dirty="0" smtClean="0"/>
              <a:t>Nothing at all is also reasonable</a:t>
            </a:r>
          </a:p>
          <a:p>
            <a:pPr marL="0" indent="0">
              <a:buNone/>
            </a:pPr>
            <a:r>
              <a:rPr lang="en-US" dirty="0" smtClean="0"/>
              <a:t>Not all communications is end-to-end</a:t>
            </a:r>
          </a:p>
          <a:p>
            <a:pPr marL="0" indent="0">
              <a:buNone/>
            </a:pPr>
            <a:r>
              <a:rPr lang="en-US" dirty="0" smtClean="0"/>
              <a:t>Examples for things in the middle</a:t>
            </a:r>
          </a:p>
          <a:p>
            <a:pPr lvl="1"/>
            <a:r>
              <a:rPr lang="en-US" dirty="0" smtClean="0"/>
              <a:t>IP Router – Mobile Phone Cell Tower</a:t>
            </a:r>
          </a:p>
          <a:p>
            <a:pPr lvl="1"/>
            <a:r>
              <a:rPr lang="en-US" dirty="0" smtClean="0"/>
              <a:t>Person translating French to 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gateway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6" y="4984073"/>
            <a:ext cx="50673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9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and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600201"/>
            <a:ext cx="8752642" cy="30070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In Computer Networks we often see higher-layer information embedded within lower-layer information</a:t>
            </a:r>
          </a:p>
          <a:p>
            <a:r>
              <a:rPr lang="en-US" dirty="0" smtClean="0"/>
              <a:t>Such embedding can be considered a form of layering</a:t>
            </a:r>
          </a:p>
          <a:p>
            <a:r>
              <a:rPr lang="en-US" dirty="0" smtClean="0"/>
              <a:t>Higher layer information is generated by stripping off headers and trailers of the current layer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an IP entity only looks at the IP headers</a:t>
            </a:r>
          </a:p>
          <a:p>
            <a:pPr marL="0" indent="0" algn="ctr">
              <a:buNone/>
            </a:pPr>
            <a:r>
              <a:rPr lang="en-US" b="1" i="1" dirty="0" smtClean="0"/>
              <a:t>BUT embedding is not the only form of layering</a:t>
            </a:r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Layering is to help understand a communications system</a:t>
            </a:r>
          </a:p>
          <a:p>
            <a:pPr marL="0" indent="0">
              <a:buNone/>
            </a:pPr>
            <a:r>
              <a:rPr lang="en-US" b="1" dirty="0" smtClean="0"/>
              <a:t>NOT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etermine implementation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embed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47" y="3582457"/>
            <a:ext cx="51308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1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1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019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alibri"/>
              </a:rPr>
              <a:t>source</a:t>
            </a:r>
          </a:p>
        </p:txBody>
      </p:sp>
      <p:graphicFrame>
        <p:nvGraphicFramePr>
          <p:cNvPr id="144386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2017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394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144524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5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6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527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44532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3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4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528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44529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0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1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395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6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7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398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399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0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1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18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9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0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1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22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23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061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segment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16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7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988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datagram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4406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360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destination</a:t>
            </a:r>
          </a:p>
        </p:txBody>
      </p:sp>
      <p:graphicFrame>
        <p:nvGraphicFramePr>
          <p:cNvPr id="144387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4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444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508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9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0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1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512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13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4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5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6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502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3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4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5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6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07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7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98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9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0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1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8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96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7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144419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91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2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3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4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44495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0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87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8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9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0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144421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2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144474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5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6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7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8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479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4484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5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6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480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4481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2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3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423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4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66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7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8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9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70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71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2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3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5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0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1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2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3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64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65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4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55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6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7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8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9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46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7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8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9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50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1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2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3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44428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144429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sp>
        <p:nvSpPr>
          <p:cNvPr id="144430" name="Rectangle 168"/>
          <p:cNvSpPr>
            <a:spLocks noGrp="1" noChangeArrowheads="1"/>
          </p:cNvSpPr>
          <p:nvPr>
            <p:ph type="title"/>
          </p:nvPr>
        </p:nvSpPr>
        <p:spPr>
          <a:xfrm>
            <a:off x="4537075" y="0"/>
            <a:ext cx="4606925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Example Embedding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000" dirty="0" smtClean="0">
                <a:ea typeface="ＭＳ Ｐゴシック" charset="0"/>
                <a:cs typeface="ＭＳ Ｐゴシック" charset="0"/>
              </a:rPr>
              <a:t>(also called Encapsulation)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0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message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4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5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44438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2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3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 err="1">
                    <a:latin typeface="Calibri"/>
                  </a:rPr>
                  <a:t>H</a:t>
                </a:r>
                <a:r>
                  <a:rPr lang="en-US" sz="1800" baseline="-25000" dirty="0" err="1">
                    <a:latin typeface="Calibri"/>
                  </a:rPr>
                  <a:t>t</a:t>
                </a:r>
                <a:endParaRPr lang="en-US" sz="1800" baseline="-25000" dirty="0">
                  <a:latin typeface="Calibri"/>
                </a:endParaRPr>
              </a:p>
            </p:txBody>
          </p:sp>
        </p:grpSp>
        <p:grpSp>
          <p:nvGrpSpPr>
            <p:cNvPr id="144439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0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1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>
                    <a:latin typeface="Calibri"/>
                  </a:rPr>
                  <a:t>M</a:t>
                </a:r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36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37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91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frame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7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Distributing Layers Across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Layers are simple if only on a single machine</a:t>
            </a:r>
          </a:p>
          <a:p>
            <a:pPr lvl="1">
              <a:defRPr/>
            </a:pPr>
            <a:r>
              <a:rPr lang="en-US" dirty="0" smtClean="0"/>
              <a:t>Just stack of modules interacting with those above/below</a:t>
            </a:r>
          </a:p>
          <a:p>
            <a:pPr lvl="5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But we need to implement layers across machines</a:t>
            </a:r>
          </a:p>
          <a:p>
            <a:pPr lvl="1">
              <a:defRPr/>
            </a:pPr>
            <a:r>
              <a:rPr lang="en-US" dirty="0" smtClean="0"/>
              <a:t>Hosts</a:t>
            </a:r>
          </a:p>
          <a:p>
            <a:pPr lvl="1">
              <a:defRPr/>
            </a:pPr>
            <a:r>
              <a:rPr lang="en-US" dirty="0" smtClean="0"/>
              <a:t>Routers (switches)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gets implemented where?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1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Gets Implemented on Host?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Bits arrive on wire, must make it up to application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Therefore, all layers must exist at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host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180479" y="4157663"/>
            <a:ext cx="2267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s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</a:rPr>
              <a:t>ource / destination</a:t>
            </a:r>
            <a:endParaRPr lang="en-US" sz="2000" dirty="0">
              <a:solidFill>
                <a:schemeClr val="accent2"/>
              </a:solidFill>
              <a:latin typeface="Calibri"/>
            </a:endParaRPr>
          </a:p>
        </p:txBody>
      </p:sp>
      <p:graphicFrame>
        <p:nvGraphicFramePr>
          <p:cNvPr id="6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6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8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9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0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1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3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24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5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9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0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1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3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6" name="Group 85"/>
          <p:cNvGrpSpPr>
            <a:grpSpLocks/>
          </p:cNvGrpSpPr>
          <p:nvPr/>
        </p:nvGrpSpPr>
        <p:grpSpPr bwMode="auto">
          <a:xfrm>
            <a:off x="952499" y="4610100"/>
            <a:ext cx="657225" cy="301625"/>
            <a:chOff x="780" y="1553"/>
            <a:chExt cx="428" cy="190"/>
          </a:xfrm>
        </p:grpSpPr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sp>
        <p:nvSpPr>
          <p:cNvPr id="39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7429" y="242768"/>
            <a:ext cx="883445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Router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Bits arrive on wire</a:t>
            </a:r>
          </a:p>
          <a:p>
            <a:pPr lvl="1">
              <a:defRPr/>
            </a:pPr>
            <a:r>
              <a:rPr lang="en-US" dirty="0" smtClean="0"/>
              <a:t>Physical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Packets must be delivered to next-hop </a:t>
            </a:r>
            <a:endParaRPr lang="en-US" dirty="0"/>
          </a:p>
          <a:p>
            <a:pPr lvl="1">
              <a:defRPr/>
            </a:pPr>
            <a:r>
              <a:rPr lang="en-US" dirty="0" err="1" smtClean="0"/>
              <a:t>Datalink</a:t>
            </a:r>
            <a:r>
              <a:rPr lang="en-US" dirty="0" smtClean="0"/>
              <a:t> layer </a:t>
            </a:r>
            <a:r>
              <a:rPr lang="en-US" dirty="0"/>
              <a:t>necessary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Routers participate in global delivery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Network layer necessary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Routers don’t support reliable delivery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Transport layer (and above) </a:t>
            </a:r>
            <a:r>
              <a:rPr lang="en-US" b="1" i="1" u="sng" dirty="0" smtClean="0"/>
              <a:t>not</a:t>
            </a:r>
            <a:r>
              <a:rPr lang="en-US" dirty="0" smtClean="0"/>
              <a:t> supported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5931962" y="1391971"/>
            <a:ext cx="1387475" cy="1035050"/>
            <a:chOff x="3601" y="168"/>
            <a:chExt cx="874" cy="652"/>
          </a:xfrm>
        </p:grpSpPr>
        <p:sp>
          <p:nvSpPr>
            <p:cNvPr id="6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7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0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" name="Freeform 99"/>
          <p:cNvSpPr>
            <a:spLocks/>
          </p:cNvSpPr>
          <p:nvPr/>
        </p:nvSpPr>
        <p:spPr bwMode="auto">
          <a:xfrm>
            <a:off x="7255937" y="1384033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7859187" y="2211121"/>
            <a:ext cx="766763" cy="433387"/>
            <a:chOff x="3600" y="219"/>
            <a:chExt cx="360" cy="175"/>
          </a:xfrm>
        </p:grpSpPr>
        <p:sp>
          <p:nvSpPr>
            <p:cNvPr id="13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4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5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9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0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1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2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4515912" y="1774558"/>
            <a:ext cx="1479550" cy="303213"/>
            <a:chOff x="332" y="2224"/>
            <a:chExt cx="932" cy="191"/>
          </a:xfrm>
        </p:grpSpPr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8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9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0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31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4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5" name="Group 124"/>
          <p:cNvGrpSpPr>
            <a:grpSpLocks/>
          </p:cNvGrpSpPr>
          <p:nvPr/>
        </p:nvGrpSpPr>
        <p:grpSpPr bwMode="auto">
          <a:xfrm>
            <a:off x="4774675" y="1468171"/>
            <a:ext cx="1208087" cy="303212"/>
            <a:chOff x="501" y="1990"/>
            <a:chExt cx="761" cy="191"/>
          </a:xfrm>
        </p:grpSpPr>
        <p:sp>
          <p:nvSpPr>
            <p:cNvPr id="36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7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8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9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0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1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42" name="Group 140"/>
          <p:cNvGrpSpPr>
            <a:grpSpLocks/>
          </p:cNvGrpSpPr>
          <p:nvPr/>
        </p:nvGrpSpPr>
        <p:grpSpPr bwMode="auto">
          <a:xfrm>
            <a:off x="7546450" y="1834883"/>
            <a:ext cx="1208087" cy="303213"/>
            <a:chOff x="501" y="1990"/>
            <a:chExt cx="761" cy="191"/>
          </a:xfrm>
        </p:grpSpPr>
        <p:sp>
          <p:nvSpPr>
            <p:cNvPr id="43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44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5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7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8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49" name="Text Box 166"/>
          <p:cNvSpPr txBox="1">
            <a:spLocks noChangeArrowheads="1"/>
          </p:cNvSpPr>
          <p:nvPr/>
        </p:nvSpPr>
        <p:spPr bwMode="auto">
          <a:xfrm>
            <a:off x="8198912" y="2639746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50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109713" y="274638"/>
            <a:ext cx="885472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93"/>
            <a:ext cx="843229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Switches do what routers do, except they don’t participate in global delivery, just local delivery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only need to support Physical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Datalink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Don’t need to support Network layer</a:t>
            </a:r>
          </a:p>
          <a:p>
            <a:pPr lvl="4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Won’t focus on the router/switch distinction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When I say switch, I almost always mean router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Almost all boxes support network layer these </a:t>
            </a:r>
            <a:r>
              <a:rPr lang="en-US" dirty="0" smtClean="0">
                <a:latin typeface="Arial" charset="0"/>
                <a:ea typeface="ＭＳ Ｐゴシック" charset="0"/>
              </a:rPr>
              <a:t>days</a:t>
            </a:r>
          </a:p>
          <a:p>
            <a:pPr marL="457200" lvl="1" indent="0">
              <a:buNone/>
            </a:pPr>
            <a:r>
              <a:rPr lang="en-US" dirty="0" smtClean="0">
                <a:latin typeface="Arial" charset="0"/>
                <a:ea typeface="ＭＳ Ｐゴシック" charset="0"/>
              </a:rPr>
              <a:t>Routers have switches but switches do not have routers</a:t>
            </a:r>
            <a:endParaRPr lang="en-US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7219951" y="558618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7578726" y="6167208"/>
            <a:ext cx="976312" cy="277812"/>
            <a:chOff x="198" y="3765"/>
            <a:chExt cx="693" cy="287"/>
          </a:xfrm>
        </p:grpSpPr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18" name="Group 94"/>
          <p:cNvGrpSpPr>
            <a:grpSpLocks/>
          </p:cNvGrpSpPr>
          <p:nvPr/>
        </p:nvGrpSpPr>
        <p:grpSpPr bwMode="auto">
          <a:xfrm>
            <a:off x="5911851" y="5611583"/>
            <a:ext cx="1387475" cy="733425"/>
            <a:chOff x="4696" y="597"/>
            <a:chExt cx="874" cy="462"/>
          </a:xfrm>
        </p:grpSpPr>
        <p:sp>
          <p:nvSpPr>
            <p:cNvPr id="1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23" name="Text Box 167"/>
          <p:cNvSpPr txBox="1">
            <a:spLocks noChangeArrowheads="1"/>
          </p:cNvSpPr>
          <p:nvPr/>
        </p:nvSpPr>
        <p:spPr bwMode="auto">
          <a:xfrm>
            <a:off x="8026401" y="643867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grpSp>
        <p:nvGrpSpPr>
          <p:cNvPr id="24" name="Group 115"/>
          <p:cNvGrpSpPr>
            <a:grpSpLocks/>
          </p:cNvGrpSpPr>
          <p:nvPr/>
        </p:nvGrpSpPr>
        <p:grpSpPr bwMode="auto">
          <a:xfrm>
            <a:off x="4238625" y="5683021"/>
            <a:ext cx="1479550" cy="303213"/>
            <a:chOff x="332" y="2224"/>
            <a:chExt cx="932" cy="191"/>
          </a:xfrm>
        </p:grpSpPr>
        <p:sp>
          <p:nvSpPr>
            <p:cNvPr id="25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9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0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1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2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3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3716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</p:spPr>
        <p:txBody>
          <a:bodyPr lIns="90452" tIns="44434" rIns="90452" bIns="44434" anchor="b"/>
          <a:lstStyle/>
          <a:p>
            <a:r>
              <a:rPr lang="en-US">
                <a:latin typeface="Helvetica" charset="0"/>
              </a:rPr>
              <a:t>The Internet </a:t>
            </a:r>
            <a:r>
              <a:rPr lang="en-US" i="1">
                <a:latin typeface="Helvetica" charset="0"/>
              </a:rPr>
              <a:t>Hourglass</a:t>
            </a:r>
            <a:endParaRPr lang="en-US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6254347" y="3555930"/>
            <a:ext cx="572917" cy="287339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769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There is just </a:t>
            </a:r>
            <a:r>
              <a:rPr lang="en-US" sz="2800" b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>
                <a:latin typeface="Arial" charset="0"/>
              </a:rPr>
              <a:t> network-layer protocol, </a:t>
            </a:r>
            <a:r>
              <a:rPr lang="en-US" sz="2800">
                <a:latin typeface="Arial" charset="0"/>
              </a:rPr>
              <a:t>IP</a:t>
            </a:r>
            <a:r>
              <a:rPr lang="en-US" sz="2800" b="0">
                <a:latin typeface="Arial" charset="0"/>
              </a:rPr>
              <a:t>.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>
                <a:latin typeface="Arial" charset="0"/>
              </a:rPr>
              <a:t> facilitates </a:t>
            </a:r>
            <a:r>
              <a:rPr lang="en-US" altLang="ja-JP" sz="2800" b="0">
                <a:solidFill>
                  <a:srgbClr val="FF0000"/>
                </a:solidFill>
                <a:latin typeface="Arial" charset="0"/>
              </a:rPr>
              <a:t>interoperability</a:t>
            </a:r>
            <a:r>
              <a:rPr lang="en-US" altLang="ja-JP" sz="2800" b="0">
                <a:latin typeface="Arial" charset="0"/>
              </a:rPr>
              <a:t>.</a:t>
            </a:r>
            <a:endParaRPr lang="en-US" sz="2800" b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stCxn id="142360" idx="2"/>
            <a:endCxn id="142363" idx="0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5461812" y="2663950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3150" y="4579938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4063672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06024" y="3339016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Block Arc 60"/>
          <p:cNvSpPr/>
          <p:nvPr/>
        </p:nvSpPr>
        <p:spPr>
          <a:xfrm rot="5400000">
            <a:off x="5904800" y="3457157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3" name="Block Arc 62"/>
          <p:cNvSpPr/>
          <p:nvPr/>
        </p:nvSpPr>
        <p:spPr>
          <a:xfrm rot="16200000">
            <a:off x="6792823" y="3462048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6876" y="3555930"/>
            <a:ext cx="37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protocol stack </a:t>
            </a:r>
            <a:r>
              <a:rPr lang="en-US" i="1" dirty="0" smtClean="0"/>
              <a:t>versus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OSI Reference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18</a:t>
            </a:fld>
            <a:endParaRPr lang="en-US"/>
          </a:p>
        </p:txBody>
      </p:sp>
      <p:pic>
        <p:nvPicPr>
          <p:cNvPr id="4" name="Picture 3" descr="stack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5984" y="-96525"/>
            <a:ext cx="5227471" cy="82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2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E7719C-E073-AD4F-9176-B092A81BBD57}" type="slidenum">
              <a:rPr lang="en-US" sz="1400" smtClean="0"/>
              <a:pPr/>
              <a:t>19</a:t>
            </a:fld>
            <a:endParaRPr lang="en-US" sz="1400" dirty="0"/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ISO/OSI reference model</a:t>
            </a:r>
          </a:p>
        </p:txBody>
      </p:sp>
      <p:sp>
        <p:nvSpPr>
          <p:cNvPr id="14234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presentation: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allow applications to interpret meaning of data, e.g., encryption, compression, machine-specific conventions</a:t>
            </a:r>
          </a:p>
          <a:p>
            <a:r>
              <a:rPr lang="en-US" sz="2400" i="1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session: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synchronization,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checkpointing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recovery of data exchange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Internet stack 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missing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these layers!</a:t>
            </a:r>
          </a:p>
          <a:p>
            <a:pPr lvl="1"/>
            <a:r>
              <a:rPr lang="en-US" dirty="0">
                <a:ea typeface="ＭＳ Ｐゴシック" charset="0"/>
              </a:rPr>
              <a:t>these services, </a:t>
            </a:r>
            <a:r>
              <a:rPr lang="en-US" i="1" dirty="0">
                <a:ea typeface="ＭＳ Ｐゴシック" charset="0"/>
              </a:rPr>
              <a:t>if needed,</a:t>
            </a:r>
            <a:r>
              <a:rPr lang="en-US" dirty="0">
                <a:ea typeface="ＭＳ Ｐゴシック" charset="0"/>
              </a:rPr>
              <a:t> must be implemented in application</a:t>
            </a:r>
          </a:p>
          <a:p>
            <a:pPr lvl="1"/>
            <a:r>
              <a:rPr lang="en-US" dirty="0">
                <a:ea typeface="ＭＳ Ｐゴシック" charset="0"/>
              </a:rPr>
              <a:t>needed?</a:t>
            </a:r>
          </a:p>
        </p:txBody>
      </p:sp>
      <p:grpSp>
        <p:nvGrpSpPr>
          <p:cNvPr id="142343" name="Group 14"/>
          <p:cNvGrpSpPr>
            <a:grpSpLocks/>
          </p:cNvGrpSpPr>
          <p:nvPr/>
        </p:nvGrpSpPr>
        <p:grpSpPr bwMode="auto">
          <a:xfrm>
            <a:off x="6902450" y="1762125"/>
            <a:ext cx="1982788" cy="3644900"/>
            <a:chOff x="3265" y="1545"/>
            <a:chExt cx="1249" cy="2296"/>
          </a:xfrm>
        </p:grpSpPr>
        <p:sp>
          <p:nvSpPr>
            <p:cNvPr id="142344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2345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link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physical</a:t>
              </a:r>
            </a:p>
          </p:txBody>
        </p:sp>
        <p:sp>
          <p:nvSpPr>
            <p:cNvPr id="142346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7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8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9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0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1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56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</a:t>
            </a:r>
            <a:r>
              <a:rPr lang="en-US" dirty="0"/>
              <a:t>2</a:t>
            </a:r>
            <a:r>
              <a:rPr lang="en-US" dirty="0" smtClean="0"/>
              <a:t> – Foundations </a:t>
            </a:r>
            <a:r>
              <a:rPr lang="en-US" smtClean="0"/>
              <a:t>and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  <a:p>
            <a:r>
              <a:rPr lang="en-US" dirty="0" smtClean="0"/>
              <a:t>Protocol Standardization</a:t>
            </a:r>
          </a:p>
          <a:p>
            <a:r>
              <a:rPr lang="en-US" dirty="0" smtClean="0"/>
              <a:t>The architects process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is state stored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C8899E-9E7B-3840-B589-4BC3C842D549}" type="slidenum">
              <a:rPr lang="en-US" sz="1400" smtClean="0"/>
              <a:pPr/>
              <a:t>20</a:t>
            </a:fld>
            <a:endParaRPr lang="en-US" sz="1400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human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the time?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 have a question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ea typeface="ＭＳ Ｐゴシック" charset="0"/>
                <a:cs typeface="ＭＳ Ｐゴシック" charset="0"/>
              </a:rPr>
              <a:t>introductions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sent</a:t>
            </a: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actions taken when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received, or other events</a:t>
            </a:r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network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machines rather than humans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all communication activity in Internet governed by protocols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4495800" y="4495800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i="1" dirty="0">
                <a:latin typeface="Calibri"/>
              </a:rPr>
              <a:t>protocols define format, order of </a:t>
            </a:r>
            <a:r>
              <a:rPr lang="en-US" i="1" dirty="0" err="1">
                <a:latin typeface="Calibri"/>
              </a:rPr>
              <a:t>msgs</a:t>
            </a:r>
            <a:r>
              <a:rPr lang="en-US" i="1" dirty="0">
                <a:latin typeface="Calibri"/>
              </a:rPr>
              <a:t> sent and received among network entities, and actions taken on </a:t>
            </a:r>
            <a:r>
              <a:rPr lang="en-US" i="1" dirty="0" err="1">
                <a:latin typeface="Calibri"/>
              </a:rPr>
              <a:t>msg</a:t>
            </a:r>
            <a:r>
              <a:rPr lang="en-US" i="1" dirty="0">
                <a:latin typeface="Calibri"/>
              </a:rPr>
              <a:t> transmission, receipt</a:t>
            </a:r>
            <a:r>
              <a:rPr lang="en-US" i="1" dirty="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4495800" y="3962400"/>
            <a:ext cx="4343400" cy="2362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060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21</a:t>
            </a:fld>
            <a:endParaRPr lang="en-US" sz="1400" dirty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685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 human protocol and a computer network protocol:</a:t>
            </a:r>
          </a:p>
          <a:p>
            <a:pPr>
              <a:buFont typeface="Wingdings" charset="0"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85800" y="59436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u="sng" dirty="0">
                <a:solidFill>
                  <a:srgbClr val="FF0000"/>
                </a:solidFill>
                <a:latin typeface="Calibri"/>
              </a:rPr>
              <a:t>Q:</a:t>
            </a:r>
            <a:r>
              <a:rPr lang="en-US" dirty="0">
                <a:latin typeface="Calibri"/>
              </a:rPr>
              <a:t> Other human protocols? </a:t>
            </a: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>
            <a:off x="1257300" y="277177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1" name="Group 16"/>
          <p:cNvGrpSpPr>
            <a:grpSpLocks/>
          </p:cNvGrpSpPr>
          <p:nvPr/>
        </p:nvGrpSpPr>
        <p:grpSpPr bwMode="auto">
          <a:xfrm>
            <a:off x="7173913" y="2917825"/>
            <a:ext cx="355600" cy="933450"/>
            <a:chOff x="4180" y="783"/>
            <a:chExt cx="150" cy="307"/>
          </a:xfrm>
        </p:grpSpPr>
        <p:sp>
          <p:nvSpPr>
            <p:cNvPr id="33833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4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5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6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7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8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9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40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</p:grpSp>
      <p:graphicFrame>
        <p:nvGraphicFramePr>
          <p:cNvPr id="33794" name="Object 26"/>
          <p:cNvGraphicFramePr>
            <a:graphicFrameLocks noChangeAspect="1"/>
          </p:cNvGraphicFramePr>
          <p:nvPr/>
        </p:nvGraphicFramePr>
        <p:xfrm>
          <a:off x="4543425" y="263207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632075"/>
                        <a:ext cx="6223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2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7648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77177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64"/>
          <p:cNvSpPr txBox="1">
            <a:spLocks noChangeArrowheads="1"/>
          </p:cNvSpPr>
          <p:nvPr/>
        </p:nvSpPr>
        <p:spPr bwMode="auto">
          <a:xfrm>
            <a:off x="1698625" y="2484438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5" name="Line 66"/>
          <p:cNvSpPr>
            <a:spLocks noChangeShapeType="1"/>
          </p:cNvSpPr>
          <p:nvPr/>
        </p:nvSpPr>
        <p:spPr bwMode="auto">
          <a:xfrm flipV="1">
            <a:off x="971550" y="3352800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06" name="Text Box 67"/>
          <p:cNvSpPr txBox="1">
            <a:spLocks noChangeArrowheads="1"/>
          </p:cNvSpPr>
          <p:nvPr/>
        </p:nvSpPr>
        <p:spPr bwMode="auto">
          <a:xfrm>
            <a:off x="1689100" y="3141663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7" name="Line 70"/>
          <p:cNvSpPr>
            <a:spLocks noChangeShapeType="1"/>
          </p:cNvSpPr>
          <p:nvPr/>
        </p:nvSpPr>
        <p:spPr bwMode="auto">
          <a:xfrm>
            <a:off x="933450" y="3762375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8" name="Group 72"/>
          <p:cNvGrpSpPr>
            <a:grpSpLocks/>
          </p:cNvGrpSpPr>
          <p:nvPr/>
        </p:nvGrpSpPr>
        <p:grpSpPr bwMode="auto">
          <a:xfrm>
            <a:off x="1377952" y="3694113"/>
            <a:ext cx="973138" cy="708025"/>
            <a:chOff x="772" y="2747"/>
            <a:chExt cx="613" cy="446"/>
          </a:xfrm>
        </p:grpSpPr>
        <p:sp>
          <p:nvSpPr>
            <p:cNvPr id="33831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2" name="Text Box 69"/>
            <p:cNvSpPr txBox="1">
              <a:spLocks noChangeArrowheads="1"/>
            </p:cNvSpPr>
            <p:nvPr/>
          </p:nvSpPr>
          <p:spPr bwMode="auto">
            <a:xfrm>
              <a:off x="772" y="2747"/>
              <a:ext cx="613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Got the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time?</a:t>
              </a:r>
              <a:endParaRPr lang="en-US" sz="2000" dirty="0"/>
            </a:p>
          </p:txBody>
        </p:sp>
      </p:grpSp>
      <p:sp>
        <p:nvSpPr>
          <p:cNvPr id="33809" name="Line 73"/>
          <p:cNvSpPr>
            <a:spLocks noChangeShapeType="1"/>
          </p:cNvSpPr>
          <p:nvPr/>
        </p:nvSpPr>
        <p:spPr bwMode="auto">
          <a:xfrm flipV="1">
            <a:off x="1095375" y="4333875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0" name="Group 76"/>
          <p:cNvGrpSpPr>
            <a:grpSpLocks/>
          </p:cNvGrpSpPr>
          <p:nvPr/>
        </p:nvGrpSpPr>
        <p:grpSpPr bwMode="auto">
          <a:xfrm>
            <a:off x="1431925" y="4360868"/>
            <a:ext cx="796925" cy="461963"/>
            <a:chOff x="1046" y="2771"/>
            <a:chExt cx="502" cy="291"/>
          </a:xfrm>
        </p:grpSpPr>
        <p:sp>
          <p:nvSpPr>
            <p:cNvPr id="33829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0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4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2:00</a:t>
              </a:r>
              <a:endParaRPr lang="en-US" dirty="0"/>
            </a:p>
          </p:txBody>
        </p:sp>
      </p:grpSp>
      <p:sp>
        <p:nvSpPr>
          <p:cNvPr id="33811" name="Text Box 78"/>
          <p:cNvSpPr txBox="1">
            <a:spLocks noChangeArrowheads="1"/>
          </p:cNvSpPr>
          <p:nvPr/>
        </p:nvSpPr>
        <p:spPr bwMode="auto">
          <a:xfrm>
            <a:off x="5222875" y="2713038"/>
            <a:ext cx="17990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TCP connection</a:t>
            </a:r>
          </a:p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 request</a:t>
            </a:r>
            <a:endParaRPr lang="en-US" dirty="0"/>
          </a:p>
        </p:txBody>
      </p:sp>
      <p:sp>
        <p:nvSpPr>
          <p:cNvPr id="33812" name="Line 85"/>
          <p:cNvSpPr>
            <a:spLocks noChangeShapeType="1"/>
          </p:cNvSpPr>
          <p:nvPr/>
        </p:nvSpPr>
        <p:spPr bwMode="auto">
          <a:xfrm flipV="1">
            <a:off x="4943475" y="4648200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3" name="Line 89"/>
          <p:cNvSpPr>
            <a:spLocks noChangeShapeType="1"/>
          </p:cNvSpPr>
          <p:nvPr/>
        </p:nvSpPr>
        <p:spPr bwMode="auto">
          <a:xfrm>
            <a:off x="5219700" y="298132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4" name="Line 90"/>
          <p:cNvSpPr>
            <a:spLocks noChangeShapeType="1"/>
          </p:cNvSpPr>
          <p:nvPr/>
        </p:nvSpPr>
        <p:spPr bwMode="auto">
          <a:xfrm flipV="1">
            <a:off x="4895850" y="3476625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5" name="Group 93"/>
          <p:cNvGrpSpPr>
            <a:grpSpLocks/>
          </p:cNvGrpSpPr>
          <p:nvPr/>
        </p:nvGrpSpPr>
        <p:grpSpPr bwMode="auto">
          <a:xfrm>
            <a:off x="5156201" y="3408363"/>
            <a:ext cx="1798638" cy="708025"/>
            <a:chOff x="3248" y="2147"/>
            <a:chExt cx="1133" cy="446"/>
          </a:xfrm>
        </p:grpSpPr>
        <p:sp>
          <p:nvSpPr>
            <p:cNvPr id="33827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8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1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TCP connection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response</a:t>
              </a:r>
              <a:endParaRPr lang="en-US" dirty="0"/>
            </a:p>
          </p:txBody>
        </p:sp>
      </p:grpSp>
      <p:sp>
        <p:nvSpPr>
          <p:cNvPr id="33816" name="Line 94"/>
          <p:cNvSpPr>
            <a:spLocks noChangeShapeType="1"/>
          </p:cNvSpPr>
          <p:nvPr/>
        </p:nvSpPr>
        <p:spPr bwMode="auto">
          <a:xfrm>
            <a:off x="4943475" y="4086225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7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33825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6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 dirty="0" smtClean="0">
                  <a:solidFill>
                    <a:srgbClr val="FF0000"/>
                  </a:solidFill>
                  <a:latin typeface="Calibri"/>
                </a:rPr>
                <a:t>GET http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://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www.cl.cam.ac.uk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index.html</a:t>
              </a:r>
              <a:endParaRPr lang="en-US" dirty="0"/>
            </a:p>
          </p:txBody>
        </p:sp>
      </p:grpSp>
      <p:grpSp>
        <p:nvGrpSpPr>
          <p:cNvPr id="33818" name="Group 98"/>
          <p:cNvGrpSpPr>
            <a:grpSpLocks/>
          </p:cNvGrpSpPr>
          <p:nvPr/>
        </p:nvGrpSpPr>
        <p:grpSpPr bwMode="auto">
          <a:xfrm>
            <a:off x="5784851" y="4656143"/>
            <a:ext cx="877888" cy="461963"/>
            <a:chOff x="1046" y="2771"/>
            <a:chExt cx="553" cy="291"/>
          </a:xfrm>
        </p:grpSpPr>
        <p:sp>
          <p:nvSpPr>
            <p:cNvPr id="33823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4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5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&lt;file&gt;</a:t>
              </a:r>
              <a:endParaRPr lang="en-US" dirty="0"/>
            </a:p>
          </p:txBody>
        </p:sp>
      </p:grpSp>
      <p:sp>
        <p:nvSpPr>
          <p:cNvPr id="33819" name="Line 101"/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20" name="Group 105"/>
          <p:cNvGrpSpPr>
            <a:grpSpLocks/>
          </p:cNvGrpSpPr>
          <p:nvPr/>
        </p:nvGrpSpPr>
        <p:grpSpPr bwMode="auto">
          <a:xfrm>
            <a:off x="3679827" y="5094294"/>
            <a:ext cx="766763" cy="461963"/>
            <a:chOff x="2198" y="3221"/>
            <a:chExt cx="483" cy="291"/>
          </a:xfrm>
        </p:grpSpPr>
        <p:sp>
          <p:nvSpPr>
            <p:cNvPr id="33821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2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4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accent2"/>
                  </a:solidFill>
                  <a:latin typeface="Calibri"/>
                </a:rPr>
                <a:t>time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680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Protocol Standardization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/>
            <a:r>
              <a:rPr lang="en-US" dirty="0" smtClean="0">
                <a:latin typeface="Arial" charset="0"/>
              </a:rPr>
              <a:t>All hosts must  follow same protocol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Very small modifications can make a big difference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Or prevent it from working altogether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Cisco bug compatible!</a:t>
            </a:r>
            <a:endParaRPr lang="en-US" dirty="0">
              <a:latin typeface="Arial" charset="0"/>
            </a:endParaRPr>
          </a:p>
          <a:p>
            <a:pPr marL="342900" indent="-342900"/>
            <a:r>
              <a:rPr lang="en-US" dirty="0" smtClean="0">
                <a:latin typeface="Arial" charset="0"/>
              </a:rPr>
              <a:t>This is why we have standards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Can have multiple implementations of protocol</a:t>
            </a:r>
          </a:p>
          <a:p>
            <a:pPr marL="342900" indent="-342900"/>
            <a:r>
              <a:rPr lang="en-US" dirty="0" smtClean="0">
                <a:latin typeface="Arial" charset="0"/>
              </a:rPr>
              <a:t>Internet </a:t>
            </a:r>
            <a:r>
              <a:rPr lang="en-US" dirty="0">
                <a:latin typeface="Arial" charset="0"/>
              </a:rPr>
              <a:t>Engineering Task Force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Based on working groups that focus on specific issues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Produces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Request For Comments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(RFCs)</a:t>
            </a:r>
          </a:p>
          <a:p>
            <a:pPr marL="742950" lvl="1" indent="-285750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IETF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Web site is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www.ietf.org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RFCs archived at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www.rfc-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editor.org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22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6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20818D8-47F0-2F43-AEE6-5C2BFBF2E532}" type="slidenum">
              <a:rPr lang="en-US"/>
              <a:pPr/>
              <a:t>23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 Standards </a:t>
            </a:r>
            <a:r>
              <a:rPr lang="en-US" dirty="0"/>
              <a:t>Problem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114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Many different packet-switching networks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Each with its own Protocol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Only nodes on the same network could communicate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392238" y="2482850"/>
            <a:ext cx="2179637" cy="1828800"/>
            <a:chOff x="832" y="1344"/>
            <a:chExt cx="1136" cy="1024"/>
          </a:xfrm>
        </p:grpSpPr>
        <p:sp>
          <p:nvSpPr>
            <p:cNvPr id="404485" name="Oval 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7" name="Oval 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8" name="Oval 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9" name="Oval 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0" name="Oval 1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1" name="Oval 1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2" name="Oval 1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3" name="Oval 1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2047875" y="2940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1362075" y="34163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20066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292735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8" name="Rectangle 18"/>
          <p:cNvSpPr>
            <a:spLocks noChangeArrowheads="1"/>
          </p:cNvSpPr>
          <p:nvPr/>
        </p:nvSpPr>
        <p:spPr bwMode="auto">
          <a:xfrm>
            <a:off x="3295650" y="31591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9" name="Rectangle 19"/>
          <p:cNvSpPr>
            <a:spLocks noChangeArrowheads="1"/>
          </p:cNvSpPr>
          <p:nvPr/>
        </p:nvSpPr>
        <p:spPr bwMode="auto">
          <a:xfrm>
            <a:off x="2743200" y="3073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00" name="AutoShape 20"/>
          <p:cNvCxnSpPr>
            <a:cxnSpLocks noChangeShapeType="1"/>
            <a:stCxn id="404495" idx="3"/>
            <a:endCxn id="404494" idx="1"/>
          </p:cNvCxnSpPr>
          <p:nvPr/>
        </p:nvCxnSpPr>
        <p:spPr bwMode="auto">
          <a:xfrm flipV="1">
            <a:off x="1546225" y="30257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1" name="AutoShape 21"/>
          <p:cNvCxnSpPr>
            <a:cxnSpLocks noChangeShapeType="1"/>
            <a:stCxn id="404494" idx="3"/>
            <a:endCxn id="404499" idx="1"/>
          </p:cNvCxnSpPr>
          <p:nvPr/>
        </p:nvCxnSpPr>
        <p:spPr bwMode="auto">
          <a:xfrm>
            <a:off x="2232025" y="302577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2" name="AutoShape 22"/>
          <p:cNvCxnSpPr>
            <a:cxnSpLocks noChangeShapeType="1"/>
            <a:stCxn id="404499" idx="3"/>
            <a:endCxn id="404498" idx="1"/>
          </p:cNvCxnSpPr>
          <p:nvPr/>
        </p:nvCxnSpPr>
        <p:spPr bwMode="auto">
          <a:xfrm>
            <a:off x="2927350" y="315912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3" name="AutoShape 23"/>
          <p:cNvCxnSpPr>
            <a:cxnSpLocks noChangeShapeType="1"/>
            <a:stCxn id="404496" idx="0"/>
            <a:endCxn id="404499" idx="2"/>
          </p:cNvCxnSpPr>
          <p:nvPr/>
        </p:nvCxnSpPr>
        <p:spPr bwMode="auto">
          <a:xfrm flipV="1">
            <a:off x="2098675" y="324485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4" name="AutoShape 24"/>
          <p:cNvCxnSpPr>
            <a:cxnSpLocks noChangeShapeType="1"/>
            <a:stCxn id="404497" idx="0"/>
            <a:endCxn id="404498" idx="2"/>
          </p:cNvCxnSpPr>
          <p:nvPr/>
        </p:nvCxnSpPr>
        <p:spPr bwMode="auto">
          <a:xfrm flipV="1">
            <a:off x="3019425" y="33305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5" name="AutoShape 25"/>
          <p:cNvCxnSpPr>
            <a:cxnSpLocks noChangeShapeType="1"/>
            <a:stCxn id="404496" idx="3"/>
            <a:endCxn id="404497" idx="1"/>
          </p:cNvCxnSpPr>
          <p:nvPr/>
        </p:nvCxnSpPr>
        <p:spPr bwMode="auto">
          <a:xfrm>
            <a:off x="2190750" y="41878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6" name="AutoShape 26"/>
          <p:cNvCxnSpPr>
            <a:cxnSpLocks noChangeShapeType="1"/>
          </p:cNvCxnSpPr>
          <p:nvPr/>
        </p:nvCxnSpPr>
        <p:spPr bwMode="auto">
          <a:xfrm>
            <a:off x="1514475" y="34734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07" name="Group 27"/>
          <p:cNvGrpSpPr>
            <a:grpSpLocks/>
          </p:cNvGrpSpPr>
          <p:nvPr/>
        </p:nvGrpSpPr>
        <p:grpSpPr bwMode="auto">
          <a:xfrm>
            <a:off x="533400" y="3168650"/>
            <a:ext cx="523875" cy="488950"/>
            <a:chOff x="1014" y="912"/>
            <a:chExt cx="574" cy="596"/>
          </a:xfrm>
        </p:grpSpPr>
        <p:sp>
          <p:nvSpPr>
            <p:cNvPr id="404508" name="Freeform 2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09" name="Line 2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0" name="Line 3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1" name="Freeform 3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2" name="Line 3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3" name="Line 3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4" name="Line 3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6" name="Freeform 3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7" name="Line 3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8" name="Line 3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9" name="Line 3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20" name="Group 40"/>
          <p:cNvGrpSpPr>
            <a:grpSpLocks/>
          </p:cNvGrpSpPr>
          <p:nvPr/>
        </p:nvGrpSpPr>
        <p:grpSpPr bwMode="auto">
          <a:xfrm>
            <a:off x="3657600" y="2863850"/>
            <a:ext cx="523875" cy="488950"/>
            <a:chOff x="1014" y="912"/>
            <a:chExt cx="574" cy="596"/>
          </a:xfrm>
        </p:grpSpPr>
        <p:sp>
          <p:nvSpPr>
            <p:cNvPr id="404521" name="Freeform 4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2" name="Line 4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3" name="Line 4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4" name="Freeform 4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5" name="Line 4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6" name="Line 4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7" name="Line 4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8" name="Rectangle 4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9" name="Freeform 4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0" name="Line 5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1" name="Line 5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2" name="Line 5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33" name="AutoShape 53"/>
          <p:cNvCxnSpPr>
            <a:cxnSpLocks noChangeShapeType="1"/>
            <a:stCxn id="404508" idx="4"/>
            <a:endCxn id="404495" idx="1"/>
          </p:cNvCxnSpPr>
          <p:nvPr/>
        </p:nvCxnSpPr>
        <p:spPr bwMode="auto">
          <a:xfrm>
            <a:off x="1065213" y="34893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34" name="AutoShape 54"/>
          <p:cNvCxnSpPr>
            <a:cxnSpLocks noChangeShapeType="1"/>
            <a:stCxn id="404498" idx="3"/>
            <a:endCxn id="404529" idx="22"/>
          </p:cNvCxnSpPr>
          <p:nvPr/>
        </p:nvCxnSpPr>
        <p:spPr bwMode="auto">
          <a:xfrm flipV="1">
            <a:off x="3479800" y="32004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35" name="Group 55"/>
          <p:cNvGrpSpPr>
            <a:grpSpLocks/>
          </p:cNvGrpSpPr>
          <p:nvPr/>
        </p:nvGrpSpPr>
        <p:grpSpPr bwMode="auto">
          <a:xfrm>
            <a:off x="5287963" y="3244850"/>
            <a:ext cx="2179637" cy="1828800"/>
            <a:chOff x="832" y="1344"/>
            <a:chExt cx="1136" cy="1024"/>
          </a:xfrm>
        </p:grpSpPr>
        <p:sp>
          <p:nvSpPr>
            <p:cNvPr id="404536" name="Oval 5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7" name="Oval 5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8" name="Oval 5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9" name="Oval 5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0" name="Oval 6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1" name="Oval 6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2" name="Oval 6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3" name="Oval 6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4" name="Oval 6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5" name="Rectangle 65"/>
          <p:cNvSpPr>
            <a:spLocks noChangeArrowheads="1"/>
          </p:cNvSpPr>
          <p:nvPr/>
        </p:nvSpPr>
        <p:spPr bwMode="auto">
          <a:xfrm>
            <a:off x="5867400" y="3581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6" name="Rectangle 66"/>
          <p:cNvSpPr>
            <a:spLocks noChangeArrowheads="1"/>
          </p:cNvSpPr>
          <p:nvPr/>
        </p:nvSpPr>
        <p:spPr bwMode="auto">
          <a:xfrm>
            <a:off x="52578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7" name="Rectangle 67"/>
          <p:cNvSpPr>
            <a:spLocks noChangeArrowheads="1"/>
          </p:cNvSpPr>
          <p:nvPr/>
        </p:nvSpPr>
        <p:spPr bwMode="auto">
          <a:xfrm>
            <a:off x="6292850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8" name="Rectangle 68"/>
          <p:cNvSpPr>
            <a:spLocks noChangeArrowheads="1"/>
          </p:cNvSpPr>
          <p:nvPr/>
        </p:nvSpPr>
        <p:spPr bwMode="auto">
          <a:xfrm>
            <a:off x="6823075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9" name="Rectangle 69"/>
          <p:cNvSpPr>
            <a:spLocks noChangeArrowheads="1"/>
          </p:cNvSpPr>
          <p:nvPr/>
        </p:nvSpPr>
        <p:spPr bwMode="auto">
          <a:xfrm>
            <a:off x="7191375" y="3844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521450" y="35052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51" name="AutoShape 71"/>
          <p:cNvCxnSpPr>
            <a:cxnSpLocks noChangeShapeType="1"/>
            <a:stCxn id="404546" idx="3"/>
            <a:endCxn id="404545" idx="1"/>
          </p:cNvCxnSpPr>
          <p:nvPr/>
        </p:nvCxnSpPr>
        <p:spPr bwMode="auto">
          <a:xfrm flipV="1">
            <a:off x="5441950" y="366712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2" name="AutoShape 72"/>
          <p:cNvCxnSpPr>
            <a:cxnSpLocks noChangeShapeType="1"/>
            <a:stCxn id="404545" idx="3"/>
            <a:endCxn id="404550" idx="1"/>
          </p:cNvCxnSpPr>
          <p:nvPr/>
        </p:nvCxnSpPr>
        <p:spPr bwMode="auto">
          <a:xfrm flipV="1">
            <a:off x="6051550" y="359092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3" name="AutoShape 73"/>
          <p:cNvCxnSpPr>
            <a:cxnSpLocks noChangeShapeType="1"/>
            <a:stCxn id="404550" idx="3"/>
            <a:endCxn id="404549" idx="1"/>
          </p:cNvCxnSpPr>
          <p:nvPr/>
        </p:nvCxnSpPr>
        <p:spPr bwMode="auto">
          <a:xfrm>
            <a:off x="6705600" y="359092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4" name="AutoShape 74"/>
          <p:cNvCxnSpPr>
            <a:cxnSpLocks noChangeShapeType="1"/>
            <a:stCxn id="404547" idx="0"/>
            <a:endCxn id="404550" idx="2"/>
          </p:cNvCxnSpPr>
          <p:nvPr/>
        </p:nvCxnSpPr>
        <p:spPr bwMode="auto">
          <a:xfrm flipV="1">
            <a:off x="6384925" y="367665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5" name="AutoShape 75"/>
          <p:cNvCxnSpPr>
            <a:cxnSpLocks noChangeShapeType="1"/>
            <a:stCxn id="404548" idx="0"/>
            <a:endCxn id="404549" idx="2"/>
          </p:cNvCxnSpPr>
          <p:nvPr/>
        </p:nvCxnSpPr>
        <p:spPr bwMode="auto">
          <a:xfrm flipV="1">
            <a:off x="6915150" y="4016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6" name="AutoShape 76"/>
          <p:cNvCxnSpPr>
            <a:cxnSpLocks noChangeShapeType="1"/>
            <a:stCxn id="404547" idx="3"/>
            <a:endCxn id="404548" idx="1"/>
          </p:cNvCxnSpPr>
          <p:nvPr/>
        </p:nvCxnSpPr>
        <p:spPr bwMode="auto">
          <a:xfrm>
            <a:off x="6477000" y="487362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57" name="Group 77"/>
          <p:cNvGrpSpPr>
            <a:grpSpLocks/>
          </p:cNvGrpSpPr>
          <p:nvPr/>
        </p:nvGrpSpPr>
        <p:grpSpPr bwMode="auto">
          <a:xfrm>
            <a:off x="5791200" y="5073650"/>
            <a:ext cx="523875" cy="488950"/>
            <a:chOff x="1014" y="912"/>
            <a:chExt cx="574" cy="596"/>
          </a:xfrm>
        </p:grpSpPr>
        <p:sp>
          <p:nvSpPr>
            <p:cNvPr id="404558" name="Freeform 7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Line 7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Line 8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8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Line 8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Line 8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Line 8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Rectangle 8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6" name="Freeform 8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Line 8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Line 8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Line 8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70" name="Group 90"/>
          <p:cNvGrpSpPr>
            <a:grpSpLocks/>
          </p:cNvGrpSpPr>
          <p:nvPr/>
        </p:nvGrpSpPr>
        <p:grpSpPr bwMode="auto">
          <a:xfrm>
            <a:off x="7553325" y="3549650"/>
            <a:ext cx="523875" cy="488950"/>
            <a:chOff x="1014" y="912"/>
            <a:chExt cx="574" cy="596"/>
          </a:xfrm>
        </p:grpSpPr>
        <p:sp>
          <p:nvSpPr>
            <p:cNvPr id="404571" name="Freeform 9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Line 9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Line 9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4" name="Freeform 9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5" name="Line 9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6" name="Line 9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7" name="Line 9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8" name="Rectangle 9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9" name="Freeform 9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0" name="Line 10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1" name="Line 10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2" name="Line 10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83" name="AutoShape 103"/>
          <p:cNvCxnSpPr>
            <a:cxnSpLocks noChangeShapeType="1"/>
            <a:stCxn id="404566" idx="14"/>
            <a:endCxn id="404547" idx="2"/>
          </p:cNvCxnSpPr>
          <p:nvPr/>
        </p:nvCxnSpPr>
        <p:spPr bwMode="auto">
          <a:xfrm flipV="1">
            <a:off x="6213475" y="495935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4" name="AutoShape 104"/>
          <p:cNvCxnSpPr>
            <a:cxnSpLocks noChangeShapeType="1"/>
            <a:stCxn id="404549" idx="3"/>
            <a:endCxn id="404579" idx="22"/>
          </p:cNvCxnSpPr>
          <p:nvPr/>
        </p:nvCxnSpPr>
        <p:spPr bwMode="auto">
          <a:xfrm flipV="1">
            <a:off x="7375525" y="38862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5" name="AutoShape 105"/>
          <p:cNvCxnSpPr>
            <a:cxnSpLocks noChangeShapeType="1"/>
            <a:stCxn id="404546" idx="3"/>
            <a:endCxn id="404547" idx="1"/>
          </p:cNvCxnSpPr>
          <p:nvPr/>
        </p:nvCxnSpPr>
        <p:spPr bwMode="auto">
          <a:xfrm>
            <a:off x="5441950" y="418782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86" name="Group 106"/>
          <p:cNvGrpSpPr>
            <a:grpSpLocks/>
          </p:cNvGrpSpPr>
          <p:nvPr/>
        </p:nvGrpSpPr>
        <p:grpSpPr bwMode="auto">
          <a:xfrm>
            <a:off x="2849563" y="4387850"/>
            <a:ext cx="2179637" cy="1828800"/>
            <a:chOff x="832" y="1344"/>
            <a:chExt cx="1136" cy="1024"/>
          </a:xfrm>
        </p:grpSpPr>
        <p:sp>
          <p:nvSpPr>
            <p:cNvPr id="404587" name="Oval 10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8" name="Oval 10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9" name="Oval 10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0" name="Oval 11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1" name="Oval 11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2" name="Oval 11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3" name="Oval 11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4" name="Oval 11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5" name="Oval 11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96" name="Rectangle 116"/>
          <p:cNvSpPr>
            <a:spLocks noChangeArrowheads="1"/>
          </p:cNvSpPr>
          <p:nvPr/>
        </p:nvSpPr>
        <p:spPr bwMode="auto">
          <a:xfrm>
            <a:off x="3505200" y="4768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7" name="Rectangle 117"/>
          <p:cNvSpPr>
            <a:spLocks noChangeArrowheads="1"/>
          </p:cNvSpPr>
          <p:nvPr/>
        </p:nvSpPr>
        <p:spPr bwMode="auto">
          <a:xfrm>
            <a:off x="2819400" y="5245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8" name="Rectangle 118"/>
          <p:cNvSpPr>
            <a:spLocks noChangeArrowheads="1"/>
          </p:cNvSpPr>
          <p:nvPr/>
        </p:nvSpPr>
        <p:spPr bwMode="auto">
          <a:xfrm>
            <a:off x="346392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9" name="Rectangle 119"/>
          <p:cNvSpPr>
            <a:spLocks noChangeArrowheads="1"/>
          </p:cNvSpPr>
          <p:nvPr/>
        </p:nvSpPr>
        <p:spPr bwMode="auto">
          <a:xfrm>
            <a:off x="438467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0" name="Rectangle 120"/>
          <p:cNvSpPr>
            <a:spLocks noChangeArrowheads="1"/>
          </p:cNvSpPr>
          <p:nvPr/>
        </p:nvSpPr>
        <p:spPr bwMode="auto">
          <a:xfrm>
            <a:off x="4752975" y="4987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1" name="Rectangle 121"/>
          <p:cNvSpPr>
            <a:spLocks noChangeArrowheads="1"/>
          </p:cNvSpPr>
          <p:nvPr/>
        </p:nvSpPr>
        <p:spPr bwMode="auto">
          <a:xfrm>
            <a:off x="4235450" y="4673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602" name="AutoShape 122"/>
          <p:cNvCxnSpPr>
            <a:cxnSpLocks noChangeShapeType="1"/>
            <a:stCxn id="404597" idx="3"/>
            <a:endCxn id="404596" idx="1"/>
          </p:cNvCxnSpPr>
          <p:nvPr/>
        </p:nvCxnSpPr>
        <p:spPr bwMode="auto">
          <a:xfrm flipV="1">
            <a:off x="3003550" y="48545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3" name="AutoShape 123"/>
          <p:cNvCxnSpPr>
            <a:cxnSpLocks noChangeShapeType="1"/>
            <a:stCxn id="404596" idx="3"/>
            <a:endCxn id="404601" idx="1"/>
          </p:cNvCxnSpPr>
          <p:nvPr/>
        </p:nvCxnSpPr>
        <p:spPr bwMode="auto">
          <a:xfrm flipV="1">
            <a:off x="3689350" y="475932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4" name="AutoShape 124"/>
          <p:cNvCxnSpPr>
            <a:cxnSpLocks noChangeShapeType="1"/>
            <a:stCxn id="404601" idx="3"/>
            <a:endCxn id="404600" idx="1"/>
          </p:cNvCxnSpPr>
          <p:nvPr/>
        </p:nvCxnSpPr>
        <p:spPr bwMode="auto">
          <a:xfrm>
            <a:off x="4419600" y="475932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5" name="AutoShape 125"/>
          <p:cNvCxnSpPr>
            <a:cxnSpLocks noChangeShapeType="1"/>
            <a:stCxn id="404598" idx="0"/>
            <a:endCxn id="404601" idx="2"/>
          </p:cNvCxnSpPr>
          <p:nvPr/>
        </p:nvCxnSpPr>
        <p:spPr bwMode="auto">
          <a:xfrm flipV="1">
            <a:off x="3556000" y="484505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6" name="AutoShape 126"/>
          <p:cNvCxnSpPr>
            <a:cxnSpLocks noChangeShapeType="1"/>
            <a:stCxn id="404599" idx="0"/>
            <a:endCxn id="404600" idx="2"/>
          </p:cNvCxnSpPr>
          <p:nvPr/>
        </p:nvCxnSpPr>
        <p:spPr bwMode="auto">
          <a:xfrm flipV="1">
            <a:off x="4476750" y="5159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7" name="AutoShape 127"/>
          <p:cNvCxnSpPr>
            <a:cxnSpLocks noChangeShapeType="1"/>
            <a:stCxn id="404598" idx="3"/>
            <a:endCxn id="404599" idx="1"/>
          </p:cNvCxnSpPr>
          <p:nvPr/>
        </p:nvCxnSpPr>
        <p:spPr bwMode="auto">
          <a:xfrm>
            <a:off x="3648075" y="60166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8" name="AutoShape 128"/>
          <p:cNvCxnSpPr>
            <a:cxnSpLocks noChangeShapeType="1"/>
          </p:cNvCxnSpPr>
          <p:nvPr/>
        </p:nvCxnSpPr>
        <p:spPr bwMode="auto">
          <a:xfrm>
            <a:off x="2971800" y="53022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609" name="Group 129"/>
          <p:cNvGrpSpPr>
            <a:grpSpLocks/>
          </p:cNvGrpSpPr>
          <p:nvPr/>
        </p:nvGrpSpPr>
        <p:grpSpPr bwMode="auto">
          <a:xfrm>
            <a:off x="1990725" y="4997450"/>
            <a:ext cx="523875" cy="488950"/>
            <a:chOff x="1014" y="912"/>
            <a:chExt cx="574" cy="596"/>
          </a:xfrm>
        </p:grpSpPr>
        <p:sp>
          <p:nvSpPr>
            <p:cNvPr id="404610" name="Freeform 13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1" name="Line 13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2" name="Line 13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3" name="Freeform 13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4" name="Line 13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5" name="Line 13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6" name="Line 13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7" name="Rectangle 13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8" name="Freeform 13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9" name="Line 13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0" name="Line 14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1" name="Line 14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622" name="Group 142"/>
          <p:cNvGrpSpPr>
            <a:grpSpLocks/>
          </p:cNvGrpSpPr>
          <p:nvPr/>
        </p:nvGrpSpPr>
        <p:grpSpPr bwMode="auto">
          <a:xfrm>
            <a:off x="2981325" y="6216650"/>
            <a:ext cx="523875" cy="488950"/>
            <a:chOff x="1014" y="912"/>
            <a:chExt cx="574" cy="596"/>
          </a:xfrm>
        </p:grpSpPr>
        <p:sp>
          <p:nvSpPr>
            <p:cNvPr id="404623" name="Freeform 143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4" name="Line 144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5" name="Line 145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6" name="Freeform 146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7" name="Line 147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8" name="Line 148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9" name="Line 149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0" name="Rectangle 150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1" name="Freeform 151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32" name="Line 152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3" name="Line 153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4" name="Line 154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635" name="AutoShape 155"/>
          <p:cNvCxnSpPr>
            <a:cxnSpLocks noChangeShapeType="1"/>
            <a:stCxn id="404631" idx="14"/>
            <a:endCxn id="404598" idx="2"/>
          </p:cNvCxnSpPr>
          <p:nvPr/>
        </p:nvCxnSpPr>
        <p:spPr bwMode="auto">
          <a:xfrm flipV="1">
            <a:off x="3403600" y="610235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36" name="AutoShape 156"/>
          <p:cNvCxnSpPr>
            <a:cxnSpLocks noChangeShapeType="1"/>
            <a:stCxn id="404610" idx="4"/>
            <a:endCxn id="404597" idx="1"/>
          </p:cNvCxnSpPr>
          <p:nvPr/>
        </p:nvCxnSpPr>
        <p:spPr bwMode="auto">
          <a:xfrm>
            <a:off x="2522538" y="53181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52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348285-E869-CB40-B36B-A5151E39C32F}" type="slidenum">
              <a:rPr lang="en-US"/>
              <a:pPr/>
              <a:t>24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INTERnet</a:t>
            </a:r>
            <a:r>
              <a:rPr lang="en-US" dirty="0" smtClean="0"/>
              <a:t> Solution</a:t>
            </a:r>
            <a:endParaRPr lang="en-US" dirty="0"/>
          </a:p>
        </p:txBody>
      </p:sp>
      <p:grpSp>
        <p:nvGrpSpPr>
          <p:cNvPr id="409603" name="Group 3"/>
          <p:cNvGrpSpPr>
            <a:grpSpLocks/>
          </p:cNvGrpSpPr>
          <p:nvPr/>
        </p:nvGrpSpPr>
        <p:grpSpPr bwMode="auto">
          <a:xfrm>
            <a:off x="1392238" y="1752600"/>
            <a:ext cx="2179637" cy="1828800"/>
            <a:chOff x="832" y="1344"/>
            <a:chExt cx="1136" cy="1024"/>
          </a:xfrm>
        </p:grpSpPr>
        <p:sp>
          <p:nvSpPr>
            <p:cNvPr id="409604" name="Oval 4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2047875" y="22098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4" name="Rectangle 14"/>
          <p:cNvSpPr>
            <a:spLocks noChangeArrowheads="1"/>
          </p:cNvSpPr>
          <p:nvPr/>
        </p:nvSpPr>
        <p:spPr bwMode="auto">
          <a:xfrm>
            <a:off x="1362075" y="2686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20066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292735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7" name="Rectangle 17"/>
          <p:cNvSpPr>
            <a:spLocks noChangeArrowheads="1"/>
          </p:cNvSpPr>
          <p:nvPr/>
        </p:nvSpPr>
        <p:spPr bwMode="auto">
          <a:xfrm>
            <a:off x="3295650" y="24288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2743200" y="2343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19" name="AutoShape 19"/>
          <p:cNvCxnSpPr>
            <a:cxnSpLocks noChangeShapeType="1"/>
            <a:stCxn id="409614" idx="3"/>
            <a:endCxn id="409613" idx="1"/>
          </p:cNvCxnSpPr>
          <p:nvPr/>
        </p:nvCxnSpPr>
        <p:spPr bwMode="auto">
          <a:xfrm flipV="1">
            <a:off x="1546225" y="22955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13" idx="3"/>
            <a:endCxn id="409618" idx="1"/>
          </p:cNvCxnSpPr>
          <p:nvPr/>
        </p:nvCxnSpPr>
        <p:spPr bwMode="auto">
          <a:xfrm>
            <a:off x="2232025" y="229552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18" idx="3"/>
            <a:endCxn id="409617" idx="1"/>
          </p:cNvCxnSpPr>
          <p:nvPr/>
        </p:nvCxnSpPr>
        <p:spPr bwMode="auto">
          <a:xfrm>
            <a:off x="2927350" y="242887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5" idx="0"/>
            <a:endCxn id="409618" idx="2"/>
          </p:cNvCxnSpPr>
          <p:nvPr/>
        </p:nvCxnSpPr>
        <p:spPr bwMode="auto">
          <a:xfrm flipV="1">
            <a:off x="2098675" y="251460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6" idx="0"/>
            <a:endCxn id="409617" idx="2"/>
          </p:cNvCxnSpPr>
          <p:nvPr/>
        </p:nvCxnSpPr>
        <p:spPr bwMode="auto">
          <a:xfrm flipV="1">
            <a:off x="3019425" y="26003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  <a:stCxn id="409615" idx="3"/>
            <a:endCxn id="409616" idx="1"/>
          </p:cNvCxnSpPr>
          <p:nvPr/>
        </p:nvCxnSpPr>
        <p:spPr bwMode="auto">
          <a:xfrm>
            <a:off x="2190750" y="34575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1514475" y="27432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26" name="Group 26"/>
          <p:cNvGrpSpPr>
            <a:grpSpLocks/>
          </p:cNvGrpSpPr>
          <p:nvPr/>
        </p:nvGrpSpPr>
        <p:grpSpPr bwMode="auto">
          <a:xfrm>
            <a:off x="533400" y="2438400"/>
            <a:ext cx="523875" cy="488950"/>
            <a:chOff x="1014" y="912"/>
            <a:chExt cx="574" cy="596"/>
          </a:xfrm>
        </p:grpSpPr>
        <p:sp>
          <p:nvSpPr>
            <p:cNvPr id="409627" name="Freeform 2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Freeform 3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Rectangle 3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Freeform 3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Line 3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39" name="Group 39"/>
          <p:cNvGrpSpPr>
            <a:grpSpLocks/>
          </p:cNvGrpSpPr>
          <p:nvPr/>
        </p:nvGrpSpPr>
        <p:grpSpPr bwMode="auto">
          <a:xfrm>
            <a:off x="3657600" y="2133600"/>
            <a:ext cx="523875" cy="488950"/>
            <a:chOff x="1014" y="912"/>
            <a:chExt cx="574" cy="596"/>
          </a:xfrm>
        </p:grpSpPr>
        <p:sp>
          <p:nvSpPr>
            <p:cNvPr id="409640" name="Freeform 4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1" name="Line 4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2" name="Line 4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3" name="Freeform 4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Line 4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7" name="Rectangle 4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Freeform 4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9" name="Line 4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652" name="AutoShape 52"/>
          <p:cNvCxnSpPr>
            <a:cxnSpLocks noChangeShapeType="1"/>
            <a:stCxn id="409627" idx="4"/>
            <a:endCxn id="409614" idx="1"/>
          </p:cNvCxnSpPr>
          <p:nvPr/>
        </p:nvCxnSpPr>
        <p:spPr bwMode="auto">
          <a:xfrm>
            <a:off x="1065213" y="27590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53" name="AutoShape 53"/>
          <p:cNvCxnSpPr>
            <a:cxnSpLocks noChangeShapeType="1"/>
            <a:stCxn id="409617" idx="3"/>
            <a:endCxn id="409648" idx="22"/>
          </p:cNvCxnSpPr>
          <p:nvPr/>
        </p:nvCxnSpPr>
        <p:spPr bwMode="auto">
          <a:xfrm flipV="1">
            <a:off x="3479800" y="24701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54" name="Group 54"/>
          <p:cNvGrpSpPr>
            <a:grpSpLocks/>
          </p:cNvGrpSpPr>
          <p:nvPr/>
        </p:nvGrpSpPr>
        <p:grpSpPr bwMode="auto">
          <a:xfrm>
            <a:off x="5287963" y="2514600"/>
            <a:ext cx="2179637" cy="1828800"/>
            <a:chOff x="832" y="1344"/>
            <a:chExt cx="1136" cy="1024"/>
          </a:xfrm>
        </p:grpSpPr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7" name="Oval 5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8" name="Oval 5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Oval 5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Oval 6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Oval 6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5867400" y="2851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5" name="Rectangle 65"/>
          <p:cNvSpPr>
            <a:spLocks noChangeArrowheads="1"/>
          </p:cNvSpPr>
          <p:nvPr/>
        </p:nvSpPr>
        <p:spPr bwMode="auto">
          <a:xfrm>
            <a:off x="52578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6" name="Rectangle 66"/>
          <p:cNvSpPr>
            <a:spLocks noChangeArrowheads="1"/>
          </p:cNvSpPr>
          <p:nvPr/>
        </p:nvSpPr>
        <p:spPr bwMode="auto">
          <a:xfrm>
            <a:off x="6292850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7" name="Rectangle 67"/>
          <p:cNvSpPr>
            <a:spLocks noChangeArrowheads="1"/>
          </p:cNvSpPr>
          <p:nvPr/>
        </p:nvSpPr>
        <p:spPr bwMode="auto">
          <a:xfrm>
            <a:off x="6823075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8" name="Rectangle 68"/>
          <p:cNvSpPr>
            <a:spLocks noChangeArrowheads="1"/>
          </p:cNvSpPr>
          <p:nvPr/>
        </p:nvSpPr>
        <p:spPr bwMode="auto">
          <a:xfrm>
            <a:off x="7191375" y="3114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9" name="Rectangle 69"/>
          <p:cNvSpPr>
            <a:spLocks noChangeArrowheads="1"/>
          </p:cNvSpPr>
          <p:nvPr/>
        </p:nvSpPr>
        <p:spPr bwMode="auto">
          <a:xfrm>
            <a:off x="6521450" y="27749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70" name="AutoShape 70"/>
          <p:cNvCxnSpPr>
            <a:cxnSpLocks noChangeShapeType="1"/>
            <a:stCxn id="409665" idx="3"/>
            <a:endCxn id="409664" idx="1"/>
          </p:cNvCxnSpPr>
          <p:nvPr/>
        </p:nvCxnSpPr>
        <p:spPr bwMode="auto">
          <a:xfrm flipV="1">
            <a:off x="5441950" y="293687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1" name="AutoShape 71"/>
          <p:cNvCxnSpPr>
            <a:cxnSpLocks noChangeShapeType="1"/>
            <a:stCxn id="409664" idx="3"/>
            <a:endCxn id="409669" idx="1"/>
          </p:cNvCxnSpPr>
          <p:nvPr/>
        </p:nvCxnSpPr>
        <p:spPr bwMode="auto">
          <a:xfrm flipV="1">
            <a:off x="6051550" y="286067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2" name="AutoShape 72"/>
          <p:cNvCxnSpPr>
            <a:cxnSpLocks noChangeShapeType="1"/>
            <a:stCxn id="409669" idx="3"/>
            <a:endCxn id="409668" idx="1"/>
          </p:cNvCxnSpPr>
          <p:nvPr/>
        </p:nvCxnSpPr>
        <p:spPr bwMode="auto">
          <a:xfrm>
            <a:off x="6705600" y="286067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3" name="AutoShape 73"/>
          <p:cNvCxnSpPr>
            <a:cxnSpLocks noChangeShapeType="1"/>
            <a:stCxn id="409666" idx="0"/>
            <a:endCxn id="409669" idx="2"/>
          </p:cNvCxnSpPr>
          <p:nvPr/>
        </p:nvCxnSpPr>
        <p:spPr bwMode="auto">
          <a:xfrm flipV="1">
            <a:off x="6384925" y="294640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4" name="AutoShape 74"/>
          <p:cNvCxnSpPr>
            <a:cxnSpLocks noChangeShapeType="1"/>
            <a:stCxn id="409667" idx="0"/>
            <a:endCxn id="409668" idx="2"/>
          </p:cNvCxnSpPr>
          <p:nvPr/>
        </p:nvCxnSpPr>
        <p:spPr bwMode="auto">
          <a:xfrm flipV="1">
            <a:off x="6915150" y="3286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5" name="AutoShape 75"/>
          <p:cNvCxnSpPr>
            <a:cxnSpLocks noChangeShapeType="1"/>
            <a:stCxn id="409666" idx="3"/>
            <a:endCxn id="409667" idx="1"/>
          </p:cNvCxnSpPr>
          <p:nvPr/>
        </p:nvCxnSpPr>
        <p:spPr bwMode="auto">
          <a:xfrm>
            <a:off x="6477000" y="414337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76" name="Group 76"/>
          <p:cNvGrpSpPr>
            <a:grpSpLocks/>
          </p:cNvGrpSpPr>
          <p:nvPr/>
        </p:nvGrpSpPr>
        <p:grpSpPr bwMode="auto">
          <a:xfrm>
            <a:off x="5791200" y="4343400"/>
            <a:ext cx="523875" cy="488950"/>
            <a:chOff x="1014" y="912"/>
            <a:chExt cx="574" cy="596"/>
          </a:xfrm>
        </p:grpSpPr>
        <p:sp>
          <p:nvSpPr>
            <p:cNvPr id="409677" name="Freeform 7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Freeform 8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Rectangle 8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Freeform 8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89" name="Group 89"/>
          <p:cNvGrpSpPr>
            <a:grpSpLocks/>
          </p:cNvGrpSpPr>
          <p:nvPr/>
        </p:nvGrpSpPr>
        <p:grpSpPr bwMode="auto">
          <a:xfrm>
            <a:off x="7553325" y="2819400"/>
            <a:ext cx="523875" cy="488950"/>
            <a:chOff x="1014" y="912"/>
            <a:chExt cx="574" cy="596"/>
          </a:xfrm>
        </p:grpSpPr>
        <p:sp>
          <p:nvSpPr>
            <p:cNvPr id="409690" name="Freeform 9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Freeform 9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Line 9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5" name="Line 9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6" name="Line 9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7" name="Rectangle 9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8" name="Freeform 9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9" name="Line 9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0" name="Line 10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02" name="AutoShape 102"/>
          <p:cNvCxnSpPr>
            <a:cxnSpLocks noChangeShapeType="1"/>
            <a:stCxn id="409685" idx="14"/>
            <a:endCxn id="409666" idx="2"/>
          </p:cNvCxnSpPr>
          <p:nvPr/>
        </p:nvCxnSpPr>
        <p:spPr bwMode="auto">
          <a:xfrm flipV="1">
            <a:off x="6213475" y="422910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3" name="AutoShape 103"/>
          <p:cNvCxnSpPr>
            <a:cxnSpLocks noChangeShapeType="1"/>
            <a:stCxn id="409668" idx="3"/>
            <a:endCxn id="409698" idx="22"/>
          </p:cNvCxnSpPr>
          <p:nvPr/>
        </p:nvCxnSpPr>
        <p:spPr bwMode="auto">
          <a:xfrm flipV="1">
            <a:off x="7375525" y="31559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4" name="AutoShape 104"/>
          <p:cNvCxnSpPr>
            <a:cxnSpLocks noChangeShapeType="1"/>
            <a:stCxn id="409665" idx="3"/>
            <a:endCxn id="409666" idx="1"/>
          </p:cNvCxnSpPr>
          <p:nvPr/>
        </p:nvCxnSpPr>
        <p:spPr bwMode="auto">
          <a:xfrm>
            <a:off x="5441950" y="345757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05" name="Group 105"/>
          <p:cNvGrpSpPr>
            <a:grpSpLocks/>
          </p:cNvGrpSpPr>
          <p:nvPr/>
        </p:nvGrpSpPr>
        <p:grpSpPr bwMode="auto">
          <a:xfrm>
            <a:off x="2849563" y="3657600"/>
            <a:ext cx="2179637" cy="1828800"/>
            <a:chOff x="832" y="1344"/>
            <a:chExt cx="1136" cy="1024"/>
          </a:xfrm>
        </p:grpSpPr>
        <p:sp>
          <p:nvSpPr>
            <p:cNvPr id="409706" name="Oval 10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Oval 10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Oval 10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9" name="Oval 10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0" name="Oval 11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1" name="Oval 11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2" name="Oval 11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Oval 11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4" name="Oval 11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5" name="Rectangle 115"/>
          <p:cNvSpPr>
            <a:spLocks noChangeArrowheads="1"/>
          </p:cNvSpPr>
          <p:nvPr/>
        </p:nvSpPr>
        <p:spPr bwMode="auto">
          <a:xfrm>
            <a:off x="3505200" y="4038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6" name="Rectangle 116"/>
          <p:cNvSpPr>
            <a:spLocks noChangeArrowheads="1"/>
          </p:cNvSpPr>
          <p:nvPr/>
        </p:nvSpPr>
        <p:spPr bwMode="auto">
          <a:xfrm>
            <a:off x="2819400" y="4514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7" name="Rectangle 117"/>
          <p:cNvSpPr>
            <a:spLocks noChangeArrowheads="1"/>
          </p:cNvSpPr>
          <p:nvPr/>
        </p:nvSpPr>
        <p:spPr bwMode="auto">
          <a:xfrm>
            <a:off x="346392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8" name="Rectangle 118"/>
          <p:cNvSpPr>
            <a:spLocks noChangeArrowheads="1"/>
          </p:cNvSpPr>
          <p:nvPr/>
        </p:nvSpPr>
        <p:spPr bwMode="auto">
          <a:xfrm>
            <a:off x="438467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9" name="Rectangle 119"/>
          <p:cNvSpPr>
            <a:spLocks noChangeArrowheads="1"/>
          </p:cNvSpPr>
          <p:nvPr/>
        </p:nvSpPr>
        <p:spPr bwMode="auto">
          <a:xfrm>
            <a:off x="4752975" y="4257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20" name="Rectangle 120"/>
          <p:cNvSpPr>
            <a:spLocks noChangeArrowheads="1"/>
          </p:cNvSpPr>
          <p:nvPr/>
        </p:nvSpPr>
        <p:spPr bwMode="auto">
          <a:xfrm>
            <a:off x="4235450" y="39433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721" name="AutoShape 121"/>
          <p:cNvCxnSpPr>
            <a:cxnSpLocks noChangeShapeType="1"/>
            <a:stCxn id="409716" idx="3"/>
            <a:endCxn id="409715" idx="1"/>
          </p:cNvCxnSpPr>
          <p:nvPr/>
        </p:nvCxnSpPr>
        <p:spPr bwMode="auto">
          <a:xfrm flipV="1">
            <a:off x="3003550" y="41243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2" name="AutoShape 122"/>
          <p:cNvCxnSpPr>
            <a:cxnSpLocks noChangeShapeType="1"/>
            <a:stCxn id="409715" idx="3"/>
            <a:endCxn id="409720" idx="1"/>
          </p:cNvCxnSpPr>
          <p:nvPr/>
        </p:nvCxnSpPr>
        <p:spPr bwMode="auto">
          <a:xfrm flipV="1">
            <a:off x="3689350" y="402907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3" name="AutoShape 123"/>
          <p:cNvCxnSpPr>
            <a:cxnSpLocks noChangeShapeType="1"/>
            <a:stCxn id="409720" idx="3"/>
            <a:endCxn id="409719" idx="1"/>
          </p:cNvCxnSpPr>
          <p:nvPr/>
        </p:nvCxnSpPr>
        <p:spPr bwMode="auto">
          <a:xfrm>
            <a:off x="4419600" y="402907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4" name="AutoShape 124"/>
          <p:cNvCxnSpPr>
            <a:cxnSpLocks noChangeShapeType="1"/>
            <a:stCxn id="409717" idx="0"/>
            <a:endCxn id="409720" idx="2"/>
          </p:cNvCxnSpPr>
          <p:nvPr/>
        </p:nvCxnSpPr>
        <p:spPr bwMode="auto">
          <a:xfrm flipV="1">
            <a:off x="3556000" y="411480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5" name="AutoShape 125"/>
          <p:cNvCxnSpPr>
            <a:cxnSpLocks noChangeShapeType="1"/>
            <a:stCxn id="409718" idx="0"/>
            <a:endCxn id="409719" idx="2"/>
          </p:cNvCxnSpPr>
          <p:nvPr/>
        </p:nvCxnSpPr>
        <p:spPr bwMode="auto">
          <a:xfrm flipV="1">
            <a:off x="4476750" y="4429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6" name="AutoShape 126"/>
          <p:cNvCxnSpPr>
            <a:cxnSpLocks noChangeShapeType="1"/>
            <a:stCxn id="409717" idx="3"/>
            <a:endCxn id="409718" idx="1"/>
          </p:cNvCxnSpPr>
          <p:nvPr/>
        </p:nvCxnSpPr>
        <p:spPr bwMode="auto">
          <a:xfrm>
            <a:off x="3648075" y="52863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7" name="AutoShape 127"/>
          <p:cNvCxnSpPr>
            <a:cxnSpLocks noChangeShapeType="1"/>
          </p:cNvCxnSpPr>
          <p:nvPr/>
        </p:nvCxnSpPr>
        <p:spPr bwMode="auto">
          <a:xfrm>
            <a:off x="2971800" y="45720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28" name="Group 128"/>
          <p:cNvGrpSpPr>
            <a:grpSpLocks/>
          </p:cNvGrpSpPr>
          <p:nvPr/>
        </p:nvGrpSpPr>
        <p:grpSpPr bwMode="auto">
          <a:xfrm>
            <a:off x="1990725" y="4267200"/>
            <a:ext cx="523875" cy="488950"/>
            <a:chOff x="1014" y="912"/>
            <a:chExt cx="574" cy="596"/>
          </a:xfrm>
        </p:grpSpPr>
        <p:sp>
          <p:nvSpPr>
            <p:cNvPr id="409729" name="Freeform 129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0" name="Line 130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1" name="Line 131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2" name="Freeform 132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3" name="Line 133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4" name="Line 134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5" name="Line 135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6" name="Rectangle 136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7" name="Freeform 137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8" name="Line 138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9" name="Line 139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0" name="Line 140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1" name="Group 141"/>
          <p:cNvGrpSpPr>
            <a:grpSpLocks/>
          </p:cNvGrpSpPr>
          <p:nvPr/>
        </p:nvGrpSpPr>
        <p:grpSpPr bwMode="auto">
          <a:xfrm>
            <a:off x="2981325" y="5486400"/>
            <a:ext cx="523875" cy="488950"/>
            <a:chOff x="1014" y="912"/>
            <a:chExt cx="574" cy="596"/>
          </a:xfrm>
        </p:grpSpPr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3" name="Line 143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4" name="Line 144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5" name="Freeform 145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6" name="Line 146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7" name="Line 147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8" name="Line 148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9" name="Rectangle 149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0" name="Freeform 150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1" name="Line 151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2" name="Line 152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3" name="Line 153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54" name="AutoShape 154"/>
          <p:cNvCxnSpPr>
            <a:cxnSpLocks noChangeShapeType="1"/>
            <a:stCxn id="409750" idx="14"/>
            <a:endCxn id="409717" idx="2"/>
          </p:cNvCxnSpPr>
          <p:nvPr/>
        </p:nvCxnSpPr>
        <p:spPr bwMode="auto">
          <a:xfrm flipV="1">
            <a:off x="3403600" y="537210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5" name="AutoShape 155"/>
          <p:cNvCxnSpPr>
            <a:cxnSpLocks noChangeShapeType="1"/>
            <a:stCxn id="409729" idx="4"/>
            <a:endCxn id="409716" idx="1"/>
          </p:cNvCxnSpPr>
          <p:nvPr/>
        </p:nvCxnSpPr>
        <p:spPr bwMode="auto">
          <a:xfrm>
            <a:off x="2522538" y="45878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56" name="Group 156"/>
          <p:cNvGrpSpPr>
            <a:grpSpLocks/>
          </p:cNvGrpSpPr>
          <p:nvPr/>
        </p:nvGrpSpPr>
        <p:grpSpPr bwMode="auto">
          <a:xfrm>
            <a:off x="3048000" y="3657600"/>
            <a:ext cx="604838" cy="152400"/>
            <a:chOff x="2211" y="2443"/>
            <a:chExt cx="573" cy="149"/>
          </a:xfrm>
        </p:grpSpPr>
        <p:sp>
          <p:nvSpPr>
            <p:cNvPr id="409757" name="Rectangle 157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8" name="Rectangle 158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9" name="Freeform 159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0" name="Group 160"/>
          <p:cNvGrpSpPr>
            <a:grpSpLocks/>
          </p:cNvGrpSpPr>
          <p:nvPr/>
        </p:nvGrpSpPr>
        <p:grpSpPr bwMode="auto">
          <a:xfrm>
            <a:off x="4576763" y="3657600"/>
            <a:ext cx="604837" cy="152400"/>
            <a:chOff x="2211" y="2443"/>
            <a:chExt cx="573" cy="149"/>
          </a:xfrm>
        </p:grpSpPr>
        <p:sp>
          <p:nvSpPr>
            <p:cNvPr id="409761" name="Rectangle 161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2" name="Rectangle 162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3" name="Freeform 163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64" name="AutoShape 164"/>
          <p:cNvCxnSpPr>
            <a:cxnSpLocks noChangeShapeType="1"/>
            <a:stCxn id="409616" idx="3"/>
            <a:endCxn id="409757" idx="0"/>
          </p:cNvCxnSpPr>
          <p:nvPr/>
        </p:nvCxnSpPr>
        <p:spPr bwMode="auto">
          <a:xfrm>
            <a:off x="3111500" y="3457575"/>
            <a:ext cx="239713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5" name="AutoShape 165"/>
          <p:cNvCxnSpPr>
            <a:cxnSpLocks noChangeShapeType="1"/>
            <a:stCxn id="409757" idx="2"/>
            <a:endCxn id="409715" idx="0"/>
          </p:cNvCxnSpPr>
          <p:nvPr/>
        </p:nvCxnSpPr>
        <p:spPr bwMode="auto">
          <a:xfrm>
            <a:off x="3351213" y="3817938"/>
            <a:ext cx="246062" cy="220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6" name="AutoShape 166"/>
          <p:cNvCxnSpPr>
            <a:cxnSpLocks noChangeShapeType="1"/>
            <a:stCxn id="409720" idx="3"/>
            <a:endCxn id="409761" idx="2"/>
          </p:cNvCxnSpPr>
          <p:nvPr/>
        </p:nvCxnSpPr>
        <p:spPr bwMode="auto">
          <a:xfrm flipV="1">
            <a:off x="4419600" y="3817938"/>
            <a:ext cx="460375" cy="211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7" name="AutoShape 167"/>
          <p:cNvCxnSpPr>
            <a:cxnSpLocks noChangeShapeType="1"/>
            <a:stCxn id="409761" idx="0"/>
            <a:endCxn id="409665" idx="1"/>
          </p:cNvCxnSpPr>
          <p:nvPr/>
        </p:nvCxnSpPr>
        <p:spPr bwMode="auto">
          <a:xfrm flipV="1">
            <a:off x="4879975" y="3457575"/>
            <a:ext cx="377825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768" name="Text Box 168"/>
          <p:cNvSpPr txBox="1">
            <a:spLocks noChangeArrowheads="1"/>
          </p:cNvSpPr>
          <p:nvPr/>
        </p:nvSpPr>
        <p:spPr bwMode="auto">
          <a:xfrm>
            <a:off x="4495800" y="2057400"/>
            <a:ext cx="1247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Gateways</a:t>
            </a:r>
          </a:p>
        </p:txBody>
      </p:sp>
      <p:sp>
        <p:nvSpPr>
          <p:cNvPr id="409769" name="Line 169"/>
          <p:cNvSpPr>
            <a:spLocks noChangeShapeType="1"/>
          </p:cNvSpPr>
          <p:nvPr/>
        </p:nvSpPr>
        <p:spPr bwMode="auto">
          <a:xfrm flipH="1">
            <a:off x="3505200" y="2438400"/>
            <a:ext cx="16002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0" name="Line 170"/>
          <p:cNvSpPr>
            <a:spLocks noChangeShapeType="1"/>
          </p:cNvSpPr>
          <p:nvPr/>
        </p:nvSpPr>
        <p:spPr bwMode="auto">
          <a:xfrm flipH="1">
            <a:off x="4800600" y="2438400"/>
            <a:ext cx="3810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1" name="Rectangle 171"/>
          <p:cNvSpPr>
            <a:spLocks noChangeArrowheads="1"/>
          </p:cNvSpPr>
          <p:nvPr/>
        </p:nvSpPr>
        <p:spPr bwMode="auto">
          <a:xfrm>
            <a:off x="4419600" y="20574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0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to Standardization?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one implementation used by everyone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Open-source projects</a:t>
            </a:r>
          </a:p>
          <a:p>
            <a:pPr lvl="1"/>
            <a:r>
              <a:rPr lang="en-US" dirty="0" smtClean="0"/>
              <a:t>Which has had more impact, Linux or POSIX?</a:t>
            </a:r>
          </a:p>
          <a:p>
            <a:pPr lvl="1"/>
            <a:endParaRPr lang="en-US" dirty="0"/>
          </a:p>
          <a:p>
            <a:r>
              <a:rPr lang="en-US" dirty="0" smtClean="0"/>
              <a:t>Or just sole-sourced implementation</a:t>
            </a:r>
          </a:p>
          <a:p>
            <a:pPr lvl="1"/>
            <a:r>
              <a:rPr lang="en-US" dirty="0" smtClean="0"/>
              <a:t>Skype, many P2P implementations, etc.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876800" y="20574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A Multitude of Apps </a:t>
            </a:r>
            <a:r>
              <a:rPr lang="en-US" dirty="0">
                <a:latin typeface="Helvetica" charset="0"/>
              </a:rPr>
              <a:t>Problem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7414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Re-implement every application for every technology?</a:t>
            </a:r>
          </a:p>
          <a:p>
            <a:r>
              <a:rPr lang="en-US" sz="2400">
                <a:latin typeface="Arial" charset="0"/>
              </a:rPr>
              <a:t>No! But how does the Internet design avoid this?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20574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20574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08288" y="2133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2117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945063" y="2117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43600" y="3048000"/>
            <a:ext cx="1066800" cy="762000"/>
            <a:chOff x="3456" y="2400"/>
            <a:chExt cx="672" cy="480"/>
          </a:xfrm>
        </p:grpSpPr>
        <p:sp>
          <p:nvSpPr>
            <p:cNvPr id="100387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8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3276600" y="30480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3336925" y="3059113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724400" y="30480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6"/>
          <p:cNvSpPr txBox="1">
            <a:spLocks noChangeArrowheads="1"/>
          </p:cNvSpPr>
          <p:nvPr/>
        </p:nvSpPr>
        <p:spPr bwMode="auto">
          <a:xfrm>
            <a:off x="4784725" y="3059113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0367" name="Line 17"/>
          <p:cNvSpPr>
            <a:spLocks noChangeShapeType="1"/>
          </p:cNvSpPr>
          <p:nvPr/>
        </p:nvSpPr>
        <p:spPr bwMode="auto">
          <a:xfrm>
            <a:off x="2438400" y="2819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18"/>
          <p:cNvSpPr txBox="1">
            <a:spLocks noChangeArrowheads="1"/>
          </p:cNvSpPr>
          <p:nvPr/>
        </p:nvSpPr>
        <p:spPr bwMode="auto">
          <a:xfrm>
            <a:off x="871538" y="214471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0369" name="Text Box 19"/>
          <p:cNvSpPr txBox="1">
            <a:spLocks noChangeArrowheads="1"/>
          </p:cNvSpPr>
          <p:nvPr/>
        </p:nvSpPr>
        <p:spPr bwMode="auto">
          <a:xfrm>
            <a:off x="898525" y="3124200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cxnSp>
        <p:nvCxnSpPr>
          <p:cNvPr id="100370" name="AutoShape 20"/>
          <p:cNvCxnSpPr>
            <a:cxnSpLocks noChangeShapeType="1"/>
            <a:stCxn id="100359" idx="2"/>
            <a:endCxn id="100364" idx="0"/>
          </p:cNvCxnSpPr>
          <p:nvPr/>
        </p:nvCxnSpPr>
        <p:spPr bwMode="auto">
          <a:xfrm>
            <a:off x="3309938" y="2530475"/>
            <a:ext cx="606425" cy="528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AutoShape 21"/>
          <p:cNvCxnSpPr>
            <a:cxnSpLocks noChangeShapeType="1"/>
            <a:stCxn id="100359" idx="2"/>
            <a:endCxn id="100365" idx="0"/>
          </p:cNvCxnSpPr>
          <p:nvPr/>
        </p:nvCxnSpPr>
        <p:spPr bwMode="auto">
          <a:xfrm>
            <a:off x="3309938" y="2530475"/>
            <a:ext cx="1909762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AutoShape 22"/>
          <p:cNvCxnSpPr>
            <a:cxnSpLocks noChangeShapeType="1"/>
            <a:stCxn id="100360" idx="2"/>
            <a:endCxn id="100363" idx="0"/>
          </p:cNvCxnSpPr>
          <p:nvPr/>
        </p:nvCxnSpPr>
        <p:spPr bwMode="auto">
          <a:xfrm flipH="1">
            <a:off x="3848100" y="2514600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AutoShape 23"/>
          <p:cNvCxnSpPr>
            <a:cxnSpLocks noChangeShapeType="1"/>
            <a:stCxn id="100358" idx="2"/>
            <a:endCxn id="100365" idx="0"/>
          </p:cNvCxnSpPr>
          <p:nvPr/>
        </p:nvCxnSpPr>
        <p:spPr bwMode="auto">
          <a:xfrm>
            <a:off x="4305300" y="25241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AutoShape 24"/>
          <p:cNvCxnSpPr>
            <a:cxnSpLocks noChangeShapeType="1"/>
            <a:stCxn id="100354" idx="2"/>
            <a:endCxn id="100363" idx="0"/>
          </p:cNvCxnSpPr>
          <p:nvPr/>
        </p:nvCxnSpPr>
        <p:spPr bwMode="auto">
          <a:xfrm flipH="1">
            <a:off x="3848100" y="25241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AutoShape 25"/>
          <p:cNvCxnSpPr>
            <a:cxnSpLocks noChangeShapeType="1"/>
            <a:stCxn id="100354" idx="2"/>
            <a:endCxn id="100365" idx="0"/>
          </p:cNvCxnSpPr>
          <p:nvPr/>
        </p:nvCxnSpPr>
        <p:spPr bwMode="auto">
          <a:xfrm flipH="1">
            <a:off x="5219700" y="25241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2057400"/>
            <a:ext cx="849313" cy="457200"/>
            <a:chOff x="3456" y="1776"/>
            <a:chExt cx="535" cy="288"/>
          </a:xfrm>
        </p:grpSpPr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6" name="Text Box 28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76600" y="2524125"/>
            <a:ext cx="3200400" cy="514350"/>
            <a:chOff x="1776" y="2070"/>
            <a:chExt cx="2016" cy="324"/>
          </a:xfrm>
        </p:grpSpPr>
        <p:cxnSp>
          <p:nvCxnSpPr>
            <p:cNvPr id="100381" name="AutoShape 30"/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2" name="AutoShape 31"/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3" name="AutoShape 32"/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4" name="AutoShape 33"/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48100" y="2514600"/>
            <a:ext cx="2525713" cy="523875"/>
            <a:chOff x="2136" y="2064"/>
            <a:chExt cx="1591" cy="330"/>
          </a:xfrm>
        </p:grpSpPr>
        <p:cxnSp>
          <p:nvCxnSpPr>
            <p:cNvPr id="100379" name="AutoShape 35"/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0" name="AutoShape 36"/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649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Solution: Intermediate Layers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</a:rPr>
              <a:t>Introduce intermediate layers that provide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set of abstractions</a:t>
            </a:r>
            <a:r>
              <a:rPr lang="en-US" sz="2400" dirty="0">
                <a:latin typeface="Arial" charset="0"/>
              </a:rPr>
              <a:t> for various network functionality </a:t>
            </a:r>
            <a:r>
              <a:rPr lang="en-US" sz="2400" dirty="0" smtClean="0">
                <a:latin typeface="Arial" charset="0"/>
              </a:rPr>
              <a:t>and </a:t>
            </a:r>
            <a:r>
              <a:rPr lang="en-US" sz="2400" dirty="0">
                <a:latin typeface="Arial" charset="0"/>
              </a:rPr>
              <a:t>technologies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new app/media implemented only once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Variation on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add another level of indirection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800600" y="332105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43200" y="332105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86200" y="332105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32088" y="339725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86200" y="338137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68863" y="33813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5089525"/>
            <a:ext cx="1066800" cy="762000"/>
            <a:chOff x="3456" y="2400"/>
            <a:chExt cx="672" cy="480"/>
          </a:xfrm>
        </p:grpSpPr>
        <p:sp>
          <p:nvSpPr>
            <p:cNvPr id="102431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2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Packet</a:t>
              </a:r>
            </a:p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3200400" y="5089525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3260725" y="5100638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4648200" y="5089525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>
            <a:off x="4708525" y="51006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2415" name="Line 17"/>
          <p:cNvSpPr>
            <a:spLocks noChangeShapeType="1"/>
          </p:cNvSpPr>
          <p:nvPr/>
        </p:nvSpPr>
        <p:spPr bwMode="auto">
          <a:xfrm flipV="1">
            <a:off x="2514600" y="40989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>
            <a:off x="795338" y="34083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>
            <a:off x="822325" y="5165725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67400" y="3321050"/>
            <a:ext cx="849313" cy="457200"/>
            <a:chOff x="3456" y="1776"/>
            <a:chExt cx="535" cy="288"/>
          </a:xfrm>
        </p:grpSpPr>
        <p:sp>
          <p:nvSpPr>
            <p:cNvPr id="102429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0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3886200" y="4343400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Line 24"/>
          <p:cNvSpPr>
            <a:spLocks noChangeShapeType="1"/>
          </p:cNvSpPr>
          <p:nvPr/>
        </p:nvSpPr>
        <p:spPr bwMode="auto">
          <a:xfrm flipV="1">
            <a:off x="2514600" y="47847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Text Box 25"/>
          <p:cNvSpPr txBox="1">
            <a:spLocks noChangeArrowheads="1"/>
          </p:cNvSpPr>
          <p:nvPr/>
        </p:nvSpPr>
        <p:spPr bwMode="auto">
          <a:xfrm>
            <a:off x="838200" y="4114800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Intermediate </a:t>
            </a:r>
          </a:p>
          <a:p>
            <a:pPr algn="l"/>
            <a:r>
              <a:rPr lang="en-US">
                <a:latin typeface="Arial" charset="0"/>
              </a:rPr>
              <a:t>layers</a:t>
            </a:r>
          </a:p>
        </p:txBody>
      </p:sp>
      <p:cxnSp>
        <p:nvCxnSpPr>
          <p:cNvPr id="102422" name="AutoShape 26"/>
          <p:cNvCxnSpPr>
            <a:cxnSpLocks noChangeShapeType="1"/>
            <a:stCxn id="102405" idx="2"/>
            <a:endCxn id="102419" idx="0"/>
          </p:cNvCxnSpPr>
          <p:nvPr/>
        </p:nvCxnSpPr>
        <p:spPr bwMode="auto">
          <a:xfrm>
            <a:off x="3200400" y="3787775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3" name="AutoShape 27"/>
          <p:cNvCxnSpPr>
            <a:cxnSpLocks noChangeShapeType="1"/>
            <a:stCxn id="102406" idx="2"/>
            <a:endCxn id="102419" idx="0"/>
          </p:cNvCxnSpPr>
          <p:nvPr/>
        </p:nvCxnSpPr>
        <p:spPr bwMode="auto">
          <a:xfrm>
            <a:off x="4229100" y="3787775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4" name="AutoShape 28"/>
          <p:cNvCxnSpPr>
            <a:cxnSpLocks noChangeShapeType="1"/>
            <a:stCxn id="102404" idx="2"/>
            <a:endCxn id="102419" idx="0"/>
          </p:cNvCxnSpPr>
          <p:nvPr/>
        </p:nvCxnSpPr>
        <p:spPr bwMode="auto">
          <a:xfrm flipH="1">
            <a:off x="4610100" y="3787775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5" name="AutoShape 29"/>
          <p:cNvCxnSpPr>
            <a:cxnSpLocks noChangeShapeType="1"/>
            <a:stCxn id="102419" idx="2"/>
            <a:endCxn id="102411" idx="0"/>
          </p:cNvCxnSpPr>
          <p:nvPr/>
        </p:nvCxnSpPr>
        <p:spPr bwMode="auto">
          <a:xfrm flipH="1">
            <a:off x="3771900" y="4584700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6" name="AutoShape 30"/>
          <p:cNvCxnSpPr>
            <a:cxnSpLocks noChangeShapeType="1"/>
            <a:stCxn id="102419" idx="2"/>
            <a:endCxn id="102413" idx="0"/>
          </p:cNvCxnSpPr>
          <p:nvPr/>
        </p:nvCxnSpPr>
        <p:spPr bwMode="auto">
          <a:xfrm>
            <a:off x="4610100" y="4584700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9039" name="AutoShape 31"/>
          <p:cNvCxnSpPr>
            <a:cxnSpLocks noChangeShapeType="1"/>
            <a:stCxn id="102429" idx="2"/>
            <a:endCxn id="102419" idx="0"/>
          </p:cNvCxnSpPr>
          <p:nvPr/>
        </p:nvCxnSpPr>
        <p:spPr bwMode="auto">
          <a:xfrm flipH="1">
            <a:off x="4610100" y="3787775"/>
            <a:ext cx="1687513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9040" name="AutoShape 32"/>
          <p:cNvCxnSpPr>
            <a:cxnSpLocks noChangeShapeType="1"/>
            <a:stCxn id="102419" idx="2"/>
            <a:endCxn id="102431" idx="0"/>
          </p:cNvCxnSpPr>
          <p:nvPr/>
        </p:nvCxnSpPr>
        <p:spPr bwMode="auto">
          <a:xfrm>
            <a:off x="4610100" y="4584700"/>
            <a:ext cx="1790700" cy="495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that slide!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architectural principles and architectural decisions is crucial to understand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</a:rPr>
              <a:t>Internet Design Goals (Clark ‘88)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Concept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47" y="1600200"/>
            <a:ext cx="8609915" cy="5007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/>
              <a:t>mechanism for breaking down a </a:t>
            </a:r>
            <a:r>
              <a:rPr lang="en-US" dirty="0" smtClean="0"/>
              <a:t>problem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dirty="0"/>
              <a:t>not </a:t>
            </a:r>
            <a:r>
              <a:rPr lang="en-US" i="1" dirty="0" smtClean="0"/>
              <a:t>how</a:t>
            </a:r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 Specification </a:t>
            </a:r>
            <a:r>
              <a:rPr lang="en-US" i="1" dirty="0" smtClean="0"/>
              <a:t>versus </a:t>
            </a:r>
            <a:r>
              <a:rPr lang="en-US" dirty="0" smtClean="0"/>
              <a:t>implementation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Modules in programs</a:t>
            </a:r>
          </a:p>
          <a:p>
            <a:pPr marL="0" indent="0">
              <a:buNone/>
            </a:pPr>
            <a:r>
              <a:rPr lang="en-US" dirty="0" smtClean="0"/>
              <a:t>Allows replacement of implementations without affecting system behavior</a:t>
            </a:r>
          </a:p>
          <a:p>
            <a:pPr marL="0" indent="0" algn="ctr">
              <a:buNone/>
            </a:pPr>
            <a:r>
              <a:rPr lang="en-US" i="1" dirty="0" smtClean="0"/>
              <a:t>Vertical</a:t>
            </a:r>
            <a:r>
              <a:rPr lang="en-US" dirty="0" smtClean="0"/>
              <a:t> versus </a:t>
            </a:r>
            <a:r>
              <a:rPr lang="en-US" i="1" dirty="0" smtClean="0"/>
              <a:t>Horizontal</a:t>
            </a:r>
          </a:p>
          <a:p>
            <a:pPr marL="0" indent="0">
              <a:buNone/>
            </a:pPr>
            <a:r>
              <a:rPr lang="en-US" i="1" dirty="0" smtClean="0"/>
              <a:t>“Vertical”</a:t>
            </a:r>
            <a:r>
              <a:rPr lang="en-US" dirty="0" smtClean="0"/>
              <a:t> what happens in a box “How does it attach to the network?”</a:t>
            </a:r>
          </a:p>
          <a:p>
            <a:pPr marL="0" indent="0">
              <a:buNone/>
            </a:pPr>
            <a:r>
              <a:rPr lang="en-US" i="1" dirty="0" smtClean="0"/>
              <a:t>“Horizontal” </a:t>
            </a:r>
            <a:r>
              <a:rPr lang="en-US" dirty="0" smtClean="0"/>
              <a:t>the communications paths running through the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b="1" dirty="0" smtClean="0"/>
              <a:t>Hint:</a:t>
            </a:r>
            <a:r>
              <a:rPr lang="en-US" sz="3100" dirty="0" smtClean="0"/>
              <a:t> paths are build on top of (“layered over”) other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Real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05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" charset="0"/>
              </a:rPr>
              <a:t>Build something that works!</a:t>
            </a:r>
          </a:p>
          <a:p>
            <a:r>
              <a:rPr lang="en-US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2503" y="960377"/>
            <a:ext cx="8229600" cy="215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>
                <a:latin typeface="Helvetica" charset="0"/>
              </a:rPr>
              <a:t>Internet Motto</a:t>
            </a:r>
          </a:p>
          <a:p>
            <a:pPr>
              <a:buFontTx/>
              <a:buNone/>
            </a:pPr>
            <a:r>
              <a:rPr lang="en-US" sz="2400" i="1" dirty="0" smtClean="0">
                <a:latin typeface="Arial" charset="0"/>
              </a:rPr>
              <a:t>We reject kings , presidents, and voting. We believe in rough consensus and running code</a:t>
            </a:r>
            <a:r>
              <a:rPr lang="en-US" sz="2400" dirty="0" smtClean="0">
                <a:latin typeface="Arial" charset="0"/>
              </a:rPr>
              <a:t>.</a:t>
            </a:r>
            <a:r>
              <a:rPr lang="ja-JP" altLang="en-US" sz="2400" dirty="0" smtClean="0">
                <a:latin typeface="Arial" charset="0"/>
              </a:rPr>
              <a:t>“</a:t>
            </a:r>
            <a:r>
              <a:rPr lang="en-US" altLang="ja-JP" sz="2400" dirty="0" smtClean="0">
                <a:latin typeface="Arial" charset="0"/>
              </a:rPr>
              <a:t> – </a:t>
            </a:r>
            <a:r>
              <a:rPr lang="en-US" sz="2400" dirty="0" smtClean="0">
                <a:latin typeface="Arial" charset="0"/>
              </a:rPr>
              <a:t>David Clark</a:t>
            </a:r>
            <a:endParaRPr lang="en-US" sz="2400" dirty="0"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6147" y="6034467"/>
            <a:ext cx="5242194" cy="391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context of the Internet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87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3906838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4700" y="2824163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4700" y="1797050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053013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86000"/>
            <a:ext cx="601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825"/>
            <a:ext cx="6400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1488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4267200" y="1600200"/>
            <a:ext cx="1905000" cy="8382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5181600" y="5334000"/>
            <a:ext cx="990600" cy="5334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5791200" y="4724400"/>
            <a:ext cx="533400" cy="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6019800" y="3657600"/>
            <a:ext cx="1143000" cy="2286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5105400" y="2819400"/>
            <a:ext cx="1524000" cy="3810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5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648200" cy="54864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/>
              <a:t>Each layer:</a:t>
            </a:r>
          </a:p>
          <a:p>
            <a:pPr lvl="1">
              <a:defRPr/>
            </a:pPr>
            <a:r>
              <a:rPr lang="en-US" dirty="0" smtClean="0"/>
              <a:t>Depends on layer below</a:t>
            </a:r>
          </a:p>
          <a:p>
            <a:pPr lvl="1">
              <a:defRPr/>
            </a:pPr>
            <a:r>
              <a:rPr lang="en-US" dirty="0" smtClean="0"/>
              <a:t>Supports layer above</a:t>
            </a:r>
          </a:p>
          <a:p>
            <a:pPr lvl="1">
              <a:defRPr/>
            </a:pPr>
            <a:r>
              <a:rPr lang="en-US" dirty="0" smtClean="0"/>
              <a:t>Independent of others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/>
              <a:t>ultiple versions in layer</a:t>
            </a:r>
          </a:p>
          <a:p>
            <a:pPr lvl="1">
              <a:defRPr/>
            </a:pPr>
            <a:r>
              <a:rPr lang="en-US" dirty="0" smtClean="0"/>
              <a:t>Interfaces differ somewhat</a:t>
            </a:r>
          </a:p>
          <a:p>
            <a:pPr lvl="1">
              <a:defRPr/>
            </a:pPr>
            <a:r>
              <a:rPr lang="en-US" dirty="0" smtClean="0"/>
              <a:t>Components pick which lower-level protocol to use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But only one IP layer</a:t>
            </a:r>
          </a:p>
          <a:p>
            <a:pPr lvl="1">
              <a:defRPr/>
            </a:pPr>
            <a:r>
              <a:rPr lang="en-US" dirty="0" smtClean="0"/>
              <a:t>Unifying protocol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Layering Crucial to Internet’s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800600" cy="54864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Reuse 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Hides underlying detail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Innovation at each level can proceed in parallel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Pursued by very different communities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0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7316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are some of the drawbacks of protocols and layering?</a:t>
            </a: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6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Drawbacks of Layering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6738"/>
            <a:ext cx="8458200" cy="4411662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N may duplicate lower layer functionality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error recovery to retransmit lost data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Information hiding may hurt performance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packet loss due to corruption vs. congestion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Headers start to get really big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typical TCP+IP+Ethernet is 54 bytes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the gains too great to resist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TCP-over-wireless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network doesn’t trust ends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firewalls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4803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Placing Network Functionality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Hugely influential paper: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End-to-End Arguments in System Design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by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Saltzer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, Reed, and Clark (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84)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articulated 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as the 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“End-to-End Principle” (E2E)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Endless debate over what it means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Everyone cites it as supporting their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position</a:t>
            </a:r>
          </a:p>
          <a:p>
            <a:pPr marL="344487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(regardless of the position!)</a:t>
            </a: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778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Observation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Some application requirements can only be correctly implemented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end-to-end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reliability, security, </a:t>
            </a:r>
            <a:r>
              <a:rPr lang="en-US" sz="2000" i="1">
                <a:latin typeface="Arial" charset="0"/>
                <a:ea typeface="ＭＳ Ｐゴシック" charset="0"/>
              </a:rPr>
              <a:t>etc.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these in the network is hard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every step along the way must be fail proof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Hosts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satisfy the requirement without network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s help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Will/must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do so, since they can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t rely on the network</a:t>
            </a:r>
            <a:endParaRPr lang="en-US" altLang="ja-JP" sz="2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25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8778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2: end-to-end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check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retry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67615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67616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67593" idx="1"/>
            <a:endCxn id="67600" idx="2"/>
          </p:cNvCxnSpPr>
          <p:nvPr/>
        </p:nvCxnSpPr>
        <p:spPr bwMode="auto">
          <a:xfrm rot="5400000" flipH="1">
            <a:off x="6344444" y="2458244"/>
            <a:ext cx="747712" cy="914400"/>
          </a:xfrm>
          <a:prstGeom prst="curvedConnector3">
            <a:avLst>
              <a:gd name="adj1" fmla="val 50745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67590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1153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  <p:bldP spid="98409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1 is incomplete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What happens if any network element misbehaves?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Receiver has to do the check anyway! </a:t>
            </a:r>
            <a:endParaRPr lang="en-US" altLang="ja-JP" sz="2000">
              <a:latin typeface="Arial" charset="0"/>
              <a:ea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2 is 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Full functionality can be entirely implemented at application layer with no need for reliability from lower layers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Is there any need to implement reliability at lower layers?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846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Computer System Modularity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Partition system into modules &amp; abstractions: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Well-defined interfaces give flexibility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>
                <a:latin typeface="Arial" charset="0"/>
                <a:ea typeface="Arial" charset="0"/>
                <a:cs typeface="Arial" charset="0"/>
              </a:rPr>
              <a:t>Hides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implementation -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be freely changed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Extend functionality of system by adding new modules</a:t>
            </a:r>
          </a:p>
          <a:p>
            <a:pPr lvl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E.g., libraries encapsulating set of functionality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E.g., programming language + compiler abstracts away </a:t>
            </a:r>
            <a:r>
              <a:rPr lang="en-US" sz="2800" dirty="0" smtClean="0">
                <a:latin typeface="Arial" charset="0"/>
              </a:rPr>
              <a:t>how </a:t>
            </a:r>
            <a:r>
              <a:rPr lang="en-US" sz="2800" dirty="0">
                <a:latin typeface="Arial" charset="0"/>
              </a:rPr>
              <a:t>the particular CPU works </a:t>
            </a:r>
            <a:r>
              <a:rPr lang="en-US" sz="2800" dirty="0" smtClean="0">
                <a:latin typeface="Arial" charset="0"/>
              </a:rPr>
              <a:t>…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End-to-End Principle 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functionality (e.g., reliability) in the network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Doesn’t reduce host implementation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 increase network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Probably increases delay and overhead on all applications even if they don’t need the functionality (e.g. VoIP)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However, implementing in the network can improve performance in some cases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e.g., consider a very lossy link</a:t>
            </a: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52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“Only-if-Sufficient” Interpretation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a function at the lower levels of the system unless it can be completely implemented at this level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Unless you can relieve the burden from hosts, don’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t bother</a:t>
            </a:r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119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“Only-if-Necessary” Interpretation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anything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in the network that can be implemented correctly by the hosts</a:t>
            </a:r>
          </a:p>
          <a:p>
            <a:pPr lvl="1"/>
            <a:endParaRPr lang="en-US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 network layer absolutely minimal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This E2E interpretation trumps performance issues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Increases flexibility, since lower layers stay </a:t>
            </a:r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simple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557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“Only-if-Useful” Interpretation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hosts can implement functionality correctly, implement it in a lower layer </a:t>
            </a:r>
            <a:r>
              <a:rPr lang="en-US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only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as a performance enhancement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But do so only if it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does not impose burden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 applications that do not require that functionality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649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some tools: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Protocol as motivation</a:t>
            </a:r>
            <a:endParaRPr lang="en-US" dirty="0" smtClean="0"/>
          </a:p>
          <a:p>
            <a:r>
              <a:rPr lang="en-US" dirty="0" smtClean="0"/>
              <a:t>Examples of the architects process</a:t>
            </a:r>
          </a:p>
          <a:p>
            <a:r>
              <a:rPr lang="en-US" dirty="0" smtClean="0"/>
              <a:t>Internet </a:t>
            </a:r>
            <a:r>
              <a:rPr lang="en-US" dirty="0"/>
              <a:t>Philosophy and Tensions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0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</a:rPr>
              <a:t>Computer System Modularity (</a:t>
            </a:r>
            <a:r>
              <a:rPr lang="en-US" dirty="0" err="1">
                <a:latin typeface="Helvetica" charset="0"/>
              </a:rPr>
              <a:t>cnt</a:t>
            </a:r>
            <a:r>
              <a:rPr lang="ja-JP" altLang="en-US" dirty="0">
                <a:latin typeface="Helvetica" charset="0"/>
              </a:rPr>
              <a:t>’</a:t>
            </a:r>
            <a:r>
              <a:rPr lang="en-US" altLang="ja-JP" dirty="0">
                <a:latin typeface="Helvetica" charset="0"/>
              </a:rPr>
              <a:t>d)</a:t>
            </a:r>
            <a:endParaRPr lang="en-US" dirty="0">
              <a:latin typeface="Helvetica" charset="0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Well-defined interfaces hide information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Isolate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assumptions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Present high-level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abstractions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But can impair performance!</a:t>
            </a:r>
          </a:p>
          <a:p>
            <a:pPr>
              <a:lnSpc>
                <a:spcPct val="90000"/>
              </a:lnSpc>
            </a:pPr>
            <a:endParaRPr lang="en-US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Ease of implementation </a:t>
            </a:r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worse performance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1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System Modularity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Like software modularity, but:</a:t>
            </a:r>
          </a:p>
          <a:p>
            <a:r>
              <a:rPr lang="en-US">
                <a:latin typeface="Arial" charset="0"/>
              </a:rPr>
              <a:t>Implementation </a:t>
            </a:r>
            <a:r>
              <a:rPr lang="en-US" smtClean="0">
                <a:latin typeface="Arial" charset="0"/>
              </a:rPr>
              <a:t>is distributed </a:t>
            </a:r>
            <a:r>
              <a:rPr lang="en-US" dirty="0">
                <a:latin typeface="Arial" charset="0"/>
              </a:rPr>
              <a:t>across many machines (routers and hosts)</a:t>
            </a:r>
          </a:p>
          <a:p>
            <a:r>
              <a:rPr lang="en-US" dirty="0">
                <a:latin typeface="Arial" charset="0"/>
              </a:rPr>
              <a:t>Must decide: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Layering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state is stored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Fate-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sharing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4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28" y="1226105"/>
            <a:ext cx="8782178" cy="4525963"/>
          </a:xfrm>
        </p:spPr>
        <p:txBody>
          <a:bodyPr/>
          <a:lstStyle/>
          <a:p>
            <a:r>
              <a:rPr lang="en-US" dirty="0" smtClean="0"/>
              <a:t>A restricted form of abstraction: system functions are divided into layers, one built upon another</a:t>
            </a:r>
          </a:p>
          <a:p>
            <a:r>
              <a:rPr lang="en-US" dirty="0" smtClean="0"/>
              <a:t>Often called a </a:t>
            </a:r>
            <a:r>
              <a:rPr lang="en-US" i="1" dirty="0" smtClean="0"/>
              <a:t>stack</a:t>
            </a:r>
            <a:r>
              <a:rPr lang="en-US" dirty="0" smtClean="0"/>
              <a:t>; but </a:t>
            </a:r>
            <a:r>
              <a:rPr lang="en-US" b="1" dirty="0" smtClean="0"/>
              <a:t>not</a:t>
            </a:r>
            <a:r>
              <a:rPr lang="en-US" dirty="0" smtClean="0"/>
              <a:t> a data structure!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voicestack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35" y="2802504"/>
            <a:ext cx="4597110" cy="40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5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and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only between adjacent layers</a:t>
            </a:r>
          </a:p>
          <a:p>
            <a:r>
              <a:rPr lang="en-US" i="1" dirty="0"/>
              <a:t>l</a:t>
            </a:r>
            <a:r>
              <a:rPr lang="en-US" i="1" dirty="0" smtClean="0"/>
              <a:t>ayer n </a:t>
            </a:r>
            <a:r>
              <a:rPr lang="en-US" dirty="0" smtClean="0"/>
              <a:t>uses services provided by </a:t>
            </a:r>
            <a:r>
              <a:rPr lang="en-US" i="1" dirty="0" smtClean="0"/>
              <a:t>layer n-1 </a:t>
            </a:r>
          </a:p>
          <a:p>
            <a:r>
              <a:rPr lang="en-US" i="1" dirty="0"/>
              <a:t>l</a:t>
            </a:r>
            <a:r>
              <a:rPr lang="en-US" i="1" dirty="0" smtClean="0"/>
              <a:t>ayer n </a:t>
            </a:r>
            <a:r>
              <a:rPr lang="en-US" dirty="0" smtClean="0"/>
              <a:t>provides service to </a:t>
            </a:r>
            <a:r>
              <a:rPr lang="en-US" i="1" dirty="0" smtClean="0"/>
              <a:t>layer n+1</a:t>
            </a:r>
          </a:p>
          <a:p>
            <a:r>
              <a:rPr lang="en-US" dirty="0"/>
              <a:t>Bottom layer is physical media</a:t>
            </a:r>
          </a:p>
          <a:p>
            <a:r>
              <a:rPr lang="en-US" dirty="0" smtClean="0"/>
              <a:t>Top layer is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layerupdow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41" y="3352716"/>
            <a:ext cx="25527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216261"/>
            <a:ext cx="8683723" cy="376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Entity</a:t>
            </a:r>
            <a:r>
              <a:rPr lang="en-US" dirty="0" smtClean="0"/>
              <a:t> – a </a:t>
            </a:r>
            <a:r>
              <a:rPr lang="en-US" i="1" dirty="0" smtClean="0"/>
              <a:t>thing</a:t>
            </a:r>
            <a:r>
              <a:rPr lang="en-US" dirty="0" smtClean="0"/>
              <a:t> (an independent existence)</a:t>
            </a:r>
          </a:p>
          <a:p>
            <a:pPr marL="0" indent="0">
              <a:buNone/>
            </a:pPr>
            <a:r>
              <a:rPr lang="en-US" dirty="0" smtClean="0"/>
              <a:t>Entities </a:t>
            </a:r>
            <a:r>
              <a:rPr lang="en-US" i="1" dirty="0" smtClean="0"/>
              <a:t>interact</a:t>
            </a:r>
            <a:r>
              <a:rPr lang="en-US" dirty="0" smtClean="0"/>
              <a:t> with the layers above and below</a:t>
            </a:r>
          </a:p>
          <a:p>
            <a:pPr marL="0" indent="0">
              <a:buNone/>
            </a:pPr>
            <a:r>
              <a:rPr lang="en-US" dirty="0" smtClean="0"/>
              <a:t>Entities </a:t>
            </a:r>
            <a:r>
              <a:rPr lang="en-US" i="1" dirty="0" smtClean="0"/>
              <a:t>communicate</a:t>
            </a:r>
            <a:r>
              <a:rPr lang="en-US" dirty="0" smtClean="0"/>
              <a:t> with </a:t>
            </a:r>
            <a:r>
              <a:rPr lang="en-US" i="1" dirty="0" smtClean="0"/>
              <a:t>peer</a:t>
            </a:r>
            <a:r>
              <a:rPr lang="en-US" dirty="0" smtClean="0"/>
              <a:t> entities</a:t>
            </a:r>
          </a:p>
          <a:p>
            <a:pPr lvl="1"/>
            <a:r>
              <a:rPr lang="en-US" sz="2400" dirty="0" smtClean="0"/>
              <a:t>same level but different place (</a:t>
            </a:r>
            <a:r>
              <a:rPr lang="en-US" sz="2400" dirty="0" err="1" smtClean="0"/>
              <a:t>eg</a:t>
            </a:r>
            <a:r>
              <a:rPr lang="en-US" sz="2400" dirty="0" smtClean="0"/>
              <a:t> different person, different box, different host)</a:t>
            </a:r>
          </a:p>
          <a:p>
            <a:pPr marL="0" indent="0">
              <a:buNone/>
            </a:pPr>
            <a:r>
              <a:rPr lang="en-US" dirty="0" smtClean="0"/>
              <a:t>Communications between peers is supported by entities at the lower layers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two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878" y="4618306"/>
            <a:ext cx="3695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8569</TotalTime>
  <Words>2157</Words>
  <Application>Microsoft Macintosh PowerPoint</Application>
  <PresentationFormat>On-screen Show (4:3)</PresentationFormat>
  <Paragraphs>581</Paragraphs>
  <Slides>44</Slides>
  <Notes>22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Clip</vt:lpstr>
      <vt:lpstr>PowerPoint Presentation</vt:lpstr>
      <vt:lpstr>Topic 2 – Foundations and Architecture</vt:lpstr>
      <vt:lpstr>Abstraction Concept</vt:lpstr>
      <vt:lpstr>Computer System Modularity</vt:lpstr>
      <vt:lpstr>Computer System Modularity (cnt’d)</vt:lpstr>
      <vt:lpstr>Network System Modularity</vt:lpstr>
      <vt:lpstr>Layering Concept</vt:lpstr>
      <vt:lpstr>Layers and Communications</vt:lpstr>
      <vt:lpstr>Entities and Peers</vt:lpstr>
      <vt:lpstr>Entities and Peers</vt:lpstr>
      <vt:lpstr>Layering and Embedding</vt:lpstr>
      <vt:lpstr>Example Embedding (also called Encapsulation)</vt:lpstr>
      <vt:lpstr>Distributing Layers Across Network</vt:lpstr>
      <vt:lpstr>What Gets Implemented on Host?</vt:lpstr>
      <vt:lpstr>What Gets Implemented on a Router?</vt:lpstr>
      <vt:lpstr>What Gets Implemented on Switches?</vt:lpstr>
      <vt:lpstr>The Internet Hourglass</vt:lpstr>
      <vt:lpstr>Internet protocol stack versus OSI Reference Model</vt:lpstr>
      <vt:lpstr>ISO/OSI reference model</vt:lpstr>
      <vt:lpstr>What is a protocol?</vt:lpstr>
      <vt:lpstr>What is a protocol?</vt:lpstr>
      <vt:lpstr>Protocol Standardization</vt:lpstr>
      <vt:lpstr>So many Standards Problem</vt:lpstr>
      <vt:lpstr>INTERnet Solution</vt:lpstr>
      <vt:lpstr>Alternative to Standardization?</vt:lpstr>
      <vt:lpstr>A Multitude of Apps Problem</vt:lpstr>
      <vt:lpstr>Solution: Intermediate Layers</vt:lpstr>
      <vt:lpstr>Remember that slide!</vt:lpstr>
      <vt:lpstr>Internet Design Goals (Clark ‘88)</vt:lpstr>
      <vt:lpstr>Real Goals</vt:lpstr>
      <vt:lpstr>In the context of the Internet</vt:lpstr>
      <vt:lpstr>Three Observations</vt:lpstr>
      <vt:lpstr>Layering Crucial to Internet’s Success</vt:lpstr>
      <vt:lpstr>What are some of the drawbacks of protocols and layering?</vt:lpstr>
      <vt:lpstr>Drawbacks of Layering</vt:lpstr>
      <vt:lpstr>Placing Network Functionality</vt:lpstr>
      <vt:lpstr>Basic Observation</vt:lpstr>
      <vt:lpstr>Example: Reliable File Transfer</vt:lpstr>
      <vt:lpstr>Discussion</vt:lpstr>
      <vt:lpstr>Summary of End-to-End Principle </vt:lpstr>
      <vt:lpstr>“Only-if-Sufficient” Interpretation</vt:lpstr>
      <vt:lpstr>“Only-if-Necessary” Interpretation</vt:lpstr>
      <vt:lpstr>“Only-if-Useful” Interpretation</vt:lpstr>
      <vt:lpstr>We have some tools: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 Moore</cp:lastModifiedBy>
  <cp:revision>37</cp:revision>
  <cp:lastPrinted>2014-01-09T00:51:59Z</cp:lastPrinted>
  <dcterms:created xsi:type="dcterms:W3CDTF">2012-01-19T09:48:16Z</dcterms:created>
  <dcterms:modified xsi:type="dcterms:W3CDTF">2014-01-09T09:54:01Z</dcterms:modified>
</cp:coreProperties>
</file>