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9"/>
  </p:notesMasterIdLst>
  <p:handoutMasterIdLst>
    <p:handoutMasterId r:id="rId100"/>
  </p:handoutMasterIdLst>
  <p:sldIdLst>
    <p:sldId id="459" r:id="rId2"/>
    <p:sldId id="367" r:id="rId3"/>
    <p:sldId id="356" r:id="rId4"/>
    <p:sldId id="453" r:id="rId5"/>
    <p:sldId id="454" r:id="rId6"/>
    <p:sldId id="460" r:id="rId7"/>
    <p:sldId id="355" r:id="rId8"/>
    <p:sldId id="375" r:id="rId9"/>
    <p:sldId id="340" r:id="rId10"/>
    <p:sldId id="354" r:id="rId11"/>
    <p:sldId id="451" r:id="rId12"/>
    <p:sldId id="369" r:id="rId13"/>
    <p:sldId id="276" r:id="rId14"/>
    <p:sldId id="341" r:id="rId15"/>
    <p:sldId id="445" r:id="rId16"/>
    <p:sldId id="409" r:id="rId17"/>
    <p:sldId id="410" r:id="rId18"/>
    <p:sldId id="411" r:id="rId19"/>
    <p:sldId id="441" r:id="rId20"/>
    <p:sldId id="452" r:id="rId21"/>
    <p:sldId id="412" r:id="rId22"/>
    <p:sldId id="407" r:id="rId23"/>
    <p:sldId id="444" r:id="rId24"/>
    <p:sldId id="443" r:id="rId25"/>
    <p:sldId id="408" r:id="rId26"/>
    <p:sldId id="371" r:id="rId27"/>
    <p:sldId id="372" r:id="rId28"/>
    <p:sldId id="373" r:id="rId29"/>
    <p:sldId id="374" r:id="rId30"/>
    <p:sldId id="347" r:id="rId31"/>
    <p:sldId id="457" r:id="rId32"/>
    <p:sldId id="395" r:id="rId33"/>
    <p:sldId id="458" r:id="rId34"/>
    <p:sldId id="357" r:id="rId35"/>
    <p:sldId id="344" r:id="rId36"/>
    <p:sldId id="403" r:id="rId37"/>
    <p:sldId id="345" r:id="rId38"/>
    <p:sldId id="316" r:id="rId39"/>
    <p:sldId id="437" r:id="rId40"/>
    <p:sldId id="381" r:id="rId41"/>
    <p:sldId id="404" r:id="rId42"/>
    <p:sldId id="413" r:id="rId43"/>
    <p:sldId id="414" r:id="rId44"/>
    <p:sldId id="405" r:id="rId45"/>
    <p:sldId id="350" r:id="rId46"/>
    <p:sldId id="336" r:id="rId47"/>
    <p:sldId id="337" r:id="rId48"/>
    <p:sldId id="348" r:id="rId49"/>
    <p:sldId id="438" r:id="rId50"/>
    <p:sldId id="349" r:id="rId51"/>
    <p:sldId id="439" r:id="rId52"/>
    <p:sldId id="335" r:id="rId53"/>
    <p:sldId id="332" r:id="rId54"/>
    <p:sldId id="259" r:id="rId55"/>
    <p:sldId id="299" r:id="rId56"/>
    <p:sldId id="260" r:id="rId57"/>
    <p:sldId id="320" r:id="rId58"/>
    <p:sldId id="317" r:id="rId59"/>
    <p:sldId id="368" r:id="rId60"/>
    <p:sldId id="261" r:id="rId61"/>
    <p:sldId id="306" r:id="rId62"/>
    <p:sldId id="282" r:id="rId63"/>
    <p:sldId id="362" r:id="rId64"/>
    <p:sldId id="333" r:id="rId65"/>
    <p:sldId id="290" r:id="rId66"/>
    <p:sldId id="364" r:id="rId67"/>
    <p:sldId id="365" r:id="rId68"/>
    <p:sldId id="455" r:id="rId69"/>
    <p:sldId id="446" r:id="rId70"/>
    <p:sldId id="447" r:id="rId71"/>
    <p:sldId id="352" r:id="rId72"/>
    <p:sldId id="294" r:id="rId73"/>
    <p:sldId id="274" r:id="rId74"/>
    <p:sldId id="416" r:id="rId75"/>
    <p:sldId id="434" r:id="rId76"/>
    <p:sldId id="417" r:id="rId77"/>
    <p:sldId id="418" r:id="rId78"/>
    <p:sldId id="419" r:id="rId79"/>
    <p:sldId id="420" r:id="rId80"/>
    <p:sldId id="421" r:id="rId81"/>
    <p:sldId id="423" r:id="rId82"/>
    <p:sldId id="435" r:id="rId83"/>
    <p:sldId id="424" r:id="rId84"/>
    <p:sldId id="422" r:id="rId85"/>
    <p:sldId id="425" r:id="rId86"/>
    <p:sldId id="426" r:id="rId87"/>
    <p:sldId id="427" r:id="rId88"/>
    <p:sldId id="428" r:id="rId89"/>
    <p:sldId id="429" r:id="rId90"/>
    <p:sldId id="430" r:id="rId91"/>
    <p:sldId id="431" r:id="rId92"/>
    <p:sldId id="273" r:id="rId93"/>
    <p:sldId id="433" r:id="rId94"/>
    <p:sldId id="275" r:id="rId95"/>
    <p:sldId id="286" r:id="rId96"/>
    <p:sldId id="287" r:id="rId97"/>
    <p:sldId id="288" r:id="rId98"/>
  </p:sldIdLst>
  <p:sldSz cx="9144000" cy="6858000" type="screen4x3"/>
  <p:notesSz cx="67945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5856" autoAdjust="0"/>
    <p:restoredTop sz="84073" autoAdjust="0"/>
  </p:normalViewPr>
  <p:slideViewPr>
    <p:cSldViewPr>
      <p:cViewPr varScale="1">
        <p:scale>
          <a:sx n="54" d="100"/>
          <a:sy n="54" d="100"/>
        </p:scale>
        <p:origin x="-52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notesMaster" Target="notesMasters/notesMaster1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8E0B8-67E2-4714-8A0C-B9AC986E17C1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BEDA9-EA2A-4829-9489-32645A2A7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870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C79A3-6CD7-41A8-83E8-3BE3B0FDBC3F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1383"/>
            <a:ext cx="5435600" cy="446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126E4-143D-47ED-81FA-8C52FF8FC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407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232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92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873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93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3363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94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185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585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389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Lucida Sans Unicode"/>
                <a:cs typeface="Lucida Sans Unicode"/>
              </a:rPr>
              <a:t>⊓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676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Put nearer</a:t>
            </a:r>
            <a:r>
              <a:rPr lang="en-GB" baseline="0" dirty="0" smtClean="0"/>
              <a:t> to transactions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39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90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17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4385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26E4-143D-47ED-81FA-8C52FF8FC9D0}" type="slidenum">
              <a:rPr lang="en-GB" smtClean="0"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05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291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15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31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682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95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85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11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16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698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78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4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132EC-1402-4255-B390-B4086E63B483}" type="datetimeFigureOut">
              <a:rPr lang="en-GB" smtClean="0"/>
              <a:t>07/10/2011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2E42-61E7-4516-9841-98947757E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47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Algebra of Concurrent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Tony Hoare</a:t>
            </a:r>
          </a:p>
          <a:p>
            <a:endParaRPr lang="en-GB" dirty="0"/>
          </a:p>
          <a:p>
            <a:r>
              <a:rPr lang="en-GB" dirty="0" smtClean="0"/>
              <a:t>Cambridge</a:t>
            </a:r>
            <a:r>
              <a:rPr lang="en-GB" dirty="0" smtClean="0"/>
              <a:t>			</a:t>
            </a:r>
            <a:r>
              <a:rPr lang="en-GB" dirty="0" smtClean="0"/>
              <a:t> </a:t>
            </a:r>
            <a:r>
              <a:rPr lang="en-GB" dirty="0" smtClean="0"/>
              <a:t>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889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Binary operator: p ; q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sequential </a:t>
            </a:r>
            <a:r>
              <a:rPr lang="en-GB" sz="3200" dirty="0">
                <a:latin typeface="Lucida Sans Unicode" pitchFamily="34" charset="0"/>
                <a:cs typeface="Lucida Sans Unicode" pitchFamily="34" charset="0"/>
              </a:rPr>
              <a:t>composition 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of  </a:t>
            </a:r>
            <a:r>
              <a:rPr lang="en-GB" sz="3200" dirty="0">
                <a:latin typeface="Lucida Sans Unicode" pitchFamily="34" charset="0"/>
                <a:cs typeface="Lucida Sans Unicode" pitchFamily="34" charset="0"/>
              </a:rPr>
              <a:t>p  and  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q</a:t>
            </a:r>
          </a:p>
          <a:p>
            <a:pPr marL="0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each</a:t>
            </a:r>
            <a:r>
              <a:rPr lang="en-GB" dirty="0" smtClean="0">
                <a:latin typeface="Lucida Sans Unicode"/>
                <a:cs typeface="Lucida Sans Unicode"/>
              </a:rPr>
              <a:t> </a:t>
            </a:r>
            <a:r>
              <a:rPr lang="en-GB" dirty="0">
                <a:latin typeface="Lucida Sans Unicode"/>
                <a:cs typeface="Lucida Sans Unicode"/>
              </a:rPr>
              <a:t>execution of  </a:t>
            </a:r>
            <a:r>
              <a:rPr lang="en-GB" dirty="0" err="1" smtClean="0">
                <a:latin typeface="Lucida Sans Unicode"/>
                <a:cs typeface="Lucida Sans Unicode"/>
              </a:rPr>
              <a:t>p;q</a:t>
            </a:r>
            <a:r>
              <a:rPr lang="en-GB" dirty="0" smtClean="0">
                <a:latin typeface="Lucida Sans Unicode"/>
                <a:cs typeface="Lucida Sans Unicode"/>
              </a:rPr>
              <a:t>  consists of</a:t>
            </a:r>
          </a:p>
          <a:p>
            <a:pPr marL="400050" lvl="1" indent="-400050"/>
            <a:r>
              <a:rPr lang="en-GB" dirty="0" smtClean="0">
                <a:latin typeface="Lucida Sans Unicode"/>
                <a:cs typeface="Lucida Sans Unicode"/>
              </a:rPr>
              <a:t>all events x </a:t>
            </a:r>
            <a:r>
              <a:rPr lang="en-GB" dirty="0">
                <a:latin typeface="Lucida Sans Unicode"/>
                <a:cs typeface="Lucida Sans Unicode"/>
              </a:rPr>
              <a:t>from </a:t>
            </a:r>
            <a:r>
              <a:rPr lang="en-GB" dirty="0" smtClean="0">
                <a:latin typeface="Lucida Sans Unicode"/>
                <a:cs typeface="Lucida Sans Unicode"/>
              </a:rPr>
              <a:t>an execution of </a:t>
            </a:r>
            <a:r>
              <a:rPr lang="en-GB" dirty="0">
                <a:latin typeface="Lucida Sans Unicode"/>
                <a:cs typeface="Lucida Sans Unicode"/>
              </a:rPr>
              <a:t>p  </a:t>
            </a:r>
            <a:endParaRPr lang="en-GB" dirty="0" smtClean="0">
              <a:latin typeface="Lucida Sans Unicode"/>
              <a:cs typeface="Lucida Sans Unicode"/>
            </a:endParaRPr>
          </a:p>
          <a:p>
            <a:pPr marL="400050" lvl="1" indent="-400050"/>
            <a:r>
              <a:rPr lang="en-GB" dirty="0" smtClean="0">
                <a:latin typeface="Lucida Sans Unicode"/>
                <a:cs typeface="Lucida Sans Unicode"/>
              </a:rPr>
              <a:t>and all events y </a:t>
            </a:r>
            <a:r>
              <a:rPr lang="en-GB" dirty="0">
                <a:latin typeface="Lucida Sans Unicode"/>
                <a:cs typeface="Lucida Sans Unicode"/>
              </a:rPr>
              <a:t>from </a:t>
            </a:r>
            <a:r>
              <a:rPr lang="en-GB" dirty="0" smtClean="0">
                <a:latin typeface="Lucida Sans Unicode"/>
                <a:cs typeface="Lucida Sans Unicode"/>
              </a:rPr>
              <a:t>an execution of q</a:t>
            </a:r>
          </a:p>
          <a:p>
            <a:pPr marL="0" indent="-400050"/>
            <a:r>
              <a:rPr lang="en-GB" dirty="0" smtClean="0">
                <a:latin typeface="Lucida Sans Unicode"/>
                <a:cs typeface="Lucida Sans Unicode"/>
              </a:rPr>
              <a:t>subject to ordering constraint, either</a:t>
            </a:r>
          </a:p>
          <a:p>
            <a:pPr marL="400050" lvl="1" indent="-400050"/>
            <a:r>
              <a:rPr lang="en-GB" dirty="0" smtClean="0">
                <a:latin typeface="Lucida Sans Unicode"/>
                <a:cs typeface="Lucida Sans Unicode"/>
              </a:rPr>
              <a:t>strong			-- weak</a:t>
            </a:r>
          </a:p>
          <a:p>
            <a:pPr marL="400050" lvl="1" indent="-400050"/>
            <a:r>
              <a:rPr lang="en-GB" dirty="0" smtClean="0">
                <a:latin typeface="Lucida Sans Unicode"/>
                <a:cs typeface="Lucida Sans Unicode"/>
              </a:rPr>
              <a:t>interruptible		-- inhibited</a:t>
            </a:r>
          </a:p>
          <a:p>
            <a:pPr marL="0" lvl="1" indent="0">
              <a:buNone/>
            </a:pPr>
            <a:endParaRPr lang="en-GB" dirty="0" smtClean="0">
              <a:latin typeface="Lucida Sans Unicode"/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334626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 constraints on  </a:t>
            </a:r>
            <a:r>
              <a:rPr lang="en-GB" dirty="0" err="1" smtClean="0"/>
              <a:t>p;q</a:t>
            </a: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 marL="0" indent="-400050"/>
            <a:r>
              <a:rPr lang="en-GB" dirty="0">
                <a:latin typeface="Lucida Sans Unicode"/>
                <a:cs typeface="Lucida Sans Unicode"/>
              </a:rPr>
              <a:t>strong sequence:  </a:t>
            </a:r>
            <a:endParaRPr lang="en-GB" dirty="0" smtClean="0">
              <a:latin typeface="Lucida Sans Unicode"/>
              <a:cs typeface="Lucida Sans Unicode"/>
            </a:endParaRPr>
          </a:p>
          <a:p>
            <a:pPr marL="400050" lvl="1" indent="-400050"/>
            <a:r>
              <a:rPr lang="en-GB" dirty="0" smtClean="0">
                <a:latin typeface="Lucida Sans Unicode"/>
                <a:cs typeface="Lucida Sans Unicode"/>
              </a:rPr>
              <a:t>all  x  from  p  must </a:t>
            </a:r>
            <a:r>
              <a:rPr lang="en-GB" dirty="0">
                <a:latin typeface="Lucida Sans Unicode"/>
                <a:cs typeface="Lucida Sans Unicode"/>
              </a:rPr>
              <a:t>precede  </a:t>
            </a:r>
            <a:r>
              <a:rPr lang="en-GB" dirty="0" smtClean="0">
                <a:latin typeface="Lucida Sans Unicode"/>
                <a:cs typeface="Lucida Sans Unicode"/>
              </a:rPr>
              <a:t>all  y  from  q</a:t>
            </a:r>
            <a:endParaRPr lang="en-GB" dirty="0">
              <a:latin typeface="Lucida Sans Unicode"/>
              <a:cs typeface="Lucida Sans Unicode"/>
            </a:endParaRPr>
          </a:p>
          <a:p>
            <a:pPr marL="0" indent="-400050"/>
            <a:r>
              <a:rPr lang="en-GB" dirty="0">
                <a:latin typeface="Lucida Sans Unicode"/>
                <a:cs typeface="Lucida Sans Unicode"/>
              </a:rPr>
              <a:t>weak sequence: </a:t>
            </a:r>
            <a:endParaRPr lang="en-GB" dirty="0" smtClean="0">
              <a:latin typeface="Lucida Sans Unicode"/>
              <a:cs typeface="Lucida Sans Unicode"/>
            </a:endParaRPr>
          </a:p>
          <a:p>
            <a:pPr marL="400050" lvl="1" indent="-400050"/>
            <a:r>
              <a:rPr lang="en-GB" dirty="0" smtClean="0">
                <a:latin typeface="Lucida Sans Unicode"/>
                <a:cs typeface="Lucida Sans Unicode"/>
              </a:rPr>
              <a:t>no  y  from  q  can  precede  any  x  from  p</a:t>
            </a:r>
          </a:p>
          <a:p>
            <a:pPr marL="0" indent="-400050"/>
            <a:r>
              <a:rPr lang="en-GB" dirty="0" smtClean="0">
                <a:latin typeface="Lucida Sans Unicode"/>
                <a:cs typeface="Lucida Sans Unicode"/>
              </a:rPr>
              <a:t>interruptible: </a:t>
            </a:r>
          </a:p>
          <a:p>
            <a:pPr marL="400050" lvl="1" indent="-400050"/>
            <a:r>
              <a:rPr lang="en-GB" dirty="0" smtClean="0">
                <a:latin typeface="Lucida Sans Unicode"/>
                <a:cs typeface="Lucida Sans Unicode"/>
              </a:rPr>
              <a:t>other threads may interfere between  x  and  y</a:t>
            </a:r>
          </a:p>
          <a:p>
            <a:pPr marL="0" indent="-400050"/>
            <a:r>
              <a:rPr lang="en-GB" dirty="0" smtClean="0">
                <a:latin typeface="Lucida Sans Unicode"/>
                <a:cs typeface="Lucida Sans Unicode"/>
              </a:rPr>
              <a:t>separated: </a:t>
            </a:r>
          </a:p>
          <a:p>
            <a:pPr marL="400050" lvl="1" indent="-400050"/>
            <a:r>
              <a:rPr lang="en-GB" dirty="0" smtClean="0">
                <a:latin typeface="Lucida Sans Unicode"/>
                <a:cs typeface="Lucida Sans Unicode"/>
              </a:rPr>
              <a:t>updates to private variables are protected.</a:t>
            </a:r>
          </a:p>
          <a:p>
            <a:r>
              <a:rPr lang="en-GB" dirty="0" smtClean="0">
                <a:latin typeface="Lucida Sans Unicode"/>
                <a:cs typeface="Lucida Sans Unicode"/>
              </a:rPr>
              <a:t>all our algebraic </a:t>
            </a:r>
            <a:r>
              <a:rPr lang="en-GB" dirty="0">
                <a:latin typeface="Lucida Sans Unicode"/>
                <a:cs typeface="Lucida Sans Unicode"/>
              </a:rPr>
              <a:t>laws will apply </a:t>
            </a:r>
            <a:endParaRPr lang="en-GB" dirty="0" smtClean="0">
              <a:latin typeface="Lucida Sans Unicode"/>
              <a:cs typeface="Lucida Sans Unicode"/>
            </a:endParaRPr>
          </a:p>
          <a:p>
            <a:pPr marL="0" indent="0">
              <a:buNone/>
            </a:pPr>
            <a:r>
              <a:rPr lang="en-GB" dirty="0" smtClean="0">
                <a:latin typeface="Lucida Sans Unicode"/>
                <a:cs typeface="Lucida Sans Unicode"/>
              </a:rPr>
              <a:t>     to each alternative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2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Hoare triple: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{p} q {r}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4421088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defined </a:t>
            </a:r>
            <a:r>
              <a:rPr lang="en-GB" sz="3200" dirty="0">
                <a:latin typeface="Lucida Sans Unicode" pitchFamily="34" charset="0"/>
                <a:cs typeface="Lucida Sans Unicode" pitchFamily="34" charset="0"/>
              </a:rPr>
              <a:t>as  </a:t>
            </a:r>
            <a:r>
              <a:rPr lang="en-GB" sz="3200" dirty="0" err="1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sz="3200" dirty="0">
                <a:latin typeface="Lucida Sans Unicode" pitchFamily="34" charset="0"/>
                <a:cs typeface="Lucida Sans Unicode" pitchFamily="34" charset="0"/>
              </a:rPr>
              <a:t> ⊑ 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r </a:t>
            </a:r>
          </a:p>
          <a:p>
            <a:pPr marL="400050" lvl="1" indent="-400050"/>
            <a:r>
              <a:rPr lang="en-GB" sz="2600" dirty="0" smtClean="0">
                <a:latin typeface="Lucida Sans Unicode" pitchFamily="34" charset="0"/>
                <a:cs typeface="Lucida Sans Unicode" pitchFamily="34" charset="0"/>
              </a:rPr>
              <a:t>starting in the final state of an execution of p,    q ends in the final state of some execution of r</a:t>
            </a:r>
          </a:p>
          <a:p>
            <a:pPr marL="400050" lvl="1" indent="-400050"/>
            <a:r>
              <a:rPr lang="en-GB" sz="2600" dirty="0" smtClean="0">
                <a:latin typeface="Lucida Sans Unicode" pitchFamily="34" charset="0"/>
                <a:cs typeface="Lucida Sans Unicode" pitchFamily="34" charset="0"/>
              </a:rPr>
              <a:t>p  and  r  may be arbitrary designs.</a:t>
            </a:r>
          </a:p>
          <a:p>
            <a:pPr marL="0" lvl="1" indent="0">
              <a:buNone/>
            </a:pPr>
            <a:endParaRPr lang="en-GB" sz="2600" dirty="0" smtClean="0">
              <a:latin typeface="Lucida Sans Unicode" pitchFamily="34" charset="0"/>
              <a:cs typeface="Lucida Sans Unicode" pitchFamily="34" charset="0"/>
            </a:endParaRPr>
          </a:p>
          <a:p>
            <a:pPr marL="0" indent="-400050"/>
            <a:r>
              <a:rPr lang="en-GB" sz="3000" dirty="0" smtClean="0">
                <a:latin typeface="Lucida Sans Unicode" pitchFamily="34" charset="0"/>
                <a:cs typeface="Lucida Sans Unicode" pitchFamily="34" charset="0"/>
              </a:rPr>
              <a:t>example:  {</a:t>
            </a:r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..x+1 </a:t>
            </a:r>
            <a:r>
              <a:rPr lang="en-GB" sz="2800" dirty="0">
                <a:latin typeface="Lucida Sans Unicode" pitchFamily="34" charset="0"/>
                <a:cs typeface="Lucida Sans Unicode" pitchFamily="34" charset="0"/>
              </a:rPr>
              <a:t>≤ </a:t>
            </a:r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n} x:= x + 1 {..x </a:t>
            </a:r>
            <a:r>
              <a:rPr lang="en-GB" sz="2800" dirty="0">
                <a:latin typeface="Lucida Sans Unicode"/>
                <a:cs typeface="Lucida Sans Unicode"/>
              </a:rPr>
              <a:t>≤ </a:t>
            </a:r>
            <a:r>
              <a:rPr lang="en-GB" sz="2800" dirty="0" smtClean="0">
                <a:latin typeface="Lucida Sans Unicode"/>
                <a:cs typeface="Lucida Sans Unicode"/>
              </a:rPr>
              <a:t>n</a:t>
            </a:r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} </a:t>
            </a:r>
            <a:endParaRPr lang="en-GB" sz="3000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where  ..b  (finally  b) describes all executions that end in a state satisfying a single-state predicate  b .</a:t>
            </a:r>
          </a:p>
          <a:p>
            <a:endParaRPr lang="en-GB" sz="2400" dirty="0" smtClean="0">
              <a:latin typeface="Lucida Sans Unicode" pitchFamily="34" charset="0"/>
              <a:cs typeface="Lucida Sans Unicode" pitchFamily="34" charset="0"/>
            </a:endParaRP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8773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monotonicity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17646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Law:  ( ; is monotonic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wrto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⊑) </a:t>
            </a:r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:</a:t>
            </a:r>
          </a:p>
          <a:p>
            <a:pPr lvl="1"/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⊑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p’;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if   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p’  </a:t>
            </a:r>
          </a:p>
          <a:p>
            <a:pPr lvl="1"/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      if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q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compare:  addition of numbers</a:t>
            </a: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(of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consequence):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 ⊑ p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&amp;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{p} q {r}  &amp;  r ⊑ 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implies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{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p’} q {r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’}</a:t>
            </a:r>
          </a:p>
          <a:p>
            <a:pPr lvl="1"/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is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interprovable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with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first law</a:t>
            </a:r>
          </a:p>
        </p:txBody>
      </p:sp>
    </p:spTree>
    <p:extLst>
      <p:ext uri="{BB962C8B-B14F-4D97-AF65-F5344CB8AC3E}">
        <p14:creationId xmlns:p14="http://schemas.microsoft.com/office/powerpoint/2010/main" val="170782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associativity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Law  (;  is associative)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);q’   =    p;(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</a:t>
            </a:r>
          </a:p>
          <a:p>
            <a:pPr lvl="1"/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sequential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composition):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p} q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{s} &amp; {s}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q’ {r}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implies</a:t>
            </a:r>
            <a:r>
              <a:rPr lang="en-GB" sz="3600" b="1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{p}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q;q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 {r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}</a:t>
            </a: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half the law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interprovable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from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</a:t>
            </a:r>
            <a:endParaRPr lang="en-GB" sz="2400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17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GB" dirty="0" smtClean="0"/>
              <a:t>Unit(skip):  </a:t>
            </a:r>
            <a:r>
              <a:rPr lang="en-GB" dirty="0" smtClean="0">
                <a:sym typeface="Symbol"/>
              </a:rPr>
              <a:t>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7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 program that does nothing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Law (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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is the unit of  ;):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p;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</a:t>
            </a:r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=   p   =   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;p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(nullity)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{p} 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{p}</a:t>
            </a:r>
            <a:endParaRPr lang="en-GB" dirty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pPr lvl="1"/>
            <a:endParaRPr lang="en-GB" dirty="0" smtClean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r>
              <a:rPr lang="en-US" dirty="0" smtClean="0">
                <a:latin typeface="Lucida Sans Unicode" pitchFamily="34" charset="0"/>
                <a:cs typeface="Lucida Sans Unicode" pitchFamily="34" charset="0"/>
              </a:rPr>
              <a:t>a quarter of the law is </a:t>
            </a:r>
            <a:r>
              <a:rPr lang="en-US" dirty="0" err="1" smtClean="0">
                <a:latin typeface="Lucida Sans Unicode" pitchFamily="34" charset="0"/>
                <a:cs typeface="Lucida Sans Unicode" pitchFamily="34" charset="0"/>
              </a:rPr>
              <a:t>interprovable</a:t>
            </a:r>
            <a:r>
              <a:rPr lang="en-US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dirty="0" smtClean="0">
                <a:latin typeface="Lucida Sans Unicode" pitchFamily="34" charset="0"/>
                <a:cs typeface="Lucida Sans Unicode" pitchFamily="34" charset="0"/>
              </a:rPr>
              <a:t>from </a:t>
            </a:r>
            <a:r>
              <a:rPr lang="en-US" dirty="0" smtClean="0">
                <a:latin typeface="Lucida Sans Unicode" pitchFamily="34" charset="0"/>
                <a:cs typeface="Lucida Sans Unicode" pitchFamily="34" charset="0"/>
              </a:rPr>
              <a:t>Rule</a:t>
            </a:r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83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concurrent composition: p | q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each execution of 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 consists of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all events x of an execution of p,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and all events y of an execution of  q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same laws apply to alternatives: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interleaving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: x precedes or follows y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true concurrency: x neither precedes nor follows  y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separation: x and y independent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Laws:  |  is associative, commutative and monotonic</a:t>
            </a:r>
          </a:p>
          <a:p>
            <a:pPr lvl="1"/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60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Separation Logic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7"/>
          </a:xfrm>
        </p:spPr>
        <p:txBody>
          <a:bodyPr>
            <a:normAutofit/>
          </a:bodyPr>
          <a:lstStyle/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Law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(locality of  ;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wrto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|):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s|p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) ; q  ⊑  s |(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		(left locality 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;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q|s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⊑ 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 | s		(right locality) 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frame)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{p} q {r}   implies  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} q 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r|s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}</a:t>
            </a: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interprovable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with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left locality</a:t>
            </a:r>
          </a:p>
          <a:p>
            <a:pPr lvl="1"/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03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Concurrency law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8"/>
          </a:xfrm>
        </p:spPr>
        <p:txBody>
          <a:bodyPr>
            <a:normAutofit/>
          </a:bodyPr>
          <a:lstStyle/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Law  (; exchanges with *)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p|q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) ; 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p’|q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’)  ⊑ 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p;p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’) | 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q;q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like exchange law of category theory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(| compositional)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{p} q {r}  &amp;  {p’} q’ {r’}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implies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</a:t>
            </a:r>
          </a:p>
          <a:p>
            <a:pPr marL="457200" lvl="1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p|p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’}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q|q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 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r|r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’}</a:t>
            </a:r>
          </a:p>
          <a:p>
            <a:pPr marL="457200" lvl="1" indent="0">
              <a:buNone/>
            </a:pP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interprovable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with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 law</a:t>
            </a:r>
          </a:p>
        </p:txBody>
      </p:sp>
    </p:spTree>
    <p:extLst>
      <p:ext uri="{BB962C8B-B14F-4D97-AF65-F5344CB8AC3E}">
        <p14:creationId xmlns:p14="http://schemas.microsoft.com/office/powerpoint/2010/main" val="362478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658592" y="2459233"/>
            <a:ext cx="3263498" cy="2498576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3" idx="6"/>
            <a:endCxn id="3" idx="2"/>
          </p:cNvCxnSpPr>
          <p:nvPr/>
        </p:nvCxnSpPr>
        <p:spPr>
          <a:xfrm flipH="1">
            <a:off x="658592" y="3708521"/>
            <a:ext cx="326349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90341" y="1883169"/>
            <a:ext cx="0" cy="3744416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4085" y="332656"/>
            <a:ext cx="3248005" cy="110799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4800" dirty="0" err="1" smtClean="0">
                <a:latin typeface="Lucida Sans Unicode"/>
                <a:cs typeface="Lucida Sans Unicode"/>
              </a:rPr>
              <a:t>p</a:t>
            </a:r>
            <a:r>
              <a:rPr lang="en-GB" sz="4800" b="1" dirty="0" err="1" smtClean="0">
                <a:solidFill>
                  <a:srgbClr val="FF0000"/>
                </a:solidFill>
                <a:latin typeface="Lucida Sans Unicode"/>
                <a:cs typeface="Lucida Sans Unicode"/>
              </a:rPr>
              <a:t>|</a:t>
            </a:r>
            <a:r>
              <a:rPr lang="en-GB" sz="4800" dirty="0" err="1" smtClean="0">
                <a:latin typeface="Lucida Sans Unicode"/>
                <a:cs typeface="Lucida Sans Unicode"/>
              </a:rPr>
              <a:t>q</a:t>
            </a:r>
            <a:r>
              <a:rPr lang="en-GB" sz="4800" dirty="0" smtClean="0">
                <a:latin typeface="Lucida Sans Unicode"/>
                <a:cs typeface="Lucida Sans Unicode"/>
              </a:rPr>
              <a:t> </a:t>
            </a:r>
            <a:r>
              <a:rPr lang="en-GB" sz="6600" b="1" dirty="0" smtClean="0">
                <a:solidFill>
                  <a:schemeClr val="accent2">
                    <a:lumMod val="75000"/>
                  </a:schemeClr>
                </a:solidFill>
                <a:latin typeface="Lucida Sans Unicode"/>
                <a:cs typeface="Lucida Sans Unicode"/>
              </a:rPr>
              <a:t>;</a:t>
            </a:r>
            <a:r>
              <a:rPr lang="en-GB" sz="4800" dirty="0" smtClean="0">
                <a:latin typeface="Lucida Sans Unicode"/>
                <a:cs typeface="Lucida Sans Unicode"/>
              </a:rPr>
              <a:t> </a:t>
            </a:r>
            <a:r>
              <a:rPr lang="en-GB" sz="4800" dirty="0" err="1" smtClean="0">
                <a:latin typeface="Lucida Sans Unicode"/>
                <a:cs typeface="Lucida Sans Unicode"/>
              </a:rPr>
              <a:t>p’</a:t>
            </a:r>
            <a:r>
              <a:rPr lang="en-GB" sz="4800" b="1" dirty="0" err="1" smtClean="0">
                <a:solidFill>
                  <a:srgbClr val="FF0000"/>
                </a:solidFill>
                <a:latin typeface="Lucida Sans Unicode"/>
                <a:cs typeface="Lucida Sans Unicode"/>
              </a:rPr>
              <a:t>|</a:t>
            </a:r>
            <a:r>
              <a:rPr lang="en-GB" sz="4800" dirty="0" err="1" smtClean="0">
                <a:latin typeface="Lucida Sans Unicode"/>
                <a:cs typeface="Lucida Sans Unicode"/>
              </a:rPr>
              <a:t>q</a:t>
            </a:r>
            <a:r>
              <a:rPr lang="en-GB" sz="4800" dirty="0" smtClean="0">
                <a:latin typeface="Lucida Sans Unicode"/>
                <a:cs typeface="Lucida Sans Unicode"/>
              </a:rPr>
              <a:t>’</a:t>
            </a:r>
            <a:endParaRPr lang="en-US" sz="4800" dirty="0">
              <a:solidFill>
                <a:schemeClr val="accent2">
                  <a:lumMod val="75000"/>
                </a:schemeClr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60786" y="2831899"/>
            <a:ext cx="6206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>
                <a:latin typeface="Lucida Sans Unicode" pitchFamily="34" charset="0"/>
                <a:cs typeface="Lucida Sans Unicode" pitchFamily="34" charset="0"/>
              </a:rPr>
              <a:t>p</a:t>
            </a:r>
            <a:endParaRPr lang="en-US" sz="5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5229" y="2832047"/>
            <a:ext cx="8402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>
                <a:latin typeface="Lucida Sans Unicode" pitchFamily="34" charset="0"/>
                <a:cs typeface="Lucida Sans Unicode" pitchFamily="34" charset="0"/>
              </a:rPr>
              <a:t>p’</a:t>
            </a:r>
            <a:endParaRPr lang="en-US" sz="5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5229" y="3847020"/>
            <a:ext cx="8402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>
                <a:latin typeface="Lucida Sans Unicode" pitchFamily="34" charset="0"/>
                <a:cs typeface="Lucida Sans Unicode" pitchFamily="34" charset="0"/>
              </a:rPr>
              <a:t>q’</a:t>
            </a:r>
            <a:endParaRPr lang="en-US" sz="5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82956" y="3843135"/>
            <a:ext cx="6206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>
                <a:latin typeface="Lucida Sans Unicode" pitchFamily="34" charset="0"/>
                <a:cs typeface="Lucida Sans Unicode" pitchFamily="34" charset="0"/>
              </a:rPr>
              <a:t>q</a:t>
            </a:r>
            <a:endParaRPr lang="en-US" sz="5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0120" y="5627585"/>
            <a:ext cx="2080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by columns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6294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With ideas from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Ian Wehrman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John Wickerson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Stephan van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Staden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Peter O’Hearn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Bernhard Moeller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Georg Struth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Rasmus Petersen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…and others</a:t>
            </a:r>
          </a:p>
          <a:p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7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658592" y="2459233"/>
            <a:ext cx="3263498" cy="2498576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23528" y="3708521"/>
            <a:ext cx="39604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3" idx="0"/>
            <a:endCxn id="3" idx="4"/>
          </p:cNvCxnSpPr>
          <p:nvPr/>
        </p:nvCxnSpPr>
        <p:spPr>
          <a:xfrm>
            <a:off x="2290341" y="2459233"/>
            <a:ext cx="0" cy="2498576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4085" y="332656"/>
            <a:ext cx="4612160" cy="221599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4800" dirty="0" err="1" smtClean="0">
                <a:latin typeface="Lucida Sans Unicode"/>
                <a:cs typeface="Lucida Sans Unicode"/>
              </a:rPr>
              <a:t>p</a:t>
            </a:r>
            <a:r>
              <a:rPr lang="en-GB" sz="4800" b="1" dirty="0" err="1" smtClean="0">
                <a:solidFill>
                  <a:srgbClr val="FF0000"/>
                </a:solidFill>
                <a:latin typeface="Lucida Sans Unicode"/>
                <a:cs typeface="Lucida Sans Unicode"/>
              </a:rPr>
              <a:t>|</a:t>
            </a:r>
            <a:r>
              <a:rPr lang="en-GB" sz="4800" dirty="0" err="1" smtClean="0">
                <a:latin typeface="Lucida Sans Unicode"/>
                <a:cs typeface="Lucida Sans Unicode"/>
              </a:rPr>
              <a:t>q</a:t>
            </a:r>
            <a:r>
              <a:rPr lang="en-GB" sz="4800" dirty="0" smtClean="0">
                <a:latin typeface="Lucida Sans Unicode"/>
                <a:cs typeface="Lucida Sans Unicode"/>
              </a:rPr>
              <a:t> </a:t>
            </a:r>
            <a:r>
              <a:rPr lang="en-GB" sz="6600" b="1" dirty="0" smtClean="0">
                <a:solidFill>
                  <a:schemeClr val="accent2">
                    <a:lumMod val="75000"/>
                  </a:schemeClr>
                </a:solidFill>
                <a:latin typeface="Lucida Sans Unicode"/>
                <a:cs typeface="Lucida Sans Unicode"/>
              </a:rPr>
              <a:t>;</a:t>
            </a:r>
            <a:r>
              <a:rPr lang="en-GB" sz="4800" dirty="0" smtClean="0">
                <a:latin typeface="Lucida Sans Unicode"/>
                <a:cs typeface="Lucida Sans Unicode"/>
              </a:rPr>
              <a:t> </a:t>
            </a:r>
            <a:r>
              <a:rPr lang="en-GB" sz="4800" dirty="0" err="1" smtClean="0">
                <a:latin typeface="Lucida Sans Unicode"/>
                <a:cs typeface="Lucida Sans Unicode"/>
              </a:rPr>
              <a:t>p’</a:t>
            </a:r>
            <a:r>
              <a:rPr lang="en-GB" sz="4800" b="1" dirty="0" err="1" smtClean="0">
                <a:solidFill>
                  <a:srgbClr val="FF0000"/>
                </a:solidFill>
                <a:latin typeface="Lucida Sans Unicode"/>
                <a:cs typeface="Lucida Sans Unicode"/>
              </a:rPr>
              <a:t>|</a:t>
            </a:r>
            <a:r>
              <a:rPr lang="en-GB" sz="4800" dirty="0" err="1" smtClean="0">
                <a:latin typeface="Lucida Sans Unicode"/>
                <a:cs typeface="Lucida Sans Unicode"/>
              </a:rPr>
              <a:t>q</a:t>
            </a:r>
            <a:r>
              <a:rPr lang="en-GB" sz="4800" dirty="0">
                <a:latin typeface="Lucida Sans Unicode"/>
                <a:cs typeface="Lucida Sans Unicode"/>
              </a:rPr>
              <a:t>’ </a:t>
            </a:r>
            <a:endParaRPr lang="en-GB" sz="4800" dirty="0" smtClean="0">
              <a:latin typeface="Lucida Sans Unicode"/>
              <a:cs typeface="Lucida Sans Unicode"/>
            </a:endParaRPr>
          </a:p>
          <a:p>
            <a:r>
              <a:rPr lang="en-GB" sz="4800" dirty="0" smtClean="0">
                <a:latin typeface="Lucida Sans Unicode"/>
                <a:cs typeface="Lucida Sans Unicode"/>
              </a:rPr>
              <a:t>				</a:t>
            </a:r>
            <a:r>
              <a:rPr lang="en-GB" sz="7200" dirty="0" smtClean="0">
                <a:latin typeface="Lucida Sans Unicode"/>
                <a:cs typeface="Lucida Sans Unicode"/>
              </a:rPr>
              <a:t>⊑</a:t>
            </a:r>
            <a:endParaRPr lang="en-US" sz="7200" dirty="0">
              <a:solidFill>
                <a:schemeClr val="accent2">
                  <a:lumMod val="75000"/>
                </a:schemeClr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60786" y="2831899"/>
            <a:ext cx="6206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>
                <a:latin typeface="Lucida Sans Unicode" pitchFamily="34" charset="0"/>
                <a:cs typeface="Lucida Sans Unicode" pitchFamily="34" charset="0"/>
              </a:rPr>
              <a:t>p</a:t>
            </a:r>
            <a:endParaRPr lang="en-US" sz="5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5229" y="2832047"/>
            <a:ext cx="8402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>
                <a:latin typeface="Lucida Sans Unicode" pitchFamily="34" charset="0"/>
                <a:cs typeface="Lucida Sans Unicode" pitchFamily="34" charset="0"/>
              </a:rPr>
              <a:t>p’</a:t>
            </a:r>
            <a:endParaRPr lang="en-US" sz="5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5229" y="3847020"/>
            <a:ext cx="8402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>
                <a:latin typeface="Lucida Sans Unicode" pitchFamily="34" charset="0"/>
                <a:cs typeface="Lucida Sans Unicode" pitchFamily="34" charset="0"/>
              </a:rPr>
              <a:t>q’</a:t>
            </a:r>
            <a:endParaRPr lang="en-US" sz="5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82956" y="3843135"/>
            <a:ext cx="6206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>
                <a:latin typeface="Lucida Sans Unicode" pitchFamily="34" charset="0"/>
                <a:cs typeface="Lucida Sans Unicode" pitchFamily="34" charset="0"/>
              </a:rPr>
              <a:t>q</a:t>
            </a:r>
            <a:endParaRPr lang="en-US" sz="5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0072" y="3068960"/>
            <a:ext cx="3292889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4800" dirty="0" err="1" smtClean="0">
                <a:latin typeface="Lucida Sans Unicode"/>
                <a:cs typeface="Lucida Sans Unicode"/>
              </a:rPr>
              <a:t>p</a:t>
            </a:r>
            <a:r>
              <a:rPr lang="en-GB" sz="4800" b="1" dirty="0" err="1" smtClean="0">
                <a:solidFill>
                  <a:schemeClr val="accent6">
                    <a:lumMod val="50000"/>
                  </a:schemeClr>
                </a:solidFill>
                <a:latin typeface="Lucida Sans Unicode"/>
                <a:cs typeface="Lucida Sans Unicode"/>
              </a:rPr>
              <a:t>;</a:t>
            </a:r>
            <a:r>
              <a:rPr lang="en-GB" sz="4800" dirty="0" err="1" smtClean="0">
                <a:latin typeface="Lucida Sans Unicode"/>
                <a:cs typeface="Lucida Sans Unicode"/>
              </a:rPr>
              <a:t>p</a:t>
            </a:r>
            <a:r>
              <a:rPr lang="en-GB" sz="4800" dirty="0" smtClean="0">
                <a:latin typeface="Lucida Sans Unicode"/>
                <a:cs typeface="Lucida Sans Unicode"/>
              </a:rPr>
              <a:t>’ </a:t>
            </a:r>
            <a:r>
              <a:rPr lang="en-GB" sz="8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|</a:t>
            </a:r>
            <a:r>
              <a:rPr lang="en-GB" sz="4800" dirty="0" smtClean="0">
                <a:latin typeface="Lucida Sans Unicode"/>
                <a:cs typeface="Lucida Sans Unicode"/>
              </a:rPr>
              <a:t> </a:t>
            </a:r>
            <a:r>
              <a:rPr lang="en-GB" sz="4800" dirty="0" err="1">
                <a:latin typeface="Lucida Sans Unicode"/>
                <a:cs typeface="Lucida Sans Unicode"/>
              </a:rPr>
              <a:t>q</a:t>
            </a:r>
            <a:r>
              <a:rPr lang="en-GB" sz="4800" b="1" dirty="0" err="1" smtClean="0">
                <a:solidFill>
                  <a:schemeClr val="accent6">
                    <a:lumMod val="50000"/>
                  </a:schemeClr>
                </a:solidFill>
                <a:latin typeface="Lucida Sans Unicode"/>
                <a:cs typeface="Lucida Sans Unicode"/>
              </a:rPr>
              <a:t>;</a:t>
            </a:r>
            <a:r>
              <a:rPr lang="en-GB" sz="4800" dirty="0" err="1" smtClean="0">
                <a:latin typeface="Lucida Sans Unicode"/>
                <a:cs typeface="Lucida Sans Unicode"/>
              </a:rPr>
              <a:t>q</a:t>
            </a:r>
            <a:r>
              <a:rPr lang="en-GB" sz="4800" dirty="0" smtClean="0">
                <a:latin typeface="Lucida Sans Unicode"/>
                <a:cs typeface="Lucida Sans Unicode"/>
              </a:rPr>
              <a:t>’</a:t>
            </a:r>
            <a:endParaRPr lang="en-US" sz="4800" dirty="0">
              <a:solidFill>
                <a:schemeClr val="accent2">
                  <a:lumMod val="75000"/>
                </a:schemeClr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40152" y="5229200"/>
            <a:ext cx="14789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by rows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2404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Regular language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p, q, r,… are languages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descriptions of execution of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fsm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</a:t>
            </a:r>
            <a:r>
              <a:rPr lang="en-GB" dirty="0" smtClean="0">
                <a:latin typeface="Lucida Sans Unicode"/>
                <a:cs typeface="Lucida Sans Unicode"/>
              </a:rPr>
              <a:t>⊑ q  is inclusion of languages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is (lifted) concatenation of strings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i.e.,  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st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| s </a:t>
            </a:r>
            <a:r>
              <a:rPr lang="en-GB" dirty="0" smtClean="0">
                <a:latin typeface="Lucida Sans Unicode"/>
                <a:cs typeface="Lucida Sans Unicode"/>
              </a:rPr>
              <a:t>∊ p  &amp;  t ∊ q}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err="1" smtClean="0">
                <a:latin typeface="Lucida Sans Unicode"/>
                <a:cs typeface="Lucida Sans Unicode"/>
              </a:rPr>
              <a:t>p|q</a:t>
            </a:r>
            <a:r>
              <a:rPr lang="en-GB" dirty="0" smtClean="0">
                <a:latin typeface="Lucida Sans Unicode"/>
                <a:cs typeface="Lucida Sans Unicode"/>
              </a:rPr>
              <a:t>  is (lifted) interleaving of strings</a:t>
            </a:r>
          </a:p>
          <a:p>
            <a:r>
              <a:rPr lang="en-GB" dirty="0" smtClean="0">
                <a:latin typeface="Lucida Sans Unicode"/>
                <a:cs typeface="Lucida Sans Unicode"/>
                <a:sym typeface="Symbol"/>
              </a:rPr>
              <a:t>   =  {&lt; &gt;} (only the empty string)</a:t>
            </a:r>
          </a:p>
          <a:p>
            <a:r>
              <a:rPr lang="en-GB" dirty="0" smtClean="0">
                <a:latin typeface="Lucida Sans Unicode"/>
                <a:cs typeface="Lucida Sans Unicode"/>
                <a:sym typeface="Symbol"/>
              </a:rPr>
              <a:t>“c” = {&lt;c&gt;} (only the string “c”)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39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Left locality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Theorem: 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s|p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) ; q  ⊑  s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| 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</a:t>
            </a:r>
          </a:p>
          <a:p>
            <a:pPr marL="0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Proof:</a:t>
            </a:r>
          </a:p>
          <a:p>
            <a:pPr marL="0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in lhs:  s interleaves with just  p , </a:t>
            </a:r>
          </a:p>
          <a:p>
            <a:pPr marL="0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and all of q comes at the end.</a:t>
            </a:r>
          </a:p>
          <a:p>
            <a:pPr marL="0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in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rhs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:  s interleaves with all of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so  lhs is a special case of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rhs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i="1" dirty="0" smtClean="0">
                <a:latin typeface="Lucida Sans Unicode" pitchFamily="34" charset="0"/>
                <a:cs typeface="Lucida Sans Unicode" pitchFamily="34" charset="0"/>
              </a:rPr>
              <a:t>p s </a:t>
            </a:r>
            <a:r>
              <a:rPr lang="en-GB" i="1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s ; q </a:t>
            </a:r>
            <a:r>
              <a:rPr lang="en-GB" i="1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i="1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i="1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i="1" dirty="0" smtClean="0">
                <a:latin typeface="Lucida Sans Unicode" pitchFamily="34" charset="0"/>
                <a:cs typeface="Lucida Sans Unicode" pitchFamily="34" charset="0"/>
              </a:rPr>
              <a:t>		⊑	p s </a:t>
            </a:r>
            <a:r>
              <a:rPr lang="en-GB" i="1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q s </a:t>
            </a:r>
            <a:r>
              <a:rPr lang="en-GB" i="1" dirty="0" smtClean="0">
                <a:latin typeface="Lucida Sans Unicode" pitchFamily="34" charset="0"/>
                <a:cs typeface="Lucida Sans Unicode" pitchFamily="34" charset="0"/>
              </a:rPr>
              <a:t>q </a:t>
            </a:r>
            <a:r>
              <a:rPr lang="en-GB" i="1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/>
              <a:t>	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3410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Theorem: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) ; 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p’|q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’)  ⊑ 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p;p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’) | 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q;q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 lhs: all of  p and  q  comes before </a:t>
            </a:r>
          </a:p>
          <a:p>
            <a:pPr marL="457200" lvl="1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all of  p’  and q’ .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rhs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: end of p may interleave with q’  </a:t>
            </a:r>
          </a:p>
          <a:p>
            <a:pPr marL="457200" lvl="1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or start of  p’ with  q</a:t>
            </a:r>
          </a:p>
          <a:p>
            <a:pPr marL="457200" lvl="1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 lhs is a special case of the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rhs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 marL="457200" lvl="1" indent="0">
              <a:buNone/>
            </a:pP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marL="457200" lvl="1" indent="0">
              <a:buNone/>
            </a:pPr>
            <a:r>
              <a:rPr lang="en-GB" i="1" dirty="0" smtClean="0">
                <a:latin typeface="Lucida Sans Unicode" pitchFamily="34" charset="0"/>
                <a:cs typeface="Lucida Sans Unicode" pitchFamily="34" charset="0"/>
              </a:rPr>
              <a:t>p q </a:t>
            </a:r>
            <a:r>
              <a:rPr lang="en-GB" i="1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p</a:t>
            </a:r>
            <a:r>
              <a:rPr lang="en-GB" i="1" dirty="0" smtClean="0">
                <a:latin typeface="Lucida Sans Unicode" pitchFamily="34" charset="0"/>
                <a:cs typeface="Lucida Sans Unicode" pitchFamily="34" charset="0"/>
              </a:rPr>
              <a:t> ; </a:t>
            </a:r>
            <a:r>
              <a:rPr lang="en-GB" i="1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q’ </a:t>
            </a:r>
            <a:r>
              <a:rPr lang="en-GB" i="1" dirty="0" smtClean="0">
                <a:latin typeface="Lucida Sans Unicode" pitchFamily="34" charset="0"/>
                <a:cs typeface="Lucida Sans Unicode" pitchFamily="34" charset="0"/>
              </a:rPr>
              <a:t>p’ q’   	</a:t>
            </a:r>
            <a:r>
              <a:rPr lang="en-GB" i="1" dirty="0" smtClean="0">
                <a:latin typeface="Lucida Sans Unicode"/>
                <a:cs typeface="Lucida Sans Unicode"/>
              </a:rPr>
              <a:t>⊑	p q </a:t>
            </a:r>
            <a:r>
              <a:rPr lang="en-GB" i="1" dirty="0" err="1" smtClean="0">
                <a:solidFill>
                  <a:srgbClr val="FF0000"/>
                </a:solidFill>
                <a:latin typeface="Lucida Sans Unicode"/>
                <a:cs typeface="Lucida Sans Unicode"/>
              </a:rPr>
              <a:t>q</a:t>
            </a:r>
            <a:r>
              <a:rPr lang="en-GB" i="1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’ p </a:t>
            </a:r>
            <a:r>
              <a:rPr lang="en-GB" i="1" dirty="0" err="1" smtClean="0">
                <a:latin typeface="Lucida Sans Unicode"/>
                <a:cs typeface="Lucida Sans Unicode"/>
              </a:rPr>
              <a:t>p</a:t>
            </a:r>
            <a:r>
              <a:rPr lang="en-GB" i="1" dirty="0" smtClean="0">
                <a:latin typeface="Lucida Sans Unicode"/>
                <a:cs typeface="Lucida Sans Unicode"/>
              </a:rPr>
              <a:t>’ q’</a:t>
            </a:r>
            <a:endParaRPr lang="en-GB" i="1" dirty="0" smtClean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regular expressions satisfy all our laws for </a:t>
            </a:r>
            <a:r>
              <a:rPr lang="en-GB" dirty="0">
                <a:latin typeface="Lucida Sans Unicode"/>
                <a:cs typeface="Lucida Sans Unicode"/>
              </a:rPr>
              <a:t>⊑ ,  ; ,  and  </a:t>
            </a:r>
            <a:r>
              <a:rPr lang="en-GB" dirty="0" smtClean="0">
                <a:latin typeface="Lucida Sans Unicode"/>
                <a:cs typeface="Lucida Sans Unicode"/>
              </a:rPr>
              <a:t>|</a:t>
            </a:r>
          </a:p>
          <a:p>
            <a:endParaRPr lang="en-GB" dirty="0">
              <a:latin typeface="Lucida Sans Unicode"/>
              <a:cs typeface="Lucida Sans Unicode"/>
            </a:endParaRPr>
          </a:p>
          <a:p>
            <a:r>
              <a:rPr lang="en-GB" dirty="0" smtClean="0">
                <a:latin typeface="Lucida Sans Unicode"/>
                <a:cs typeface="Lucida Sans Unicode"/>
              </a:rPr>
              <a:t>and for other operators introduced later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0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11569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Part 2. More Program Control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284984"/>
            <a:ext cx="8229600" cy="2869779"/>
          </a:xfrm>
        </p:spPr>
        <p:txBody>
          <a:bodyPr>
            <a:normAutofit/>
          </a:bodyPr>
          <a:lstStyle/>
          <a:p>
            <a:r>
              <a:rPr lang="en-GB" dirty="0" smtClean="0"/>
              <a:t>Non-determinism, intersection</a:t>
            </a:r>
          </a:p>
          <a:p>
            <a:r>
              <a:rPr lang="en-GB" dirty="0" smtClean="0"/>
              <a:t>Iteration, recursion, fixed points</a:t>
            </a:r>
          </a:p>
          <a:p>
            <a:r>
              <a:rPr lang="en-GB" dirty="0" smtClean="0"/>
              <a:t>Subroutines, contracts, transactions</a:t>
            </a:r>
          </a:p>
          <a:p>
            <a:r>
              <a:rPr lang="en-GB" dirty="0" smtClean="0"/>
              <a:t>Basic commands</a:t>
            </a:r>
          </a:p>
        </p:txBody>
      </p:sp>
    </p:spTree>
    <p:extLst>
      <p:ext uri="{BB962C8B-B14F-4D97-AF65-F5344CB8AC3E}">
        <p14:creationId xmlns:p14="http://schemas.microsoft.com/office/powerpoint/2010/main" val="274879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Subject matter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variables (p, q, r) stand for programs, designs, specifications,…</a:t>
            </a:r>
          </a:p>
          <a:p>
            <a:r>
              <a:rPr lang="en-GB" dirty="0" smtClean="0"/>
              <a:t>they are all descriptions of what happens inside and around a computer that is executing a program.</a:t>
            </a:r>
          </a:p>
          <a:p>
            <a:r>
              <a:rPr lang="en-GB" dirty="0" smtClean="0"/>
              <a:t>the differences between programs and specs are often defined from their </a:t>
            </a:r>
            <a:r>
              <a:rPr lang="en-GB" b="1" dirty="0" smtClean="0"/>
              <a:t>syntax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932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Specification syntax includes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disjunction (</a:t>
            </a:r>
            <a:r>
              <a:rPr lang="en-GB" dirty="0" smtClean="0"/>
              <a:t>or, </a:t>
            </a:r>
            <a:r>
              <a:rPr lang="en-GB" dirty="0">
                <a:latin typeface="Lucida Sans Unicode"/>
                <a:cs typeface="Lucida Sans Unicode"/>
              </a:rPr>
              <a:t>⊔</a:t>
            </a:r>
            <a:r>
              <a:rPr lang="en-GB" dirty="0" smtClean="0"/>
              <a:t>) </a:t>
            </a:r>
            <a:r>
              <a:rPr lang="en-GB" dirty="0" smtClean="0"/>
              <a:t>to express abstraction,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	or to keep options open</a:t>
            </a:r>
          </a:p>
          <a:p>
            <a:pPr lvl="1"/>
            <a:r>
              <a:rPr lang="en-GB" dirty="0" smtClean="0"/>
              <a:t>‘it may be painted green </a:t>
            </a:r>
            <a:r>
              <a:rPr lang="en-GB" b="1" dirty="0" smtClean="0"/>
              <a:t>or</a:t>
            </a:r>
            <a:r>
              <a:rPr lang="en-GB" dirty="0" smtClean="0"/>
              <a:t> blue’</a:t>
            </a:r>
          </a:p>
          <a:p>
            <a:r>
              <a:rPr lang="en-GB" dirty="0" smtClean="0"/>
              <a:t>conjunction (</a:t>
            </a:r>
            <a:r>
              <a:rPr lang="en-GB" dirty="0" smtClean="0"/>
              <a:t>and, </a:t>
            </a:r>
            <a:r>
              <a:rPr lang="en-GB" dirty="0" smtClean="0">
                <a:latin typeface="Lucida Sans Unicode"/>
                <a:cs typeface="Lucida Sans Unicode"/>
              </a:rPr>
              <a:t>⊓</a:t>
            </a:r>
            <a:r>
              <a:rPr lang="en-GB" dirty="0" smtClean="0"/>
              <a:t>)  combines </a:t>
            </a:r>
            <a:r>
              <a:rPr lang="en-GB" dirty="0" smtClean="0"/>
              <a:t>requirements</a:t>
            </a:r>
          </a:p>
          <a:p>
            <a:pPr lvl="1"/>
            <a:r>
              <a:rPr lang="en-GB" dirty="0" smtClean="0"/>
              <a:t>it must be cheaper than  x  </a:t>
            </a:r>
            <a:r>
              <a:rPr lang="en-GB" b="1" dirty="0" smtClean="0"/>
              <a:t>and</a:t>
            </a:r>
            <a:r>
              <a:rPr lang="en-GB" dirty="0" smtClean="0"/>
              <a:t> faster than  y</a:t>
            </a:r>
          </a:p>
          <a:p>
            <a:r>
              <a:rPr lang="en-GB" dirty="0" smtClean="0"/>
              <a:t>negation (not)  for safety and security</a:t>
            </a:r>
          </a:p>
          <a:p>
            <a:pPr lvl="1"/>
            <a:r>
              <a:rPr lang="en-GB" dirty="0" smtClean="0"/>
              <a:t>it must </a:t>
            </a:r>
            <a:r>
              <a:rPr lang="en-GB" b="1" dirty="0" smtClean="0"/>
              <a:t>not</a:t>
            </a:r>
            <a:r>
              <a:rPr lang="en-GB" dirty="0" smtClean="0"/>
              <a:t> explode</a:t>
            </a:r>
          </a:p>
          <a:p>
            <a:r>
              <a:rPr lang="en-GB" dirty="0" smtClean="0"/>
              <a:t>implication </a:t>
            </a:r>
            <a:r>
              <a:rPr lang="en-GB" dirty="0"/>
              <a:t>(</a:t>
            </a:r>
            <a:r>
              <a:rPr lang="en-GB" dirty="0" smtClean="0"/>
              <a:t>contracts)</a:t>
            </a:r>
          </a:p>
          <a:p>
            <a:pPr lvl="1"/>
            <a:r>
              <a:rPr lang="en-GB" b="1" dirty="0" smtClean="0"/>
              <a:t>if</a:t>
            </a:r>
            <a:r>
              <a:rPr lang="en-GB" dirty="0" smtClean="0"/>
              <a:t> the user observes the protocol, so will the system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91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 syntax excludes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disjunction</a:t>
            </a:r>
          </a:p>
          <a:p>
            <a:pPr lvl="1"/>
            <a:r>
              <a:rPr lang="en-GB" dirty="0" smtClean="0"/>
              <a:t>non-deterministic programs difficult to test</a:t>
            </a:r>
          </a:p>
          <a:p>
            <a:r>
              <a:rPr lang="en-GB" dirty="0" smtClean="0"/>
              <a:t>conjunction</a:t>
            </a:r>
          </a:p>
          <a:p>
            <a:pPr lvl="1"/>
            <a:r>
              <a:rPr lang="en-GB" dirty="0" smtClean="0"/>
              <a:t>inefficient to find a computation satisfying both</a:t>
            </a:r>
          </a:p>
          <a:p>
            <a:r>
              <a:rPr lang="en-GB" dirty="0" smtClean="0"/>
              <a:t>negation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ncomputable</a:t>
            </a:r>
          </a:p>
          <a:p>
            <a:r>
              <a:rPr lang="en-GB" dirty="0" smtClean="0"/>
              <a:t>implication</a:t>
            </a:r>
          </a:p>
          <a:p>
            <a:pPr lvl="1"/>
            <a:r>
              <a:rPr lang="en-GB" dirty="0" smtClean="0"/>
              <a:t>which side of contract?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977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programs include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sequential composition (;)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concurrent composition (|)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interrupts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iteration, recursion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contracts  (declarations)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transactions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assignments, inputs, outputs, jumps,…</a:t>
            </a: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So include these in our specifications! 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96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Subject matter: designs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variables (p, q, r) stand for computer programs, designs, specifications,…</a:t>
            </a:r>
          </a:p>
          <a:p>
            <a:r>
              <a:rPr lang="en-GB" dirty="0" smtClean="0"/>
              <a:t>they all describe what happens inside/around  a computer that executes a given program.</a:t>
            </a:r>
          </a:p>
          <a:p>
            <a:r>
              <a:rPr lang="en-GB" dirty="0" smtClean="0"/>
              <a:t>The program itself is the most precise.</a:t>
            </a:r>
          </a:p>
          <a:p>
            <a:r>
              <a:rPr lang="en-GB" dirty="0" smtClean="0"/>
              <a:t>The specification is the most abstract.</a:t>
            </a:r>
          </a:p>
          <a:p>
            <a:r>
              <a:rPr lang="en-GB" dirty="0" smtClean="0"/>
              <a:t>Designs come in between.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66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Bottom  </a:t>
            </a:r>
            <a:r>
              <a:rPr lang="en-GB" dirty="0" smtClean="0">
                <a:sym typeface="Symbol"/>
              </a:rPr>
              <a:t>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-400050"/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An </a:t>
            </a:r>
            <a:r>
              <a:rPr lang="en-US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unimplementable</a:t>
            </a:r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specification 	</a:t>
            </a:r>
          </a:p>
          <a:p>
            <a:pPr marL="400050" lvl="1" indent="-400050"/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like the false predicate</a:t>
            </a:r>
          </a:p>
          <a:p>
            <a:pPr marL="0" indent="-400050"/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A program that has no execution</a:t>
            </a:r>
          </a:p>
          <a:p>
            <a:pPr marL="400050" lvl="1" indent="-400050"/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the compiler stops it from running</a:t>
            </a:r>
            <a:endParaRPr lang="en-US" dirty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pPr marL="0" indent="-400050"/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Define   as least solution of:  _ ⊑ _ </a:t>
            </a:r>
          </a:p>
          <a:p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Theorem:  </a:t>
            </a:r>
            <a:r>
              <a:rPr lang="en-US" dirty="0">
                <a:latin typeface="Lucida Sans Unicode" pitchFamily="34" charset="0"/>
                <a:cs typeface="Lucida Sans Unicode" pitchFamily="34" charset="0"/>
                <a:sym typeface="Symbol"/>
              </a:rPr>
              <a:t> ⊑ </a:t>
            </a:r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r	</a:t>
            </a:r>
          </a:p>
          <a:p>
            <a:pPr lvl="1"/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 satisfies every spec, </a:t>
            </a:r>
          </a:p>
          <a:p>
            <a:pPr lvl="1"/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but cannot be run (</a:t>
            </a:r>
            <a:r>
              <a:rPr lang="en-US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Dijkstra’s</a:t>
            </a:r>
            <a:r>
              <a:rPr lang="en-US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miracle)</a:t>
            </a:r>
            <a:r>
              <a:rPr lang="en-US" dirty="0">
                <a:latin typeface="Lucida Sans Unicode" pitchFamily="34" charset="0"/>
                <a:cs typeface="Lucida Sans Unicode" pitchFamily="34" charset="0"/>
                <a:sym typeface="Symbol"/>
              </a:rPr>
              <a:t>	</a:t>
            </a:r>
            <a:endParaRPr lang="en-US" dirty="0" smtClean="0">
              <a:latin typeface="Lucida Sans Unicode" pitchFamily="34" charset="0"/>
              <a:cs typeface="Lucida Sans Unicode" pitchFamily="34" charset="0"/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38756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Algebra of  </a:t>
            </a:r>
            <a:r>
              <a:rPr lang="en-US" dirty="0">
                <a:latin typeface="Lucida Sans Unicode" pitchFamily="34" charset="0"/>
                <a:cs typeface="Lucida Sans Unicode" pitchFamily="34" charset="0"/>
                <a:sym typeface="Symbol"/>
              </a:rPr>
              <a:t>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Lucida Sans Unicode" pitchFamily="34" charset="0"/>
                <a:cs typeface="Lucida Sans Unicode" pitchFamily="34" charset="0"/>
                <a:sym typeface="Symbol"/>
              </a:rPr>
              <a:t>Law (  is the zero of ;) :</a:t>
            </a:r>
          </a:p>
          <a:p>
            <a:pPr lvl="1"/>
            <a:r>
              <a:rPr lang="en-US" dirty="0">
                <a:latin typeface="Lucida Sans Unicode" pitchFamily="34" charset="0"/>
                <a:cs typeface="Lucida Sans Unicode" pitchFamily="34" charset="0"/>
                <a:sym typeface="Symbol"/>
              </a:rPr>
              <a:t> ; p  =    =  p ;  </a:t>
            </a:r>
          </a:p>
          <a:p>
            <a:r>
              <a:rPr lang="en-US" dirty="0">
                <a:latin typeface="Lucida Sans Unicode" pitchFamily="34" charset="0"/>
                <a:cs typeface="Lucida Sans Unicode" pitchFamily="34" charset="0"/>
                <a:sym typeface="Symbol"/>
              </a:rPr>
              <a:t>Theorem :                {p}  {q}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Quarter of law provable from theorem</a:t>
            </a:r>
            <a:endParaRPr lang="en-US" dirty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34221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  </a:t>
            </a:r>
            <a:r>
              <a:rPr lang="en-GB" dirty="0" smtClean="0">
                <a:latin typeface="Lucida Sans Unicode"/>
                <a:cs typeface="Lucida Sans Unicode"/>
              </a:rPr>
              <a:t>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7"/>
          </a:xfrm>
        </p:spPr>
        <p:txBody>
          <a:bodyPr>
            <a:normAutofit/>
          </a:bodyPr>
          <a:lstStyle/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a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vacuous specification,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satisfied by anything,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like the predicate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true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 program with an error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for which the programmer is responsible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e.g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.,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subscript error, violation of contract…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define </a:t>
            </a:r>
            <a:r>
              <a:rPr lang="en-GB" dirty="0" smtClean="0">
                <a:latin typeface="Lucida Sans Unicode"/>
                <a:cs typeface="Lucida Sans Unicode"/>
              </a:rPr>
              <a:t>⊤ as greatest solution of: _ ⊑ _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39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Algebra </a:t>
            </a:r>
            <a:r>
              <a:rPr lang="en-GB" smtClean="0"/>
              <a:t>of  </a:t>
            </a:r>
            <a:r>
              <a:rPr lang="en-GB" smtClean="0">
                <a:latin typeface="Lucida Sans Unicode"/>
                <a:cs typeface="Lucida Sans Unicode"/>
              </a:rPr>
              <a:t>⊤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Law: </a:t>
            </a:r>
            <a:r>
              <a:rPr lang="en-GB" dirty="0">
                <a:latin typeface="Lucida Sans Unicode"/>
                <a:cs typeface="Lucida Sans Unicode"/>
              </a:rPr>
              <a:t>none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Theorem: none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you can’t prove a program with this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error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it might admit a virus!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 debugging implementation may supply useful laws for </a:t>
            </a:r>
            <a:r>
              <a:rPr lang="en-GB" dirty="0" smtClean="0">
                <a:latin typeface="Lucida Sans Unicode"/>
                <a:cs typeface="Lucida Sans Unicode"/>
              </a:rPr>
              <a:t>⊤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54552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Non-determinism (or): p </a:t>
            </a:r>
            <a:r>
              <a:rPr lang="en-GB" dirty="0" smtClean="0">
                <a:latin typeface="Lucida Sans Unicode"/>
                <a:cs typeface="Lucida Sans Unicode"/>
              </a:rPr>
              <a:t>⊔ q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describes all executions that either satisfy  p  or  satisfy  q .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T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he choice is not (yet) determined.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It may be determined later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 development of the design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or in writing the program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or by the compiler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or even at run time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69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lub</a:t>
            </a:r>
            <a:r>
              <a:rPr lang="en-GB" dirty="0" smtClean="0"/>
              <a:t> (join): </a:t>
            </a:r>
            <a:r>
              <a:rPr lang="en-GB" dirty="0" smtClean="0">
                <a:latin typeface="Lucida Sans Unicode"/>
                <a:cs typeface="Lucida Sans Unicode"/>
              </a:rPr>
              <a:t>⊔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Define 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</a:t>
            </a:r>
            <a:r>
              <a:rPr lang="en-GB" dirty="0" err="1" smtClean="0">
                <a:latin typeface="Lucida Sans Unicode"/>
                <a:cs typeface="Lucida Sans Unicode"/>
              </a:rPr>
              <a:t>⊔q</a:t>
            </a:r>
            <a:r>
              <a:rPr lang="en-GB" dirty="0" smtClean="0">
                <a:latin typeface="Lucida Sans Unicode"/>
                <a:cs typeface="Lucida Sans Unicode"/>
              </a:rPr>
              <a:t>  as least solution of</a:t>
            </a:r>
          </a:p>
          <a:p>
            <a:pPr marL="457200" lvl="1" indent="0">
              <a:buNone/>
            </a:pPr>
            <a:r>
              <a:rPr lang="en-GB" dirty="0" smtClean="0">
                <a:latin typeface="Lucida Sans Unicode"/>
                <a:cs typeface="Lucida Sans Unicode"/>
              </a:rPr>
              <a:t>	p ⊑ _   &amp;   q ⊑ _</a:t>
            </a:r>
          </a:p>
          <a:p>
            <a:r>
              <a:rPr lang="en-GB" dirty="0" smtClean="0">
                <a:latin typeface="Lucida Sans Unicode"/>
                <a:cs typeface="Lucida Sans Unicode"/>
              </a:rPr>
              <a:t>Theorem</a:t>
            </a: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p </a:t>
            </a:r>
            <a:r>
              <a:rPr lang="en-GB" dirty="0">
                <a:latin typeface="Lucida Sans Unicode"/>
                <a:cs typeface="Lucida Sans Unicode"/>
              </a:rPr>
              <a:t>⊑ </a:t>
            </a:r>
            <a:r>
              <a:rPr lang="en-GB" dirty="0" smtClean="0">
                <a:latin typeface="Lucida Sans Unicode"/>
                <a:cs typeface="Lucida Sans Unicode"/>
              </a:rPr>
              <a:t>r   </a:t>
            </a:r>
            <a:r>
              <a:rPr lang="en-GB" dirty="0">
                <a:latin typeface="Lucida Sans Unicode"/>
                <a:cs typeface="Lucida Sans Unicode"/>
              </a:rPr>
              <a:t>&amp;   q ⊑ </a:t>
            </a:r>
            <a:r>
              <a:rPr lang="en-GB" dirty="0" smtClean="0">
                <a:latin typeface="Lucida Sans Unicode"/>
                <a:cs typeface="Lucida Sans Unicode"/>
              </a:rPr>
              <a:t>r     </a:t>
            </a:r>
            <a:r>
              <a:rPr lang="en-GB" b="1" dirty="0" err="1" smtClean="0">
                <a:latin typeface="Lucida Sans Unicode"/>
                <a:cs typeface="Lucida Sans Unicode"/>
              </a:rPr>
              <a:t>iff</a:t>
            </a:r>
            <a:r>
              <a:rPr lang="en-GB" dirty="0" smtClean="0">
                <a:latin typeface="Lucida Sans Unicode"/>
                <a:cs typeface="Lucida Sans Unicode"/>
              </a:rPr>
              <a:t>   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</a:t>
            </a:r>
            <a:r>
              <a:rPr lang="en-GB" dirty="0" err="1">
                <a:latin typeface="Lucida Sans Unicode"/>
                <a:cs typeface="Lucida Sans Unicode"/>
              </a:rPr>
              <a:t>⊔q</a:t>
            </a:r>
            <a:r>
              <a:rPr lang="en-GB" dirty="0">
                <a:latin typeface="Lucida Sans Unicode"/>
                <a:cs typeface="Lucida Sans Unicode"/>
              </a:rPr>
              <a:t> </a:t>
            </a:r>
            <a:r>
              <a:rPr lang="en-GB" dirty="0" smtClean="0">
                <a:latin typeface="Lucida Sans Unicode"/>
                <a:cs typeface="Lucida Sans Unicode"/>
              </a:rPr>
              <a:t> </a:t>
            </a:r>
            <a:r>
              <a:rPr lang="en-GB" dirty="0">
                <a:latin typeface="Lucida Sans Unicode"/>
                <a:cs typeface="Lucida Sans Unicode"/>
              </a:rPr>
              <a:t>⊑ r </a:t>
            </a:r>
            <a:endParaRPr lang="en-GB" dirty="0" smtClean="0">
              <a:latin typeface="Lucida Sans Unicode"/>
              <a:cs typeface="Lucida Sans Unicode"/>
            </a:endParaRPr>
          </a:p>
          <a:p>
            <a:r>
              <a:rPr lang="en-GB" dirty="0" smtClean="0">
                <a:latin typeface="Lucida Sans Unicode"/>
                <a:cs typeface="Lucida Sans Unicode"/>
              </a:rPr>
              <a:t>Theorem</a:t>
            </a: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⊔ is associative, commutative, monotonic, idempotent and increasing</a:t>
            </a: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it has unit  ⊥  and  zero  ⊤</a:t>
            </a:r>
          </a:p>
        </p:txBody>
      </p:sp>
    </p:spTree>
    <p:extLst>
      <p:ext uri="{BB962C8B-B14F-4D97-AF65-F5344CB8AC3E}">
        <p14:creationId xmlns:p14="http://schemas.microsoft.com/office/powerpoint/2010/main" val="208490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glb</a:t>
            </a:r>
            <a:r>
              <a:rPr lang="en-GB" dirty="0" smtClean="0"/>
              <a:t> (meet): </a:t>
            </a:r>
            <a:r>
              <a:rPr lang="en-GB" dirty="0" smtClean="0">
                <a:latin typeface="Lucida Sans Unicode"/>
                <a:cs typeface="Lucida Sans Unicode"/>
              </a:rPr>
              <a:t>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Define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⊓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>
                <a:latin typeface="Lucida Sans Unicode"/>
                <a:cs typeface="Lucida Sans Unicode"/>
              </a:rPr>
              <a:t>a</a:t>
            </a:r>
            <a:r>
              <a:rPr lang="en-GB" dirty="0" smtClean="0">
                <a:latin typeface="Lucida Sans Unicode"/>
                <a:cs typeface="Lucida Sans Unicode"/>
              </a:rPr>
              <a:t>s </a:t>
            </a:r>
            <a:r>
              <a:rPr lang="en-GB" dirty="0">
                <a:latin typeface="Lucida Sans Unicode"/>
                <a:cs typeface="Lucida Sans Unicode"/>
              </a:rPr>
              <a:t>greatest solution of</a:t>
            </a:r>
          </a:p>
          <a:p>
            <a:pPr marL="457200" lvl="1" indent="0">
              <a:buNone/>
            </a:pPr>
            <a:r>
              <a:rPr lang="en-GB" dirty="0" smtClean="0">
                <a:latin typeface="Lucida Sans Unicode"/>
                <a:cs typeface="Lucida Sans Unicode"/>
              </a:rPr>
              <a:t>		_ </a:t>
            </a:r>
            <a:r>
              <a:rPr lang="en-GB" dirty="0">
                <a:latin typeface="Lucida Sans Unicode"/>
                <a:cs typeface="Lucida Sans Unicode"/>
              </a:rPr>
              <a:t>⊑ p  &amp;  _ ⊑ q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65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Distribution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Law ( ;  distributive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through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⊔ 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;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q⊔q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  =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⊔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q⊔q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’)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; p  =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q;p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⊔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q’;p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/>
                <a:cs typeface="Lucida Sans Unicode"/>
              </a:rPr>
              <a:t>Rule</a:t>
            </a:r>
            <a:r>
              <a:rPr lang="en-GB" dirty="0" smtClean="0">
                <a:latin typeface="Lucida Sans Unicode"/>
                <a:cs typeface="Lucida Sans Unicode"/>
              </a:rPr>
              <a:t> </a:t>
            </a:r>
            <a:r>
              <a:rPr lang="en-GB" dirty="0" smtClean="0">
                <a:latin typeface="Lucida Sans Unicode"/>
                <a:cs typeface="Lucida Sans Unicode"/>
              </a:rPr>
              <a:t>(non-determinism)</a:t>
            </a: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{p} q {r}  &amp;  {p} q’ {r}  </a:t>
            </a:r>
            <a:r>
              <a:rPr lang="en-GB" b="1" dirty="0" smtClean="0">
                <a:latin typeface="Lucida Sans Unicode"/>
                <a:cs typeface="Lucida Sans Unicode"/>
              </a:rPr>
              <a:t>implies </a:t>
            </a:r>
            <a:r>
              <a:rPr lang="en-GB" dirty="0" smtClean="0">
                <a:latin typeface="Lucida Sans Unicode"/>
                <a:cs typeface="Lucida Sans Unicode"/>
              </a:rPr>
              <a:t> {p} </a:t>
            </a:r>
            <a:r>
              <a:rPr lang="en-GB" dirty="0" err="1" smtClean="0">
                <a:latin typeface="Lucida Sans Unicode"/>
                <a:cs typeface="Lucida Sans Unicode"/>
              </a:rPr>
              <a:t>q⊔q</a:t>
            </a:r>
            <a:r>
              <a:rPr lang="en-GB" dirty="0" smtClean="0">
                <a:latin typeface="Lucida Sans Unicode"/>
                <a:cs typeface="Lucida Sans Unicode"/>
              </a:rPr>
              <a:t>’ {r}</a:t>
            </a: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i.e.,  to prove something of  </a:t>
            </a:r>
            <a:r>
              <a:rPr lang="en-GB" dirty="0" err="1">
                <a:latin typeface="Lucida Sans Unicode"/>
                <a:cs typeface="Lucida Sans Unicode"/>
              </a:rPr>
              <a:t>q⊔q</a:t>
            </a:r>
            <a:r>
              <a:rPr lang="en-GB" dirty="0">
                <a:latin typeface="Lucida Sans Unicode"/>
                <a:cs typeface="Lucida Sans Unicode"/>
              </a:rPr>
              <a:t>’ </a:t>
            </a:r>
            <a:endParaRPr lang="en-GB" dirty="0" smtClean="0">
              <a:latin typeface="Lucida Sans Unicode"/>
              <a:cs typeface="Lucida Sans Unicode"/>
            </a:endParaRPr>
          </a:p>
          <a:p>
            <a:pPr marL="457200" lvl="1" indent="0">
              <a:buNone/>
            </a:pPr>
            <a:r>
              <a:rPr lang="en-GB" dirty="0" smtClean="0">
                <a:latin typeface="Lucida Sans Unicode"/>
                <a:cs typeface="Lucida Sans Unicode"/>
              </a:rPr>
              <a:t>prove the same thing of both  q  and  q’</a:t>
            </a:r>
          </a:p>
          <a:p>
            <a:r>
              <a:rPr lang="en-GB" dirty="0" smtClean="0">
                <a:latin typeface="Lucida Sans Unicode"/>
                <a:cs typeface="Lucida Sans Unicode"/>
              </a:rPr>
              <a:t>quarter of law </a:t>
            </a:r>
            <a:r>
              <a:rPr lang="en-GB" dirty="0" err="1" smtClean="0">
                <a:latin typeface="Lucida Sans Unicode"/>
                <a:cs typeface="Lucida Sans Unicode"/>
              </a:rPr>
              <a:t>interprovable</a:t>
            </a:r>
            <a:r>
              <a:rPr lang="en-GB" dirty="0" smtClean="0">
                <a:latin typeface="Lucida Sans Unicode"/>
                <a:cs typeface="Lucida Sans Unicode"/>
              </a:rPr>
              <a:t> with rule</a:t>
            </a:r>
            <a:endParaRPr lang="en-GB" dirty="0" smtClean="0">
              <a:latin typeface="Lucida Sans Unicode"/>
              <a:cs typeface="Lucida Sans Unicode"/>
            </a:endParaRPr>
          </a:p>
          <a:p>
            <a:pPr lvl="1"/>
            <a:endParaRPr lang="en-GB" dirty="0" smtClean="0">
              <a:latin typeface="Lucida Sans Unicode"/>
              <a:cs typeface="Lucida Sans Unicode"/>
            </a:endParaRP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73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Conditional: p </a:t>
            </a:r>
            <a:r>
              <a:rPr lang="en-GB" b="1" dirty="0" smtClean="0"/>
              <a:t>if</a:t>
            </a:r>
            <a:r>
              <a:rPr lang="en-GB" dirty="0" smtClean="0"/>
              <a:t> b </a:t>
            </a:r>
            <a:r>
              <a:rPr lang="en-GB" b="1" dirty="0" smtClean="0"/>
              <a:t>else</a:t>
            </a:r>
            <a:r>
              <a:rPr lang="en-GB" dirty="0" smtClean="0"/>
              <a:t> p’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Define  p ⊰b⊱ p’  as</a:t>
            </a:r>
          </a:p>
          <a:p>
            <a:pPr marL="457200" lvl="1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b.. ⊓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p      ⊔     not(b)..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⊓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p’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where  b.. describes all executions that begin in a state satisfying  b .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Theorem.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p ⊰b⊱ p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 is associative, 	idempotent, distributive, and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p ⊰b⊱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q 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=    q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⊰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not(b)⊱ p      (skew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symm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⊰b⊱ p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 ) ⊰c⊱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(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⊰b⊱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q’)   =  		      (p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⊰c⊱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q)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⊰b⊱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(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p’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⊰c⊱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q’) 	    (exchange)</a:t>
            </a:r>
          </a:p>
        </p:txBody>
      </p:sp>
    </p:spTree>
    <p:extLst>
      <p:ext uri="{BB962C8B-B14F-4D97-AF65-F5344CB8AC3E}">
        <p14:creationId xmlns:p14="http://schemas.microsoft.com/office/powerpoint/2010/main" val="131582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Defined as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(p ⊓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..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b)  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⊔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(q ⊓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..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c)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where ..b describes all executions that end satisfying single-state predicate  b .</a:t>
            </a:r>
            <a:endParaRPr lang="en-US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Implementation: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execute  p  first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test the condition b afterwards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terminate if  b  is true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backtrack on failure of  b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and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try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alternative q with condition  c.</a:t>
            </a:r>
          </a:p>
        </p:txBody>
      </p:sp>
    </p:spTree>
    <p:extLst>
      <p:ext uri="{BB962C8B-B14F-4D97-AF65-F5344CB8AC3E}">
        <p14:creationId xmlns:p14="http://schemas.microsoft.com/office/powerpoint/2010/main" val="283882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Postcondition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execution </a:t>
            </a:r>
            <a:r>
              <a:rPr lang="en-GB" dirty="0"/>
              <a:t>ends with array  A  sorted</a:t>
            </a:r>
          </a:p>
          <a:p>
            <a:r>
              <a:rPr lang="en-GB" dirty="0" smtClean="0"/>
              <a:t>Conditional correctness:</a:t>
            </a:r>
          </a:p>
          <a:p>
            <a:pPr lvl="1"/>
            <a:r>
              <a:rPr lang="en-GB" dirty="0" smtClean="0"/>
              <a:t>if </a:t>
            </a:r>
            <a:r>
              <a:rPr lang="en-GB" dirty="0"/>
              <a:t>execution ends, it ends with A </a:t>
            </a:r>
            <a:r>
              <a:rPr lang="en-GB" dirty="0" smtClean="0"/>
              <a:t>sorted</a:t>
            </a:r>
          </a:p>
          <a:p>
            <a:r>
              <a:rPr lang="en-GB" dirty="0" smtClean="0"/>
              <a:t>Precondition: </a:t>
            </a:r>
          </a:p>
          <a:p>
            <a:pPr lvl="1"/>
            <a:r>
              <a:rPr lang="en-GB" dirty="0" smtClean="0"/>
              <a:t>execution starts with x even</a:t>
            </a:r>
            <a:endParaRPr lang="en-GB" dirty="0"/>
          </a:p>
          <a:p>
            <a:r>
              <a:rPr lang="en-GB" dirty="0" smtClean="0"/>
              <a:t>Program</a:t>
            </a:r>
            <a:r>
              <a:rPr lang="en-GB" dirty="0"/>
              <a:t>:  x := </a:t>
            </a:r>
            <a:r>
              <a:rPr lang="en-GB" dirty="0" smtClean="0"/>
              <a:t>x+1 </a:t>
            </a:r>
          </a:p>
          <a:p>
            <a:pPr lvl="1"/>
            <a:r>
              <a:rPr lang="en-GB" dirty="0" smtClean="0"/>
              <a:t>the final value of x one greater than the initial</a:t>
            </a:r>
          </a:p>
        </p:txBody>
      </p:sp>
    </p:spTree>
    <p:extLst>
      <p:ext uri="{BB962C8B-B14F-4D97-AF65-F5344CB8AC3E}">
        <p14:creationId xmlns:p14="http://schemas.microsoft.com/office/powerpoint/2010/main" val="28158050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Transaction (realistic)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r  describe the non-failing executions of a transaction  t .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 is known when execution of  t is complete.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any successful execution of  t  is committed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single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failed execution of  t  is undone,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and q is done instead.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Define:   (t if r else q)  =  t 	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if  t ⊑ r</a:t>
            </a:r>
          </a:p>
          <a:p>
            <a:pPr marL="0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 	= (t ⊓ r) ⊔ q	   otherwise</a:t>
            </a:r>
          </a:p>
        </p:txBody>
      </p:sp>
    </p:spTree>
    <p:extLst>
      <p:ext uri="{BB962C8B-B14F-4D97-AF65-F5344CB8AC3E}">
        <p14:creationId xmlns:p14="http://schemas.microsoft.com/office/powerpoint/2010/main" val="77243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q  be the body of a subroutine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s  be its specification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(q .. s) assert that q  meets  s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Programmer error (</a:t>
            </a:r>
            <a:r>
              <a:rPr lang="en-GB" dirty="0" smtClean="0">
                <a:latin typeface="Lucida Sans Unicode"/>
                <a:cs typeface="Lucida Sans Unicode"/>
              </a:rPr>
              <a:t>⊤)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if not so 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Caller of subroutine may assume  that s describes all its calls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Implementation may just execute  q</a:t>
            </a:r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5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Least upper 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S  be an arbitrary set of designs</a:t>
            </a:r>
          </a:p>
          <a:p>
            <a:pPr marL="0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Define  </a:t>
            </a:r>
            <a:r>
              <a:rPr lang="en-GB" sz="4400" dirty="0" smtClean="0">
                <a:latin typeface="Lucida Sans Unicode" pitchFamily="34" charset="0"/>
                <a:cs typeface="Lucida Sans Unicode" pitchFamily="34" charset="0"/>
              </a:rPr>
              <a:t>⊔</a:t>
            </a:r>
            <a:r>
              <a:rPr lang="en-GB" dirty="0" smtClean="0">
                <a:latin typeface="Lucida Sans Unicode"/>
                <a:cs typeface="Lucida Sans Unicode"/>
              </a:rPr>
              <a:t>S  as least solution of</a:t>
            </a:r>
          </a:p>
          <a:p>
            <a:pPr marL="0" lvl="1" indent="0">
              <a:buNone/>
            </a:pPr>
            <a:r>
              <a:rPr lang="en-GB" dirty="0" smtClean="0">
                <a:latin typeface="Lucida Sans Unicode"/>
                <a:cs typeface="Lucida Sans Unicode"/>
              </a:rPr>
              <a:t>	 	∀</a:t>
            </a:r>
            <a:r>
              <a:rPr lang="en-GB" dirty="0">
                <a:latin typeface="Lucida Sans Unicode"/>
                <a:cs typeface="Lucida Sans Unicode"/>
              </a:rPr>
              <a:t>s∊ S . s ⊑ </a:t>
            </a:r>
            <a:r>
              <a:rPr lang="en-GB" sz="3600" dirty="0" smtClean="0">
                <a:latin typeface="Lucida Sans Unicode" pitchFamily="34" charset="0"/>
                <a:cs typeface="Lucida Sans Unicode" pitchFamily="34" charset="0"/>
              </a:rPr>
              <a:t>_  </a:t>
            </a:r>
            <a:endParaRPr lang="en-GB" dirty="0" smtClean="0">
              <a:latin typeface="Lucida Sans Unicode"/>
              <a:cs typeface="Lucida Sans Unicode"/>
            </a:endParaRP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( ∀</a:t>
            </a:r>
            <a:r>
              <a:rPr lang="en-GB" dirty="0">
                <a:latin typeface="Lucida Sans Unicode"/>
                <a:cs typeface="Lucida Sans Unicode"/>
              </a:rPr>
              <a:t>s∊ S . s ⊑ </a:t>
            </a:r>
            <a:r>
              <a:rPr lang="en-GB" dirty="0" smtClean="0">
                <a:latin typeface="Lucida Sans Unicode"/>
                <a:cs typeface="Lucida Sans Unicode"/>
              </a:rPr>
              <a:t>r</a:t>
            </a:r>
            <a:r>
              <a:rPr lang="en-GB" dirty="0">
                <a:latin typeface="Lucida Sans Unicode"/>
                <a:cs typeface="Lucida Sans Unicode"/>
              </a:rPr>
              <a:t> </a:t>
            </a:r>
            <a:r>
              <a:rPr lang="en-GB" dirty="0" smtClean="0">
                <a:latin typeface="Lucida Sans Unicode"/>
                <a:cs typeface="Lucida Sans Unicode"/>
              </a:rPr>
              <a:t>)  ⇒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⊔</a:t>
            </a:r>
            <a:r>
              <a:rPr lang="en-GB" dirty="0">
                <a:latin typeface="Lucida Sans Unicode"/>
                <a:cs typeface="Lucida Sans Unicode"/>
              </a:rPr>
              <a:t>S </a:t>
            </a:r>
            <a:r>
              <a:rPr lang="en-GB" dirty="0" smtClean="0">
                <a:latin typeface="Lucida Sans Unicode"/>
                <a:cs typeface="Lucida Sans Unicode"/>
              </a:rPr>
              <a:t>⊑ </a:t>
            </a:r>
            <a:r>
              <a:rPr lang="en-GB" dirty="0">
                <a:latin typeface="Lucida Sans Unicode"/>
                <a:cs typeface="Lucida Sans Unicode"/>
              </a:rPr>
              <a:t>r</a:t>
            </a:r>
            <a:r>
              <a:rPr lang="en-GB" dirty="0" smtClean="0">
                <a:latin typeface="Lucida Sans Unicode"/>
                <a:cs typeface="Lucida Sans Unicode"/>
              </a:rPr>
              <a:t>	   (all r)</a:t>
            </a:r>
          </a:p>
          <a:p>
            <a:r>
              <a:rPr lang="en-GB" dirty="0" smtClean="0">
                <a:latin typeface="Lucida Sans Unicode"/>
                <a:cs typeface="Lucida Sans Unicode"/>
              </a:rPr>
              <a:t>everything is an upper bound of  { } , </a:t>
            </a:r>
          </a:p>
          <a:p>
            <a:pPr marL="0" indent="0">
              <a:buNone/>
            </a:pPr>
            <a:r>
              <a:rPr lang="en-GB" dirty="0" smtClean="0">
                <a:latin typeface="Lucida Sans Unicode"/>
                <a:cs typeface="Lucida Sans Unicode"/>
              </a:rPr>
              <a:t>     so   </a:t>
            </a:r>
            <a:r>
              <a:rPr lang="en-GB" sz="3600" dirty="0" smtClean="0">
                <a:latin typeface="Lucida Sans Unicode" pitchFamily="34" charset="0"/>
                <a:cs typeface="Lucida Sans Unicode" pitchFamily="34" charset="0"/>
              </a:rPr>
              <a:t>⊔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{ }	=	</a:t>
            </a:r>
            <a:r>
              <a:rPr lang="en-GB" dirty="0" smtClean="0">
                <a:latin typeface="Lucida Sans Unicode"/>
                <a:cs typeface="Lucida Sans Unicode"/>
                <a:sym typeface="Symbol"/>
              </a:rPr>
              <a:t></a:t>
            </a: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a case where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⊔</a:t>
            </a:r>
            <a:r>
              <a:rPr lang="en-GB" dirty="0">
                <a:latin typeface="Lucida Sans Unicode"/>
                <a:cs typeface="Lucida Sans Unicode"/>
              </a:rPr>
              <a:t>S </a:t>
            </a:r>
            <a:r>
              <a:rPr lang="en-GB" dirty="0" smtClean="0">
                <a:latin typeface="Lucida Sans Unicode"/>
                <a:cs typeface="Lucida Sans Unicode"/>
              </a:rPr>
              <a:t> ∉  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9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similarly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latin typeface="Lucida Sans Unicode"/>
                <a:cs typeface="Lucida Sans Unicode"/>
              </a:rPr>
              <a:t>⊓</a:t>
            </a:r>
            <a:r>
              <a:rPr lang="en-US" dirty="0">
                <a:latin typeface="Lucida Sans Unicode"/>
                <a:cs typeface="Lucida Sans Unicode"/>
              </a:rPr>
              <a:t>S  </a:t>
            </a:r>
            <a:r>
              <a:rPr lang="en-US" dirty="0" smtClean="0">
                <a:latin typeface="Lucida Sans Unicode"/>
                <a:cs typeface="Lucida Sans Unicode"/>
              </a:rPr>
              <a:t>is greatest lower bound of  S</a:t>
            </a:r>
          </a:p>
          <a:p>
            <a:r>
              <a:rPr lang="en-US" sz="4000" dirty="0" smtClean="0">
                <a:latin typeface="Lucida Sans Unicode"/>
                <a:cs typeface="Lucida Sans Unicode"/>
              </a:rPr>
              <a:t>⊓</a:t>
            </a:r>
            <a:r>
              <a:rPr lang="en-US" dirty="0" smtClean="0">
                <a:latin typeface="Lucida Sans Unicode"/>
                <a:cs typeface="Lucida Sans Unicode"/>
              </a:rPr>
              <a:t> { }    =    </a:t>
            </a:r>
            <a:r>
              <a:rPr lang="en-US" dirty="0">
                <a:latin typeface="Lucida Sans Unicode"/>
                <a:cs typeface="Lucida Sans Unicode"/>
                <a:sym typeface="Symbol"/>
              </a:rPr>
              <a:t>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67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Subroutine with contract: q .. 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Define 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q..s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 as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glb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of the set</a:t>
            </a:r>
          </a:p>
          <a:p>
            <a:pPr marL="457200" lvl="1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q </a:t>
            </a:r>
            <a:r>
              <a:rPr lang="en-GB" dirty="0" smtClean="0">
                <a:latin typeface="Lucida Sans Unicode"/>
                <a:cs typeface="Lucida Sans Unicode"/>
              </a:rPr>
              <a:t>⊑ _   &amp;   _ ⊑ s</a:t>
            </a:r>
          </a:p>
          <a:p>
            <a:r>
              <a:rPr lang="en-GB" dirty="0" smtClean="0">
                <a:latin typeface="Lucida Sans Unicode"/>
                <a:cs typeface="Lucida Sans Unicode"/>
              </a:rPr>
              <a:t>Theorem:  (q.. s)  =  q  	  if  q  ⊑ s</a:t>
            </a:r>
          </a:p>
          <a:p>
            <a:pPr marL="0" indent="0">
              <a:buNone/>
            </a:pPr>
            <a:r>
              <a:rPr lang="en-GB" dirty="0">
                <a:latin typeface="Lucida Sans Unicode"/>
                <a:cs typeface="Lucida Sans Unicode"/>
              </a:rPr>
              <a:t>	</a:t>
            </a:r>
            <a:r>
              <a:rPr lang="en-GB" dirty="0" smtClean="0">
                <a:latin typeface="Lucida Sans Unicode"/>
                <a:cs typeface="Lucida Sans Unicode"/>
              </a:rPr>
              <a:t>			  =  ⊤     otherwise</a:t>
            </a:r>
          </a:p>
        </p:txBody>
      </p:sp>
    </p:spTree>
    <p:extLst>
      <p:ext uri="{BB962C8B-B14F-4D97-AF65-F5344CB8AC3E}">
        <p14:creationId xmlns:p14="http://schemas.microsoft.com/office/powerpoint/2010/main" val="379988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 (</a:t>
            </a:r>
            <a:r>
              <a:rPr lang="en-GB" dirty="0" err="1" smtClean="0"/>
              <a:t>Kleene</a:t>
            </a:r>
            <a:r>
              <a:rPr lang="en-GB" dirty="0" smtClean="0"/>
              <a:t> *)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q*  is least solution of  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(ɛ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⊔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(q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; _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 )  ⊑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_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q*  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sz="4000" dirty="0" smtClean="0">
                <a:latin typeface="Lucida Sans Unicode"/>
                <a:cs typeface="Lucida Sans Unicode"/>
              </a:rPr>
              <a:t>⊔</a:t>
            </a:r>
            <a:r>
              <a:rPr lang="en-GB" dirty="0" smtClean="0">
                <a:latin typeface="Lucida Sans Unicode"/>
                <a:cs typeface="Lucida Sans Unicode"/>
              </a:rPr>
              <a:t>{s| </a:t>
            </a:r>
            <a:r>
              <a:rPr lang="en-GB" dirty="0" smtClean="0">
                <a:latin typeface="Lucida Sans Unicode"/>
                <a:cs typeface="Lucida Sans Unicode"/>
              </a:rPr>
              <a:t>(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ɛ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⊔  q</a:t>
            </a:r>
            <a:r>
              <a:rPr lang="en-GB" b="1" dirty="0">
                <a:latin typeface="Lucida Sans Unicode" pitchFamily="34" charset="0"/>
                <a:cs typeface="Lucida Sans Unicode" pitchFamily="34" charset="0"/>
              </a:rPr>
              <a:t>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s)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s} 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ɛ  ⊔  q</a:t>
            </a:r>
            <a:r>
              <a:rPr lang="en-GB" b="1" dirty="0">
                <a:latin typeface="Lucida Sans Unicode" pitchFamily="34" charset="0"/>
                <a:cs typeface="Lucida Sans Unicode" pitchFamily="34" charset="0"/>
              </a:rPr>
              <a:t>;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q*  ⊑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* 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ɛ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⊔  q</a:t>
            </a:r>
            <a:r>
              <a:rPr lang="en-GB" b="1" dirty="0">
                <a:latin typeface="Lucida Sans Unicode" pitchFamily="34" charset="0"/>
                <a:cs typeface="Lucida Sans Unicode" pitchFamily="34" charset="0"/>
              </a:rPr>
              <a:t>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q’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q’   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implies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	q* ⊑ q’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 q*</a:t>
            </a:r>
            <a:r>
              <a:rPr lang="en-GB" b="1" dirty="0">
                <a:latin typeface="Lucida Sans Unicode" pitchFamily="34" charset="0"/>
                <a:cs typeface="Lucida Sans Unicode" pitchFamily="34" charset="0"/>
                <a:sym typeface="Symbol"/>
              </a:rPr>
              <a:t>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 </a:t>
            </a:r>
            <a:r>
              <a:rPr lang="en-GB" dirty="0" smtClean="0">
                <a:latin typeface="Lucida Sans Unicode"/>
                <a:cs typeface="Lucida Sans Unicode"/>
                <a:sym typeface="Symbol"/>
              </a:rPr>
              <a:t>=</a:t>
            </a:r>
            <a:r>
              <a:rPr lang="en-GB" dirty="0" smtClean="0">
                <a:latin typeface="Lucida Sans Unicode"/>
                <a:cs typeface="Lucida Sans Unicode"/>
              </a:rPr>
              <a:t>   </a:t>
            </a:r>
            <a:r>
              <a:rPr lang="en-GB" sz="3900" dirty="0" smtClean="0">
                <a:latin typeface="Lucida Sans Unicode" pitchFamily="34" charset="0"/>
                <a:cs typeface="Lucida Sans Unicode" pitchFamily="34" charset="0"/>
              </a:rPr>
              <a:t>⊔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{q</a:t>
            </a:r>
            <a:r>
              <a:rPr lang="en-GB" dirty="0" smtClean="0">
                <a:latin typeface="Lucida Sans Unicode"/>
                <a:cs typeface="Lucida Sans Unicode"/>
              </a:rPr>
              <a:t>ⁿ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| n </a:t>
            </a:r>
            <a:r>
              <a:rPr lang="en-GB" dirty="0" smtClean="0">
                <a:latin typeface="Lucida Sans Unicode"/>
                <a:cs typeface="Lucida Sans Unicode"/>
              </a:rPr>
              <a:t>∊ Nat}	(continuity)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Rule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(invariance):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{p}q*{p} 	if	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{p}q{p} 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lvl="1"/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82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Infinite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Lucida Sans Unicode"/>
              <a:cs typeface="Lucida Sans Unicode"/>
            </a:endParaRPr>
          </a:p>
          <a:p>
            <a:r>
              <a:rPr lang="en-US" dirty="0" smtClean="0">
                <a:latin typeface="Lucida Sans Unicode"/>
                <a:cs typeface="Lucida Sans Unicode"/>
              </a:rPr>
              <a:t>!p  is the greatest solution of  _ ⊑ </a:t>
            </a:r>
            <a:r>
              <a:rPr lang="en-US" dirty="0">
                <a:latin typeface="Lucida Sans Unicode"/>
                <a:cs typeface="Lucida Sans Unicode"/>
              </a:rPr>
              <a:t>p</a:t>
            </a:r>
            <a:r>
              <a:rPr lang="en-US" b="1" dirty="0" smtClean="0">
                <a:latin typeface="Lucida Sans Unicode"/>
                <a:cs typeface="Lucida Sans Unicode"/>
              </a:rPr>
              <a:t>|</a:t>
            </a:r>
            <a:r>
              <a:rPr lang="en-US" dirty="0" smtClean="0">
                <a:latin typeface="Lucida Sans Unicode"/>
                <a:cs typeface="Lucida Sans Unicode"/>
              </a:rPr>
              <a:t>_</a:t>
            </a: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as in the pi calculus</a:t>
            </a:r>
          </a:p>
          <a:p>
            <a:endParaRPr lang="en-US" dirty="0" smtClean="0">
              <a:latin typeface="Lucida Sans Unicode"/>
              <a:cs typeface="Lucida Sans Unicode"/>
            </a:endParaRPr>
          </a:p>
          <a:p>
            <a:r>
              <a:rPr lang="en-US" dirty="0" smtClean="0">
                <a:latin typeface="Lucida Sans Unicode"/>
                <a:cs typeface="Lucida Sans Unicode"/>
              </a:rPr>
              <a:t>all executions of  !p  are infinite</a:t>
            </a:r>
          </a:p>
          <a:p>
            <a:pPr lvl="1"/>
            <a:r>
              <a:rPr lang="en-US" dirty="0" smtClean="0">
                <a:latin typeface="Lucida Sans Unicode"/>
                <a:cs typeface="Lucida Sans Unicode"/>
              </a:rPr>
              <a:t>or possibly empty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27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Sans Unicode" pitchFamily="34" charset="0"/>
                <a:cs typeface="Lucida Sans Unicode" pitchFamily="34" charset="0"/>
              </a:rPr>
              <a:t>Let  F(_) be a monotonic function between programs.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Theorem: all functions defined by monotonic operators are monotonic.</a:t>
            </a:r>
            <a:endParaRPr lang="en-US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dirty="0" err="1" smtClean="0">
                <a:latin typeface="Lucida Sans Unicode"/>
                <a:cs typeface="Lucida Sans Unicode"/>
              </a:rPr>
              <a:t>μF</a:t>
            </a:r>
            <a:r>
              <a:rPr lang="en-US" dirty="0" smtClean="0">
                <a:latin typeface="Lucida Sans Unicode"/>
                <a:cs typeface="Lucida Sans Unicode"/>
              </a:rPr>
              <a:t> is strongest solution of  F(_) ⊑ _</a:t>
            </a:r>
          </a:p>
          <a:p>
            <a:r>
              <a:rPr lang="el-GR" dirty="0" smtClean="0">
                <a:latin typeface="Lucida Sans Unicode"/>
                <a:cs typeface="Lucida Sans Unicode"/>
              </a:rPr>
              <a:t>ν</a:t>
            </a:r>
            <a:r>
              <a:rPr lang="en-US" dirty="0" smtClean="0">
                <a:latin typeface="Lucida Sans Unicode"/>
                <a:cs typeface="Lucida Sans Unicode"/>
              </a:rPr>
              <a:t>F is weakest solution </a:t>
            </a:r>
            <a:r>
              <a:rPr lang="en-US" dirty="0">
                <a:latin typeface="Lucida Sans Unicode"/>
                <a:cs typeface="Lucida Sans Unicode"/>
              </a:rPr>
              <a:t>of  </a:t>
            </a:r>
            <a:r>
              <a:rPr lang="en-US" dirty="0" smtClean="0">
                <a:latin typeface="Lucida Sans Unicode"/>
                <a:cs typeface="Lucida Sans Unicode"/>
              </a:rPr>
              <a:t>_ ⊑ F(_)</a:t>
            </a:r>
            <a:endParaRPr lang="en-US" dirty="0" smtClean="0"/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Theorem 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Knaster-Tarski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):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These solutions exist.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53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statements/assertions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skip			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bottom 		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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top			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⊤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assignment:		x := e(x)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assertion:			assert  b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assumption:		assume  b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finally				..b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initially				b..</a:t>
            </a:r>
          </a:p>
        </p:txBody>
      </p:sp>
    </p:spTree>
    <p:extLst>
      <p:ext uri="{BB962C8B-B14F-4D97-AF65-F5344CB8AC3E}">
        <p14:creationId xmlns:p14="http://schemas.microsoft.com/office/powerpoint/2010/main" val="107672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assign thru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pointer: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[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a] := e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output:				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c!e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input:				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c?x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points to:			a|-&gt; e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a |-&gt; _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=</a:t>
            </a:r>
            <a:r>
              <a:rPr lang="en-GB" sz="2400" dirty="0" err="1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	exists v . a|-&gt;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v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throw, catch</a:t>
            </a:r>
          </a:p>
          <a:p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alloc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, dispose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49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Safety:</a:t>
            </a:r>
          </a:p>
          <a:p>
            <a:pPr lvl="1"/>
            <a:r>
              <a:rPr lang="en-GB" dirty="0" smtClean="0"/>
              <a:t>There are no buffer overflows</a:t>
            </a:r>
          </a:p>
          <a:p>
            <a:r>
              <a:rPr lang="en-GB" dirty="0" smtClean="0"/>
              <a:t>Termination:</a:t>
            </a:r>
          </a:p>
          <a:p>
            <a:pPr lvl="1"/>
            <a:r>
              <a:rPr lang="en-GB" dirty="0" smtClean="0"/>
              <a:t>execution </a:t>
            </a:r>
            <a:r>
              <a:rPr lang="en-GB" dirty="0"/>
              <a:t>is finite (</a:t>
            </a:r>
            <a:r>
              <a:rPr lang="en-GB" dirty="0" err="1"/>
              <a:t>ie</a:t>
            </a:r>
            <a:r>
              <a:rPr lang="en-GB" dirty="0"/>
              <a:t>., always ends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Liveness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no infinite internal activity (</a:t>
            </a:r>
            <a:r>
              <a:rPr lang="en-GB" dirty="0" err="1" smtClean="0"/>
              <a:t>livelock</a:t>
            </a:r>
            <a:r>
              <a:rPr lang="en-GB" dirty="0" smtClean="0"/>
              <a:t>)</a:t>
            </a:r>
          </a:p>
          <a:p>
            <a:r>
              <a:rPr lang="en-GB" dirty="0" smtClean="0"/>
              <a:t>Fairness:</a:t>
            </a:r>
          </a:p>
          <a:p>
            <a:pPr lvl="1"/>
            <a:r>
              <a:rPr lang="en-GB" dirty="0"/>
              <a:t>a response is always given to </a:t>
            </a:r>
            <a:r>
              <a:rPr lang="en-GB" dirty="0" smtClean="0"/>
              <a:t>each </a:t>
            </a:r>
            <a:r>
              <a:rPr lang="en-GB" dirty="0"/>
              <a:t>request </a:t>
            </a:r>
          </a:p>
          <a:p>
            <a:r>
              <a:rPr lang="en-GB" dirty="0" smtClean="0"/>
              <a:t>Probability:</a:t>
            </a:r>
          </a:p>
          <a:p>
            <a:pPr lvl="1"/>
            <a:r>
              <a:rPr lang="en-GB" dirty="0" smtClean="0"/>
              <a:t>the ration of a’s to b’s tends to  1  with time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10173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Laws(examples)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assume b	=</a:t>
            </a:r>
            <a:r>
              <a:rPr lang="en-GB" sz="26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b..⊓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assert b	=</a:t>
            </a:r>
            <a:r>
              <a:rPr lang="en-GB" sz="26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b..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⊓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⊔  not(b)..</a:t>
            </a:r>
          </a:p>
          <a:p>
            <a:pPr marL="0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x:=e(x) ; x:=f(x)		=	x := f(e(x))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 a </a:t>
            </a:r>
            <a:r>
              <a:rPr lang="en-GB" smtClean="0">
                <a:latin typeface="Lucida Sans Unicode" pitchFamily="34" charset="0"/>
                <a:cs typeface="Lucida Sans Unicode" pitchFamily="34" charset="0"/>
              </a:rPr>
              <a:t>sequential language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lvl="1"/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lvl="1"/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lvl="1"/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lvl="1"/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lvl="1"/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lvl="1"/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marL="457200" lvl="1" indent="0">
              <a:buNone/>
            </a:pPr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02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|-&gt; _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);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[p] := e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⊑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p|-&gt; e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in separation logic</a:t>
            </a:r>
          </a:p>
          <a:p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c!e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|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c?x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		=	x := e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in CSP but not in  CCS  or  Pi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throw x ; (catch x; p)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=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3251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Part 3</a:t>
            </a:r>
            <a:br>
              <a:rPr lang="en-GB" dirty="0" smtClean="0"/>
            </a:br>
            <a:r>
              <a:rPr lang="en-GB" dirty="0" smtClean="0"/>
              <a:t>Unifying Semantic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2553147"/>
          </a:xfrm>
        </p:spPr>
        <p:txBody>
          <a:bodyPr/>
          <a:lstStyle/>
          <a:p>
            <a:r>
              <a:rPr lang="en-GB" dirty="0" smtClean="0"/>
              <a:t>Six familiar semantic definition styles. </a:t>
            </a:r>
            <a:endParaRPr lang="en-GB" dirty="0"/>
          </a:p>
          <a:p>
            <a:r>
              <a:rPr lang="en-GB" dirty="0" smtClean="0"/>
              <a:t>Their derivation from the algebra</a:t>
            </a:r>
          </a:p>
          <a:p>
            <a:r>
              <a:rPr lang="en-GB" dirty="0" smtClean="0"/>
              <a:t>and vice versa.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64223" y="5509433"/>
            <a:ext cx="2305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operational rules</a:t>
            </a:r>
            <a:endParaRPr lang="en-US" sz="2400" dirty="0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2369678" y="3068960"/>
            <a:ext cx="2133943" cy="2376264"/>
          </a:xfrm>
          <a:prstGeom prst="line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27984" y="3068960"/>
            <a:ext cx="2209582" cy="2376264"/>
          </a:xfrm>
          <a:prstGeom prst="line">
            <a:avLst/>
          </a:prstGeom>
          <a:ln w="5715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03603" y="2348880"/>
            <a:ext cx="2000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algebraic  laws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660894" y="5462711"/>
            <a:ext cx="2202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deduction rules</a:t>
            </a:r>
            <a:endParaRPr lang="en-GB" sz="2400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3503603" y="3068960"/>
            <a:ext cx="1000018" cy="2376264"/>
          </a:xfrm>
          <a:prstGeom prst="line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27984" y="3068960"/>
            <a:ext cx="1296143" cy="2393751"/>
          </a:xfrm>
          <a:prstGeom prst="line">
            <a:avLst/>
          </a:prstGeom>
          <a:ln w="5715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25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Hoare Triple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 method for program verification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{p} q {r}  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≝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⊑ r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one way of achieving  r  </a:t>
            </a:r>
          </a:p>
          <a:p>
            <a:pPr marL="457200" lvl="1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is by first doing  p  and  then doing  q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 (sequential composition):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{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p} q {s}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&amp;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{s} q’ {r}   implies</a:t>
            </a:r>
            <a:r>
              <a:rPr lang="en-GB" sz="3600" b="1" dirty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{p}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q;q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 {r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}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proved by associativity		</a:t>
            </a:r>
            <a:r>
              <a:rPr lang="en-GB" dirty="0" smtClean="0"/>
              <a:t>			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401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Plotkin</a:t>
            </a:r>
            <a:r>
              <a:rPr lang="en-GB" dirty="0" smtClean="0"/>
              <a:t>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a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method for program execution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&lt;p , q&gt;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Wingdings" pitchFamily="2" charset="2"/>
              </a:rPr>
              <a:t>-&gt;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r  	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  p ; q  ⊒  r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if p  describes state before execution of  q  then  r  describes a possible final state,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eg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&lt;..(x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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2 = 18)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, x :=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x+1&gt; -&gt;  ..(x = 37)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 (sequential composition):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&lt;p, q&gt; -&gt; s 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&amp;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&lt;s,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’&gt; -&gt; r   </a:t>
            </a:r>
          </a:p>
          <a:p>
            <a:pPr marL="0" lvl="1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	implies</a:t>
            </a:r>
            <a:r>
              <a:rPr lang="en-GB" sz="3600" b="1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&lt;p,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’&gt; r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marL="0" indent="0">
              <a:buNone/>
            </a:pPr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51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Milner transition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method of execution for processes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– q -&gt; r		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≝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p  ⊒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q;r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one of the ways of executing  p  is by first executing  q   and then executing  r .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e.g., (x := x+3)  –(x:=x+1)-&gt;   (x:=x+2)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 (sequential composition):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–q-&gt; s   &amp;   s –q’-&gt; r  =&gt;  p –(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’)-&gt; r</a:t>
            </a:r>
          </a:p>
          <a:p>
            <a:pPr marL="457200" lvl="1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		(big-step rule for ; 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82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partial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describes what may happen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p[q]r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	p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⊑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q;r</a:t>
            </a:r>
            <a:endParaRPr lang="en-US" dirty="0">
              <a:latin typeface="Lucida Sans Unicode" pitchFamily="34" charset="0"/>
              <a:cs typeface="Lucida Sans Unicode" pitchFamily="34" charset="0"/>
            </a:endParaRP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if  p  describes a state before execution of q, then execution of  q  may achieve  r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 (sequential composition):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[q] s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&amp;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 [q’] r 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implies</a:t>
            </a:r>
            <a:r>
              <a:rPr lang="en-GB" sz="3600" b="1" dirty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[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’] r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u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seful if r describes error states, and q describes initial states from which a test execution of  q  may end in error.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31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{p} q {r}			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⊑ r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Hoare triple 		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&lt;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p,q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&gt;-&gt;r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⊒ r	</a:t>
            </a:r>
          </a:p>
          <a:p>
            <a:pPr lvl="1"/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Plotkin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reduction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–q-&gt;r  		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p ⊒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Milner transition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p [q] r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	=</a:t>
            </a:r>
            <a:r>
              <a:rPr lang="en-GB" sz="2400" dirty="0" err="1">
                <a:latin typeface="Lucida Sans Unicode" pitchFamily="34" charset="0"/>
                <a:cs typeface="Lucida Sans Unicode" pitchFamily="34" charset="0"/>
              </a:rPr>
              <a:t>de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p ⊑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test generation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12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Sequential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Law:  ;  is associative</a:t>
            </a:r>
          </a:p>
          <a:p>
            <a:r>
              <a:rPr lang="en-GB" dirty="0" smtClean="0"/>
              <a:t>Theorem: sequence rule is valid for all four triples.</a:t>
            </a:r>
          </a:p>
          <a:p>
            <a:endParaRPr lang="en-GB" dirty="0"/>
          </a:p>
          <a:p>
            <a:r>
              <a:rPr lang="en-GB" dirty="0" smtClean="0"/>
              <a:t>the Law is provable from the conjunction of all of them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91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Same laws apply to programs, designs, specifications</a:t>
            </a:r>
          </a:p>
          <a:p>
            <a:r>
              <a:rPr lang="en-GB" dirty="0" smtClean="0"/>
              <a:t>Same laws apply to many forms of correctness.</a:t>
            </a:r>
          </a:p>
          <a:p>
            <a:r>
              <a:rPr lang="en-GB" dirty="0" smtClean="0"/>
              <a:t>Tools based on the laws serve many purposes.</a:t>
            </a:r>
          </a:p>
          <a:p>
            <a:r>
              <a:rPr lang="en-GB" dirty="0" smtClean="0"/>
              <a:t>Distinctions can be drawn later</a:t>
            </a:r>
          </a:p>
          <a:p>
            <a:pPr lvl="1"/>
            <a:r>
              <a:rPr lang="en-GB" dirty="0" smtClean="0"/>
              <a:t>when the need for them is apparent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19753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Skip   </a:t>
            </a:r>
            <a:r>
              <a:rPr lang="en-GB" dirty="0" smtClean="0">
                <a:sym typeface="Symbol"/>
              </a:rPr>
              <a:t></a:t>
            </a:r>
            <a:r>
              <a:rPr lang="en-GB" dirty="0" smtClean="0"/>
              <a:t>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Law:      p ;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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   =  p  =   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 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; p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GB" sz="3200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Theorems: </a:t>
            </a:r>
          </a:p>
          <a:p>
            <a:pPr marL="457200" lvl="1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{p}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{p} 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p [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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] p</a:t>
            </a:r>
          </a:p>
          <a:p>
            <a:pPr marL="457200" lvl="1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</a:t>
            </a:r>
          </a:p>
          <a:p>
            <a:pPr marL="457200" lvl="1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−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→ p  		&lt;p,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 &gt;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–&gt;p</a:t>
            </a:r>
          </a:p>
          <a:p>
            <a:pPr marL="457200" lvl="1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endParaRPr lang="en-GB" dirty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Law follows from conjunction of all four theorems</a:t>
            </a:r>
          </a:p>
        </p:txBody>
      </p:sp>
    </p:spTree>
    <p:extLst>
      <p:ext uri="{BB962C8B-B14F-4D97-AF65-F5344CB8AC3E}">
        <p14:creationId xmlns:p14="http://schemas.microsoft.com/office/powerpoint/2010/main" val="126131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Left </a:t>
            </a:r>
            <a:r>
              <a:rPr lang="en-GB" dirty="0"/>
              <a:t>d</a:t>
            </a:r>
            <a:r>
              <a:rPr lang="en-GB" dirty="0" smtClean="0"/>
              <a:t>istribution  ;  through  </a:t>
            </a:r>
            <a:r>
              <a:rPr lang="en-GB" dirty="0" smtClean="0">
                <a:latin typeface="Lucida Sans Unicode"/>
                <a:cs typeface="Lucida Sans Unicode"/>
                <a:sym typeface="Symbol"/>
              </a:rPr>
              <a:t>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Law:    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;(q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⊔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q’)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=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⊔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 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Theorems: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{p}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⊔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 {r}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if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 {p}q{r}  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and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 {p}q’{r}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&lt;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p,q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⊔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’&gt;-&gt; r 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if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&lt;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p,q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&gt;-&gt; r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or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&lt;p, q’&gt;-&gt; r 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[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⊔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’] r	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if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[q] r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or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  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[q’] r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-(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⊔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’)-&gt; r  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if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 p –q-&gt;r  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and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 p -q’-&gt;r</a:t>
            </a:r>
          </a:p>
          <a:p>
            <a:pPr marL="457200" lvl="1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(not used in CCS)</a:t>
            </a: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law provable from either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and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rule </a:t>
            </a:r>
          </a:p>
          <a:p>
            <a:pPr marL="0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together with either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or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rule.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3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locality and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left locality</a:t>
            </a:r>
            <a:r>
              <a:rPr lang="en-GB" sz="3200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sz="3200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s</a:t>
            </a:r>
            <a:r>
              <a:rPr lang="en-GB" sz="3200" dirty="0" err="1">
                <a:latin typeface="Lucida Sans Unicode" pitchFamily="34" charset="0"/>
                <a:cs typeface="Lucida Sans Unicode" pitchFamily="34" charset="0"/>
                <a:sym typeface="Symbol"/>
              </a:rPr>
              <a:t>|</a:t>
            </a:r>
            <a:r>
              <a:rPr lang="en-GB" sz="3200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p</a:t>
            </a:r>
            <a:r>
              <a:rPr lang="en-GB" sz="3200" dirty="0">
                <a:latin typeface="Lucida Sans Unicode" pitchFamily="34" charset="0"/>
                <a:cs typeface="Lucida Sans Unicode" pitchFamily="34" charset="0"/>
                <a:sym typeface="Symbol"/>
              </a:rPr>
              <a:t>) ; q   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⊑</a:t>
            </a:r>
            <a:r>
              <a:rPr lang="en-GB" sz="3200" dirty="0">
                <a:latin typeface="Lucida Sans Unicode" pitchFamily="34" charset="0"/>
                <a:cs typeface="Lucida Sans Unicode" pitchFamily="34" charset="0"/>
                <a:sym typeface="Symbol"/>
              </a:rPr>
              <a:t>	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s | (</a:t>
            </a:r>
            <a:r>
              <a:rPr lang="en-GB" sz="3200" dirty="0" err="1">
                <a:latin typeface="Lucida Sans Unicode" pitchFamily="34" charset="0"/>
                <a:cs typeface="Lucida Sans Unicode" pitchFamily="34" charset="0"/>
                <a:sym typeface="Symbol"/>
              </a:rPr>
              <a:t>p;q</a:t>
            </a:r>
            <a:r>
              <a:rPr lang="en-GB" sz="3200" dirty="0">
                <a:latin typeface="Lucida Sans Unicode" pitchFamily="34" charset="0"/>
                <a:cs typeface="Lucida Sans Unicode" pitchFamily="34" charset="0"/>
                <a:sym typeface="Symbol"/>
              </a:rPr>
              <a:t>)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Hoare frame:   {p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} q {r}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⇒   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s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|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} q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s|r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}</a:t>
            </a:r>
          </a:p>
          <a:p>
            <a:pPr marL="0" lvl="1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	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right locality    p ;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q|s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   ⊑ 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 | s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Milner frame: p -q-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&gt;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	⇒(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 - q-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&gt;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r|s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</a:t>
            </a:r>
          </a:p>
          <a:p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Full locality requires both frame rules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marL="57150" indent="-457200"/>
            <a:endParaRPr lang="en-GB" dirty="0">
              <a:cs typeface="Lucida Sans Unicode"/>
            </a:endParaRPr>
          </a:p>
          <a:p>
            <a:pPr marL="0" lvl="1" indent="0">
              <a:buNone/>
            </a:pPr>
            <a:r>
              <a:rPr lang="en-GB" sz="3200" dirty="0" smtClean="0"/>
              <a:t>					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24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Separation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7150" indent="-457200"/>
            <a:r>
              <a:rPr lang="en-GB" sz="36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Exchange law: </a:t>
            </a:r>
          </a:p>
          <a:p>
            <a:pPr marL="457200" lvl="1" indent="-457200"/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(p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| p’) ; (q| 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’) 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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(p ; q) | (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  <a:sym typeface="Symbol"/>
              </a:rPr>
              <a:t>p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’;q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’)</a:t>
            </a:r>
          </a:p>
          <a:p>
            <a:pPr marL="57150" indent="-457200"/>
            <a:r>
              <a:rPr lang="en-GB" sz="3600" dirty="0" smtClean="0">
                <a:latin typeface="Lucida Sans Unicode" pitchFamily="34" charset="0"/>
                <a:cs typeface="Lucida Sans Unicode" pitchFamily="34" charset="0"/>
              </a:rPr>
              <a:t>Theorems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} q {r}  &amp;  {p’} q’ {r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’}   ⇒ 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’}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q|q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  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r|r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’}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-q -&gt; r &amp; p’–q’-&gt; r’  =&gt; 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p|p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 –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q|q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’-&gt;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r|r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 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 law is provable from either theorem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For the other two triples, the rules are equivalent to the converse exchange law.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45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usual restrictions on triples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   {p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} q {r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} ,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p and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are of form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 ..b, ..c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    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[q] r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,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p and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are of form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b.., c..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in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&lt;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p,q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&gt;-&gt;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r,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p and r are of form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..b, ..c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   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–q-&gt;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r,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p and r are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programs 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in   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–q-&gt;r  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(small step), q is atomic 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(in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all cases,  	q  is a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program)</a:t>
            </a: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all laws are valid without these restrictions</a:t>
            </a:r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93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en-GB" dirty="0" smtClean="0"/>
              <a:t>Weakest precondition (-;)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(q -; r)  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</a:t>
            </a:r>
          </a:p>
          <a:p>
            <a:pPr marL="0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 weakest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solution of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( _ ;q ⊆ r)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 same as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Dijkstra’s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wp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(q, r)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for backward development of programs</a:t>
            </a:r>
          </a:p>
        </p:txBody>
      </p:sp>
    </p:spTree>
    <p:extLst>
      <p:ext uri="{BB962C8B-B14F-4D97-AF65-F5344CB8AC3E}">
        <p14:creationId xmlns:p14="http://schemas.microsoft.com/office/powerpoint/2010/main" val="414835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Weakest precondition (-;)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Law (-;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adjoint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to ;)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</a:t>
            </a:r>
            <a:r>
              <a:rPr lang="en-GB" dirty="0" smtClean="0">
                <a:latin typeface="Lucida Sans Unicode"/>
                <a:cs typeface="Lucida Sans Unicode"/>
              </a:rPr>
              <a:t>⊑ q -; r	</a:t>
            </a:r>
            <a:r>
              <a:rPr lang="en-GB" dirty="0" err="1" smtClean="0">
                <a:latin typeface="Lucida Sans Unicode"/>
                <a:cs typeface="Lucida Sans Unicode"/>
              </a:rPr>
              <a:t>iff</a:t>
            </a:r>
            <a:r>
              <a:rPr lang="en-GB" dirty="0" smtClean="0">
                <a:latin typeface="Lucida Sans Unicode"/>
                <a:cs typeface="Lucida Sans Unicode"/>
              </a:rPr>
              <a:t>	</a:t>
            </a:r>
            <a:r>
              <a:rPr lang="en-GB" dirty="0" err="1" smtClean="0">
                <a:latin typeface="Lucida Sans Unicode"/>
                <a:cs typeface="Lucida Sans Unicode"/>
              </a:rPr>
              <a:t>p;q</a:t>
            </a:r>
            <a:r>
              <a:rPr lang="en-GB" dirty="0" smtClean="0">
                <a:latin typeface="Lucida Sans Unicode"/>
                <a:cs typeface="Lucida Sans Unicode"/>
              </a:rPr>
              <a:t> ⊑ r		(</a:t>
            </a:r>
            <a:r>
              <a:rPr lang="en-GB" dirty="0" err="1" smtClean="0">
                <a:latin typeface="Lucida Sans Unicode"/>
                <a:cs typeface="Lucida Sans Unicode"/>
              </a:rPr>
              <a:t>galois</a:t>
            </a:r>
            <a:r>
              <a:rPr lang="en-GB" dirty="0" smtClean="0">
                <a:latin typeface="Lucida Sans Unicode"/>
                <a:cs typeface="Lucida Sans Unicode"/>
              </a:rPr>
              <a:t>)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(q -; r) ; q	</a:t>
            </a:r>
            <a:r>
              <a:rPr lang="en-GB" dirty="0" smtClean="0">
                <a:latin typeface="Lucida Sans Unicode"/>
                <a:cs typeface="Lucida Sans Unicode"/>
              </a:rPr>
              <a:t>⊑	r</a:t>
            </a: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             p	⊑	q -; (p ; q)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L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aw provable from the theorems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cf. (r div q)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 q    </a:t>
            </a:r>
            <a:r>
              <a:rPr lang="en-GB" dirty="0" smtClean="0">
                <a:latin typeface="Lucida Sans Unicode"/>
                <a:cs typeface="Lucida Sans Unicode"/>
                <a:sym typeface="Symbol"/>
              </a:rPr>
              <a:t>≤    r</a:t>
            </a:r>
          </a:p>
          <a:p>
            <a:pPr lvl="1"/>
            <a:r>
              <a:rPr lang="en-GB" dirty="0">
                <a:latin typeface="Lucida Sans Unicode"/>
                <a:cs typeface="Lucida Sans Unicode"/>
                <a:sym typeface="Symbol"/>
              </a:rPr>
              <a:t> </a:t>
            </a:r>
            <a:r>
              <a:rPr lang="en-GB" dirty="0" smtClean="0">
                <a:latin typeface="Lucida Sans Unicode"/>
                <a:cs typeface="Lucida Sans Unicode"/>
                <a:sym typeface="Symbol"/>
              </a:rPr>
              <a:t>			   r	≤	(</a:t>
            </a:r>
            <a:r>
              <a:rPr lang="en-GB" dirty="0" err="1" smtClean="0">
                <a:latin typeface="Lucida Sans Unicode"/>
                <a:cs typeface="Lucida Sans Unicode"/>
                <a:sym typeface="Symbol"/>
              </a:rPr>
              <a:t>r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q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) div q</a:t>
            </a:r>
            <a:endParaRPr lang="en-GB" dirty="0" smtClean="0">
              <a:latin typeface="Lucida Sans Unicode"/>
              <a:cs typeface="Lucida Sans Unicode"/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35881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Theorems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q’ </a:t>
            </a:r>
            <a:r>
              <a:rPr lang="en-GB" dirty="0" smtClean="0">
                <a:latin typeface="Lucida Sans Unicode"/>
                <a:cs typeface="Lucida Sans Unicode"/>
              </a:rPr>
              <a:t>⊑ q  &amp; r ⊑ r’	=&gt;   q-;r   ⊑  q’-;r’</a:t>
            </a:r>
          </a:p>
          <a:p>
            <a:r>
              <a:rPr lang="en-GB" dirty="0" smtClean="0">
                <a:latin typeface="Lucida Sans Unicode"/>
                <a:cs typeface="Lucida Sans Unicode"/>
              </a:rPr>
              <a:t>(</a:t>
            </a:r>
            <a:r>
              <a:rPr lang="en-GB" dirty="0" err="1" smtClean="0">
                <a:latin typeface="Lucida Sans Unicode"/>
                <a:cs typeface="Lucida Sans Unicode"/>
              </a:rPr>
              <a:t>q;q</a:t>
            </a:r>
            <a:r>
              <a:rPr lang="en-GB" dirty="0" smtClean="0">
                <a:latin typeface="Lucida Sans Unicode"/>
                <a:cs typeface="Lucida Sans Unicode"/>
              </a:rPr>
              <a:t>’)-;r	</a:t>
            </a:r>
            <a:r>
              <a:rPr lang="en-GB" dirty="0">
                <a:latin typeface="Lucida Sans Unicode"/>
                <a:cs typeface="Lucida Sans Unicode"/>
              </a:rPr>
              <a:t> </a:t>
            </a:r>
            <a:r>
              <a:rPr lang="en-GB" dirty="0" smtClean="0">
                <a:latin typeface="Lucida Sans Unicode"/>
                <a:cs typeface="Lucida Sans Unicode"/>
              </a:rPr>
              <a:t>⊑	q-;(q’-;r)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q-;r		</a:t>
            </a:r>
            <a:r>
              <a:rPr lang="en-GB" dirty="0">
                <a:latin typeface="Lucida Sans Unicode"/>
                <a:cs typeface="Lucida Sans Unicode"/>
              </a:rPr>
              <a:t> </a:t>
            </a:r>
            <a:r>
              <a:rPr lang="en-GB" dirty="0" smtClean="0">
                <a:latin typeface="Lucida Sans Unicode"/>
                <a:cs typeface="Lucida Sans Unicode"/>
              </a:rPr>
              <a:t>⊑	(</a:t>
            </a:r>
            <a:r>
              <a:rPr lang="en-GB" dirty="0" err="1" smtClean="0">
                <a:latin typeface="Lucida Sans Unicode"/>
                <a:cs typeface="Lucida Sans Unicode"/>
              </a:rPr>
              <a:t>q;s</a:t>
            </a:r>
            <a:r>
              <a:rPr lang="en-GB" dirty="0" smtClean="0">
                <a:latin typeface="Lucida Sans Unicode"/>
                <a:cs typeface="Lucida Sans Unicode"/>
              </a:rPr>
              <a:t>) -; (</a:t>
            </a:r>
            <a:r>
              <a:rPr lang="en-GB" dirty="0" err="1" smtClean="0">
                <a:latin typeface="Lucida Sans Unicode"/>
                <a:cs typeface="Lucida Sans Unicode"/>
              </a:rPr>
              <a:t>r;s</a:t>
            </a:r>
            <a:r>
              <a:rPr lang="en-GB" dirty="0" smtClean="0">
                <a:latin typeface="Lucida Sans Unicode"/>
                <a:cs typeface="Lucida Sans Unicode"/>
              </a:rPr>
              <a:t>)</a:t>
            </a:r>
            <a:endParaRPr lang="en-GB" dirty="0">
              <a:latin typeface="Lucida Sans Unicode"/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54222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Specification statement (;-)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400050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(p ;- r)  =</a:t>
            </a:r>
            <a:r>
              <a:rPr lang="en-GB" sz="2400" dirty="0" err="1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 </a:t>
            </a:r>
          </a:p>
          <a:p>
            <a:pPr marL="0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the weakest solution of  ( p ; _ ⊆ r)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Back/Morgan’s   specification statement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for stepwise refinement of designs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same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as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p⇝r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in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RGSep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same as  (requires p; ensures r)  in VCC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17721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Law of consequence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264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Refinement:  p ⊑ </a:t>
            </a:r>
            <a:r>
              <a:rPr lang="en-GB" dirty="0" smtClean="0">
                <a:latin typeface="Lucida Sans Unicode"/>
                <a:cs typeface="Lucida Sans Unicode"/>
              </a:rPr>
              <a:t>q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Everything described by  p</a:t>
            </a:r>
          </a:p>
          <a:p>
            <a:pPr marL="0" indent="0">
              <a:buNone/>
            </a:pP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is also described by  q , e.g.,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spec  p  	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implies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		spec  q</a:t>
            </a:r>
          </a:p>
          <a:p>
            <a:pPr lvl="1"/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prog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p  	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satisfies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		spec  q</a:t>
            </a:r>
          </a:p>
          <a:p>
            <a:pPr lvl="1"/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prog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p  more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determinate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than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prog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q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stepwise development of a spec is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spec </a:t>
            </a:r>
            <a:r>
              <a:rPr lang="en-GB" dirty="0" smtClean="0">
                <a:latin typeface="Lucida Sans Unicode"/>
                <a:cs typeface="Lucida Sans Unicode"/>
              </a:rPr>
              <a:t>⊒ design ⊒ program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stepwise analysis of a program is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program ⊑  design ⊑ spec</a:t>
            </a:r>
          </a:p>
          <a:p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97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Frame laws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95201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Part 4</a:t>
            </a:r>
            <a:br>
              <a:rPr lang="en-GB" dirty="0" smtClean="0"/>
            </a:br>
            <a:r>
              <a:rPr lang="en-GB" dirty="0" err="1"/>
              <a:t>D</a:t>
            </a:r>
            <a:r>
              <a:rPr lang="en-GB" dirty="0" err="1" smtClean="0"/>
              <a:t>enotational</a:t>
            </a:r>
            <a:r>
              <a:rPr lang="en-GB" dirty="0" smtClean="0"/>
              <a:t> </a:t>
            </a:r>
            <a:r>
              <a:rPr lang="en-GB" dirty="0"/>
              <a:t>M</a:t>
            </a:r>
            <a:r>
              <a:rPr lang="en-GB" dirty="0" smtClean="0"/>
              <a:t>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76917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 model is a mathematical structure that satisfies the axioms of an algebra, and realistically describes a useful application, for example, program execution.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160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77625" y="1344501"/>
            <a:ext cx="178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denotational</a:t>
            </a:r>
            <a:endParaRPr lang="en-GB" sz="2400" dirty="0" smtClean="0"/>
          </a:p>
          <a:p>
            <a:r>
              <a:rPr lang="en-GB" sz="2400" dirty="0" smtClean="0"/>
              <a:t>    models</a:t>
            </a:r>
            <a:endParaRPr lang="en-US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699792" y="2175498"/>
            <a:ext cx="1803830" cy="1901574"/>
          </a:xfrm>
          <a:prstGeom prst="line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49051" y="4302805"/>
            <a:ext cx="13091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algebraic</a:t>
            </a:r>
          </a:p>
          <a:p>
            <a:r>
              <a:rPr lang="en-GB" sz="2400" dirty="0"/>
              <a:t> </a:t>
            </a:r>
            <a:r>
              <a:rPr lang="en-GB" sz="2400" dirty="0" smtClean="0"/>
              <a:t>     laws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4611576" y="2175498"/>
            <a:ext cx="546616" cy="1626976"/>
          </a:xfrm>
          <a:prstGeom prst="line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68927" y="2175498"/>
            <a:ext cx="1443233" cy="1901574"/>
          </a:xfrm>
          <a:prstGeom prst="line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849051" y="2175498"/>
            <a:ext cx="650073" cy="1626976"/>
          </a:xfrm>
          <a:prstGeom prst="line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748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cs typeface="Lucida Sans Unicode"/>
              </a:rPr>
              <a:t>Some Standard Models</a:t>
            </a:r>
            <a:r>
              <a:rPr lang="en-GB" dirty="0">
                <a:cs typeface="Lucida Sans Unicode"/>
              </a:rPr>
              <a:t>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Boolean algebra</a:t>
            </a:r>
          </a:p>
          <a:p>
            <a:pPr marL="0" lvl="1" indent="0">
              <a:buNone/>
            </a:pP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	( {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0,</a:t>
            </a:r>
            <a:r>
              <a:rPr lang="en-GB" sz="2400" dirty="0">
                <a:latin typeface="Lucida Sans Unicode" pitchFamily="34" charset="0"/>
                <a:cs typeface="Lucida Sans Unicode" pitchFamily="34" charset="0"/>
                <a:sym typeface="Symbol"/>
              </a:rPr>
              <a:t>1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}, </a:t>
            </a:r>
            <a:r>
              <a:rPr lang="en-GB" sz="2400" dirty="0" smtClean="0">
                <a:latin typeface="Lucida Sans Unicode"/>
                <a:cs typeface="Lucida Sans Unicode"/>
              </a:rPr>
              <a:t>≤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, 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, 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, (1 - _) )</a:t>
            </a:r>
          </a:p>
          <a:p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predicate algebra (</a:t>
            </a:r>
            <a:r>
              <a:rPr lang="en-GB" sz="2800" dirty="0" err="1" smtClean="0">
                <a:latin typeface="Lucida Sans Unicode" pitchFamily="34" charset="0"/>
                <a:cs typeface="Lucida Sans Unicode" pitchFamily="34" charset="0"/>
              </a:rPr>
              <a:t>Frege</a:t>
            </a:r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, </a:t>
            </a:r>
            <a:r>
              <a:rPr lang="en-GB" sz="2800" dirty="0" err="1" smtClean="0">
                <a:latin typeface="Lucida Sans Unicode" pitchFamily="34" charset="0"/>
                <a:cs typeface="Lucida Sans Unicode" pitchFamily="34" charset="0"/>
              </a:rPr>
              <a:t>Heyting</a:t>
            </a:r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)</a:t>
            </a:r>
          </a:p>
          <a:p>
            <a:pPr lvl="1"/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(ℙS,</a:t>
            </a:r>
            <a:r>
              <a:rPr lang="en-GB" sz="2400" dirty="0" smtClean="0">
                <a:latin typeface="Lucida Sans Unicode"/>
                <a:cs typeface="Lucida Sans Unicode"/>
              </a:rPr>
              <a:t>├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, </a:t>
            </a:r>
            <a:r>
              <a:rPr lang="en-GB" sz="2400" dirty="0">
                <a:latin typeface="Lucida Sans Unicode" pitchFamily="34" charset="0"/>
                <a:cs typeface="Lucida Sans Unicode" pitchFamily="34" charset="0"/>
                <a:sym typeface="Symbol"/>
              </a:rPr>
              <a:t>, 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, (S - _), </a:t>
            </a:r>
            <a:r>
              <a:rPr lang="en-GB" sz="2400" dirty="0">
                <a:latin typeface="Lucida Sans Unicode" pitchFamily="34" charset="0"/>
                <a:cs typeface="Lucida Sans Unicode" pitchFamily="34" charset="0"/>
              </a:rPr>
              <a:t>=&gt; , 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∃, ∀)</a:t>
            </a:r>
          </a:p>
          <a:p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regular expressions (</a:t>
            </a:r>
            <a:r>
              <a:rPr lang="en-GB" sz="2800" dirty="0" err="1" smtClean="0">
                <a:latin typeface="Lucida Sans Unicode" pitchFamily="34" charset="0"/>
                <a:cs typeface="Lucida Sans Unicode" pitchFamily="34" charset="0"/>
              </a:rPr>
              <a:t>Kleene</a:t>
            </a:r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):</a:t>
            </a:r>
          </a:p>
          <a:p>
            <a:pPr lvl="1"/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sz="2400" dirty="0">
                <a:latin typeface="Lucida Sans Unicode" pitchFamily="34" charset="0"/>
                <a:cs typeface="Lucida Sans Unicode" pitchFamily="34" charset="0"/>
              </a:rPr>
              <a:t>ℙA*, 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⊆,</a:t>
            </a:r>
            <a:r>
              <a:rPr lang="en-GB" sz="2400" dirty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∪, ; , ɛ , {&lt;a&gt;} , | )</a:t>
            </a:r>
          </a:p>
          <a:p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binary relations (</a:t>
            </a:r>
            <a:r>
              <a:rPr lang="en-GB" sz="2800" dirty="0" err="1" smtClean="0">
                <a:latin typeface="Lucida Sans Unicode" pitchFamily="34" charset="0"/>
                <a:cs typeface="Lucida Sans Unicode" pitchFamily="34" charset="0"/>
              </a:rPr>
              <a:t>Tarski</a:t>
            </a:r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):</a:t>
            </a:r>
            <a:endParaRPr lang="en-GB" sz="2800" dirty="0">
              <a:latin typeface="Lucida Sans Unicode" pitchFamily="34" charset="0"/>
              <a:cs typeface="Lucida Sans Unicode" pitchFamily="34" charset="0"/>
            </a:endParaRPr>
          </a:p>
          <a:p>
            <a:pPr lvl="1"/>
            <a:r>
              <a:rPr lang="en-GB" sz="2400" dirty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ℙ(S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S)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, ⊆</a:t>
            </a:r>
            <a:r>
              <a:rPr lang="en-GB" sz="2400" dirty="0">
                <a:latin typeface="Lucida Sans Unicode" pitchFamily="34" charset="0"/>
                <a:cs typeface="Lucida Sans Unicode" pitchFamily="34" charset="0"/>
              </a:rPr>
              <a:t>, ∪, ∩, ; , Id , 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not</a:t>
            </a:r>
            <a:r>
              <a:rPr lang="en-GB" sz="2400" dirty="0">
                <a:latin typeface="Lucida Sans Unicode" pitchFamily="34" charset="0"/>
                <a:cs typeface="Lucida Sans Unicode" pitchFamily="34" charset="0"/>
              </a:rPr>
              <a:t>(_), 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converse(_))</a:t>
            </a:r>
          </a:p>
          <a:p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algebra of designs is a superset of these</a:t>
            </a:r>
          </a:p>
        </p:txBody>
      </p:sp>
    </p:spTree>
    <p:extLst>
      <p:ext uri="{BB962C8B-B14F-4D97-AF65-F5344CB8AC3E}">
        <p14:creationId xmlns:p14="http://schemas.microsoft.com/office/powerpoint/2010/main" val="87272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Model: (EV, EX, PR)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EV  is an underlying set of events (x, y, ..) that can occur in any execution of any program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EX  are executions (e, f,…), modelled as sets of events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PR are designs (p, q, r,…), modelled as sets of executions.</a:t>
            </a:r>
          </a:p>
        </p:txBody>
      </p:sp>
    </p:spTree>
    <p:extLst>
      <p:ext uri="{BB962C8B-B14F-4D97-AF65-F5344CB8AC3E}">
        <p14:creationId xmlns:p14="http://schemas.microsoft.com/office/powerpoint/2010/main" val="34654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 is 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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 (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set inclusion)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⊔  is  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 (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set union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)</a:t>
            </a:r>
            <a:r>
              <a:rPr lang="en-GB" dirty="0">
                <a:latin typeface="Lucida Sans Unicode"/>
                <a:cs typeface="Lucida Sans Unicode"/>
                <a:sym typeface="Symbol"/>
              </a:rPr>
              <a:t> </a:t>
            </a:r>
            <a:endParaRPr lang="en-GB" dirty="0" smtClean="0">
              <a:latin typeface="Lucida Sans Unicode"/>
              <a:cs typeface="Lucida Sans Unicode"/>
              <a:sym typeface="Symbol"/>
            </a:endParaRPr>
          </a:p>
          <a:p>
            <a:r>
              <a:rPr lang="en-GB" dirty="0" smtClean="0">
                <a:latin typeface="Lucida Sans Unicode"/>
                <a:cs typeface="Lucida Sans Unicode"/>
                <a:sym typeface="Symbol"/>
              </a:rPr>
              <a:t>⊓  is     (intersection of sets)</a:t>
            </a:r>
            <a:endParaRPr lang="en-GB" dirty="0" smtClean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r>
              <a:rPr lang="en-GB" dirty="0" smtClean="0">
                <a:sym typeface="Symbol"/>
              </a:rPr>
              <a:t>	is   </a:t>
            </a:r>
            <a:r>
              <a:rPr lang="en-GB" dirty="0" smtClean="0">
                <a:latin typeface="Lucida Sans Unicode"/>
                <a:cs typeface="Lucida Sans Unicode"/>
                <a:sym typeface="Symbol"/>
              </a:rPr>
              <a:t>{ }   (the empty set)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/>
                <a:cs typeface="Lucida Sans Unicode"/>
                <a:sym typeface="Symbol"/>
              </a:rPr>
              <a:t>⊤	is  EV  (the universal set)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48783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With  (|)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|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q  =  </a:t>
            </a:r>
          </a:p>
          <a:p>
            <a:pPr marL="0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{e ∪ f | e </a:t>
            </a:r>
            <a:r>
              <a:rPr lang="el-GR" dirty="0" smtClean="0">
                <a:latin typeface="Lucida Sans Unicode" pitchFamily="34" charset="0"/>
                <a:cs typeface="Lucida Sans Unicode" pitchFamily="34" charset="0"/>
              </a:rPr>
              <a:t>ε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p  &amp;  f </a:t>
            </a:r>
            <a:r>
              <a:rPr lang="el-GR" dirty="0" smtClean="0">
                <a:latin typeface="Lucida Sans Unicode" pitchFamily="34" charset="0"/>
                <a:cs typeface="Lucida Sans Unicode" pitchFamily="34" charset="0"/>
              </a:rPr>
              <a:t>ε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q  &amp;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e∩f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= { }  }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each execution of </a:t>
            </a:r>
            <a:r>
              <a:rPr lang="en-GB" dirty="0" err="1" smtClean="0">
                <a:latin typeface="Lucida Sans Unicode"/>
                <a:cs typeface="Lucida Sans Unicode"/>
              </a:rPr>
              <a:t>p|q</a:t>
            </a:r>
            <a:r>
              <a:rPr lang="en-GB" dirty="0" smtClean="0">
                <a:latin typeface="Lucida Sans Unicode"/>
                <a:cs typeface="Lucida Sans Unicode"/>
              </a:rPr>
              <a:t>  is the disjoint union of an execution of   p  and an execution of  q </a:t>
            </a:r>
          </a:p>
          <a:p>
            <a:pPr lvl="1"/>
            <a:r>
              <a:rPr lang="en-GB" dirty="0" err="1" smtClean="0">
                <a:latin typeface="Lucida Sans Unicode"/>
                <a:cs typeface="Lucida Sans Unicode"/>
              </a:rPr>
              <a:t>p|q</a:t>
            </a:r>
            <a:r>
              <a:rPr lang="en-GB" dirty="0" smtClean="0">
                <a:latin typeface="Lucida Sans Unicode"/>
                <a:cs typeface="Lucida Sans Unicode"/>
              </a:rPr>
              <a:t>  contains all such disjoint unions</a:t>
            </a:r>
          </a:p>
          <a:p>
            <a:r>
              <a:rPr lang="en-GB" dirty="0" smtClean="0">
                <a:latin typeface="Lucida Sans Unicode"/>
                <a:cs typeface="Lucida Sans Unicode"/>
              </a:rPr>
              <a:t>|  generalises many binary operators</a:t>
            </a:r>
          </a:p>
          <a:p>
            <a:pPr marL="0" indent="0">
              <a:buNone/>
            </a:pPr>
            <a:endParaRPr lang="en-GB" dirty="0">
              <a:latin typeface="Lucida Sans Unicode"/>
              <a:cs typeface="Lucida Sans Unicode"/>
            </a:endParaRPr>
          </a:p>
          <a:p>
            <a:pPr marL="0" indent="0">
              <a:buNone/>
            </a:pPr>
            <a:r>
              <a:rPr lang="en-GB" dirty="0" smtClean="0">
                <a:latin typeface="Lucida Sans Unicode"/>
                <a:cs typeface="Lucida Sans Unicode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575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Introducing 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TIM is a set of times for events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partially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ordered by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≤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marL="0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when : EV -&gt; TIM  </a:t>
            </a:r>
          </a:p>
          <a:p>
            <a:pPr marL="400050" lvl="1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map each event to its time of occurrence.</a:t>
            </a:r>
          </a:p>
        </p:txBody>
      </p:sp>
    </p:spTree>
    <p:extLst>
      <p:ext uri="{BB962C8B-B14F-4D97-AF65-F5344CB8AC3E}">
        <p14:creationId xmlns:p14="http://schemas.microsoft.com/office/powerpoint/2010/main" val="271619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 of  &lt;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-400050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x &lt; y  =</a:t>
            </a:r>
            <a:r>
              <a:rPr lang="en-GB" sz="2200" dirty="0" err="1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 not(when(y) ≤ when(x))</a:t>
            </a:r>
          </a:p>
          <a:p>
            <a:pPr marL="400050" lvl="1" indent="-400050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x &lt; y &amp; y &lt; x means that x  and  y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occur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‘in true concurrency’.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e &lt; f   =</a:t>
            </a:r>
            <a:r>
              <a:rPr lang="en-GB" sz="2400" dirty="0" err="1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 ∀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x,y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.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x∊e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&amp;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y∊f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=&gt; x &lt; y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no event of  f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occurs before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an event of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hence  e&lt;f  implies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e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f</a:t>
            </a:r>
            <a:r>
              <a:rPr lang="en-GB" smtClean="0">
                <a:latin typeface="Lucida Sans Unicode" pitchFamily="34" charset="0"/>
                <a:cs typeface="Lucida Sans Unicode" pitchFamily="34" charset="0"/>
                <a:sym typeface="Symbol"/>
              </a:rPr>
              <a:t> = { }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marL="0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If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≤ is a total order, </a:t>
            </a:r>
          </a:p>
          <a:p>
            <a:pPr marL="400050" lvl="1" indent="-400050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there is no concurrency,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marL="400050" lvl="1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executions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are time-ordered strings </a:t>
            </a:r>
          </a:p>
          <a:p>
            <a:pPr marL="0" indent="-400050"/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34388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Sequential composition (then)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</a:t>
            </a:r>
            <a:r>
              <a:rPr lang="en-GB" b="1" dirty="0" smtClean="0">
                <a:latin typeface="Lucida Sans Unicode" pitchFamily="34" charset="0"/>
                <a:cs typeface="Lucida Sans Unicode" pitchFamily="34" charset="0"/>
              </a:rPr>
              <a:t>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q 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=  {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e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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|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e∊p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&amp; 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f∊q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 &amp;  e&lt;f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}</a:t>
            </a:r>
          </a:p>
          <a:p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special case: if </a:t>
            </a:r>
            <a:r>
              <a:rPr lang="en-GB" dirty="0" smtClean="0">
                <a:latin typeface="Lucida Sans Unicode"/>
                <a:cs typeface="Lucida Sans Unicode"/>
              </a:rPr>
              <a:t>≤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is a total order, 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 &lt; f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means that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e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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is concatenation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e</a:t>
            </a:r>
            <a:r>
              <a:rPr lang="en-GB" dirty="0" err="1" smtClean="0">
                <a:latin typeface="Lucida Sans Unicode"/>
                <a:cs typeface="Lucida Sans Unicode"/>
              </a:rPr>
              <a:t>⋅f</a:t>
            </a:r>
            <a:r>
              <a:rPr lang="en-GB" dirty="0" smtClean="0">
                <a:latin typeface="Lucida Sans Unicode"/>
                <a:cs typeface="Lucida Sans Unicode"/>
              </a:rPr>
              <a:t>)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of strings</a:t>
            </a:r>
          </a:p>
          <a:p>
            <a:pPr lvl="1"/>
            <a:r>
              <a:rPr lang="en-GB" b="1" dirty="0">
                <a:latin typeface="Lucida Sans Unicode" pitchFamily="34" charset="0"/>
                <a:cs typeface="Lucida Sans Unicode" pitchFamily="34" charset="0"/>
              </a:rPr>
              <a:t>;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is the composition of regular expressions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84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Various terminology		</a:t>
            </a:r>
            <a:br>
              <a:rPr lang="en-GB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	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⊑ 	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q		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600" dirty="0" smtClean="0"/>
              <a:t>below</a:t>
            </a:r>
          </a:p>
          <a:p>
            <a:r>
              <a:rPr lang="en-GB" sz="3600" dirty="0" smtClean="0"/>
              <a:t>lesser</a:t>
            </a:r>
          </a:p>
          <a:p>
            <a:r>
              <a:rPr lang="en-GB" sz="3600" dirty="0" smtClean="0"/>
              <a:t>stronger</a:t>
            </a:r>
          </a:p>
          <a:p>
            <a:r>
              <a:rPr lang="en-GB" sz="3600" dirty="0" smtClean="0"/>
              <a:t>lower bound</a:t>
            </a:r>
          </a:p>
          <a:p>
            <a:r>
              <a:rPr lang="en-GB" sz="3600" dirty="0" smtClean="0"/>
              <a:t>more precise</a:t>
            </a:r>
          </a:p>
          <a:p>
            <a:r>
              <a:rPr lang="en-GB" sz="3600" dirty="0" smtClean="0"/>
              <a:t>…deterministic</a:t>
            </a:r>
          </a:p>
          <a:p>
            <a:r>
              <a:rPr lang="en-GB" sz="3600" dirty="0" smtClean="0"/>
              <a:t>included in	      </a:t>
            </a:r>
            <a:r>
              <a:rPr lang="en-GB" sz="3600" dirty="0" smtClean="0">
                <a:sym typeface="Symbol"/>
              </a:rPr>
              <a:t></a:t>
            </a:r>
            <a:endParaRPr lang="en-GB" sz="3600" dirty="0" smtClean="0"/>
          </a:p>
          <a:p>
            <a:r>
              <a:rPr lang="en-GB" sz="3600" dirty="0" smtClean="0"/>
              <a:t>antecedent	     =&gt;</a:t>
            </a: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 smtClean="0"/>
              <a:t>above</a:t>
            </a:r>
          </a:p>
          <a:p>
            <a:r>
              <a:rPr lang="en-GB" sz="3600" dirty="0" smtClean="0"/>
              <a:t>greater</a:t>
            </a:r>
          </a:p>
          <a:p>
            <a:r>
              <a:rPr lang="en-GB" sz="3600" dirty="0" smtClean="0"/>
              <a:t>weaker</a:t>
            </a:r>
          </a:p>
          <a:p>
            <a:r>
              <a:rPr lang="en-GB" sz="3600" dirty="0" smtClean="0"/>
              <a:t>upper bound</a:t>
            </a:r>
          </a:p>
          <a:p>
            <a:r>
              <a:rPr lang="en-GB" sz="3600" dirty="0" smtClean="0"/>
              <a:t>more abstract</a:t>
            </a:r>
          </a:p>
          <a:p>
            <a:r>
              <a:rPr lang="en-GB" sz="3600" dirty="0" smtClean="0"/>
              <a:t>...non-deterministic</a:t>
            </a:r>
          </a:p>
          <a:p>
            <a:r>
              <a:rPr lang="en-GB" sz="3600" dirty="0" smtClean="0"/>
              <a:t>containing	   (sets)</a:t>
            </a:r>
          </a:p>
          <a:p>
            <a:r>
              <a:rPr lang="en-GB" sz="3600" dirty="0" smtClean="0"/>
              <a:t>consequent 	  (</a:t>
            </a:r>
            <a:r>
              <a:rPr lang="en-GB" sz="3600" dirty="0" err="1" smtClean="0"/>
              <a:t>pred</a:t>
            </a:r>
            <a:r>
              <a:rPr lang="en-GB" sz="3600" dirty="0" smtClean="0"/>
              <a:t>)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22441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Theorems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These definitions of  </a:t>
            </a:r>
            <a:r>
              <a:rPr lang="en-GB" sz="3200" b="1" dirty="0" smtClean="0">
                <a:latin typeface="Lucida Sans Unicode" pitchFamily="34" charset="0"/>
                <a:cs typeface="Lucida Sans Unicode" pitchFamily="34" charset="0"/>
              </a:rPr>
              <a:t>;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  and  </a:t>
            </a:r>
            <a:r>
              <a:rPr lang="en-GB" sz="3200" b="1" dirty="0" smtClean="0">
                <a:latin typeface="Lucida Sans Unicode" pitchFamily="34" charset="0"/>
                <a:cs typeface="Lucida Sans Unicode" pitchFamily="34" charset="0"/>
              </a:rPr>
              <a:t>|</a:t>
            </a:r>
            <a:r>
              <a:rPr lang="en-GB" sz="3200" dirty="0" smtClean="0">
                <a:latin typeface="Lucida Sans Unicode" pitchFamily="34" charset="0"/>
                <a:cs typeface="Lucida Sans Unicode" pitchFamily="34" charset="0"/>
              </a:rPr>
              <a:t> satisfy the locality and exchange laws. </a:t>
            </a:r>
          </a:p>
          <a:p>
            <a:pPr marL="0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s|p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 ; q  ⊑  s |(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</a:t>
            </a:r>
          </a:p>
          <a:p>
            <a:pPr marL="0" indent="-40005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) ;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p’|q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  ⊑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p;p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 |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q;q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’)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Proof:  the  lhs  describes fewer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interleavings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than the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rhs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special case:  regular expressions satisfy all our laws for </a:t>
            </a:r>
            <a:r>
              <a:rPr lang="en-GB" dirty="0" smtClean="0">
                <a:latin typeface="Lucida Sans Unicode"/>
                <a:cs typeface="Lucida Sans Unicode"/>
              </a:rPr>
              <a:t>⊑ ,  ⊔ ,  ; ,  and  |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75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Disjoint concurrency  (||)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p||q   </a:t>
            </a:r>
            <a:r>
              <a:rPr lang="en-GB" dirty="0" smtClean="0"/>
              <a:t>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(p ; q)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 (q ; p)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all events of p concurrent with all of  q .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no interaction is possible between them.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Theorems:  (p||q) ; r       p || (q ; r)</a:t>
            </a:r>
          </a:p>
          <a:p>
            <a:pPr marL="0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   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(p||q) ;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(p’||q’)    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p;p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’)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||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q;q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’)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Proof:  the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rhs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 has more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disjointness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constraints than the  lhs .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the wrong way round!	</a:t>
            </a:r>
            <a:endParaRPr lang="en-GB" dirty="0" smtClean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So make the programmer responsible for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  <a:sym typeface="Symbol"/>
              </a:rPr>
              <a:t>disjointness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, using interfaces!</a:t>
            </a:r>
            <a:endParaRPr lang="en-US" dirty="0"/>
          </a:p>
          <a:p>
            <a:pPr lvl="1"/>
            <a:endParaRPr lang="en-GB" dirty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endParaRPr lang="en-GB" dirty="0" smtClean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20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q  be the body of a subroutine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s  be its specification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(q .. s) assert that q  is correct 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Caller may assume  s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Implementer may execute  q</a:t>
            </a:r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1575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p*q  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(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.. p||q)</a:t>
            </a:r>
          </a:p>
          <a:p>
            <a:pPr marL="0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	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 = 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	if 	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p|q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 smtClean="0">
                <a:latin typeface="Lucida Sans Unicode"/>
                <a:cs typeface="Lucida Sans Unicode"/>
              </a:rPr>
              <a:t>⊑  p||q</a:t>
            </a:r>
          </a:p>
          <a:p>
            <a:pPr marL="0" indent="0">
              <a:buNone/>
            </a:pPr>
            <a:r>
              <a:rPr lang="en-GB" dirty="0">
                <a:latin typeface="Lucida Sans Unicode"/>
                <a:cs typeface="Lucida Sans Unicode"/>
              </a:rPr>
              <a:t>	</a:t>
            </a:r>
            <a:r>
              <a:rPr lang="en-GB" dirty="0" smtClean="0">
                <a:latin typeface="Lucida Sans Unicode"/>
                <a:cs typeface="Lucida Sans Unicode"/>
              </a:rPr>
              <a:t>	  ⊤              otherwise  </a:t>
            </a: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programmer is responsible for absence of interaction between  p  and  q .</a:t>
            </a:r>
            <a:endParaRPr lang="en-GB" dirty="0">
              <a:latin typeface="Lucida Sans Unicode"/>
              <a:cs typeface="Lucida Sans Unicode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Theorem:  ;  and  *  satisfy  locality and exchange.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Proof:  in cases where lhs </a:t>
            </a:r>
            <a:r>
              <a:rPr lang="en-GB" dirty="0" smtClean="0">
                <a:latin typeface="Lucida Sans Unicode"/>
                <a:cs typeface="Lucida Sans Unicode"/>
              </a:rPr>
              <a:t>≠ </a:t>
            </a:r>
            <a:r>
              <a:rPr lang="en-GB" dirty="0" err="1" smtClean="0">
                <a:latin typeface="Lucida Sans Unicode"/>
                <a:cs typeface="Lucida Sans Unicode"/>
              </a:rPr>
              <a:t>rhs</a:t>
            </a:r>
            <a:r>
              <a:rPr lang="en-GB" dirty="0" smtClean="0">
                <a:latin typeface="Lucida Sans Unicode"/>
                <a:cs typeface="Lucida Sans Unicode"/>
              </a:rPr>
              <a:t>, </a:t>
            </a:r>
            <a:r>
              <a:rPr lang="en-GB" dirty="0" err="1" smtClean="0">
                <a:latin typeface="Lucida Sans Unicode"/>
                <a:cs typeface="Lucida Sans Unicode"/>
              </a:rPr>
              <a:t>rhs</a:t>
            </a:r>
            <a:r>
              <a:rPr lang="en-GB" dirty="0" smtClean="0">
                <a:latin typeface="Lucida Sans Unicode"/>
                <a:cs typeface="Lucida Sans Unicode"/>
              </a:rPr>
              <a:t>  =  ⊤</a:t>
            </a:r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18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;  is almost useless in the presence of arbitrary interleaving (interference).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It is hard to prove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disjointness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of p||q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We need a more complex model</a:t>
            </a:r>
          </a:p>
          <a:p>
            <a:pPr lvl="1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which constrains the places at which a program may make changes.</a:t>
            </a:r>
          </a:p>
        </p:txBody>
      </p:sp>
    </p:spTree>
    <p:extLst>
      <p:ext uri="{BB962C8B-B14F-4D97-AF65-F5344CB8AC3E}">
        <p14:creationId xmlns:p14="http://schemas.microsoft.com/office/powerpoint/2010/main" val="13549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PL is the set of places at which an event can occur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each place is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‘owned’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by one thread,</a:t>
            </a:r>
          </a:p>
          <a:p>
            <a:pPr lvl="1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no other thread can act there.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Let  </a:t>
            </a:r>
            <a:r>
              <a:rPr lang="en-GB" dirty="0" err="1" smtClean="0">
                <a:latin typeface="Lucida Sans Unicode" pitchFamily="34" charset="0"/>
                <a:cs typeface="Lucida Sans Unicode" pitchFamily="34" charset="0"/>
              </a:rPr>
              <a:t>where:EV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-&gt; PL  map each event to its place of occurrence.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where(e) =</a:t>
            </a:r>
            <a:r>
              <a:rPr lang="en-GB" sz="2400" dirty="0" err="1" smtClean="0">
                <a:latin typeface="Lucida Sans Unicode" pitchFamily="34" charset="0"/>
                <a:cs typeface="Lucida Sans Unicode" pitchFamily="34" charset="0"/>
              </a:rPr>
              <a:t>def</a:t>
            </a:r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{where(x) | x </a:t>
            </a:r>
            <a:r>
              <a:rPr lang="en-GB" dirty="0" smtClean="0">
                <a:latin typeface="Lucida Sans Unicode"/>
                <a:cs typeface="Lucida Sans Unicode"/>
              </a:rPr>
              <a:t>∊ e }</a:t>
            </a:r>
            <a:endParaRPr lang="en-GB" dirty="0" smtClean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2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Separation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events at different places are concurrent</a:t>
            </a:r>
          </a:p>
          <a:p>
            <a:r>
              <a:rPr lang="en-GB" dirty="0">
                <a:latin typeface="Lucida Sans Unicode" pitchFamily="34" charset="0"/>
                <a:cs typeface="Lucida Sans Unicode" pitchFamily="34" charset="0"/>
              </a:rPr>
              <a:t>e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vents at the same place are totally ordered in time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/>
                <a:cs typeface="Lucida Sans Unicode"/>
              </a:rPr>
              <a:t>∀</a:t>
            </a:r>
            <a:r>
              <a:rPr lang="en-GB" dirty="0" err="1" smtClean="0">
                <a:latin typeface="Lucida Sans Unicode"/>
                <a:cs typeface="Lucida Sans Unicode"/>
              </a:rPr>
              <a:t>x,y</a:t>
            </a:r>
            <a:r>
              <a:rPr lang="en-GB" dirty="0" smtClean="0">
                <a:latin typeface="Lucida Sans Unicode"/>
                <a:cs typeface="Lucida Sans Unicode"/>
              </a:rPr>
              <a:t> ∊ EV .</a:t>
            </a:r>
            <a:endParaRPr lang="en-GB" dirty="0">
              <a:latin typeface="Lucida Sans Unicode" pitchFamily="34" charset="0"/>
              <a:cs typeface="Lucida Sans Unicode" pitchFamily="34" charset="0"/>
            </a:endParaRPr>
          </a:p>
          <a:p>
            <a:pPr marL="0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  where(x) </a:t>
            </a:r>
            <a:r>
              <a:rPr lang="en-GB" dirty="0" smtClean="0">
                <a:latin typeface="Lucida Sans Unicode"/>
                <a:cs typeface="Lucida Sans Unicode"/>
              </a:rPr>
              <a:t>= where(y)   </a:t>
            </a:r>
            <a:r>
              <a:rPr lang="en-GB" dirty="0" err="1" smtClean="0">
                <a:latin typeface="Lucida Sans Unicode"/>
                <a:cs typeface="Lucida Sans Unicode"/>
              </a:rPr>
              <a:t>iff</a:t>
            </a:r>
            <a:r>
              <a:rPr lang="en-GB" dirty="0" smtClean="0">
                <a:latin typeface="Lucida Sans Unicode"/>
                <a:cs typeface="Lucida Sans Unicode"/>
              </a:rPr>
              <a:t>   </a:t>
            </a:r>
            <a:r>
              <a:rPr lang="en-GB" dirty="0" err="1" smtClean="0">
                <a:latin typeface="Lucida Sans Unicode"/>
                <a:cs typeface="Lucida Sans Unicode"/>
              </a:rPr>
              <a:t>x≤y</a:t>
            </a:r>
            <a:r>
              <a:rPr lang="en-GB" dirty="0" smtClean="0">
                <a:latin typeface="Lucida Sans Unicode"/>
                <a:cs typeface="Lucida Sans Unicode"/>
              </a:rPr>
              <a:t>  or </a:t>
            </a:r>
            <a:r>
              <a:rPr lang="en-GB" dirty="0" err="1" smtClean="0">
                <a:latin typeface="Lucida Sans Unicode"/>
                <a:cs typeface="Lucida Sans Unicode"/>
              </a:rPr>
              <a:t>y≤x</a:t>
            </a:r>
            <a:endParaRPr lang="en-GB" dirty="0" smtClean="0">
              <a:latin typeface="Lucida Sans Unicode"/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421112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923927" y="2852936"/>
            <a:ext cx="122413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23928" y="3284984"/>
            <a:ext cx="122413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860246" y="3933056"/>
            <a:ext cx="6757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347864" y="4293096"/>
            <a:ext cx="143228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80028" y="3632995"/>
            <a:ext cx="144804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987824" y="5373216"/>
            <a:ext cx="280831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411760" y="2817408"/>
            <a:ext cx="0" cy="1584176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flipH="1">
            <a:off x="3549412" y="5445587"/>
            <a:ext cx="1598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time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 flipH="1">
            <a:off x="827583" y="3340607"/>
            <a:ext cx="138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space</a:t>
            </a:r>
            <a:endParaRPr lang="en-US" sz="3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796136" y="2420888"/>
            <a:ext cx="122413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672114" y="4581128"/>
            <a:ext cx="6757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509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p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||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q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=  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{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  <a:sym typeface="Symbol"/>
              </a:rPr>
              <a:t>ef</a:t>
            </a: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 | e ∊ p  &amp;  f ∊ q</a:t>
            </a:r>
          </a:p>
          <a:p>
            <a:pPr marL="0" indent="0">
              <a:buNone/>
            </a:pPr>
            <a:r>
              <a:rPr lang="en-GB" dirty="0">
                <a:latin typeface="Lucida Sans Unicode" pitchFamily="34" charset="0"/>
                <a:cs typeface="Lucida Sans Unicode" pitchFamily="34" charset="0"/>
                <a:sym typeface="Symbol"/>
              </a:rPr>
              <a:t>		&amp;  where(e)  where(f)  = { }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}</a:t>
            </a:r>
          </a:p>
          <a:p>
            <a:r>
              <a:rPr lang="en-GB" dirty="0" smtClean="0">
                <a:latin typeface="Lucida Sans Unicode" pitchFamily="34" charset="0"/>
                <a:cs typeface="Lucida Sans Unicode" pitchFamily="34" charset="0"/>
                <a:sym typeface="Symbol"/>
              </a:rPr>
              <a:t> proved from separation principle  </a:t>
            </a:r>
            <a:endParaRPr lang="en-GB" dirty="0">
              <a:latin typeface="Lucida Sans Unicode" pitchFamily="34" charset="0"/>
              <a:cs typeface="Lucida Sans Unicode" pitchFamily="34" charset="0"/>
              <a:sym typeface="Symbo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00041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Convexity Principle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Each execution contains every event that occurs between any of its events.</a:t>
            </a:r>
            <a:r>
              <a:rPr lang="en-GB" dirty="0" smtClean="0"/>
              <a:t> </a:t>
            </a:r>
          </a:p>
          <a:p>
            <a:r>
              <a:rPr lang="en-GB" dirty="0" smtClean="0">
                <a:latin typeface="Lucida Sans Unicode"/>
                <a:cs typeface="Lucida Sans Unicode"/>
              </a:rPr>
              <a:t>∀</a:t>
            </a:r>
            <a:r>
              <a:rPr lang="en-GB" dirty="0">
                <a:latin typeface="Lucida Sans Unicode"/>
                <a:cs typeface="Lucida Sans Unicode"/>
              </a:rPr>
              <a:t>e </a:t>
            </a:r>
            <a:r>
              <a:rPr lang="en-GB" dirty="0" smtClean="0">
                <a:latin typeface="Lucida Sans Unicode"/>
                <a:cs typeface="Lucida Sans Unicode"/>
              </a:rPr>
              <a:t>∊ EX , y ∊ EV. ∀x, z ∊ e .</a:t>
            </a:r>
          </a:p>
          <a:p>
            <a:pPr marL="0" indent="0">
              <a:buNone/>
            </a:pPr>
            <a:r>
              <a:rPr lang="en-GB" dirty="0" smtClean="0">
                <a:latin typeface="Lucida Sans Unicode"/>
                <a:cs typeface="Lucida Sans Unicode"/>
              </a:rPr>
              <a:t>when(x) ≤ when(y) </a:t>
            </a:r>
            <a:r>
              <a:rPr lang="en-GB" dirty="0">
                <a:latin typeface="Lucida Sans Unicode"/>
                <a:cs typeface="Lucida Sans Unicode"/>
              </a:rPr>
              <a:t>≤ </a:t>
            </a:r>
            <a:r>
              <a:rPr lang="en-GB" dirty="0" smtClean="0">
                <a:latin typeface="Lucida Sans Unicode"/>
                <a:cs typeface="Lucida Sans Unicode"/>
              </a:rPr>
              <a:t>when(z) =&gt; y </a:t>
            </a:r>
            <a:r>
              <a:rPr lang="en-GB" dirty="0">
                <a:latin typeface="Lucida Sans Unicode"/>
                <a:cs typeface="Lucida Sans Unicode"/>
              </a:rPr>
              <a:t>∊ e </a:t>
            </a:r>
            <a:endParaRPr lang="en-GB" dirty="0" smtClean="0">
              <a:latin typeface="Lucida Sans Unicode"/>
              <a:cs typeface="Lucida Sans Unicode"/>
            </a:endParaRPr>
          </a:p>
          <a:p>
            <a:pPr lvl="1"/>
            <a:r>
              <a:rPr lang="en-GB" dirty="0" smtClean="0">
                <a:latin typeface="Lucida Sans Unicode"/>
                <a:cs typeface="Lucida Sans Unicode"/>
              </a:rPr>
              <a:t>no event from elsewhere can interfere between any two events of an execution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921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GB" sz="3600" dirty="0" smtClean="0">
                <a:latin typeface="Lucida Sans Unicode" pitchFamily="34" charset="0"/>
                <a:cs typeface="Lucida Sans Unicode" pitchFamily="34" charset="0"/>
              </a:rPr>
              <a:t>Law: ⊑  is a partial order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392488"/>
          </a:xfrm>
        </p:spPr>
        <p:txBody>
          <a:bodyPr>
            <a:normAutofit/>
          </a:bodyPr>
          <a:lstStyle/>
          <a:p>
            <a:pPr marL="0" indent="-400050"/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⊑ is transitive</a:t>
            </a:r>
            <a:endParaRPr lang="en-GB" sz="2800" dirty="0">
              <a:latin typeface="Lucida Sans Unicode" pitchFamily="34" charset="0"/>
              <a:cs typeface="Lucida Sans Unicode" pitchFamily="34" charset="0"/>
            </a:endParaRPr>
          </a:p>
          <a:p>
            <a:pPr marL="857250" lvl="2" indent="-457200"/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r 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if   		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q   and   q ⊑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r</a:t>
            </a:r>
          </a:p>
          <a:p>
            <a:pPr marL="857250" lvl="2" indent="-457200"/>
            <a:r>
              <a:rPr lang="en-GB" dirty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needed for stepwise development/analysis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is </a:t>
            </a:r>
            <a:r>
              <a:rPr lang="en-GB" dirty="0" err="1">
                <a:latin typeface="Lucida Sans Unicode" pitchFamily="34" charset="0"/>
                <a:cs typeface="Lucida Sans Unicode" pitchFamily="34" charset="0"/>
              </a:rPr>
              <a:t>antisymmetric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 </a:t>
            </a:r>
          </a:p>
          <a:p>
            <a:pPr marL="857250" lvl="2" indent="-457200"/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	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= r   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	if   		p </a:t>
            </a:r>
            <a:r>
              <a:rPr lang="en-GB" dirty="0">
                <a:latin typeface="Lucida Sans Unicode" pitchFamily="34" charset="0"/>
                <a:cs typeface="Lucida Sans Unicode" pitchFamily="34" charset="0"/>
              </a:rPr>
              <a:t>⊑ r   and   r ⊑ </a:t>
            </a:r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p</a:t>
            </a:r>
          </a:p>
          <a:p>
            <a:pPr marL="857250" lvl="2" indent="-457200"/>
            <a:r>
              <a:rPr lang="en-GB" dirty="0" smtClean="0">
                <a:latin typeface="Lucida Sans Unicode" pitchFamily="34" charset="0"/>
                <a:cs typeface="Lucida Sans Unicode" pitchFamily="34" charset="0"/>
              </a:rPr>
              <a:t>needed for abstraction</a:t>
            </a:r>
          </a:p>
          <a:p>
            <a:pPr marL="57150" indent="-457200"/>
            <a:r>
              <a:rPr lang="en-GB" sz="2800" dirty="0">
                <a:latin typeface="Lucida Sans Unicode" pitchFamily="34" charset="0"/>
                <a:cs typeface="Lucida Sans Unicode" pitchFamily="34" charset="0"/>
              </a:rPr>
              <a:t>⊑ is </a:t>
            </a:r>
            <a:r>
              <a:rPr lang="en-GB" sz="2800" dirty="0" smtClean="0">
                <a:latin typeface="Lucida Sans Unicode" pitchFamily="34" charset="0"/>
                <a:cs typeface="Lucida Sans Unicode" pitchFamily="34" charset="0"/>
              </a:rPr>
              <a:t>reflexive</a:t>
            </a:r>
          </a:p>
          <a:p>
            <a:pPr marL="457200" lvl="1" indent="-457200"/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p ⊑ p</a:t>
            </a:r>
          </a:p>
          <a:p>
            <a:pPr marL="57150" indent="-457200"/>
            <a:r>
              <a:rPr lang="en-GB" sz="2400" dirty="0" smtClean="0">
                <a:latin typeface="Lucida Sans Unicode" pitchFamily="34" charset="0"/>
                <a:cs typeface="Lucida Sans Unicode" pitchFamily="34" charset="0"/>
              </a:rPr>
              <a:t>for convenience</a:t>
            </a:r>
          </a:p>
          <a:p>
            <a:pPr marL="457200" lvl="1" indent="-457200"/>
            <a:endParaRPr lang="en-GB" sz="2400" dirty="0" smtClean="0">
              <a:latin typeface="Lucida Sans Unicode" pitchFamily="34" charset="0"/>
              <a:cs typeface="Lucida Sans Unicode" pitchFamily="34" charset="0"/>
            </a:endParaRPr>
          </a:p>
          <a:p>
            <a:pPr marL="0" lvl="1" indent="0">
              <a:buNone/>
            </a:pPr>
            <a:endParaRPr lang="en-GB" sz="3200" dirty="0" smtClean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86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convex execution of  </a:t>
            </a:r>
            <a:r>
              <a:rPr lang="en-GB" dirty="0" err="1" smtClean="0"/>
              <a:t>p;q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606080" y="2276872"/>
            <a:ext cx="3406080" cy="280831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923927" y="2852936"/>
            <a:ext cx="122413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51936" y="3297379"/>
            <a:ext cx="122413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80258" y="3933056"/>
            <a:ext cx="6757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05316" y="4401584"/>
            <a:ext cx="143228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56008" y="4771962"/>
            <a:ext cx="144804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987824" y="5492824"/>
            <a:ext cx="280831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760327" y="2813647"/>
            <a:ext cx="0" cy="15841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flipH="1">
            <a:off x="3549412" y="5445587"/>
            <a:ext cx="1598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time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 flipH="1">
            <a:off x="971600" y="4401584"/>
            <a:ext cx="1598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space</a:t>
            </a:r>
            <a:endParaRPr lang="en-US" sz="3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118019" y="3068960"/>
            <a:ext cx="6757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80144" y="3605735"/>
            <a:ext cx="6757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21456" y="1552436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p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4676072" y="1552436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q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243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non-convex ‘execution’ of  </a:t>
            </a:r>
            <a:r>
              <a:rPr lang="en-GB" dirty="0" err="1" smtClean="0"/>
              <a:t>p;q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606080" y="2276872"/>
            <a:ext cx="3406080" cy="280831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923927" y="2852936"/>
            <a:ext cx="122413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51936" y="3297379"/>
            <a:ext cx="84263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80258" y="3933056"/>
            <a:ext cx="6757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05316" y="4401584"/>
            <a:ext cx="143228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56008" y="4693971"/>
            <a:ext cx="144804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987824" y="5492824"/>
            <a:ext cx="280831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760327" y="2813647"/>
            <a:ext cx="0" cy="15841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flipH="1">
            <a:off x="3549412" y="5445587"/>
            <a:ext cx="1598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time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 flipH="1">
            <a:off x="971600" y="4401584"/>
            <a:ext cx="1598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space</a:t>
            </a:r>
            <a:endParaRPr lang="en-US" sz="3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118019" y="3068960"/>
            <a:ext cx="6757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80144" y="3605735"/>
            <a:ext cx="6757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21456" y="1552436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p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4676072" y="1552436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q</a:t>
            </a:r>
            <a:endParaRPr lang="en-US" sz="32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5004048" y="3297379"/>
            <a:ext cx="6757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35995" y="3926690"/>
            <a:ext cx="144804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863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Conclusion:</a:t>
            </a:r>
            <a:br>
              <a:rPr lang="en-GB" dirty="0" smtClean="0"/>
            </a:br>
            <a:r>
              <a:rPr lang="en-GB" dirty="0" smtClean="0"/>
              <a:t>in Praise of Algebra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973328"/>
            <a:ext cx="4114800" cy="2908920"/>
          </a:xfrm>
        </p:spPr>
        <p:txBody>
          <a:bodyPr>
            <a:normAutofit/>
          </a:bodyPr>
          <a:lstStyle/>
          <a:p>
            <a:r>
              <a:rPr lang="en-GB" dirty="0" smtClean="0"/>
              <a:t>Reusable</a:t>
            </a:r>
          </a:p>
          <a:p>
            <a:r>
              <a:rPr lang="en-GB" dirty="0" smtClean="0"/>
              <a:t>Modular</a:t>
            </a:r>
          </a:p>
          <a:p>
            <a:r>
              <a:rPr lang="en-GB" dirty="0" smtClean="0"/>
              <a:t>Incremental</a:t>
            </a:r>
          </a:p>
          <a:p>
            <a:r>
              <a:rPr lang="en-GB" dirty="0" smtClean="0"/>
              <a:t>Unifying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2060849"/>
            <a:ext cx="4038600" cy="2232248"/>
          </a:xfrm>
        </p:spPr>
        <p:txBody>
          <a:bodyPr>
            <a:normAutofit/>
          </a:bodyPr>
          <a:lstStyle/>
          <a:p>
            <a:r>
              <a:rPr lang="en-GB" dirty="0"/>
              <a:t>Discriminative</a:t>
            </a:r>
          </a:p>
          <a:p>
            <a:r>
              <a:rPr lang="en-GB" dirty="0" smtClean="0"/>
              <a:t>Computational</a:t>
            </a:r>
            <a:endParaRPr lang="en-GB" dirty="0"/>
          </a:p>
          <a:p>
            <a:r>
              <a:rPr lang="en-GB" dirty="0"/>
              <a:t>Comprehensible</a:t>
            </a:r>
          </a:p>
          <a:p>
            <a:r>
              <a:rPr lang="en-GB" dirty="0"/>
              <a:t>Abstract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52488" y="4904874"/>
            <a:ext cx="19639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</a:rPr>
              <a:t>Beautiful!</a:t>
            </a:r>
          </a:p>
        </p:txBody>
      </p:sp>
    </p:spTree>
    <p:extLst>
      <p:ext uri="{BB962C8B-B14F-4D97-AF65-F5344CB8AC3E}">
        <p14:creationId xmlns:p14="http://schemas.microsoft.com/office/powerpoint/2010/main" val="287995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Algebra likes pairs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229600" cy="4320480"/>
          </a:xfrm>
        </p:spPr>
        <p:txBody>
          <a:bodyPr>
            <a:normAutofit/>
          </a:bodyPr>
          <a:lstStyle/>
          <a:p>
            <a:r>
              <a:rPr lang="en-GB" dirty="0" smtClean="0"/>
              <a:t>Algebra chooses as primitives</a:t>
            </a:r>
          </a:p>
          <a:p>
            <a:pPr lvl="1"/>
            <a:r>
              <a:rPr lang="en-GB" dirty="0" smtClean="0"/>
              <a:t>operators with two operands 			+ , </a:t>
            </a:r>
            <a:r>
              <a:rPr lang="en-GB" dirty="0">
                <a:sym typeface="Symbol"/>
              </a:rPr>
              <a:t></a:t>
            </a:r>
            <a:endParaRPr lang="en-GB" dirty="0"/>
          </a:p>
          <a:p>
            <a:pPr lvl="1"/>
            <a:r>
              <a:rPr lang="en-GB" dirty="0" smtClean="0"/>
              <a:t>predicates with two places  </a:t>
            </a:r>
            <a:r>
              <a:rPr lang="en-GB" dirty="0"/>
              <a:t>	</a:t>
            </a:r>
            <a:r>
              <a:rPr lang="en-GB" dirty="0" smtClean="0"/>
              <a:t>		= , </a:t>
            </a:r>
            <a:r>
              <a:rPr lang="en-GB" dirty="0" smtClean="0">
                <a:sym typeface="Symbol"/>
              </a:rPr>
              <a:t></a:t>
            </a:r>
            <a:endParaRPr lang="en-GB" dirty="0" smtClean="0"/>
          </a:p>
          <a:p>
            <a:pPr lvl="1"/>
            <a:r>
              <a:rPr lang="en-GB" dirty="0" smtClean="0"/>
              <a:t>laws with two operators			     &amp; v , + </a:t>
            </a:r>
            <a:r>
              <a:rPr lang="en-GB" dirty="0">
                <a:sym typeface="Symbol"/>
              </a:rPr>
              <a:t></a:t>
            </a:r>
            <a:endParaRPr lang="en-GB" dirty="0"/>
          </a:p>
          <a:p>
            <a:pPr lvl="1"/>
            <a:r>
              <a:rPr lang="en-GB" dirty="0" smtClean="0"/>
              <a:t>algebras with two components			rings</a:t>
            </a:r>
          </a:p>
        </p:txBody>
      </p:sp>
    </p:spTree>
    <p:extLst>
      <p:ext uri="{BB962C8B-B14F-4D97-AF65-F5344CB8AC3E}">
        <p14:creationId xmlns:p14="http://schemas.microsoft.com/office/powerpoint/2010/main" val="189667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Tuples </a:t>
            </a:r>
            <a:r>
              <a:rPr lang="en-GB" dirty="0" smtClean="0"/>
              <a:t>are defined </a:t>
            </a:r>
            <a:r>
              <a:rPr lang="en-GB" dirty="0"/>
              <a:t>in terms of </a:t>
            </a:r>
            <a:r>
              <a:rPr lang="en-GB" dirty="0" smtClean="0"/>
              <a:t>pairs.</a:t>
            </a:r>
            <a:endParaRPr lang="en-GB" dirty="0"/>
          </a:p>
          <a:p>
            <a:pPr lvl="1"/>
            <a:r>
              <a:rPr lang="en-GB" dirty="0"/>
              <a:t>Hoare triples</a:t>
            </a:r>
          </a:p>
          <a:p>
            <a:pPr lvl="1"/>
            <a:r>
              <a:rPr lang="en-GB" dirty="0"/>
              <a:t>Plotkin triples</a:t>
            </a:r>
          </a:p>
          <a:p>
            <a:pPr lvl="1"/>
            <a:r>
              <a:rPr lang="en-GB" dirty="0"/>
              <a:t>Jones </a:t>
            </a:r>
            <a:r>
              <a:rPr lang="en-GB" dirty="0" smtClean="0"/>
              <a:t>quintuples </a:t>
            </a:r>
          </a:p>
          <a:p>
            <a:pPr lvl="1"/>
            <a:r>
              <a:rPr lang="en-GB" dirty="0" err="1" smtClean="0"/>
              <a:t>seventeentuples</a:t>
            </a:r>
            <a:r>
              <a:rPr lang="en-GB" dirty="0" smtClean="0"/>
              <a:t> …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795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Semantic Links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>
          <a:xfrm>
            <a:off x="2369678" y="2132856"/>
            <a:ext cx="4267888" cy="3312368"/>
          </a:xfrm>
          <a:prstGeom prst="triangl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03648" y="5445224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deductions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012160" y="5462711"/>
            <a:ext cx="15056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transitions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014545" y="1671190"/>
            <a:ext cx="1684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denotations</a:t>
            </a:r>
            <a:endParaRPr lang="en-US" sz="2400" dirty="0"/>
          </a:p>
        </p:txBody>
      </p:sp>
      <p:cxnSp>
        <p:nvCxnSpPr>
          <p:cNvPr id="8" name="Straight Connector 7"/>
          <p:cNvCxnSpPr>
            <a:stCxn id="3" idx="0"/>
          </p:cNvCxnSpPr>
          <p:nvPr/>
        </p:nvCxnSpPr>
        <p:spPr>
          <a:xfrm>
            <a:off x="4503622" y="2132856"/>
            <a:ext cx="0" cy="19442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369678" y="4077072"/>
            <a:ext cx="2133943" cy="1368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3" idx="4"/>
          </p:cNvCxnSpPr>
          <p:nvPr/>
        </p:nvCxnSpPr>
        <p:spPr>
          <a:xfrm>
            <a:off x="4503622" y="4077072"/>
            <a:ext cx="2133944" cy="1368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014545" y="4319837"/>
            <a:ext cx="1108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algebra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1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Increments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>
          <a:xfrm>
            <a:off x="1475656" y="1916832"/>
            <a:ext cx="5708048" cy="3781564"/>
          </a:xfrm>
          <a:prstGeom prst="triangl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329680" y="2420888"/>
            <a:ext cx="86971" cy="16561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051720" y="4077072"/>
            <a:ext cx="2364932" cy="144016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373165" y="4077072"/>
            <a:ext cx="2215059" cy="12961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82286" y="4319837"/>
            <a:ext cx="1482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algebra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421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Filling the gaps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>
          <a:xfrm>
            <a:off x="1475656" y="1916832"/>
            <a:ext cx="5708048" cy="3781564"/>
          </a:xfrm>
          <a:prstGeom prst="triangl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329680" y="2420888"/>
            <a:ext cx="86971" cy="16561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051720" y="4077072"/>
            <a:ext cx="2364932" cy="144016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373165" y="4077072"/>
            <a:ext cx="2215059" cy="12961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82286" y="4319837"/>
            <a:ext cx="1482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algebra</a:t>
            </a:r>
            <a:endParaRPr lang="en-US" sz="2400" dirty="0"/>
          </a:p>
        </p:txBody>
      </p:sp>
      <p:cxnSp>
        <p:nvCxnSpPr>
          <p:cNvPr id="9" name="Straight Connector 8"/>
          <p:cNvCxnSpPr>
            <a:stCxn id="3" idx="0"/>
          </p:cNvCxnSpPr>
          <p:nvPr/>
        </p:nvCxnSpPr>
        <p:spPr>
          <a:xfrm>
            <a:off x="4329680" y="1916832"/>
            <a:ext cx="0" cy="50405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3" idx="2"/>
          </p:cNvCxnSpPr>
          <p:nvPr/>
        </p:nvCxnSpPr>
        <p:spPr>
          <a:xfrm flipH="1">
            <a:off x="1475656" y="5517232"/>
            <a:ext cx="576064" cy="1811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3" idx="4"/>
          </p:cNvCxnSpPr>
          <p:nvPr/>
        </p:nvCxnSpPr>
        <p:spPr>
          <a:xfrm>
            <a:off x="6588224" y="5346843"/>
            <a:ext cx="595480" cy="35155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44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22124</TotalTime>
  <Words>2841</Words>
  <Application>Microsoft Office PowerPoint</Application>
  <PresentationFormat>On-screen Show (4:3)</PresentationFormat>
  <Paragraphs>696</Paragraphs>
  <Slides>97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97</vt:i4>
      </vt:variant>
    </vt:vector>
  </HeadingPairs>
  <TitlesOfParts>
    <vt:vector size="98" baseType="lpstr">
      <vt:lpstr>Office Theme</vt:lpstr>
      <vt:lpstr>Algebra of Concurrent Programming</vt:lpstr>
      <vt:lpstr>With ideas from</vt:lpstr>
      <vt:lpstr>Subject matter: designs</vt:lpstr>
      <vt:lpstr>Examples</vt:lpstr>
      <vt:lpstr>Examples</vt:lpstr>
      <vt:lpstr>Unification</vt:lpstr>
      <vt:lpstr>Refinement:  p ⊑ q</vt:lpstr>
      <vt:lpstr>Various terminology   p   ⊑    q  </vt:lpstr>
      <vt:lpstr>Law: ⊑  is a partial order</vt:lpstr>
      <vt:lpstr>Binary operator: p ; q</vt:lpstr>
      <vt:lpstr>alternative constraints on  p;q </vt:lpstr>
      <vt:lpstr>Hoare triple: {p} q {r} </vt:lpstr>
      <vt:lpstr>monotonicity</vt:lpstr>
      <vt:lpstr>associativity</vt:lpstr>
      <vt:lpstr>Unit(skip):  </vt:lpstr>
      <vt:lpstr>concurrent composition: p | q</vt:lpstr>
      <vt:lpstr>Separation Logic</vt:lpstr>
      <vt:lpstr>Concurrency law</vt:lpstr>
      <vt:lpstr>PowerPoint Presentation</vt:lpstr>
      <vt:lpstr>PowerPoint Presentation</vt:lpstr>
      <vt:lpstr>Regular language model</vt:lpstr>
      <vt:lpstr>Left locality</vt:lpstr>
      <vt:lpstr>Exchange</vt:lpstr>
      <vt:lpstr>Conclusion</vt:lpstr>
      <vt:lpstr>Part 2. More Program Control Structures</vt:lpstr>
      <vt:lpstr>Subject matter</vt:lpstr>
      <vt:lpstr>Specification syntax includes</vt:lpstr>
      <vt:lpstr>Program syntax excludes</vt:lpstr>
      <vt:lpstr>programs include</vt:lpstr>
      <vt:lpstr>Bottom  </vt:lpstr>
      <vt:lpstr>Algebra of  </vt:lpstr>
      <vt:lpstr>Top  ⊤</vt:lpstr>
      <vt:lpstr>Algebra of  ⊤</vt:lpstr>
      <vt:lpstr>Non-determinism (or): p ⊔ q</vt:lpstr>
      <vt:lpstr>lub (join): ⊔</vt:lpstr>
      <vt:lpstr>glb (meet): ⊓</vt:lpstr>
      <vt:lpstr>Distribution</vt:lpstr>
      <vt:lpstr>Conditional: p if b else p’</vt:lpstr>
      <vt:lpstr>Transaction</vt:lpstr>
      <vt:lpstr>Transaction (realistic)</vt:lpstr>
      <vt:lpstr>Contracts</vt:lpstr>
      <vt:lpstr>Least upper bound</vt:lpstr>
      <vt:lpstr>similarly</vt:lpstr>
      <vt:lpstr>Subroutine with contract: q .. s</vt:lpstr>
      <vt:lpstr>Iteration (Kleene *)</vt:lpstr>
      <vt:lpstr>Infinite replication</vt:lpstr>
      <vt:lpstr>Recursion</vt:lpstr>
      <vt:lpstr>Basic statements/assertions</vt:lpstr>
      <vt:lpstr>more</vt:lpstr>
      <vt:lpstr>Laws(examples)</vt:lpstr>
      <vt:lpstr>more</vt:lpstr>
      <vt:lpstr>Part 3 Unifying Semantic Theories</vt:lpstr>
      <vt:lpstr>PowerPoint Presentation</vt:lpstr>
      <vt:lpstr>Hoare Triple</vt:lpstr>
      <vt:lpstr>Plotkin reduction</vt:lpstr>
      <vt:lpstr>Milner transition</vt:lpstr>
      <vt:lpstr>partial correctness</vt:lpstr>
      <vt:lpstr>Summary</vt:lpstr>
      <vt:lpstr>Sequential composition</vt:lpstr>
      <vt:lpstr>Skip     </vt:lpstr>
      <vt:lpstr>Left distribution  ;  through  ⊔</vt:lpstr>
      <vt:lpstr>locality and frame</vt:lpstr>
      <vt:lpstr>Separation logic</vt:lpstr>
      <vt:lpstr>usual restrictions on triples</vt:lpstr>
      <vt:lpstr>Weakest precondition (-;)</vt:lpstr>
      <vt:lpstr>Weakest precondition (-;)</vt:lpstr>
      <vt:lpstr>Theorems</vt:lpstr>
      <vt:lpstr>Specification statement (;-)</vt:lpstr>
      <vt:lpstr>Law of consequence</vt:lpstr>
      <vt:lpstr>Frame laws</vt:lpstr>
      <vt:lpstr>Part 4 Denotational Models</vt:lpstr>
      <vt:lpstr>Models</vt:lpstr>
      <vt:lpstr>Some Standard Models: </vt:lpstr>
      <vt:lpstr>Model: (EV, EX, PR)</vt:lpstr>
      <vt:lpstr>Set concepts</vt:lpstr>
      <vt:lpstr>With  (|)</vt:lpstr>
      <vt:lpstr>Introducing  time</vt:lpstr>
      <vt:lpstr>Definition of  &lt;</vt:lpstr>
      <vt:lpstr>Sequential composition (then)</vt:lpstr>
      <vt:lpstr>Theorems</vt:lpstr>
      <vt:lpstr>Disjoint concurrency  (||)</vt:lpstr>
      <vt:lpstr>Interfaces</vt:lpstr>
      <vt:lpstr>Solution</vt:lpstr>
      <vt:lpstr>Problem</vt:lpstr>
      <vt:lpstr>Separation</vt:lpstr>
      <vt:lpstr>Separation principle</vt:lpstr>
      <vt:lpstr>Picture</vt:lpstr>
      <vt:lpstr>Theorem</vt:lpstr>
      <vt:lpstr>Convexity Principle</vt:lpstr>
      <vt:lpstr>A convex execution of  p;q</vt:lpstr>
      <vt:lpstr>A non-convex ‘execution’ of  p;q</vt:lpstr>
      <vt:lpstr>Conclusion: in Praise of Algebra </vt:lpstr>
      <vt:lpstr>Algebra likes pairs</vt:lpstr>
      <vt:lpstr>Tuples</vt:lpstr>
      <vt:lpstr>Semantic Links</vt:lpstr>
      <vt:lpstr>Increments</vt:lpstr>
      <vt:lpstr>Filling the gaps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 Separation Algebra</dc:title>
  <dc:creator>Tony Hoare</dc:creator>
  <cp:lastModifiedBy>Tony Hoare</cp:lastModifiedBy>
  <cp:revision>227</cp:revision>
  <cp:lastPrinted>2011-07-05T16:21:00Z</cp:lastPrinted>
  <dcterms:created xsi:type="dcterms:W3CDTF">2010-09-27T14:56:32Z</dcterms:created>
  <dcterms:modified xsi:type="dcterms:W3CDTF">2011-10-07T10:00:01Z</dcterms:modified>
</cp:coreProperties>
</file>