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0" r:id="rId5"/>
    <p:sldId id="259" r:id="rId6"/>
    <p:sldId id="26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69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" initials="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5-09T17:49:31.371" idx="1">
    <p:pos x="3068" y="2659"/>
    <p:text>typo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99536-A939-48F7-B38A-8ADCAAB49DF1}" type="datetimeFigureOut">
              <a:rPr lang="en-GB" smtClean="0"/>
              <a:t>15/05/2011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3D91F-4081-475B-86D0-952178E5D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4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D91F-4081-475B-86D0-952178E5DA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77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94A53D2-CA5E-4989-8A6F-787945228E3E}" type="slidenum">
              <a:rPr lang="en-GB" sz="1200"/>
              <a:pPr/>
              <a:t>10</a:t>
            </a:fld>
            <a:endParaRPr lang="en-GB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B0142E4-5D6A-4C5B-8FBF-9692E5CC436D}" type="slidenum">
              <a:rPr lang="en-GB" sz="1200"/>
              <a:pPr/>
              <a:t>11</a:t>
            </a:fld>
            <a:endParaRPr lang="en-GB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B3BCBFA-C3C0-475C-B978-EA53A13B3247}" type="slidenum">
              <a:rPr lang="en-GB" sz="1200"/>
              <a:pPr/>
              <a:t>12</a:t>
            </a:fld>
            <a:endParaRPr lang="en-GB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FBF429D-A765-4F75-8AAC-6614258AC225}" type="slidenum">
              <a:rPr lang="en-GB" sz="1200"/>
              <a:pPr/>
              <a:t>13</a:t>
            </a:fld>
            <a:endParaRPr lang="en-GB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01037577-7D65-46B5-91A1-1503A7C65912}" type="slidenum">
              <a:rPr lang="en-GB" sz="1200"/>
              <a:pPr/>
              <a:t>14</a:t>
            </a:fld>
            <a:endParaRPr lang="en-GB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87FE8AC-D3B9-41B1-A5B4-FF361F66D694}" type="slidenum">
              <a:rPr lang="en-GB" sz="1200"/>
              <a:pPr/>
              <a:t>15</a:t>
            </a:fld>
            <a:endParaRPr lang="en-GB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9276410-554B-4B7D-8553-1BD317F31021}" type="slidenum">
              <a:rPr lang="en-GB" sz="1200"/>
              <a:pPr/>
              <a:t>16</a:t>
            </a:fld>
            <a:endParaRPr lang="en-GB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808614"/>
            <a:ext cx="4921250" cy="3184005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75" y="808614"/>
            <a:ext cx="4921250" cy="3184005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D91F-4081-475B-86D0-952178E5DA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626CC57-737F-4B35-93FC-235512FBFA46}" type="slidenum">
              <a:rPr lang="en-GB" sz="1200" smtClean="0"/>
              <a:pPr/>
              <a:t>2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D91F-4081-475B-86D0-952178E5DA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76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D162C3C-1FDE-4478-B12D-AC61A65E7BE6}" type="slidenum">
              <a:rPr lang="en-GB" sz="1200" smtClean="0"/>
              <a:pPr/>
              <a:t>3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C54DF96-8F3E-434C-9CFC-844D43680D17}" type="slidenum">
              <a:rPr lang="en-GB" sz="1200" smtClean="0"/>
              <a:pPr/>
              <a:t>4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F0429B6-AF1E-4510-BEFF-530F6939C241}" type="slidenum">
              <a:rPr lang="en-GB" sz="1200" smtClean="0"/>
              <a:pPr/>
              <a:t>5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5B9DDD89-84B9-407C-B8C8-37764B7AA073}" type="slidenum">
              <a:rPr lang="en-GB" sz="1200"/>
              <a:pPr/>
              <a:t>6</a:t>
            </a:fld>
            <a:endParaRPr lang="en-GB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394F4D5-8F33-41B3-A960-642B21ED3F2C}" type="slidenum">
              <a:rPr lang="en-GB" sz="1200"/>
              <a:pPr/>
              <a:t>7</a:t>
            </a:fld>
            <a:endParaRPr lang="en-GB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EE60750-16C3-4510-B72C-346F4E9632AA}" type="slidenum">
              <a:rPr lang="en-GB" sz="1200"/>
              <a:pPr/>
              <a:t>8</a:t>
            </a:fld>
            <a:endParaRPr lang="en-GB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AC909DA-482C-439E-AEC2-0BDF70B7CD89}" type="slidenum">
              <a:rPr lang="en-GB" sz="1200"/>
              <a:pPr/>
              <a:t>9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9D0-3C6D-4785-9921-598663F73F70}" type="datetimeFigureOut">
              <a:rPr lang="en-GB" smtClean="0"/>
              <a:t>15/05/2011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3F5A-2B07-4C77-9406-69E8CD44D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88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9D0-3C6D-4785-9921-598663F73F70}" type="datetimeFigureOut">
              <a:rPr lang="en-GB" smtClean="0"/>
              <a:t>15/05/2011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3F5A-2B07-4C77-9406-69E8CD44D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6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9D0-3C6D-4785-9921-598663F73F70}" type="datetimeFigureOut">
              <a:rPr lang="en-GB" smtClean="0"/>
              <a:t>15/05/2011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3F5A-2B07-4C77-9406-69E8CD44D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9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6EDD-6E92-4111-8BF3-3D32D8263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9D0-3C6D-4785-9921-598663F73F70}" type="datetimeFigureOut">
              <a:rPr lang="en-GB" smtClean="0"/>
              <a:t>15/05/2011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3F5A-2B07-4C77-9406-69E8CD44D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2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9D0-3C6D-4785-9921-598663F73F70}" type="datetimeFigureOut">
              <a:rPr lang="en-GB" smtClean="0"/>
              <a:t>15/05/2011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3F5A-2B07-4C77-9406-69E8CD44D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62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9D0-3C6D-4785-9921-598663F73F70}" type="datetimeFigureOut">
              <a:rPr lang="en-GB" smtClean="0"/>
              <a:t>15/05/2011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3F5A-2B07-4C77-9406-69E8CD44D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64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9D0-3C6D-4785-9921-598663F73F70}" type="datetimeFigureOut">
              <a:rPr lang="en-GB" smtClean="0"/>
              <a:t>15/05/2011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3F5A-2B07-4C77-9406-69E8CD44D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9D0-3C6D-4785-9921-598663F73F70}" type="datetimeFigureOut">
              <a:rPr lang="en-GB" smtClean="0"/>
              <a:t>15/05/2011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3F5A-2B07-4C77-9406-69E8CD44D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0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9D0-3C6D-4785-9921-598663F73F70}" type="datetimeFigureOut">
              <a:rPr lang="en-GB" smtClean="0"/>
              <a:t>15/05/2011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3F5A-2B07-4C77-9406-69E8CD44D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35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9D0-3C6D-4785-9921-598663F73F70}" type="datetimeFigureOut">
              <a:rPr lang="en-GB" smtClean="0"/>
              <a:t>15/05/2011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3F5A-2B07-4C77-9406-69E8CD44D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6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C9D0-3C6D-4785-9921-598663F73F70}" type="datetimeFigureOut">
              <a:rPr lang="en-GB" smtClean="0"/>
              <a:t>15/05/2011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3F5A-2B07-4C77-9406-69E8CD44D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56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9C9D0-3C6D-4785-9921-598663F73F70}" type="datetimeFigureOut">
              <a:rPr lang="en-GB" smtClean="0"/>
              <a:t>15/05/2011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3F5A-2B07-4C77-9406-69E8CD44D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4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Economics and Law </a:t>
            </a:r>
            <a:r>
              <a:rPr lang="en-GB" dirty="0"/>
              <a:t>S</a:t>
            </a:r>
            <a:r>
              <a:rPr lang="en-GB" dirty="0" smtClean="0"/>
              <a:t>ummary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71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Strategic issues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Each of these factors – high fixed costs plus low marginal costs, significant switching costs due to technical lock-in, and network externalities – tends to lead to a dominant-firm market model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With all three together, monopoly is even more likely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Hence the race for market share whenever a new information market opens up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Hence the 1990s Microsoft philosophy ‘ship it Tuesday and get it right by version 3’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Competition in the market versus competition for the market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Policy: do you hope that tech change will make incumbents obsolete, or do you regulate?</a:t>
            </a:r>
          </a:p>
        </p:txBody>
      </p:sp>
    </p:spTree>
    <p:extLst>
      <p:ext uri="{BB962C8B-B14F-4D97-AF65-F5344CB8AC3E}">
        <p14:creationId xmlns:p14="http://schemas.microsoft.com/office/powerpoint/2010/main" val="83289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Price discrimination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048000"/>
            <a:ext cx="7848600" cy="3352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400" smtClean="0"/>
              <a:t>Recall: an efficient monopolist sells to each customer at her reservation price - ‘selling to value’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smtClean="0"/>
              <a:t>Pigou’s three degrees of price discrimination:</a:t>
            </a:r>
          </a:p>
          <a:p>
            <a:pPr marL="914400" lvl="1" indent="-4572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000" smtClean="0"/>
              <a:t>Personalised pricing (e.g. haggling, loyalty cards …)</a:t>
            </a:r>
          </a:p>
          <a:p>
            <a:pPr marL="914400" lvl="1" indent="-4572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000" smtClean="0"/>
              <a:t>Versioning (e.g. first / business / economy class)</a:t>
            </a:r>
          </a:p>
          <a:p>
            <a:pPr marL="914400" lvl="1" indent="-4572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000" smtClean="0"/>
              <a:t>Group pricing (e.g. student and OAP discounts)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smtClean="0"/>
              <a:t>Around for generations – but getting more powerful, more pervasive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smtClean="0"/>
              <a:t>Tech simultaneously increases the motive and the means</a:t>
            </a:r>
          </a:p>
        </p:txBody>
      </p:sp>
      <p:pic>
        <p:nvPicPr>
          <p:cNvPr id="3076" name="Picture 4" descr="&#10;scan11.tif                                                     0006AD08&#10;Untitled 1                     C6122419: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143000"/>
            <a:ext cx="2660650" cy="1981200"/>
          </a:xfrm>
        </p:spPr>
      </p:pic>
    </p:spTree>
    <p:extLst>
      <p:ext uri="{BB962C8B-B14F-4D97-AF65-F5344CB8AC3E}">
        <p14:creationId xmlns:p14="http://schemas.microsoft.com/office/powerpoint/2010/main" val="103251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Asymmetric information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Recall Akerlof’s ‘market for lemons’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100 cars for sale – 50 good cars worth $2000, 50 lemons worth $1000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Buyers can’t tell difference so price $1000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One fix is for sellers to offer a warranty – this is cheaper for owners of good cars, so can act as a ‘signal’ for the hidden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Labour markets too – it’s hard for employers to tell smart diligent employees from interview, so use education as a signal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Signalling theory is also important for recommender systems – Google, eBay, Grameen</a:t>
            </a:r>
          </a:p>
        </p:txBody>
      </p:sp>
    </p:spTree>
    <p:extLst>
      <p:ext uri="{BB962C8B-B14F-4D97-AF65-F5344CB8AC3E}">
        <p14:creationId xmlns:p14="http://schemas.microsoft.com/office/powerpoint/2010/main" val="256018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Types of auction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English, or ascending-bid: start at reserve price and raise till a winner is left (art, antiques)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Dutch, or descending-bid: start high and cut till somebody bids (flowers)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First-price sealed-bid auction: one bid per bidder (government contracts)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Second-price sealed-bid auction, or Vickrey auction: highest bidder wins and pays second-highest bid (postage stamps)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All-pay auction: everyone pays at every round until one remaining bidder gets the goods (war)</a:t>
            </a:r>
          </a:p>
        </p:txBody>
      </p:sp>
    </p:spTree>
    <p:extLst>
      <p:ext uri="{BB962C8B-B14F-4D97-AF65-F5344CB8AC3E}">
        <p14:creationId xmlns:p14="http://schemas.microsoft.com/office/powerpoint/2010/main" val="381962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Strategic equivalence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 Dutch auction and a first-price sealed-bid auction give the same result: highest bidder gets goods at his reservation price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They are ‘strategically equivalent’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Ditto the English auction and the second-price sealed-bid auction (modulo the bid increment)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But the two pairs are not strategically equivalent!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a second-price auction it’s best to bid truthfully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a Dutch / first-price auction, you should bid low if you think your valuation is much higher than everybody else’s</a:t>
            </a:r>
          </a:p>
        </p:txBody>
      </p:sp>
    </p:spTree>
    <p:extLst>
      <p:ext uri="{BB962C8B-B14F-4D97-AF65-F5344CB8AC3E}">
        <p14:creationId xmlns:p14="http://schemas.microsoft.com/office/powerpoint/2010/main" val="2817017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Revenue equivalence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This is weaker – not ‘who will win’ but ‘how much money on average’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According to the revenue equivalence theorem, you get the same revenue from any well-behaved auction under ideal conditions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These include risk-neutral bidders, no collusion, Pareto efficiency (highest value bidder gets goods), suitable reserve price, valuations independent, 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Then the English, Dutch and all-pay auction yield the same – because bidders adjust their strategies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So auction design must focus on departures from the ideal conditions</a:t>
            </a:r>
          </a:p>
        </p:txBody>
      </p:sp>
    </p:spTree>
    <p:extLst>
      <p:ext uri="{BB962C8B-B14F-4D97-AF65-F5344CB8AC3E}">
        <p14:creationId xmlns:p14="http://schemas.microsoft.com/office/powerpoint/2010/main" val="313247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What goes wrong (2)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Bidding rings – bidders collude to buy low, have a private auction later, split the proceeds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First-price auctions are harder to rig; with second-price, New Zealand bids of $7m and $5000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Entry detection / deterrence: in 1991, ITV franchise auction required bidders to draw up a detailed programming plan. In Midlands &amp; Central Scotland, no competition; bids under 1p per head (vs £9–16 elsewhere)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Predation: ‘we’ll top any other bid’ in takeovers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Sniping and other boundary effects</a:t>
            </a:r>
          </a:p>
        </p:txBody>
      </p:sp>
    </p:spTree>
    <p:extLst>
      <p:ext uri="{BB962C8B-B14F-4D97-AF65-F5344CB8AC3E}">
        <p14:creationId xmlns:p14="http://schemas.microsoft.com/office/powerpoint/2010/main" val="153996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IPR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en-GB" smtClean="0"/>
              <a:t>Intellectual Property Rights</a:t>
            </a:r>
          </a:p>
          <a:p>
            <a:pPr lvl="1"/>
            <a:r>
              <a:rPr lang="en-GB" smtClean="0"/>
              <a:t>Patent</a:t>
            </a:r>
          </a:p>
          <a:p>
            <a:pPr lvl="1"/>
            <a:r>
              <a:rPr lang="en-GB" smtClean="0"/>
              <a:t>Copyright</a:t>
            </a:r>
          </a:p>
          <a:p>
            <a:pPr lvl="1"/>
            <a:r>
              <a:rPr lang="en-GB" smtClean="0"/>
              <a:t>Trademark</a:t>
            </a:r>
          </a:p>
          <a:p>
            <a:pPr lvl="2"/>
            <a:r>
              <a:rPr lang="en-GB" sz="1200" smtClean="0"/>
              <a:t>Does not imply URL or Company name,</a:t>
            </a:r>
          </a:p>
          <a:p>
            <a:pPr lvl="2"/>
            <a:r>
              <a:rPr lang="en-GB" sz="1200" smtClean="0"/>
              <a:t>“Passing off”</a:t>
            </a:r>
          </a:p>
          <a:p>
            <a:pPr lvl="1"/>
            <a:r>
              <a:rPr lang="en-GB" smtClean="0"/>
              <a:t>Design Right</a:t>
            </a:r>
          </a:p>
          <a:p>
            <a:pPr lvl="1"/>
            <a:r>
              <a:rPr lang="en-GB" smtClean="0"/>
              <a:t>Registered Design</a:t>
            </a:r>
          </a:p>
          <a:p>
            <a:pPr lvl="1"/>
            <a:r>
              <a:rPr lang="en-GB" smtClean="0"/>
              <a:t>Database Right</a:t>
            </a:r>
          </a:p>
          <a:p>
            <a:pPr lvl="1"/>
            <a:r>
              <a:rPr lang="en-GB" smtClean="0"/>
              <a:t>Plant breeders rights</a:t>
            </a:r>
          </a:p>
          <a:p>
            <a:pPr lvl="1"/>
            <a:r>
              <a:rPr lang="en-GB" smtClean="0"/>
              <a:t>Trade secret</a:t>
            </a:r>
          </a:p>
          <a:p>
            <a:pPr>
              <a:buFont typeface="Monotype Sorts" pitchFamily="2" charset="2"/>
              <a:buNone/>
            </a:pPr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8244438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Undesirablity of Patents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4031" y="1557338"/>
            <a:ext cx="6611815" cy="482441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GB" sz="1600" smtClean="0"/>
              <a:t>Expense</a:t>
            </a:r>
          </a:p>
          <a:p>
            <a:pPr lvl="1">
              <a:lnSpc>
                <a:spcPct val="70000"/>
              </a:lnSpc>
            </a:pPr>
            <a:r>
              <a:rPr lang="en-GB" sz="1200" smtClean="0"/>
              <a:t>3K first application</a:t>
            </a:r>
          </a:p>
          <a:p>
            <a:pPr lvl="1">
              <a:lnSpc>
                <a:spcPct val="70000"/>
              </a:lnSpc>
            </a:pPr>
            <a:r>
              <a:rPr lang="en-GB" sz="1200" smtClean="0"/>
              <a:t>10K grant</a:t>
            </a:r>
          </a:p>
          <a:p>
            <a:pPr lvl="1">
              <a:lnSpc>
                <a:spcPct val="70000"/>
              </a:lnSpc>
            </a:pPr>
            <a:r>
              <a:rPr lang="en-GB" sz="1200" smtClean="0"/>
              <a:t>100K international</a:t>
            </a:r>
          </a:p>
          <a:p>
            <a:pPr lvl="1">
              <a:lnSpc>
                <a:spcPct val="70000"/>
              </a:lnSpc>
            </a:pPr>
            <a:r>
              <a:rPr lang="en-GB" sz="1200" smtClean="0"/>
              <a:t>1M+ to defend</a:t>
            </a:r>
          </a:p>
          <a:p>
            <a:pPr lvl="2">
              <a:lnSpc>
                <a:spcPct val="70000"/>
              </a:lnSpc>
            </a:pPr>
            <a:r>
              <a:rPr lang="en-GB" sz="1200" smtClean="0"/>
              <a:t>Thermo nuclear stand-off</a:t>
            </a:r>
          </a:p>
          <a:p>
            <a:pPr>
              <a:lnSpc>
                <a:spcPct val="70000"/>
              </a:lnSpc>
            </a:pPr>
            <a:r>
              <a:rPr lang="en-GB" sz="1600" smtClean="0"/>
              <a:t>Network effect</a:t>
            </a:r>
          </a:p>
          <a:p>
            <a:pPr lvl="1">
              <a:lnSpc>
                <a:spcPct val="70000"/>
              </a:lnSpc>
            </a:pPr>
            <a:r>
              <a:rPr lang="en-GB" sz="1200" smtClean="0"/>
              <a:t>Bio vs tech</a:t>
            </a:r>
          </a:p>
          <a:p>
            <a:pPr lvl="1">
              <a:lnSpc>
                <a:spcPct val="70000"/>
              </a:lnSpc>
            </a:pPr>
            <a:r>
              <a:rPr lang="en-GB" sz="1200" smtClean="0"/>
              <a:t>Utility increases with square of users</a:t>
            </a:r>
          </a:p>
          <a:p>
            <a:pPr lvl="1">
              <a:lnSpc>
                <a:spcPct val="70000"/>
              </a:lnSpc>
            </a:pPr>
            <a:r>
              <a:rPr lang="en-GB" sz="1200" smtClean="0"/>
              <a:t>Standards</a:t>
            </a:r>
          </a:p>
          <a:p>
            <a:pPr>
              <a:lnSpc>
                <a:spcPct val="70000"/>
              </a:lnSpc>
            </a:pPr>
            <a:r>
              <a:rPr lang="en-GB" sz="1600" smtClean="0"/>
              <a:t>Timescale</a:t>
            </a:r>
          </a:p>
          <a:p>
            <a:pPr lvl="1">
              <a:lnSpc>
                <a:spcPct val="70000"/>
              </a:lnSpc>
            </a:pPr>
            <a:r>
              <a:rPr lang="en-GB" sz="1200" smtClean="0"/>
              <a:t>Moore’s Law</a:t>
            </a:r>
          </a:p>
          <a:p>
            <a:pPr>
              <a:lnSpc>
                <a:spcPct val="70000"/>
              </a:lnSpc>
            </a:pPr>
            <a:r>
              <a:rPr lang="en-GB" sz="1600" smtClean="0"/>
              <a:t>Untimely Publication</a:t>
            </a:r>
          </a:p>
          <a:p>
            <a:pPr>
              <a:lnSpc>
                <a:spcPct val="70000"/>
              </a:lnSpc>
            </a:pPr>
            <a:r>
              <a:rPr lang="en-GB" sz="1600" smtClean="0"/>
              <a:t>Hard to administer</a:t>
            </a:r>
          </a:p>
          <a:p>
            <a:pPr lvl="1">
              <a:lnSpc>
                <a:spcPct val="70000"/>
              </a:lnSpc>
            </a:pPr>
            <a:r>
              <a:rPr lang="en-GB" sz="1200" smtClean="0"/>
              <a:t>No large IPR collection has ever worked</a:t>
            </a:r>
          </a:p>
          <a:p>
            <a:pPr lvl="2">
              <a:lnSpc>
                <a:spcPct val="70000"/>
              </a:lnSpc>
            </a:pPr>
            <a:r>
              <a:rPr lang="en-GB" sz="1200" smtClean="0"/>
              <a:t>E.g NRDC, IBM, Gemstar, University</a:t>
            </a:r>
          </a:p>
          <a:p>
            <a:pPr>
              <a:lnSpc>
                <a:spcPct val="70000"/>
              </a:lnSpc>
            </a:pPr>
            <a:r>
              <a:rPr lang="en-GB" sz="1600" smtClean="0"/>
              <a:t>Typically </a:t>
            </a:r>
          </a:p>
          <a:p>
            <a:pPr lvl="1">
              <a:lnSpc>
                <a:spcPct val="70000"/>
              </a:lnSpc>
            </a:pPr>
            <a:r>
              <a:rPr lang="en-GB" sz="1200" smtClean="0"/>
              <a:t>Tech has many weak patents</a:t>
            </a:r>
          </a:p>
          <a:p>
            <a:pPr lvl="1">
              <a:lnSpc>
                <a:spcPct val="70000"/>
              </a:lnSpc>
            </a:pPr>
            <a:r>
              <a:rPr lang="en-GB" sz="1200" smtClean="0"/>
              <a:t>Ways arounf</a:t>
            </a:r>
          </a:p>
          <a:p>
            <a:pPr lvl="1">
              <a:lnSpc>
                <a:spcPct val="70000"/>
              </a:lnSpc>
            </a:pPr>
            <a:r>
              <a:rPr lang="en-GB" sz="1200" smtClean="0"/>
              <a:t>Bio-tech has strong patents</a:t>
            </a:r>
          </a:p>
          <a:p>
            <a:pPr>
              <a:lnSpc>
                <a:spcPct val="70000"/>
              </a:lnSpc>
            </a:pPr>
            <a:r>
              <a:rPr lang="en-GB" sz="1600" smtClean="0"/>
              <a:t>Conclusions</a:t>
            </a:r>
          </a:p>
          <a:p>
            <a:pPr lvl="1">
              <a:lnSpc>
                <a:spcPct val="70000"/>
              </a:lnSpc>
            </a:pPr>
            <a:r>
              <a:rPr lang="en-GB" sz="1200" smtClean="0"/>
              <a:t>Defensive rather than offensive for tech</a:t>
            </a:r>
          </a:p>
          <a:p>
            <a:pPr lvl="1">
              <a:lnSpc>
                <a:spcPct val="70000"/>
              </a:lnSpc>
            </a:pPr>
            <a:r>
              <a:rPr lang="en-GB" sz="1200" smtClean="0"/>
              <a:t>Be very selective</a:t>
            </a:r>
          </a:p>
          <a:p>
            <a:pPr lvl="1">
              <a:lnSpc>
                <a:spcPct val="70000"/>
              </a:lnSpc>
            </a:pPr>
            <a:r>
              <a:rPr lang="en-GB" sz="1200" smtClean="0"/>
              <a:t>Handy for bean counters, but suppress innovation</a:t>
            </a:r>
          </a:p>
        </p:txBody>
      </p:sp>
    </p:spTree>
    <p:extLst>
      <p:ext uri="{BB962C8B-B14F-4D97-AF65-F5344CB8AC3E}">
        <p14:creationId xmlns:p14="http://schemas.microsoft.com/office/powerpoint/2010/main" val="2184847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CUE Business plan competition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 bwMode="auto">
          <a:xfrm>
            <a:off x="179512" y="1196752"/>
            <a:ext cx="8807624" cy="517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40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Prisoners’ dilemma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smtClean="0"/>
              <a:t>Two prisoners are arrested on suspicion of planning a robbery. The police tell them separately: if neither confesses, one year each for gun possession; if one confesses he goes free and the other gets 6 years; if both confess then each will get 3 years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                                           Benjy</a:t>
            </a:r>
          </a:p>
          <a:p>
            <a:pPr eaLnBrk="1" hangingPunct="1"/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   Alfie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(confess, confess) is the dominant strategy equilibrium</a:t>
            </a:r>
          </a:p>
          <a:p>
            <a:pPr eaLnBrk="1" hangingPunct="1"/>
            <a:r>
              <a:rPr lang="en-US" sz="2400" smtClean="0"/>
              <a:t>It’s obviously not optimal for the villians!</a:t>
            </a:r>
          </a:p>
          <a:p>
            <a:pPr eaLnBrk="1" hangingPunct="1"/>
            <a:r>
              <a:rPr lang="en-US" sz="2400" smtClean="0"/>
              <a:t>Is this a problem? If so, what’s the solution?</a:t>
            </a:r>
            <a:r>
              <a:rPr lang="en-US" sz="2800" smtClean="0"/>
              <a:t> </a:t>
            </a:r>
          </a:p>
        </p:txBody>
      </p:sp>
      <p:graphicFrame>
        <p:nvGraphicFramePr>
          <p:cNvPr id="16409" name="Group 25"/>
          <p:cNvGraphicFramePr>
            <a:graphicFrameLocks noGrp="1"/>
          </p:cNvGraphicFramePr>
          <p:nvPr/>
        </p:nvGraphicFramePr>
        <p:xfrm>
          <a:off x="1981200" y="3657600"/>
          <a:ext cx="5257800" cy="1432344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  <a:gridCol w="1752600"/>
              </a:tblGrid>
              <a:tr h="517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confess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deny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confess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-3, -3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0, -6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deny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-6, 0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-1, -1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861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Enterprise Tuesday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4" t="13079" r="24134" b="18647"/>
          <a:stretch/>
        </p:blipFill>
        <p:spPr bwMode="auto">
          <a:xfrm>
            <a:off x="1187624" y="974862"/>
            <a:ext cx="6984776" cy="579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97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Game theory and evolution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5105400"/>
          </a:xfrm>
        </p:spPr>
        <p:txBody>
          <a:bodyPr/>
          <a:lstStyle/>
          <a:p>
            <a:pPr eaLnBrk="1" hangingPunct="1"/>
            <a:r>
              <a:rPr lang="en-US" sz="2400" smtClean="0"/>
              <a:t>John Maynard Smith protposed the ‘Hawk-dove’ game as a simple model of animal behaviour. Consider a mixed population of aggressive and docile individuals: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                  </a:t>
            </a:r>
          </a:p>
          <a:p>
            <a:pPr eaLnBrk="1" hangingPunct="1"/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  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Food v at each round; doves share; hawks take food from doves; hawks fight (with risk of death c)</a:t>
            </a:r>
          </a:p>
          <a:p>
            <a:pPr eaLnBrk="1" hangingPunct="1"/>
            <a:r>
              <a:rPr lang="en-US" sz="2400" smtClean="0"/>
              <a:t>If v &gt; c, whole population becomes hawk (dominant strategy)</a:t>
            </a:r>
          </a:p>
          <a:p>
            <a:pPr eaLnBrk="1" hangingPunct="1"/>
            <a:r>
              <a:rPr lang="en-US" sz="2400" smtClean="0"/>
              <a:t>What happens if c &gt; v?</a:t>
            </a:r>
          </a:p>
        </p:txBody>
      </p:sp>
      <p:graphicFrame>
        <p:nvGraphicFramePr>
          <p:cNvPr id="28696" name="Group 24"/>
          <p:cNvGraphicFramePr>
            <a:graphicFrameLocks noGrp="1"/>
          </p:cNvGraphicFramePr>
          <p:nvPr/>
        </p:nvGraphicFramePr>
        <p:xfrm>
          <a:off x="1447800" y="3048000"/>
          <a:ext cx="6324600" cy="1600201"/>
        </p:xfrm>
        <a:graphic>
          <a:graphicData uri="http://schemas.openxmlformats.org/drawingml/2006/table">
            <a:tbl>
              <a:tblPr/>
              <a:tblGrid>
                <a:gridCol w="2108200"/>
                <a:gridCol w="2108200"/>
                <a:gridCol w="2108200"/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Hawk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Dove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Hawk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(v-c)/2, (v-c)/2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v,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Dove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0,v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v/2, v/2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27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Game theory and evolution (2)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If c &gt; v, a small number of hawks will prosper as most interactions will be with doves. Equilibrium reached at hawk probability p setting hawk payoff = dove payoff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 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I.e. p(v-c)/2 + (1-p)v = (1-p)v/2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</a:t>
            </a:r>
            <a:r>
              <a:rPr lang="en-US" sz="2400" smtClean="0">
                <a:sym typeface="Symbol" charset="2"/>
              </a:rPr>
              <a:t> pv - -c + 2v -2pv = v - pv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</a:t>
            </a:r>
            <a:r>
              <a:rPr lang="en-US" sz="2400" smtClean="0">
                <a:sym typeface="Symbol" charset="2"/>
              </a:rPr>
              <a:t> -pc = -v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</a:t>
            </a:r>
            <a:r>
              <a:rPr lang="en-US" sz="2400" smtClean="0">
                <a:sym typeface="Symbol" charset="2"/>
              </a:rPr>
              <a:t> p = v/c</a:t>
            </a:r>
          </a:p>
        </p:txBody>
      </p:sp>
      <p:graphicFrame>
        <p:nvGraphicFramePr>
          <p:cNvPr id="29719" name="Group 23"/>
          <p:cNvGraphicFramePr>
            <a:graphicFrameLocks noGrp="1"/>
          </p:cNvGraphicFramePr>
          <p:nvPr/>
        </p:nvGraphicFramePr>
        <p:xfrm>
          <a:off x="1447800" y="2819400"/>
          <a:ext cx="6324600" cy="1473201"/>
        </p:xfrm>
        <a:graphic>
          <a:graphicData uri="http://schemas.openxmlformats.org/drawingml/2006/table">
            <a:tbl>
              <a:tblPr/>
              <a:tblGrid>
                <a:gridCol w="2108200"/>
                <a:gridCol w="2108200"/>
                <a:gridCol w="2108200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Hawk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Dove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Hawk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(v-c)/2, (v-c)/2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v,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Dove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v,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v/2, v/2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76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Discriminating monopolist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105400"/>
            <a:ext cx="7848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If you know what everyone can pay, charge them just that!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This arrangement is Pareto efficient!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The monopolist captures all the consumer surplus …</a:t>
            </a:r>
          </a:p>
        </p:txBody>
      </p:sp>
      <p:pic>
        <p:nvPicPr>
          <p:cNvPr id="13316" name="Picture 1028" descr="Snapshot 2010-04-08#230007.tiff                                0006AD08&#10;Untitled 1                     C6122419: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219200"/>
            <a:ext cx="5486400" cy="3957638"/>
          </a:xfrm>
        </p:spPr>
      </p:pic>
    </p:spTree>
    <p:extLst>
      <p:ext uri="{BB962C8B-B14F-4D97-AF65-F5344CB8AC3E}">
        <p14:creationId xmlns:p14="http://schemas.microsoft.com/office/powerpoint/2010/main" val="384131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Putting it all together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505200"/>
            <a:ext cx="7848600" cy="2971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 the classical synthesis, prices are set where supply and demand curves intersect in competitive markets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p* will be the marginal cost of the marginal supplier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Similar models apply in markets for labour etc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Intrinsic advantages of non-marginal suppliers (e.g. easily mined coal, good farmland) get built into rental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By 100 years ago, people thought they understood the ‘invisible hand’ and just had to guard against monopoly</a:t>
            </a:r>
          </a:p>
        </p:txBody>
      </p:sp>
      <p:pic>
        <p:nvPicPr>
          <p:cNvPr id="9220" name="Picture 5" descr=" scan8.tif                                                      0006AD08&#10;Untitled 1                     C6122419: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447800"/>
            <a:ext cx="3063875" cy="1981200"/>
          </a:xfrm>
        </p:spPr>
      </p:pic>
    </p:spTree>
    <p:extLst>
      <p:ext uri="{BB962C8B-B14F-4D97-AF65-F5344CB8AC3E}">
        <p14:creationId xmlns:p14="http://schemas.microsoft.com/office/powerpoint/2010/main" val="106177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Lock-in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Often, buying a product commits you to buying more of it, or spending money on one or more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durable complementary assets, such as software for a computer or PBX, or CDs for a sound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skills, e.g. fluency with Win/Mac/Linux of Office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services, e.g. network service for a PC or mobile phone, directory service for a PVR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Same applies to services – facilities management firms make it hard to switch to their competitors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Not entirely new (fewer people change their bankers than their spouses) but has some pronounced effects in information goods markets</a:t>
            </a:r>
          </a:p>
        </p:txBody>
      </p:sp>
    </p:spTree>
    <p:extLst>
      <p:ext uri="{BB962C8B-B14F-4D97-AF65-F5344CB8AC3E}">
        <p14:creationId xmlns:p14="http://schemas.microsoft.com/office/powerpoint/2010/main" val="425204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Lock-in (2)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‘Fundamental theorem’ (Shapiro, Varian); the net present value of your customer base is the total cost of switching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Suppose you’re an ISP and it costs £25 to set up a new customer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Suppose it costs a customer £50 of hassle to switch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If you can find a business model that makes the customer worth £100, offer them £60 cashback to switch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They’re £10 ahead,  £15 ahead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So the value of Microsoft is what it would cost people to switch to OpenOffice and Linux …</a:t>
            </a:r>
          </a:p>
        </p:txBody>
      </p:sp>
    </p:spTree>
    <p:extLst>
      <p:ext uri="{BB962C8B-B14F-4D97-AF65-F5344CB8AC3E}">
        <p14:creationId xmlns:p14="http://schemas.microsoft.com/office/powerpoint/2010/main" val="306963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Network externalities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Many networks become more valuable to each user the more people use them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Metcalfe’s law: the value of a network is proportional to the square of the number of users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It’s actually more complex than this – local effects are stronger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Overall effect: past some threshold, network use takes off rapidly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Telephone – late 19th century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Fax – 1985–88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Email – 1995–99</a:t>
            </a:r>
          </a:p>
        </p:txBody>
      </p:sp>
    </p:spTree>
    <p:extLst>
      <p:ext uri="{BB962C8B-B14F-4D97-AF65-F5344CB8AC3E}">
        <p14:creationId xmlns:p14="http://schemas.microsoft.com/office/powerpoint/2010/main" val="1577238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1477</Words>
  <Application>Microsoft Office PowerPoint</Application>
  <PresentationFormat>On-screen Show (4:3)</PresentationFormat>
  <Paragraphs>193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Economics and Law Summary</vt:lpstr>
      <vt:lpstr>Prisoners’ dilemma</vt:lpstr>
      <vt:lpstr>Game theory and evolution</vt:lpstr>
      <vt:lpstr>Game theory and evolution (2)</vt:lpstr>
      <vt:lpstr>Discriminating monopolist</vt:lpstr>
      <vt:lpstr>Putting it all together</vt:lpstr>
      <vt:lpstr>Lock-in</vt:lpstr>
      <vt:lpstr>Lock-in (2)</vt:lpstr>
      <vt:lpstr>Network externalities</vt:lpstr>
      <vt:lpstr>Strategic issues</vt:lpstr>
      <vt:lpstr>Price discrimination</vt:lpstr>
      <vt:lpstr>Asymmetric information</vt:lpstr>
      <vt:lpstr>Types of auction</vt:lpstr>
      <vt:lpstr>Strategic equivalence</vt:lpstr>
      <vt:lpstr>Revenue equivalence</vt:lpstr>
      <vt:lpstr>What goes wrong (2)</vt:lpstr>
      <vt:lpstr>IPR</vt:lpstr>
      <vt:lpstr>Undesirablity of Patents</vt:lpstr>
      <vt:lpstr>CUE Business plan competition </vt:lpstr>
      <vt:lpstr>Enterprise Tuesday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and Law summary</dc:title>
  <dc:creator>jl</dc:creator>
  <cp:lastModifiedBy>jl</cp:lastModifiedBy>
  <cp:revision>8</cp:revision>
  <dcterms:created xsi:type="dcterms:W3CDTF">2011-05-15T09:45:39Z</dcterms:created>
  <dcterms:modified xsi:type="dcterms:W3CDTF">2011-05-15T15:38:34Z</dcterms:modified>
</cp:coreProperties>
</file>