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embeddings/Microsoft_Equation7.bin" ContentType="application/vnd.openxmlformats-officedocument.oleObject"/>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Default Extension="jpeg" ContentType="image/jpeg"/>
  <Override PartName="/ppt/theme/theme2.xml" ContentType="application/vnd.openxmlformats-officedocument.theme+xml"/>
  <Override PartName="/ppt/slideLayouts/slideLayout1.xml" ContentType="application/vnd.openxmlformats-officedocument.presentationml.slideLayout+xml"/>
  <Override PartName="/ppt/embeddings/Microsoft_Equation3.bin" ContentType="application/vnd.openxmlformats-officedocument.oleObject"/>
  <Override PartName="/ppt/slides/slide22.xml" ContentType="application/vnd.openxmlformats-officedocument.presentationml.slide+xml"/>
  <Override PartName="/ppt/slides/slide30.xml" ContentType="application/vnd.openxmlformats-officedocument.presentationml.slide+xml"/>
  <Override PartName="/docProps/app.xml" ContentType="application/vnd.openxmlformats-officedocument.extended-properties+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ppt/embeddings/Microsoft_Equation8.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Override PartName="/ppt/embeddings/Microsoft_Equation4.bin" ContentType="application/vnd.openxmlformats-officedocument.oleObject"/>
  <Override PartName="/ppt/theme/theme3.xml" ContentType="application/vnd.openxmlformats-officedocument.theme+xml"/>
  <Override PartName="/ppt/slideLayouts/slideLayout2.xml" ContentType="application/vnd.openxmlformats-officedocument.presentationml.slideLayout+xml"/>
  <Default Extension="png" ContentType="image/png"/>
  <Override PartName="/ppt/slides/slide23.xml" ContentType="application/vnd.openxmlformats-officedocument.presentationml.slide+xml"/>
  <Override PartName="/ppt/slides/slide31.xml" ContentType="application/vnd.openxmlformats-officedocument.presentationml.slide+xml"/>
  <Default Extension="pdf" ContentType="application/pdf"/>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embeddings/Microsoft_Equation5.bin" ContentType="application/vnd.openxmlformats-officedocument.oleObject"/>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embeddings/Microsoft_Equation1.bin" ContentType="application/vnd.openxmlformats-officedocument.oleObject"/>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notesSlides/notesSlide8.xml" ContentType="application/vnd.openxmlformats-officedocument.presentationml.notesSlide+xml"/>
  <Default Extension="wmf" ContentType="image/x-wmf"/>
  <Override PartName="/ppt/embeddings/Microsoft_Equation6.bin" ContentType="application/vnd.openxmlformats-officedocument.oleObject"/>
  <Override PartName="/ppt/slideLayouts/slideLayout4.xml" ContentType="application/vnd.openxmlformats-officedocument.presentationml.slideLayout+xml"/>
  <Override PartName="/ppt/slides/slide25.xml" ContentType="application/vnd.openxmlformats-officedocument.presentationml.slide+xml"/>
  <Override PartName="/ppt/embeddings/Microsoft_Equation2.bin" ContentType="application/vnd.openxmlformats-officedocument.oleObject"/>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72" r:id="rId1"/>
  </p:sldMasterIdLst>
  <p:notesMasterIdLst>
    <p:notesMasterId r:id="rId34"/>
  </p:notesMasterIdLst>
  <p:handoutMasterIdLst>
    <p:handoutMasterId r:id="rId35"/>
  </p:handoutMasterIdLst>
  <p:sldIdLst>
    <p:sldId id="256" r:id="rId2"/>
    <p:sldId id="257" r:id="rId3"/>
    <p:sldId id="269" r:id="rId4"/>
    <p:sldId id="260" r:id="rId5"/>
    <p:sldId id="261" r:id="rId6"/>
    <p:sldId id="258" r:id="rId7"/>
    <p:sldId id="262" r:id="rId8"/>
    <p:sldId id="263" r:id="rId9"/>
    <p:sldId id="296" r:id="rId10"/>
    <p:sldId id="297" r:id="rId11"/>
    <p:sldId id="267" r:id="rId12"/>
    <p:sldId id="298" r:id="rId13"/>
    <p:sldId id="270" r:id="rId14"/>
    <p:sldId id="271" r:id="rId15"/>
    <p:sldId id="300" r:id="rId16"/>
    <p:sldId id="272" r:id="rId17"/>
    <p:sldId id="273" r:id="rId18"/>
    <p:sldId id="276" r:id="rId19"/>
    <p:sldId id="278" r:id="rId20"/>
    <p:sldId id="279" r:id="rId21"/>
    <p:sldId id="284" r:id="rId22"/>
    <p:sldId id="286" r:id="rId23"/>
    <p:sldId id="287" r:id="rId24"/>
    <p:sldId id="289" r:id="rId25"/>
    <p:sldId id="288" r:id="rId26"/>
    <p:sldId id="293" r:id="rId27"/>
    <p:sldId id="294" r:id="rId28"/>
    <p:sldId id="292" r:id="rId29"/>
    <p:sldId id="295" r:id="rId30"/>
    <p:sldId id="290" r:id="rId31"/>
    <p:sldId id="291" r:id="rId32"/>
    <p:sldId id="299"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90B087"/>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98" d="100"/>
          <a:sy n="98" d="100"/>
        </p:scale>
        <p:origin x="-472"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handoutMaster" Target="handoutMasters/handoutMaster1.xml"/><Relationship Id="rId36" Type="http://schemas.openxmlformats.org/officeDocument/2006/relationships/printerSettings" Target="printerSettings/printerSettings1.bin"/><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presProps" Target="presProps.xml"/><Relationship Id="rId38" Type="http://schemas.openxmlformats.org/officeDocument/2006/relationships/viewProps" Target="viewProps.xml"/><Relationship Id="rId39" Type="http://schemas.openxmlformats.org/officeDocument/2006/relationships/theme" Target="theme/theme1.xml"/><Relationship Id="rId4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11.wmf"/><Relationship Id="rId4" Type="http://schemas.openxmlformats.org/officeDocument/2006/relationships/image" Target="../media/image12.wmf"/><Relationship Id="rId5" Type="http://schemas.openxmlformats.org/officeDocument/2006/relationships/image" Target="../media/image13.wmf"/><Relationship Id="rId6" Type="http://schemas.openxmlformats.org/officeDocument/2006/relationships/image" Target="../media/image14.wmf"/><Relationship Id="rId1" Type="http://schemas.openxmlformats.org/officeDocument/2006/relationships/image" Target="../media/image9.wmf"/><Relationship Id="rId2"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ACFC9EE-54DD-4847-B352-66F05CEA14A8}" type="datetime1">
              <a:rPr lang="en-US" smtClean="0"/>
              <a:t>4/26/10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CB3D4F2-70E2-E545-9FDB-1A7CF1978EEF}" type="slidenum">
              <a:rPr lang="en-US" smtClean="0"/>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884DEB0-ADE1-6044-AF42-1580572592C7}" type="datetime1">
              <a:rPr lang="en-US" smtClean="0"/>
              <a:t>4/26/10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A1F8D4F-29C5-334F-B7D5-096F14976339}" type="slidenum">
              <a:rPr lang="en-US" smtClean="0"/>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A1F8D4F-29C5-334F-B7D5-096F14976339}"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http://arstechnica.com/tech-policy/news/2009/03/pulling-back-the-curtain-on-anonymous-twitterers.ars</a:t>
            </a:r>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Note</a:t>
            </a:r>
            <a:r>
              <a:rPr lang="en-US" baseline="0" dirty="0" smtClean="0"/>
              <a:t> that just because you’re not explicitly listing all your friends does not mean that the social app cannot learn all your friends. If they all access your wall, they can see and list the IDs that manage to get access! But adversary cannot access attributes without access</a:t>
            </a:r>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Imagine these</a:t>
            </a:r>
            <a:r>
              <a:rPr lang="en-US" baseline="0" dirty="0" smtClean="0"/>
              <a:t> keys are like the common keys to an apartment building/floor. You can open your building key</a:t>
            </a:r>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11</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Next few slides adapted</a:t>
            </a:r>
            <a:r>
              <a:rPr lang="en-US" baseline="0" dirty="0" smtClean="0"/>
              <a:t> from </a:t>
            </a:r>
            <a:r>
              <a:rPr lang="en-US" dirty="0" err="1" smtClean="0"/>
              <a:t>Haifeng</a:t>
            </a:r>
            <a:r>
              <a:rPr lang="en-US" dirty="0" smtClean="0"/>
              <a:t> Yu’s talk</a:t>
            </a:r>
            <a:endParaRPr lang="en-US" dirty="0"/>
          </a:p>
        </p:txBody>
      </p:sp>
      <p:sp>
        <p:nvSpPr>
          <p:cNvPr id="4" name="Slide Number Placeholder 3"/>
          <p:cNvSpPr>
            <a:spLocks noGrp="1"/>
          </p:cNvSpPr>
          <p:nvPr>
            <p:ph type="sldNum" sz="quarter" idx="10"/>
          </p:nvPr>
        </p:nvSpPr>
        <p:spPr/>
        <p:txBody>
          <a:bodyPr/>
          <a:lstStyle/>
          <a:p>
            <a:fld id="{EA1F8D4F-29C5-334F-B7D5-096F14976339}" type="slidenum">
              <a:rPr lang="en-US" smtClean="0"/>
              <a:pPr/>
              <a:t>14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D9E87E-FF85-CC4E-89D6-5BCDAE9E57FE}" type="slidenum">
              <a:rPr lang="zh-CN" altLang="en-US"/>
              <a:pPr/>
              <a:t>16</a:t>
            </a:fld>
            <a:endParaRPr lang="en-US" altLang="zh-CN"/>
          </a:p>
        </p:txBody>
      </p:sp>
      <p:sp>
        <p:nvSpPr>
          <p:cNvPr id="936962" name="Rectangle 2"/>
          <p:cNvSpPr>
            <a:spLocks noGrp="1" noRot="1" noChangeAspect="1" noChangeArrowheads="1" noTextEdit="1"/>
          </p:cNvSpPr>
          <p:nvPr>
            <p:ph type="sldImg"/>
          </p:nvPr>
        </p:nvSpPr>
        <p:spPr>
          <a:ln/>
        </p:spPr>
      </p:sp>
      <p:sp>
        <p:nvSpPr>
          <p:cNvPr id="93696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4EC6D1C-974A-9647-A370-03D9DC1EF653}" type="datetime4">
              <a:rPr lang="en-US" smtClean="0"/>
              <a:t>April 26, 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8BA61BB-FF67-B343-AB63-81EC19ACECCB}" type="datetime4">
              <a:rPr lang="en-US" smtClean="0"/>
              <a:t>April 26, 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C081173-3F21-194B-965E-74C8516FCCFC}" type="datetime4">
              <a:rPr lang="en-US" smtClean="0"/>
              <a:t>April 26, 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A729C950-1A3B-D141-A31B-01F5787C8211}" type="datetime4">
              <a:rPr lang="en-US" smtClean="0"/>
              <a:t>April 26, 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9DEA35DC-1A66-C245-A166-956A4C313C2B}" type="datetime4">
              <a:rPr lang="en-US" smtClean="0"/>
              <a:t>April 26, 2010</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AEE84B0B-B201-3E44-810C-7C91E7D70299}" type="datetime4">
              <a:rPr lang="en-US" smtClean="0"/>
              <a:t>April 26, 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AA26D2A5-88A2-0F46-95E0-25C9007A29B0}" type="datetime4">
              <a:rPr lang="en-US" smtClean="0"/>
              <a:t>April 26, 2010</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1C654346-790D-5F41-93AE-45EB67108EC0}" type="datetime4">
              <a:rPr lang="en-US" smtClean="0"/>
              <a:t>April 26, 2010</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666A72EE-E77A-C845-95F0-CCAC15B8F356}" type="datetime4">
              <a:rPr lang="en-US" smtClean="0"/>
              <a:t>April 26, 2010</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BD203CD9-2A5A-0B4B-AEF0-3846CA4D205F}" type="datetime4">
              <a:rPr lang="en-US" smtClean="0"/>
              <a:t>April 26, 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8A126E7-EDEB-0345-A082-7AC541BDE798}" type="datetime4">
              <a:rPr lang="en-US" smtClean="0"/>
              <a:t>April 26, 2010</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Social Network Systems</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F9B02154-28DE-6444-AD7B-61CA624C18E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TextBox 6"/>
          <p:cNvSpPr txBox="1"/>
          <p:nvPr userDrawn="1"/>
        </p:nvSpPr>
        <p:spPr>
          <a:xfrm>
            <a:off x="6780233" y="120749"/>
            <a:ext cx="1906567" cy="307777"/>
          </a:xfrm>
          <a:prstGeom prst="rect">
            <a:avLst/>
          </a:prstGeom>
          <a:noFill/>
        </p:spPr>
        <p:txBody>
          <a:bodyPr wrap="none" rtlCol="0">
            <a:spAutoFit/>
          </a:bodyPr>
          <a:lstStyle/>
          <a:p>
            <a:r>
              <a:rPr lang="en-US" sz="1400" dirty="0" smtClean="0"/>
              <a:t>Social Network</a:t>
            </a:r>
            <a:r>
              <a:rPr lang="en-US" sz="1400" baseline="0" dirty="0" smtClean="0"/>
              <a:t> Systems</a:t>
            </a:r>
            <a:endParaRPr lang="en-US" sz="1400" dirty="0"/>
          </a:p>
        </p:txBody>
      </p:sp>
      <p:sp>
        <p:nvSpPr>
          <p:cNvPr id="8" name="TextBox 7"/>
          <p:cNvSpPr txBox="1"/>
          <p:nvPr userDrawn="1"/>
        </p:nvSpPr>
        <p:spPr>
          <a:xfrm>
            <a:off x="457200" y="120749"/>
            <a:ext cx="1120820" cy="307777"/>
          </a:xfrm>
          <a:prstGeom prst="rect">
            <a:avLst/>
          </a:prstGeom>
          <a:noFill/>
        </p:spPr>
        <p:txBody>
          <a:bodyPr wrap="none" rtlCol="0">
            <a:spAutoFit/>
          </a:bodyPr>
          <a:lstStyle/>
          <a:p>
            <a:r>
              <a:rPr lang="en-US" sz="1400" dirty="0" smtClean="0"/>
              <a:t>Apr 26,</a:t>
            </a:r>
            <a:r>
              <a:rPr lang="en-US" sz="1400" baseline="0" dirty="0" smtClean="0"/>
              <a:t> 2010</a:t>
            </a:r>
            <a:endParaRPr lang="en-US" sz="1400"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8.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Microsoft_Equation1.bin"/><Relationship Id="rId4" Type="http://schemas.openxmlformats.org/officeDocument/2006/relationships/oleObject" Target="../embeddings/Microsoft_Equation2.bin"/><Relationship Id="rId5" Type="http://schemas.openxmlformats.org/officeDocument/2006/relationships/oleObject" Target="../embeddings/Microsoft_Equation3.bin"/><Relationship Id="rId6" Type="http://schemas.openxmlformats.org/officeDocument/2006/relationships/oleObject" Target="../embeddings/Microsoft_Equation4.bin"/><Relationship Id="rId7" Type="http://schemas.openxmlformats.org/officeDocument/2006/relationships/oleObject" Target="../embeddings/Microsoft_Equation5.bin"/><Relationship Id="rId8" Type="http://schemas.openxmlformats.org/officeDocument/2006/relationships/oleObject" Target="../embeddings/Microsoft_Equation6.bin"/><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Microsoft_Equation7.bin"/><Relationship Id="rId4" Type="http://schemas.openxmlformats.org/officeDocument/2006/relationships/oleObject" Target="../embeddings/Microsoft_Equation8.bin"/><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4" Type="http://schemas.openxmlformats.org/officeDocument/2006/relationships/image" Target="../media/image17.png"/><Relationship Id="rId1" Type="http://schemas.openxmlformats.org/officeDocument/2006/relationships/slideLayout" Target="../slideLayouts/slideLayout4.xml"/><Relationship Id="rId2" Type="http://schemas.openxmlformats.org/officeDocument/2006/relationships/image" Target="../media/image1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df"/><Relationship Id="rId6" Type="http://schemas.openxmlformats.org/officeDocument/2006/relationships/image" Target="../media/image5.png"/><Relationship Id="rId7" Type="http://schemas.openxmlformats.org/officeDocument/2006/relationships/image" Target="../media/image6.pdf"/><Relationship Id="rId8" Type="http://schemas.openxmlformats.org/officeDocument/2006/relationships/image" Target="../media/image7.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Building secure systems on &amp; for Social Networks</a:t>
            </a:r>
            <a:endParaRPr lang="en-US" dirty="0"/>
          </a:p>
        </p:txBody>
      </p:sp>
      <p:sp>
        <p:nvSpPr>
          <p:cNvPr id="3" name="Subtitle 2"/>
          <p:cNvSpPr>
            <a:spLocks noGrp="1"/>
          </p:cNvSpPr>
          <p:nvPr>
            <p:ph type="subTitle" idx="1"/>
          </p:nvPr>
        </p:nvSpPr>
        <p:spPr/>
        <p:txBody>
          <a:bodyPr/>
          <a:lstStyle/>
          <a:p>
            <a:r>
              <a:rPr lang="en-US" dirty="0" smtClean="0"/>
              <a:t>Or, Securing the ties that bind us</a:t>
            </a:r>
            <a:endParaRPr lang="en-US" dirty="0"/>
          </a:p>
        </p:txBody>
      </p:sp>
      <p:sp>
        <p:nvSpPr>
          <p:cNvPr id="4" name="TextBox 3"/>
          <p:cNvSpPr txBox="1"/>
          <p:nvPr/>
        </p:nvSpPr>
        <p:spPr>
          <a:xfrm>
            <a:off x="3408144" y="5211510"/>
            <a:ext cx="2133918" cy="461665"/>
          </a:xfrm>
          <a:prstGeom prst="rect">
            <a:avLst/>
          </a:prstGeom>
          <a:noFill/>
        </p:spPr>
        <p:txBody>
          <a:bodyPr wrap="none" rtlCol="0">
            <a:spAutoFit/>
          </a:bodyPr>
          <a:lstStyle/>
          <a:p>
            <a:pPr algn="ctr"/>
            <a:r>
              <a:rPr lang="en-US" sz="2400" dirty="0" err="1" smtClean="0"/>
              <a:t>Nishanth</a:t>
            </a:r>
            <a:r>
              <a:rPr lang="en-US" sz="2400" dirty="0" smtClean="0"/>
              <a:t> </a:t>
            </a:r>
            <a:r>
              <a:rPr lang="en-US" sz="2400" dirty="0" err="1" smtClean="0"/>
              <a:t>Sastry</a:t>
            </a:r>
            <a:endParaRPr lang="en-US" sz="2400" dirty="0"/>
          </a:p>
        </p:txBody>
      </p:sp>
      <p:sp>
        <p:nvSpPr>
          <p:cNvPr id="5" name="TextBox 4"/>
          <p:cNvSpPr txBox="1"/>
          <p:nvPr/>
        </p:nvSpPr>
        <p:spPr>
          <a:xfrm>
            <a:off x="3812913" y="802694"/>
            <a:ext cx="1344088" cy="461665"/>
          </a:xfrm>
          <a:prstGeom prst="rect">
            <a:avLst/>
          </a:prstGeom>
          <a:noFill/>
        </p:spPr>
        <p:txBody>
          <a:bodyPr wrap="none" rtlCol="0">
            <a:spAutoFit/>
          </a:bodyPr>
          <a:lstStyle/>
          <a:p>
            <a:pPr algn="ctr"/>
            <a:r>
              <a:rPr lang="en-US" sz="2400" dirty="0" smtClean="0"/>
              <a:t>Lecture 2</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solutions have drawbacks</a:t>
            </a:r>
            <a:endParaRPr lang="en-US" dirty="0"/>
          </a:p>
        </p:txBody>
      </p:sp>
      <p:sp>
        <p:nvSpPr>
          <p:cNvPr id="3" name="Content Placeholder 2"/>
          <p:cNvSpPr>
            <a:spLocks noGrp="1"/>
          </p:cNvSpPr>
          <p:nvPr>
            <p:ph idx="1"/>
          </p:nvPr>
        </p:nvSpPr>
        <p:spPr>
          <a:xfrm>
            <a:off x="457200" y="1600200"/>
            <a:ext cx="8229600" cy="4541873"/>
          </a:xfrm>
        </p:spPr>
        <p:txBody>
          <a:bodyPr>
            <a:normAutofit fontScale="92500" lnSpcReduction="20000"/>
          </a:bodyPr>
          <a:lstStyle/>
          <a:p>
            <a:r>
              <a:rPr lang="en-US" dirty="0" smtClean="0"/>
              <a:t>Individual keying for intended readership</a:t>
            </a:r>
          </a:p>
          <a:p>
            <a:pPr lvl="1"/>
            <a:r>
              <a:rPr lang="en-US" dirty="0" smtClean="0"/>
              <a:t>Won’t work without writers knowing audience </a:t>
            </a:r>
          </a:p>
          <a:p>
            <a:r>
              <a:rPr lang="en-US" dirty="0" smtClean="0"/>
              <a:t>Traditional group keying (symmetric keys) requires writer to be member of group</a:t>
            </a:r>
          </a:p>
          <a:p>
            <a:r>
              <a:rPr lang="en-US" dirty="0" smtClean="0"/>
              <a:t>Too many groups (</a:t>
            </a:r>
            <a:r>
              <a:rPr lang="en-US" dirty="0" smtClean="0"/>
              <a:t>friend, foe, friend AND in-cam, foe OR </a:t>
            </a:r>
            <a:r>
              <a:rPr lang="en-US" dirty="0" smtClean="0"/>
              <a:t>customer) </a:t>
            </a:r>
            <a:r>
              <a:rPr lang="en-US" dirty="0" err="1" smtClean="0">
                <a:sym typeface="Wingdings"/>
              </a:rPr>
              <a:t></a:t>
            </a:r>
            <a:r>
              <a:rPr lang="en-US" dirty="0" smtClean="0">
                <a:sym typeface="Wingdings"/>
              </a:rPr>
              <a:t> </a:t>
            </a:r>
            <a:r>
              <a:rPr lang="en-US" dirty="0" smtClean="0"/>
              <a:t>Group keying is not scalable</a:t>
            </a:r>
            <a:endParaRPr lang="en-US" dirty="0" smtClean="0"/>
          </a:p>
          <a:p>
            <a:r>
              <a:rPr lang="en-US" dirty="0" smtClean="0"/>
              <a:t>Possible solution: </a:t>
            </a:r>
            <a:r>
              <a:rPr lang="en-US" dirty="0" err="1" smtClean="0"/>
              <a:t>Composable</a:t>
            </a:r>
            <a:r>
              <a:rPr lang="en-US" dirty="0" smtClean="0"/>
              <a:t> groups</a:t>
            </a:r>
          </a:p>
          <a:p>
            <a:pPr lvl="1"/>
            <a:r>
              <a:rPr lang="en-US" dirty="0" smtClean="0"/>
              <a:t>Alice needs to send to friend AND in-cam: Double encrypt, first for friend and then for in-cam</a:t>
            </a:r>
          </a:p>
          <a:p>
            <a:pPr lvl="1"/>
            <a:r>
              <a:rPr lang="en-US" dirty="0" smtClean="0"/>
              <a:t>Susceptible to collusion! Foe in-cam AND friend in London can collude to decrypt.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554"/>
            <a:ext cx="8229600" cy="1143000"/>
          </a:xfrm>
        </p:spPr>
        <p:txBody>
          <a:bodyPr>
            <a:normAutofit fontScale="90000"/>
          </a:bodyPr>
          <a:lstStyle/>
          <a:p>
            <a:r>
              <a:rPr lang="en-US" dirty="0" err="1" smtClean="0"/>
              <a:t>Cryptonite</a:t>
            </a:r>
            <a:r>
              <a:rPr lang="en-US" dirty="0" smtClean="0"/>
              <a:t>: Attribute-based Encryption</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3"/>
          <a:stretch>
            <a:fillRect/>
          </a:stretch>
        </p:blipFill>
        <p:spPr>
          <a:xfrm>
            <a:off x="0" y="1206554"/>
            <a:ext cx="9144000" cy="5543795"/>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OSN in Persona Architecture</a:t>
            </a:r>
            <a:endParaRPr lang="en-US" dirty="0"/>
          </a:p>
        </p:txBody>
      </p:sp>
      <p:sp>
        <p:nvSpPr>
          <p:cNvPr id="3" name="Content Placeholder 2"/>
          <p:cNvSpPr>
            <a:spLocks noGrp="1"/>
          </p:cNvSpPr>
          <p:nvPr>
            <p:ph idx="1"/>
          </p:nvPr>
        </p:nvSpPr>
        <p:spPr>
          <a:xfrm>
            <a:off x="246215" y="1600200"/>
            <a:ext cx="8686800" cy="4525963"/>
          </a:xfrm>
        </p:spPr>
        <p:txBody>
          <a:bodyPr>
            <a:normAutofit fontScale="92500" lnSpcReduction="20000"/>
          </a:bodyPr>
          <a:lstStyle/>
          <a:p>
            <a:r>
              <a:rPr lang="en-US" dirty="0" smtClean="0"/>
              <a:t>Persona separates storage from social apps</a:t>
            </a:r>
          </a:p>
          <a:p>
            <a:r>
              <a:rPr lang="en-US" dirty="0" smtClean="0"/>
              <a:t>Storage has encrypted data. Apps have refs to data</a:t>
            </a:r>
          </a:p>
          <a:p>
            <a:r>
              <a:rPr lang="en-US" dirty="0" smtClean="0"/>
              <a:t>Attribute</a:t>
            </a:r>
            <a:r>
              <a:rPr lang="en-US" dirty="0" smtClean="0"/>
              <a:t>-based secret keys distributed out-of-</a:t>
            </a:r>
            <a:r>
              <a:rPr lang="en-US" dirty="0" smtClean="0"/>
              <a:t>band</a:t>
            </a:r>
          </a:p>
          <a:p>
            <a:pPr lvl="1"/>
            <a:r>
              <a:rPr lang="en-US" dirty="0" smtClean="0"/>
              <a:t>User has a master key to generate new keys for friends</a:t>
            </a:r>
          </a:p>
          <a:p>
            <a:r>
              <a:rPr lang="en-US" dirty="0" smtClean="0"/>
              <a:t>Writer </a:t>
            </a:r>
          </a:p>
          <a:p>
            <a:pPr lvl="1"/>
            <a:r>
              <a:rPr lang="en-US" dirty="0" smtClean="0"/>
              <a:t>stores </a:t>
            </a:r>
            <a:r>
              <a:rPr lang="en-US" u="sng" dirty="0" smtClean="0"/>
              <a:t>encrypted</a:t>
            </a:r>
            <a:r>
              <a:rPr lang="en-US" dirty="0" smtClean="0"/>
              <a:t> data on their storage server</a:t>
            </a:r>
          </a:p>
          <a:p>
            <a:pPr lvl="1"/>
            <a:r>
              <a:rPr lang="en-US" dirty="0" smtClean="0"/>
              <a:t>Posts reference to data on social app</a:t>
            </a:r>
          </a:p>
          <a:p>
            <a:r>
              <a:rPr lang="en-US" dirty="0" smtClean="0"/>
              <a:t>Reader get reference to data from social app</a:t>
            </a:r>
          </a:p>
          <a:p>
            <a:r>
              <a:rPr lang="en-US" dirty="0" smtClean="0"/>
              <a:t>Anyone can fetch encrypted data</a:t>
            </a:r>
          </a:p>
          <a:p>
            <a:r>
              <a:rPr lang="en-US" dirty="0" smtClean="0"/>
              <a:t>… But can decrypt only if access structure allows</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preventing </a:t>
            </a:r>
            <a:r>
              <a:rPr lang="en-US" dirty="0" err="1" smtClean="0"/>
              <a:t>sybil</a:t>
            </a:r>
            <a:r>
              <a:rPr lang="en-US" dirty="0" smtClean="0"/>
              <a:t> attacks</a:t>
            </a:r>
            <a:endParaRPr lang="en-US" dirty="0"/>
          </a:p>
        </p:txBody>
      </p:sp>
      <p:sp>
        <p:nvSpPr>
          <p:cNvPr id="5" name="Text Placeholder 4"/>
          <p:cNvSpPr>
            <a:spLocks noGrp="1"/>
          </p:cNvSpPr>
          <p:nvPr>
            <p:ph type="body" idx="1"/>
          </p:nvPr>
        </p:nvSpPr>
        <p:spPr/>
        <p:txBody>
          <a:bodyPr/>
          <a:lstStyle/>
          <a:p>
            <a:r>
              <a:rPr lang="en-US" dirty="0" smtClean="0"/>
              <a:t>Part 2: Making users on social network accountable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US" dirty="0" err="1" smtClean="0"/>
              <a:t>Sybils</a:t>
            </a:r>
            <a:r>
              <a:rPr lang="en-US" dirty="0" smtClean="0"/>
              <a:t>: “schizophrenic” identities </a:t>
            </a:r>
            <a:endParaRPr lang="en-US" dirty="0"/>
          </a:p>
        </p:txBody>
      </p:sp>
      <p:graphicFrame>
        <p:nvGraphicFramePr>
          <p:cNvPr id="9" name="Group 43"/>
          <p:cNvGraphicFramePr>
            <a:graphicFrameLocks noGrp="1"/>
          </p:cNvGraphicFramePr>
          <p:nvPr/>
        </p:nvGraphicFramePr>
        <p:xfrm>
          <a:off x="457200" y="1439863"/>
          <a:ext cx="8001000" cy="3680144"/>
        </p:xfrm>
        <a:graphic>
          <a:graphicData uri="http://schemas.openxmlformats.org/drawingml/2006/table">
            <a:tbl>
              <a:tblPr/>
              <a:tblGrid>
                <a:gridCol w="4408488"/>
                <a:gridCol w="3592512"/>
              </a:tblGrid>
              <a:tr h="906463">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0" u="none" strike="noStrike" cap="none" normalizeH="0" baseline="0" dirty="0">
                          <a:ln>
                            <a:noFill/>
                          </a:ln>
                          <a:solidFill>
                            <a:schemeClr val="tx2"/>
                          </a:solidFill>
                          <a:effectLst/>
                          <a:latin typeface="Arial" charset="0"/>
                          <a:ea typeface="宋体" charset="-122"/>
                          <a:cs typeface="宋体" charset="-122"/>
                        </a:rPr>
                        <a:t>If # of </a:t>
                      </a:r>
                      <a:r>
                        <a:rPr kumimoji="0" lang="en-US" sz="2800" b="0" i="0" u="none" strike="noStrike" cap="none" normalizeH="0" baseline="0" dirty="0" err="1">
                          <a:ln>
                            <a:noFill/>
                          </a:ln>
                          <a:solidFill>
                            <a:schemeClr val="tx2"/>
                          </a:solidFill>
                          <a:effectLst/>
                          <a:latin typeface="Arial" charset="0"/>
                          <a:ea typeface="宋体" charset="-122"/>
                          <a:cs typeface="宋体" charset="-122"/>
                        </a:rPr>
                        <a:t>sybil</a:t>
                      </a:r>
                      <a:r>
                        <a:rPr kumimoji="0" lang="en-US" sz="2800" b="0" i="0" u="none" strike="noStrike" cap="none" normalizeH="0" baseline="0" dirty="0">
                          <a:ln>
                            <a:noFill/>
                          </a:ln>
                          <a:solidFill>
                            <a:schemeClr val="tx2"/>
                          </a:solidFill>
                          <a:effectLst/>
                          <a:latin typeface="Arial" charset="0"/>
                          <a:ea typeface="宋体" charset="-122"/>
                          <a:cs typeface="宋体" charset="-122"/>
                        </a:rPr>
                        <a:t> nodes accepted</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0" u="none" strike="noStrike" cap="none" normalizeH="0" baseline="0">
                          <a:ln>
                            <a:noFill/>
                          </a:ln>
                          <a:solidFill>
                            <a:schemeClr val="tx2"/>
                          </a:solidFill>
                          <a:effectLst/>
                          <a:latin typeface="Arial" charset="0"/>
                          <a:ea typeface="宋体" charset="-122"/>
                          <a:cs typeface="宋体" charset="-122"/>
                        </a:rPr>
                        <a:t>Then applications can do</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5013">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1" u="none" strike="noStrike" cap="none" normalizeH="0" baseline="0">
                          <a:ln>
                            <a:noFill/>
                          </a:ln>
                          <a:solidFill>
                            <a:schemeClr val="tx1"/>
                          </a:solidFill>
                          <a:effectLst/>
                          <a:latin typeface="Times New Roman" charset="0"/>
                          <a:ea typeface="Times New Roman" charset="0"/>
                          <a:cs typeface="Times New Roman" charset="0"/>
                        </a:rPr>
                        <a:t>&lt; n</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0" u="none" strike="noStrike" cap="none" normalizeH="0" baseline="0">
                          <a:ln>
                            <a:noFill/>
                          </a:ln>
                          <a:solidFill>
                            <a:schemeClr val="tx1"/>
                          </a:solidFill>
                          <a:effectLst/>
                          <a:latin typeface="Arial" charset="0"/>
                          <a:ea typeface="宋体" charset="-122"/>
                          <a:cs typeface="宋体" charset="-122"/>
                        </a:rPr>
                        <a:t>majority voting</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9300">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1" u="none" strike="noStrike" cap="none" normalizeH="0" baseline="0">
                          <a:ln>
                            <a:noFill/>
                          </a:ln>
                          <a:solidFill>
                            <a:schemeClr val="tx1"/>
                          </a:solidFill>
                          <a:effectLst/>
                          <a:latin typeface="Times New Roman" charset="0"/>
                          <a:ea typeface="Times New Roman" charset="0"/>
                          <a:cs typeface="Times New Roman" charset="0"/>
                        </a:rPr>
                        <a:t> &lt; n/2</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0" u="none" strike="noStrike" cap="none" normalizeH="0" baseline="0">
                          <a:ln>
                            <a:noFill/>
                          </a:ln>
                          <a:solidFill>
                            <a:schemeClr val="tx1"/>
                          </a:solidFill>
                          <a:effectLst/>
                          <a:latin typeface="Arial" charset="0"/>
                          <a:ea typeface="宋体" charset="-122"/>
                          <a:cs typeface="宋体" charset="-122"/>
                        </a:rPr>
                        <a:t>byzantine consensus </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7713">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1" u="none" strike="noStrike" cap="none" normalizeH="0" baseline="0">
                          <a:ln>
                            <a:noFill/>
                          </a:ln>
                          <a:solidFill>
                            <a:schemeClr val="tx1"/>
                          </a:solidFill>
                          <a:effectLst/>
                          <a:latin typeface="Times New Roman" charset="0"/>
                          <a:ea typeface="Times New Roman" charset="0"/>
                          <a:cs typeface="Times New Roman" charset="0"/>
                        </a:rPr>
                        <a:t>&lt; n/c </a:t>
                      </a:r>
                      <a:r>
                        <a:rPr kumimoji="0" lang="en-US" sz="2800" b="0" i="0" u="none" strike="noStrike" cap="none" normalizeH="0" baseline="0">
                          <a:ln>
                            <a:noFill/>
                          </a:ln>
                          <a:solidFill>
                            <a:schemeClr val="tx1"/>
                          </a:solidFill>
                          <a:effectLst/>
                          <a:latin typeface="Times New Roman" charset="0"/>
                          <a:ea typeface="Times New Roman" charset="0"/>
                          <a:cs typeface="Times New Roman" charset="0"/>
                        </a:rPr>
                        <a:t>for some constant</a:t>
                      </a:r>
                      <a:r>
                        <a:rPr kumimoji="0" lang="en-US" sz="2800" b="0" i="1" u="none" strike="noStrike" cap="none" normalizeH="0" baseline="0">
                          <a:ln>
                            <a:noFill/>
                          </a:ln>
                          <a:solidFill>
                            <a:schemeClr val="tx1"/>
                          </a:solidFill>
                          <a:effectLst/>
                          <a:latin typeface="Times New Roman" charset="0"/>
                          <a:ea typeface="Times New Roman" charset="0"/>
                          <a:cs typeface="Times New Roman" charset="0"/>
                        </a:rPr>
                        <a:t> c</a:t>
                      </a:r>
                    </a:p>
                  </a:txBody>
                  <a:tcPr marL="92075" marR="92075" marT="46038" marB="4603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30000"/>
                        </a:spcBef>
                        <a:spcAft>
                          <a:spcPct val="0"/>
                        </a:spcAft>
                        <a:buClr>
                          <a:schemeClr val="tx2"/>
                        </a:buClr>
                        <a:buSzTx/>
                        <a:buFont typeface="Wingdings" charset="2"/>
                        <a:buNone/>
                        <a:tabLst/>
                      </a:pPr>
                      <a:r>
                        <a:rPr kumimoji="0" lang="en-US" sz="2800" b="0" i="0" u="none" strike="noStrike" cap="none" normalizeH="0" baseline="0" dirty="0">
                          <a:ln>
                            <a:noFill/>
                          </a:ln>
                          <a:solidFill>
                            <a:schemeClr val="tx1"/>
                          </a:solidFill>
                          <a:effectLst/>
                          <a:latin typeface="Arial" charset="0"/>
                          <a:ea typeface="宋体" charset="-122"/>
                          <a:cs typeface="宋体" charset="-122"/>
                        </a:rPr>
                        <a:t>secure DHT </a:t>
                      </a:r>
                      <a:r>
                        <a:rPr kumimoji="0" lang="en-US" sz="2400" b="0" i="0" u="none" strike="noStrike" cap="none" normalizeH="0" baseline="0" dirty="0">
                          <a:ln>
                            <a:noFill/>
                          </a:ln>
                          <a:solidFill>
                            <a:schemeClr val="tx1"/>
                          </a:solidFill>
                          <a:effectLst/>
                          <a:latin typeface="Arial" charset="0"/>
                          <a:ea typeface="宋体" charset="-122"/>
                          <a:cs typeface="宋体" charset="-122"/>
                        </a:rPr>
                        <a:t>[Awerbuch’06, Castro’02, Fiat’05]</a:t>
                      </a:r>
                    </a:p>
                  </a:txBody>
                  <a:tcPr marL="92075" marR="92075" marT="46038" marB="4603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 name="TextBox 9"/>
          <p:cNvSpPr txBox="1"/>
          <p:nvPr/>
        </p:nvSpPr>
        <p:spPr>
          <a:xfrm>
            <a:off x="2499471" y="5651969"/>
            <a:ext cx="4762842" cy="369332"/>
          </a:xfrm>
          <a:prstGeom prst="rect">
            <a:avLst/>
          </a:prstGeom>
          <a:noFill/>
        </p:spPr>
        <p:txBody>
          <a:bodyPr wrap="none" rtlCol="0">
            <a:spAutoFit/>
          </a:bodyPr>
          <a:lstStyle/>
          <a:p>
            <a:r>
              <a:rPr lang="en-US" dirty="0" smtClean="0"/>
              <a:t>Assuming social graph with </a:t>
            </a:r>
            <a:r>
              <a:rPr lang="en-US" dirty="0" err="1" smtClean="0"/>
              <a:t>n</a:t>
            </a:r>
            <a:r>
              <a:rPr lang="en-US" dirty="0" smtClean="0"/>
              <a:t> nodes and </a:t>
            </a:r>
            <a:r>
              <a:rPr lang="en-US" dirty="0" err="1" smtClean="0"/>
              <a:t>m</a:t>
            </a:r>
            <a:r>
              <a:rPr lang="en-US" dirty="0" smtClean="0"/>
              <a:t> edges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Sybil threat and solution</a:t>
            </a:r>
            <a:endParaRPr lang="en-US" dirty="0"/>
          </a:p>
        </p:txBody>
      </p:sp>
      <p:sp>
        <p:nvSpPr>
          <p:cNvPr id="3" name="Content Placeholder 2"/>
          <p:cNvSpPr>
            <a:spLocks noGrp="1"/>
          </p:cNvSpPr>
          <p:nvPr>
            <p:ph idx="1"/>
          </p:nvPr>
        </p:nvSpPr>
        <p:spPr/>
        <p:txBody>
          <a:bodyPr/>
          <a:lstStyle/>
          <a:p>
            <a:r>
              <a:rPr lang="en-US" dirty="0" err="1" smtClean="0"/>
              <a:t>Sybils</a:t>
            </a:r>
            <a:r>
              <a:rPr lang="en-US" dirty="0" smtClean="0"/>
              <a:t> can create any number of false nodes</a:t>
            </a:r>
          </a:p>
          <a:p>
            <a:r>
              <a:rPr lang="en-US" dirty="0" smtClean="0"/>
              <a:t>Any number of false relations between nodes</a:t>
            </a:r>
          </a:p>
          <a:p>
            <a:pPr lvl="1"/>
            <a:r>
              <a:rPr lang="en-US" dirty="0" smtClean="0"/>
              <a:t>Sybil net can look identical to real social sub-graph</a:t>
            </a:r>
          </a:p>
          <a:p>
            <a:pPr lvl="1"/>
            <a:endParaRPr lang="en-US" dirty="0" smtClean="0"/>
          </a:p>
          <a:p>
            <a:r>
              <a:rPr lang="en-US" dirty="0" smtClean="0"/>
              <a:t>Solution: It is more difficult to create link between an honest node and a </a:t>
            </a:r>
            <a:r>
              <a:rPr lang="en-US" dirty="0" err="1" smtClean="0"/>
              <a:t>sybil</a:t>
            </a:r>
            <a:r>
              <a:rPr lang="en-US" dirty="0" smtClean="0"/>
              <a:t> node</a:t>
            </a:r>
          </a:p>
          <a:p>
            <a:r>
              <a:rPr lang="en-US" dirty="0" smtClean="0"/>
              <a:t>Exploit scarcity of such </a:t>
            </a:r>
            <a:r>
              <a:rPr lang="en-US" dirty="0" smtClean="0">
                <a:solidFill>
                  <a:schemeClr val="hlink"/>
                </a:solidFill>
              </a:rPr>
              <a:t>attack edges</a:t>
            </a: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5938" name="Rectangle 2"/>
          <p:cNvSpPr>
            <a:spLocks noGrp="1" noChangeArrowheads="1"/>
          </p:cNvSpPr>
          <p:nvPr>
            <p:ph type="title"/>
          </p:nvPr>
        </p:nvSpPr>
        <p:spPr>
          <a:xfrm>
            <a:off x="195334" y="121420"/>
            <a:ext cx="8437562" cy="838200"/>
          </a:xfrm>
        </p:spPr>
        <p:txBody>
          <a:bodyPr>
            <a:normAutofit fontScale="90000"/>
          </a:bodyPr>
          <a:lstStyle/>
          <a:p>
            <a:r>
              <a:rPr lang="en-US" dirty="0" err="1" smtClean="0"/>
              <a:t>SybilLimit</a:t>
            </a:r>
            <a:r>
              <a:rPr lang="en-US" dirty="0" smtClean="0"/>
              <a:t>: </a:t>
            </a:r>
            <a:r>
              <a:rPr lang="en-US" dirty="0" err="1" smtClean="0"/>
              <a:t>Strawman</a:t>
            </a:r>
            <a:r>
              <a:rPr lang="en-US" dirty="0" smtClean="0"/>
              <a:t> </a:t>
            </a:r>
            <a:r>
              <a:rPr lang="en-US" dirty="0"/>
              <a:t>Design –</a:t>
            </a:r>
            <a:r>
              <a:rPr lang="en-US" dirty="0" smtClean="0"/>
              <a:t> Goal 1</a:t>
            </a:r>
            <a:endParaRPr lang="en-US" dirty="0"/>
          </a:p>
        </p:txBody>
      </p:sp>
      <p:sp>
        <p:nvSpPr>
          <p:cNvPr id="935939" name="Rectangle 3"/>
          <p:cNvSpPr>
            <a:spLocks noGrp="1" noChangeArrowheads="1"/>
          </p:cNvSpPr>
          <p:nvPr>
            <p:ph type="body" idx="1"/>
          </p:nvPr>
        </p:nvSpPr>
        <p:spPr>
          <a:xfrm>
            <a:off x="457200" y="1116013"/>
            <a:ext cx="4038600" cy="4675187"/>
          </a:xfrm>
        </p:spPr>
        <p:txBody>
          <a:bodyPr/>
          <a:lstStyle/>
          <a:p>
            <a:pPr>
              <a:spcBef>
                <a:spcPct val="50000"/>
              </a:spcBef>
            </a:pPr>
            <a:r>
              <a:rPr lang="en-US" dirty="0"/>
              <a:t>Ensure that </a:t>
            </a:r>
            <a:r>
              <a:rPr lang="en-US" dirty="0" err="1"/>
              <a:t>sybil</a:t>
            </a:r>
            <a:r>
              <a:rPr lang="en-US" dirty="0"/>
              <a:t> nodes (collectively) register only on limited number of </a:t>
            </a:r>
            <a:r>
              <a:rPr lang="en-US" dirty="0">
                <a:solidFill>
                  <a:schemeClr val="hlink"/>
                </a:solidFill>
              </a:rPr>
              <a:t>honest nodes</a:t>
            </a:r>
            <a:endParaRPr lang="en-US" dirty="0"/>
          </a:p>
          <a:p>
            <a:pPr lvl="1">
              <a:spcBef>
                <a:spcPct val="50000"/>
              </a:spcBef>
            </a:pPr>
            <a:r>
              <a:rPr lang="en-US" dirty="0"/>
              <a:t>Still provide enough “registration opportunities” for honest nodes</a:t>
            </a:r>
          </a:p>
        </p:txBody>
      </p:sp>
      <p:grpSp>
        <p:nvGrpSpPr>
          <p:cNvPr id="2" name="Group 4"/>
          <p:cNvGrpSpPr>
            <a:grpSpLocks/>
          </p:cNvGrpSpPr>
          <p:nvPr/>
        </p:nvGrpSpPr>
        <p:grpSpPr bwMode="auto">
          <a:xfrm>
            <a:off x="6019800" y="3822700"/>
            <a:ext cx="884238" cy="673100"/>
            <a:chOff x="4099" y="2138"/>
            <a:chExt cx="557" cy="424"/>
          </a:xfrm>
        </p:grpSpPr>
        <p:sp>
          <p:nvSpPr>
            <p:cNvPr id="935941" name="Line 5"/>
            <p:cNvSpPr>
              <a:spLocks noChangeShapeType="1"/>
            </p:cNvSpPr>
            <p:nvPr/>
          </p:nvSpPr>
          <p:spPr bwMode="auto">
            <a:xfrm flipV="1">
              <a:off x="4187" y="2330"/>
              <a:ext cx="469" cy="78"/>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35942" name="Line 6"/>
            <p:cNvSpPr>
              <a:spLocks noChangeShapeType="1"/>
            </p:cNvSpPr>
            <p:nvPr/>
          </p:nvSpPr>
          <p:spPr bwMode="auto">
            <a:xfrm flipV="1">
              <a:off x="4139" y="2544"/>
              <a:ext cx="469" cy="18"/>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35943" name="Line 7"/>
            <p:cNvSpPr>
              <a:spLocks noChangeShapeType="1"/>
            </p:cNvSpPr>
            <p:nvPr/>
          </p:nvSpPr>
          <p:spPr bwMode="auto">
            <a:xfrm>
              <a:off x="4099" y="2138"/>
              <a:ext cx="509" cy="39"/>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grpSp>
      <p:sp>
        <p:nvSpPr>
          <p:cNvPr id="935944" name="Oval 8"/>
          <p:cNvSpPr>
            <a:spLocks noChangeArrowheads="1"/>
          </p:cNvSpPr>
          <p:nvPr/>
        </p:nvSpPr>
        <p:spPr bwMode="auto">
          <a:xfrm>
            <a:off x="4724400" y="2514600"/>
            <a:ext cx="1676400" cy="3200400"/>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sp>
        <p:nvSpPr>
          <p:cNvPr id="935945" name="Text Box 9"/>
          <p:cNvSpPr txBox="1">
            <a:spLocks noChangeArrowheads="1"/>
          </p:cNvSpPr>
          <p:nvPr/>
        </p:nvSpPr>
        <p:spPr bwMode="auto">
          <a:xfrm>
            <a:off x="6553200" y="5729288"/>
            <a:ext cx="1905000" cy="366712"/>
          </a:xfrm>
          <a:prstGeom prst="rect">
            <a:avLst/>
          </a:prstGeom>
          <a:noFill/>
          <a:ln w="9525">
            <a:noFill/>
            <a:round/>
            <a:headEnd/>
            <a:tailEnd/>
          </a:ln>
          <a:effectLst/>
        </p:spPr>
        <p:txBody>
          <a:bodyPr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chemeClr val="hlink"/>
                </a:solidFill>
              </a:rPr>
              <a:t>sybil region</a:t>
            </a:r>
          </a:p>
        </p:txBody>
      </p:sp>
      <p:sp>
        <p:nvSpPr>
          <p:cNvPr id="935946" name="Oval 10"/>
          <p:cNvSpPr>
            <a:spLocks noChangeArrowheads="1"/>
          </p:cNvSpPr>
          <p:nvPr/>
        </p:nvSpPr>
        <p:spPr bwMode="auto">
          <a:xfrm>
            <a:off x="6651625" y="2514600"/>
            <a:ext cx="1676400" cy="3200400"/>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sp>
        <p:nvSpPr>
          <p:cNvPr id="935947" name="Text Box 11"/>
          <p:cNvSpPr txBox="1">
            <a:spLocks noChangeArrowheads="1"/>
          </p:cNvSpPr>
          <p:nvPr/>
        </p:nvSpPr>
        <p:spPr bwMode="auto">
          <a:xfrm>
            <a:off x="4267200" y="5729288"/>
            <a:ext cx="2286000" cy="366712"/>
          </a:xfrm>
          <a:prstGeom prst="rect">
            <a:avLst/>
          </a:prstGeom>
          <a:noFill/>
          <a:ln w="9525">
            <a:noFill/>
            <a:round/>
            <a:headEnd/>
            <a:tailEnd/>
          </a:ln>
          <a:effectLst/>
        </p:spPr>
        <p:txBody>
          <a:bodyPr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chemeClr val="tx2"/>
                </a:solidFill>
              </a:rPr>
              <a:t>honest region</a:t>
            </a:r>
          </a:p>
        </p:txBody>
      </p:sp>
      <p:sp>
        <p:nvSpPr>
          <p:cNvPr id="935948" name="Text Box 12"/>
          <p:cNvSpPr txBox="1">
            <a:spLocks noChangeArrowheads="1"/>
          </p:cNvSpPr>
          <p:nvPr/>
        </p:nvSpPr>
        <p:spPr bwMode="auto">
          <a:xfrm>
            <a:off x="4953000" y="971550"/>
            <a:ext cx="3124200" cy="712788"/>
          </a:xfrm>
          <a:prstGeom prst="rect">
            <a:avLst/>
          </a:prstGeom>
          <a:noFill/>
          <a:ln w="9525">
            <a:noFill/>
            <a:miter lim="800000"/>
            <a:headEnd/>
            <a:tailEnd/>
          </a:ln>
          <a:effectLst/>
        </p:spPr>
        <p:txBody>
          <a:bodyPr lIns="92075" tIns="46038" rIns="92075" bIns="46038">
            <a:prstTxWarp prst="textNoShape">
              <a:avLst/>
            </a:prstTxWarp>
            <a:spAutoFit/>
          </a:bodyPr>
          <a:lstStyle/>
          <a:p>
            <a:pPr>
              <a:lnSpc>
                <a:spcPct val="70000"/>
              </a:lnSpc>
            </a:pPr>
            <a:r>
              <a:rPr lang="en-US" b="1" i="1">
                <a:solidFill>
                  <a:schemeClr val="hlink"/>
                </a:solidFill>
                <a:latin typeface="Times New Roman" charset="0"/>
                <a:ea typeface="Times New Roman" charset="0"/>
                <a:cs typeface="Times New Roman" charset="0"/>
              </a:rPr>
              <a:t>K</a:t>
            </a:r>
            <a:r>
              <a:rPr lang="en-US"/>
              <a:t>: registered keys of </a:t>
            </a:r>
          </a:p>
          <a:p>
            <a:pPr>
              <a:lnSpc>
                <a:spcPct val="70000"/>
              </a:lnSpc>
            </a:pPr>
            <a:r>
              <a:rPr lang="en-US"/>
              <a:t>    sybil nodes</a:t>
            </a:r>
          </a:p>
        </p:txBody>
      </p:sp>
      <p:sp>
        <p:nvSpPr>
          <p:cNvPr id="935949" name="Text Box 13"/>
          <p:cNvSpPr txBox="1">
            <a:spLocks noChangeArrowheads="1"/>
          </p:cNvSpPr>
          <p:nvPr/>
        </p:nvSpPr>
        <p:spPr bwMode="auto">
          <a:xfrm>
            <a:off x="5318125" y="2784475"/>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50" name="Text Box 14"/>
          <p:cNvSpPr txBox="1">
            <a:spLocks noChangeArrowheads="1"/>
          </p:cNvSpPr>
          <p:nvPr/>
        </p:nvSpPr>
        <p:spPr bwMode="auto">
          <a:xfrm>
            <a:off x="7315200" y="28971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51" name="Text Box 15"/>
          <p:cNvSpPr txBox="1">
            <a:spLocks noChangeArrowheads="1"/>
          </p:cNvSpPr>
          <p:nvPr/>
        </p:nvSpPr>
        <p:spPr bwMode="auto">
          <a:xfrm>
            <a:off x="5486400" y="39639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52" name="Text Box 16"/>
          <p:cNvSpPr txBox="1">
            <a:spLocks noChangeArrowheads="1"/>
          </p:cNvSpPr>
          <p:nvPr/>
        </p:nvSpPr>
        <p:spPr bwMode="auto">
          <a:xfrm>
            <a:off x="7086600" y="33543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grpSp>
        <p:nvGrpSpPr>
          <p:cNvPr id="3" name="Group 17"/>
          <p:cNvGrpSpPr>
            <a:grpSpLocks/>
          </p:cNvGrpSpPr>
          <p:nvPr/>
        </p:nvGrpSpPr>
        <p:grpSpPr bwMode="auto">
          <a:xfrm>
            <a:off x="5181600" y="3278188"/>
            <a:ext cx="2901950" cy="1447800"/>
            <a:chOff x="3456" y="1825"/>
            <a:chExt cx="1828" cy="912"/>
          </a:xfrm>
        </p:grpSpPr>
        <p:sp>
          <p:nvSpPr>
            <p:cNvPr id="935954" name="Text Box 18"/>
            <p:cNvSpPr txBox="1">
              <a:spLocks noChangeArrowheads="1"/>
            </p:cNvSpPr>
            <p:nvPr/>
          </p:nvSpPr>
          <p:spPr bwMode="auto">
            <a:xfrm>
              <a:off x="4982" y="2138"/>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5955" name="Text Box 19"/>
            <p:cNvSpPr txBox="1">
              <a:spLocks noChangeArrowheads="1"/>
            </p:cNvSpPr>
            <p:nvPr/>
          </p:nvSpPr>
          <p:spPr bwMode="auto">
            <a:xfrm>
              <a:off x="4704" y="2401"/>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5956" name="Text Box 20"/>
            <p:cNvSpPr txBox="1">
              <a:spLocks noChangeArrowheads="1"/>
            </p:cNvSpPr>
            <p:nvPr/>
          </p:nvSpPr>
          <p:spPr bwMode="auto">
            <a:xfrm>
              <a:off x="3456" y="1825"/>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5957" name="Text Box 21"/>
            <p:cNvSpPr txBox="1">
              <a:spLocks noChangeArrowheads="1"/>
            </p:cNvSpPr>
            <p:nvPr/>
          </p:nvSpPr>
          <p:spPr bwMode="auto">
            <a:xfrm>
              <a:off x="4992" y="1873"/>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5958" name="Text Box 22"/>
            <p:cNvSpPr txBox="1">
              <a:spLocks noChangeArrowheads="1"/>
            </p:cNvSpPr>
            <p:nvPr/>
          </p:nvSpPr>
          <p:spPr bwMode="auto">
            <a:xfrm>
              <a:off x="5040" y="2449"/>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grpSp>
      <p:sp>
        <p:nvSpPr>
          <p:cNvPr id="935959" name="Text Box 23"/>
          <p:cNvSpPr txBox="1">
            <a:spLocks noChangeArrowheads="1"/>
          </p:cNvSpPr>
          <p:nvPr/>
        </p:nvSpPr>
        <p:spPr bwMode="auto">
          <a:xfrm>
            <a:off x="7315200" y="2590800"/>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5960" name="Text Box 24"/>
          <p:cNvSpPr txBox="1">
            <a:spLocks noChangeArrowheads="1"/>
          </p:cNvSpPr>
          <p:nvPr/>
        </p:nvSpPr>
        <p:spPr bwMode="auto">
          <a:xfrm>
            <a:off x="5791200" y="4648200"/>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grpSp>
        <p:nvGrpSpPr>
          <p:cNvPr id="4" name="Group 25"/>
          <p:cNvGrpSpPr>
            <a:grpSpLocks/>
          </p:cNvGrpSpPr>
          <p:nvPr/>
        </p:nvGrpSpPr>
        <p:grpSpPr bwMode="auto">
          <a:xfrm>
            <a:off x="4876800" y="3125788"/>
            <a:ext cx="2901950" cy="2286000"/>
            <a:chOff x="3264" y="1729"/>
            <a:chExt cx="1828" cy="1440"/>
          </a:xfrm>
        </p:grpSpPr>
        <p:sp>
          <p:nvSpPr>
            <p:cNvPr id="935962" name="Text Box 26"/>
            <p:cNvSpPr txBox="1">
              <a:spLocks noChangeArrowheads="1"/>
            </p:cNvSpPr>
            <p:nvPr/>
          </p:nvSpPr>
          <p:spPr bwMode="auto">
            <a:xfrm>
              <a:off x="3792" y="1729"/>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63" name="Text Box 27"/>
            <p:cNvSpPr txBox="1">
              <a:spLocks noChangeArrowheads="1"/>
            </p:cNvSpPr>
            <p:nvPr/>
          </p:nvSpPr>
          <p:spPr bwMode="auto">
            <a:xfrm>
              <a:off x="3264" y="2113"/>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64" name="Text Box 28"/>
            <p:cNvSpPr txBox="1">
              <a:spLocks noChangeArrowheads="1"/>
            </p:cNvSpPr>
            <p:nvPr/>
          </p:nvSpPr>
          <p:spPr bwMode="auto">
            <a:xfrm>
              <a:off x="4848" y="2881"/>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65" name="Text Box 29"/>
            <p:cNvSpPr txBox="1">
              <a:spLocks noChangeArrowheads="1"/>
            </p:cNvSpPr>
            <p:nvPr/>
          </p:nvSpPr>
          <p:spPr bwMode="auto">
            <a:xfrm>
              <a:off x="3456" y="2737"/>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5966" name="Text Box 30"/>
            <p:cNvSpPr txBox="1">
              <a:spLocks noChangeArrowheads="1"/>
            </p:cNvSpPr>
            <p:nvPr/>
          </p:nvSpPr>
          <p:spPr bwMode="auto">
            <a:xfrm>
              <a:off x="4560" y="2737"/>
              <a:ext cx="244"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grpSp>
      <p:sp>
        <p:nvSpPr>
          <p:cNvPr id="935967" name="Text Box 31"/>
          <p:cNvSpPr txBox="1">
            <a:spLocks noChangeArrowheads="1"/>
          </p:cNvSpPr>
          <p:nvPr/>
        </p:nvSpPr>
        <p:spPr bwMode="auto">
          <a:xfrm>
            <a:off x="4941888" y="1682750"/>
            <a:ext cx="3124200" cy="822325"/>
          </a:xfrm>
          <a:prstGeom prst="rect">
            <a:avLst/>
          </a:prstGeom>
          <a:noFill/>
          <a:ln w="9525">
            <a:noFill/>
            <a:miter lim="800000"/>
            <a:headEnd/>
            <a:tailEnd/>
          </a:ln>
          <a:effectLst/>
        </p:spPr>
        <p:txBody>
          <a:bodyPr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r>
              <a:rPr lang="en-US"/>
              <a:t>: registered keys of</a:t>
            </a:r>
          </a:p>
          <a:p>
            <a:pPr>
              <a:lnSpc>
                <a:spcPct val="70000"/>
              </a:lnSpc>
            </a:pPr>
            <a:r>
              <a:rPr lang="en-US"/>
              <a:t>    honest nodes</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37986" name="Rectangle 2"/>
          <p:cNvSpPr>
            <a:spLocks noGrp="1" noChangeArrowheads="1"/>
          </p:cNvSpPr>
          <p:nvPr>
            <p:ph type="title"/>
          </p:nvPr>
        </p:nvSpPr>
        <p:spPr>
          <a:xfrm>
            <a:off x="396678" y="136910"/>
            <a:ext cx="8029054" cy="838200"/>
          </a:xfrm>
        </p:spPr>
        <p:txBody>
          <a:bodyPr>
            <a:normAutofit fontScale="90000"/>
          </a:bodyPr>
          <a:lstStyle/>
          <a:p>
            <a:r>
              <a:rPr lang="en-US" dirty="0" err="1"/>
              <a:t>SybilLimit</a:t>
            </a:r>
            <a:r>
              <a:rPr lang="en-US" dirty="0"/>
              <a:t>: </a:t>
            </a:r>
            <a:r>
              <a:rPr lang="en-US" dirty="0" err="1"/>
              <a:t>Strawman</a:t>
            </a:r>
            <a:r>
              <a:rPr lang="en-US" dirty="0"/>
              <a:t> Design –</a:t>
            </a:r>
            <a:r>
              <a:rPr lang="en-US" dirty="0" smtClean="0"/>
              <a:t> Goal </a:t>
            </a:r>
            <a:r>
              <a:rPr lang="en-US" dirty="0"/>
              <a:t>2</a:t>
            </a:r>
          </a:p>
        </p:txBody>
      </p:sp>
      <p:sp>
        <p:nvSpPr>
          <p:cNvPr id="937987" name="Rectangle 3"/>
          <p:cNvSpPr>
            <a:spLocks noGrp="1" noChangeArrowheads="1"/>
          </p:cNvSpPr>
          <p:nvPr>
            <p:ph type="body" idx="1"/>
          </p:nvPr>
        </p:nvSpPr>
        <p:spPr>
          <a:xfrm>
            <a:off x="392113" y="1219200"/>
            <a:ext cx="4114800" cy="4495800"/>
          </a:xfrm>
        </p:spPr>
        <p:txBody>
          <a:bodyPr>
            <a:normAutofit lnSpcReduction="10000"/>
          </a:bodyPr>
          <a:lstStyle/>
          <a:p>
            <a:pPr>
              <a:spcBef>
                <a:spcPct val="50000"/>
              </a:spcBef>
            </a:pPr>
            <a:r>
              <a:rPr lang="en-US" dirty="0"/>
              <a:t>Accept S </a:t>
            </a:r>
            <a:r>
              <a:rPr lang="en-US" dirty="0" err="1"/>
              <a:t>iff</a:t>
            </a:r>
            <a:r>
              <a:rPr lang="en-US" dirty="0"/>
              <a:t> </a:t>
            </a:r>
            <a:r>
              <a:rPr lang="en-US" i="1" dirty="0">
                <a:latin typeface="Times New Roman" charset="0"/>
                <a:ea typeface="Times New Roman" charset="0"/>
                <a:cs typeface="Times New Roman" charset="0"/>
              </a:rPr>
              <a:t>K</a:t>
            </a:r>
            <a:r>
              <a:rPr lang="en-US" sz="3600" i="1" baseline="-25000" dirty="0">
                <a:latin typeface="Times New Roman" charset="0"/>
                <a:ea typeface="Times New Roman" charset="0"/>
                <a:cs typeface="Times New Roman" charset="0"/>
              </a:rPr>
              <a:t>S</a:t>
            </a:r>
            <a:r>
              <a:rPr lang="en-US" dirty="0"/>
              <a:t> is </a:t>
            </a:r>
            <a:r>
              <a:rPr lang="en-US" dirty="0" smtClean="0"/>
              <a:t>registered </a:t>
            </a:r>
            <a:r>
              <a:rPr lang="en-US" dirty="0"/>
              <a:t>on sufficiently many</a:t>
            </a:r>
            <a:r>
              <a:rPr lang="en-US" dirty="0">
                <a:solidFill>
                  <a:schemeClr val="hlink"/>
                </a:solidFill>
              </a:rPr>
              <a:t> honest nodes </a:t>
            </a:r>
          </a:p>
          <a:p>
            <a:pPr lvl="1">
              <a:spcBef>
                <a:spcPct val="50000"/>
              </a:spcBef>
            </a:pPr>
            <a:r>
              <a:rPr lang="en-US" dirty="0"/>
              <a:t>Without knowing where the honest region is !</a:t>
            </a:r>
          </a:p>
          <a:p>
            <a:pPr lvl="1">
              <a:spcBef>
                <a:spcPct val="50000"/>
              </a:spcBef>
            </a:pPr>
            <a:r>
              <a:rPr lang="en-US" dirty="0"/>
              <a:t>Circular design? We can break this circle…</a:t>
            </a:r>
          </a:p>
        </p:txBody>
      </p:sp>
      <p:sp>
        <p:nvSpPr>
          <p:cNvPr id="937988" name="Line 4"/>
          <p:cNvSpPr>
            <a:spLocks noChangeShapeType="1"/>
          </p:cNvSpPr>
          <p:nvPr/>
        </p:nvSpPr>
        <p:spPr bwMode="auto">
          <a:xfrm flipV="1">
            <a:off x="6169025" y="4127500"/>
            <a:ext cx="744538" cy="123825"/>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37989" name="Line 5"/>
          <p:cNvSpPr>
            <a:spLocks noChangeShapeType="1"/>
          </p:cNvSpPr>
          <p:nvPr/>
        </p:nvSpPr>
        <p:spPr bwMode="auto">
          <a:xfrm flipV="1">
            <a:off x="6092825" y="4467225"/>
            <a:ext cx="744538" cy="28575"/>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37990" name="Line 6"/>
          <p:cNvSpPr>
            <a:spLocks noChangeShapeType="1"/>
          </p:cNvSpPr>
          <p:nvPr/>
        </p:nvSpPr>
        <p:spPr bwMode="auto">
          <a:xfrm>
            <a:off x="6029325" y="3822700"/>
            <a:ext cx="808038" cy="61913"/>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37991" name="Oval 7"/>
          <p:cNvSpPr>
            <a:spLocks noChangeArrowheads="1"/>
          </p:cNvSpPr>
          <p:nvPr/>
        </p:nvSpPr>
        <p:spPr bwMode="auto">
          <a:xfrm>
            <a:off x="4733925" y="2514600"/>
            <a:ext cx="1676400" cy="3200400"/>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sp>
        <p:nvSpPr>
          <p:cNvPr id="937992" name="Oval 8"/>
          <p:cNvSpPr>
            <a:spLocks noChangeArrowheads="1"/>
          </p:cNvSpPr>
          <p:nvPr/>
        </p:nvSpPr>
        <p:spPr bwMode="auto">
          <a:xfrm>
            <a:off x="6661150" y="2514600"/>
            <a:ext cx="1676400" cy="3200400"/>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sp>
        <p:nvSpPr>
          <p:cNvPr id="937993" name="Text Box 9"/>
          <p:cNvSpPr txBox="1">
            <a:spLocks noChangeArrowheads="1"/>
          </p:cNvSpPr>
          <p:nvPr/>
        </p:nvSpPr>
        <p:spPr bwMode="auto">
          <a:xfrm>
            <a:off x="5327650" y="2784475"/>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7994" name="Text Box 10"/>
          <p:cNvSpPr txBox="1">
            <a:spLocks noChangeArrowheads="1"/>
          </p:cNvSpPr>
          <p:nvPr/>
        </p:nvSpPr>
        <p:spPr bwMode="auto">
          <a:xfrm>
            <a:off x="7324725" y="28971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7995" name="Text Box 11"/>
          <p:cNvSpPr txBox="1">
            <a:spLocks noChangeArrowheads="1"/>
          </p:cNvSpPr>
          <p:nvPr/>
        </p:nvSpPr>
        <p:spPr bwMode="auto">
          <a:xfrm>
            <a:off x="5495925" y="39639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7996" name="Text Box 12"/>
          <p:cNvSpPr txBox="1">
            <a:spLocks noChangeArrowheads="1"/>
          </p:cNvSpPr>
          <p:nvPr/>
        </p:nvSpPr>
        <p:spPr bwMode="auto">
          <a:xfrm>
            <a:off x="7096125" y="33543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7997" name="Text Box 13"/>
          <p:cNvSpPr txBox="1">
            <a:spLocks noChangeArrowheads="1"/>
          </p:cNvSpPr>
          <p:nvPr/>
        </p:nvSpPr>
        <p:spPr bwMode="auto">
          <a:xfrm>
            <a:off x="7613650" y="3775075"/>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7998" name="Text Box 14"/>
          <p:cNvSpPr txBox="1">
            <a:spLocks noChangeArrowheads="1"/>
          </p:cNvSpPr>
          <p:nvPr/>
        </p:nvSpPr>
        <p:spPr bwMode="auto">
          <a:xfrm>
            <a:off x="7172325" y="41925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7999" name="Text Box 15"/>
          <p:cNvSpPr txBox="1">
            <a:spLocks noChangeArrowheads="1"/>
          </p:cNvSpPr>
          <p:nvPr/>
        </p:nvSpPr>
        <p:spPr bwMode="auto">
          <a:xfrm>
            <a:off x="5191125" y="32781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8000" name="Text Box 16"/>
          <p:cNvSpPr txBox="1">
            <a:spLocks noChangeArrowheads="1"/>
          </p:cNvSpPr>
          <p:nvPr/>
        </p:nvSpPr>
        <p:spPr bwMode="auto">
          <a:xfrm>
            <a:off x="7629525" y="33543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8001" name="Text Box 17"/>
          <p:cNvSpPr txBox="1">
            <a:spLocks noChangeArrowheads="1"/>
          </p:cNvSpPr>
          <p:nvPr/>
        </p:nvSpPr>
        <p:spPr bwMode="auto">
          <a:xfrm>
            <a:off x="7705725" y="42687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8002" name="Text Box 18"/>
          <p:cNvSpPr txBox="1">
            <a:spLocks noChangeArrowheads="1"/>
          </p:cNvSpPr>
          <p:nvPr/>
        </p:nvSpPr>
        <p:spPr bwMode="auto">
          <a:xfrm>
            <a:off x="7324725" y="2590800"/>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8003" name="Text Box 19"/>
          <p:cNvSpPr txBox="1">
            <a:spLocks noChangeArrowheads="1"/>
          </p:cNvSpPr>
          <p:nvPr/>
        </p:nvSpPr>
        <p:spPr bwMode="auto">
          <a:xfrm>
            <a:off x="5800725" y="4648200"/>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hlink"/>
                </a:solidFill>
                <a:latin typeface="Times New Roman" charset="0"/>
                <a:ea typeface="Times New Roman" charset="0"/>
                <a:cs typeface="Times New Roman" charset="0"/>
              </a:rPr>
              <a:t>K</a:t>
            </a:r>
          </a:p>
        </p:txBody>
      </p:sp>
      <p:sp>
        <p:nvSpPr>
          <p:cNvPr id="938004" name="Text Box 20"/>
          <p:cNvSpPr txBox="1">
            <a:spLocks noChangeArrowheads="1"/>
          </p:cNvSpPr>
          <p:nvPr/>
        </p:nvSpPr>
        <p:spPr bwMode="auto">
          <a:xfrm>
            <a:off x="5724525" y="31257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8005" name="Text Box 21"/>
          <p:cNvSpPr txBox="1">
            <a:spLocks noChangeArrowheads="1"/>
          </p:cNvSpPr>
          <p:nvPr/>
        </p:nvSpPr>
        <p:spPr bwMode="auto">
          <a:xfrm>
            <a:off x="4886325" y="37353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8006" name="Text Box 22"/>
          <p:cNvSpPr txBox="1">
            <a:spLocks noChangeArrowheads="1"/>
          </p:cNvSpPr>
          <p:nvPr/>
        </p:nvSpPr>
        <p:spPr bwMode="auto">
          <a:xfrm>
            <a:off x="7400925" y="49545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8007" name="Text Box 23"/>
          <p:cNvSpPr txBox="1">
            <a:spLocks noChangeArrowheads="1"/>
          </p:cNvSpPr>
          <p:nvPr/>
        </p:nvSpPr>
        <p:spPr bwMode="auto">
          <a:xfrm>
            <a:off x="5191125" y="47259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p>
        </p:txBody>
      </p:sp>
      <p:sp>
        <p:nvSpPr>
          <p:cNvPr id="938008" name="Text Box 24"/>
          <p:cNvSpPr txBox="1">
            <a:spLocks noChangeArrowheads="1"/>
          </p:cNvSpPr>
          <p:nvPr/>
        </p:nvSpPr>
        <p:spPr bwMode="auto">
          <a:xfrm>
            <a:off x="6943725" y="4725988"/>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b="1" i="1">
                <a:solidFill>
                  <a:schemeClr val="bg2"/>
                </a:solidFill>
                <a:latin typeface="Times New Roman" charset="0"/>
                <a:ea typeface="Times New Roman" charset="0"/>
                <a:cs typeface="Times New Roman" charset="0"/>
              </a:rPr>
              <a:t>K</a:t>
            </a:r>
          </a:p>
        </p:txBody>
      </p:sp>
      <p:sp>
        <p:nvSpPr>
          <p:cNvPr id="938009" name="Text Box 25"/>
          <p:cNvSpPr txBox="1">
            <a:spLocks noChangeArrowheads="1"/>
          </p:cNvSpPr>
          <p:nvPr/>
        </p:nvSpPr>
        <p:spPr bwMode="auto">
          <a:xfrm>
            <a:off x="6562725" y="5729288"/>
            <a:ext cx="1905000" cy="366712"/>
          </a:xfrm>
          <a:prstGeom prst="rect">
            <a:avLst/>
          </a:prstGeom>
          <a:noFill/>
          <a:ln w="9525">
            <a:noFill/>
            <a:round/>
            <a:headEnd/>
            <a:tailEnd/>
          </a:ln>
          <a:effectLst/>
        </p:spPr>
        <p:txBody>
          <a:bodyPr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chemeClr val="bg2"/>
                </a:solidFill>
              </a:rPr>
              <a:t>sybil region</a:t>
            </a:r>
          </a:p>
        </p:txBody>
      </p:sp>
      <p:sp>
        <p:nvSpPr>
          <p:cNvPr id="938010" name="Text Box 26"/>
          <p:cNvSpPr txBox="1">
            <a:spLocks noChangeArrowheads="1"/>
          </p:cNvSpPr>
          <p:nvPr/>
        </p:nvSpPr>
        <p:spPr bwMode="auto">
          <a:xfrm>
            <a:off x="4276725" y="5729288"/>
            <a:ext cx="2286000" cy="366712"/>
          </a:xfrm>
          <a:prstGeom prst="rect">
            <a:avLst/>
          </a:prstGeom>
          <a:noFill/>
          <a:ln w="9525">
            <a:noFill/>
            <a:round/>
            <a:headEnd/>
            <a:tailEnd/>
          </a:ln>
          <a:effectLst/>
        </p:spPr>
        <p:txBody>
          <a:bodyPr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chemeClr val="tx2"/>
                </a:solidFill>
              </a:rPr>
              <a:t>honest region</a:t>
            </a:r>
          </a:p>
        </p:txBody>
      </p:sp>
      <p:sp>
        <p:nvSpPr>
          <p:cNvPr id="938011" name="Text Box 27"/>
          <p:cNvSpPr txBox="1">
            <a:spLocks noChangeArrowheads="1"/>
          </p:cNvSpPr>
          <p:nvPr/>
        </p:nvSpPr>
        <p:spPr bwMode="auto">
          <a:xfrm>
            <a:off x="4953000" y="971550"/>
            <a:ext cx="3124200" cy="712788"/>
          </a:xfrm>
          <a:prstGeom prst="rect">
            <a:avLst/>
          </a:prstGeom>
          <a:noFill/>
          <a:ln w="9525">
            <a:noFill/>
            <a:miter lim="800000"/>
            <a:headEnd/>
            <a:tailEnd/>
          </a:ln>
          <a:effectLst/>
        </p:spPr>
        <p:txBody>
          <a:bodyPr lIns="92075" tIns="46038" rIns="92075" bIns="46038">
            <a:prstTxWarp prst="textNoShape">
              <a:avLst/>
            </a:prstTxWarp>
            <a:spAutoFit/>
          </a:bodyPr>
          <a:lstStyle/>
          <a:p>
            <a:pPr>
              <a:lnSpc>
                <a:spcPct val="70000"/>
              </a:lnSpc>
            </a:pPr>
            <a:r>
              <a:rPr lang="en-US" b="1" i="1">
                <a:solidFill>
                  <a:schemeClr val="hlink"/>
                </a:solidFill>
                <a:latin typeface="Times New Roman" charset="0"/>
                <a:ea typeface="Times New Roman" charset="0"/>
                <a:cs typeface="Times New Roman" charset="0"/>
              </a:rPr>
              <a:t>K</a:t>
            </a:r>
            <a:r>
              <a:rPr lang="en-US"/>
              <a:t>: registered keys of </a:t>
            </a:r>
          </a:p>
          <a:p>
            <a:pPr>
              <a:lnSpc>
                <a:spcPct val="70000"/>
              </a:lnSpc>
            </a:pPr>
            <a:r>
              <a:rPr lang="en-US"/>
              <a:t>    sybil nodes</a:t>
            </a:r>
          </a:p>
        </p:txBody>
      </p:sp>
      <p:sp>
        <p:nvSpPr>
          <p:cNvPr id="938012" name="Text Box 28"/>
          <p:cNvSpPr txBox="1">
            <a:spLocks noChangeArrowheads="1"/>
          </p:cNvSpPr>
          <p:nvPr/>
        </p:nvSpPr>
        <p:spPr bwMode="auto">
          <a:xfrm>
            <a:off x="4941888" y="1682750"/>
            <a:ext cx="3124200" cy="822325"/>
          </a:xfrm>
          <a:prstGeom prst="rect">
            <a:avLst/>
          </a:prstGeom>
          <a:noFill/>
          <a:ln w="9525">
            <a:noFill/>
            <a:miter lim="800000"/>
            <a:headEnd/>
            <a:tailEnd/>
          </a:ln>
          <a:effectLst/>
        </p:spPr>
        <p:txBody>
          <a:bodyPr lIns="92075" tIns="46038" rIns="92075" bIns="46038">
            <a:prstTxWarp prst="textNoShape">
              <a:avLst/>
            </a:prstTxWarp>
            <a:spAutoFit/>
          </a:bodyPr>
          <a:lstStyle/>
          <a:p>
            <a:r>
              <a:rPr lang="en-US" b="1" i="1">
                <a:solidFill>
                  <a:schemeClr val="tx2"/>
                </a:solidFill>
                <a:latin typeface="Times New Roman" charset="0"/>
                <a:ea typeface="Times New Roman" charset="0"/>
                <a:cs typeface="Times New Roman" charset="0"/>
              </a:rPr>
              <a:t>K</a:t>
            </a:r>
            <a:r>
              <a:rPr lang="en-US"/>
              <a:t>: registered keys of</a:t>
            </a:r>
          </a:p>
          <a:p>
            <a:pPr>
              <a:lnSpc>
                <a:spcPct val="70000"/>
              </a:lnSpc>
            </a:pPr>
            <a:r>
              <a:rPr lang="en-US"/>
              <a:t>    honest nodes</a:t>
            </a: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46"/>
          <p:cNvGrpSpPr>
            <a:grpSpLocks/>
          </p:cNvGrpSpPr>
          <p:nvPr/>
        </p:nvGrpSpPr>
        <p:grpSpPr bwMode="auto">
          <a:xfrm>
            <a:off x="2209800" y="2667000"/>
            <a:ext cx="6324600" cy="2286000"/>
            <a:chOff x="1392" y="1680"/>
            <a:chExt cx="3984" cy="1440"/>
          </a:xfrm>
        </p:grpSpPr>
        <p:sp>
          <p:nvSpPr>
            <p:cNvPr id="779300" name="Oval 36"/>
            <p:cNvSpPr>
              <a:spLocks noChangeArrowheads="1"/>
            </p:cNvSpPr>
            <p:nvPr/>
          </p:nvSpPr>
          <p:spPr bwMode="auto">
            <a:xfrm>
              <a:off x="1392" y="1680"/>
              <a:ext cx="912" cy="1152"/>
            </a:xfrm>
            <a:prstGeom prst="ellipse">
              <a:avLst/>
            </a:prstGeom>
            <a:solidFill>
              <a:srgbClr val="FF99CC"/>
            </a:solidFill>
            <a:ln w="9525">
              <a:solidFill>
                <a:schemeClr val="tx1"/>
              </a:solidFill>
              <a:round/>
              <a:headEnd/>
              <a:tailEnd/>
            </a:ln>
            <a:effectLst/>
          </p:spPr>
          <p:txBody>
            <a:bodyPr wrap="none" lIns="92075" tIns="46038" rIns="92075" bIns="46038" anchor="ctr">
              <a:prstTxWarp prst="textNoShape">
                <a:avLst/>
              </a:prstTxWarp>
            </a:bodyPr>
            <a:lstStyle/>
            <a:p>
              <a:endParaRPr lang="en-US"/>
            </a:p>
          </p:txBody>
        </p:sp>
        <p:sp>
          <p:nvSpPr>
            <p:cNvPr id="779301" name="Text Box 37"/>
            <p:cNvSpPr txBox="1">
              <a:spLocks noChangeArrowheads="1"/>
            </p:cNvSpPr>
            <p:nvPr/>
          </p:nvSpPr>
          <p:spPr bwMode="auto">
            <a:xfrm>
              <a:off x="2304" y="2671"/>
              <a:ext cx="3072" cy="449"/>
            </a:xfrm>
            <a:prstGeom prst="rect">
              <a:avLst/>
            </a:prstGeom>
            <a:noFill/>
            <a:ln w="9525">
              <a:noFill/>
              <a:miter lim="800000"/>
              <a:headEnd/>
              <a:tailEnd/>
            </a:ln>
            <a:effectLst/>
          </p:spPr>
          <p:txBody>
            <a:bodyPr lIns="92075" tIns="46038" rIns="92075" bIns="46038">
              <a:prstTxWarp prst="textNoShape">
                <a:avLst/>
              </a:prstTxWarp>
              <a:spAutoFit/>
            </a:bodyPr>
            <a:lstStyle/>
            <a:p>
              <a:pPr>
                <a:lnSpc>
                  <a:spcPct val="70000"/>
                </a:lnSpc>
              </a:pPr>
              <a:r>
                <a:rPr lang="en-US"/>
                <a:t>Random </a:t>
              </a:r>
              <a:r>
                <a:rPr lang="en-US">
                  <a:solidFill>
                    <a:schemeClr val="hlink"/>
                  </a:solidFill>
                </a:rPr>
                <a:t>1 to 1 mapping</a:t>
              </a:r>
              <a:r>
                <a:rPr lang="en-US"/>
                <a:t> between </a:t>
              </a:r>
            </a:p>
            <a:p>
              <a:pPr>
                <a:lnSpc>
                  <a:spcPct val="70000"/>
                </a:lnSpc>
              </a:pPr>
              <a:r>
                <a:rPr lang="en-US"/>
                <a:t>incoming edge and outgoing edge</a:t>
              </a:r>
            </a:p>
          </p:txBody>
        </p:sp>
        <p:sp>
          <p:nvSpPr>
            <p:cNvPr id="779302" name="Line 38"/>
            <p:cNvSpPr>
              <a:spLocks noChangeShapeType="1"/>
            </p:cNvSpPr>
            <p:nvPr/>
          </p:nvSpPr>
          <p:spPr bwMode="auto">
            <a:xfrm flipH="1" flipV="1">
              <a:off x="2288" y="2440"/>
              <a:ext cx="384" cy="192"/>
            </a:xfrm>
            <a:prstGeom prst="line">
              <a:avLst/>
            </a:prstGeom>
            <a:noFill/>
            <a:ln w="22225">
              <a:solidFill>
                <a:schemeClr val="tx1"/>
              </a:solidFill>
              <a:round/>
              <a:headEnd/>
              <a:tailEnd type="arrow" w="lg" len="lg"/>
            </a:ln>
            <a:effectLst/>
          </p:spPr>
          <p:txBody>
            <a:bodyPr wrap="none" lIns="92075" tIns="46038" rIns="92075" bIns="46038">
              <a:prstTxWarp prst="textNoShape">
                <a:avLst/>
              </a:prstTxWarp>
            </a:bodyPr>
            <a:lstStyle/>
            <a:p>
              <a:endParaRPr lang="en-US"/>
            </a:p>
          </p:txBody>
        </p:sp>
      </p:grpSp>
      <p:sp>
        <p:nvSpPr>
          <p:cNvPr id="779266" name="Rectangle 2"/>
          <p:cNvSpPr>
            <a:spLocks noGrp="1" noChangeArrowheads="1"/>
          </p:cNvSpPr>
          <p:nvPr>
            <p:ph type="title"/>
          </p:nvPr>
        </p:nvSpPr>
        <p:spPr/>
        <p:txBody>
          <a:bodyPr/>
          <a:lstStyle/>
          <a:p>
            <a:r>
              <a:rPr lang="en-US"/>
              <a:t>Random Route: Convergence</a:t>
            </a:r>
          </a:p>
        </p:txBody>
      </p:sp>
      <p:sp>
        <p:nvSpPr>
          <p:cNvPr id="779269" name="Rectangle 5"/>
          <p:cNvSpPr>
            <a:spLocks noChangeArrowheads="1"/>
          </p:cNvSpPr>
          <p:nvPr/>
        </p:nvSpPr>
        <p:spPr bwMode="auto">
          <a:xfrm>
            <a:off x="2743200" y="2362200"/>
            <a:ext cx="157163" cy="141288"/>
          </a:xfrm>
          <a:prstGeom prst="rect">
            <a:avLst/>
          </a:prstGeom>
          <a:solidFill>
            <a:srgbClr val="008000"/>
          </a:solidFill>
          <a:ln w="9360">
            <a:solidFill>
              <a:srgbClr val="000000"/>
            </a:solidFill>
            <a:miter lim="800000"/>
            <a:headEnd/>
            <a:tailEnd/>
          </a:ln>
          <a:effectLst/>
        </p:spPr>
        <p:txBody>
          <a:bodyPr wrap="none" anchor="ctr">
            <a:prstTxWarp prst="textNoShape">
              <a:avLst/>
            </a:prstTxWarp>
          </a:bodyPr>
          <a:lstStyle/>
          <a:p>
            <a:endParaRPr lang="en-US"/>
          </a:p>
        </p:txBody>
      </p:sp>
      <p:sp>
        <p:nvSpPr>
          <p:cNvPr id="779270" name="Rectangle 6"/>
          <p:cNvSpPr>
            <a:spLocks noChangeArrowheads="1"/>
          </p:cNvSpPr>
          <p:nvPr/>
        </p:nvSpPr>
        <p:spPr bwMode="auto">
          <a:xfrm>
            <a:off x="5105400" y="2362200"/>
            <a:ext cx="157163" cy="141288"/>
          </a:xfrm>
          <a:prstGeom prst="rect">
            <a:avLst/>
          </a:prstGeom>
          <a:solidFill>
            <a:srgbClr val="008000"/>
          </a:solidFill>
          <a:ln w="9360">
            <a:solidFill>
              <a:srgbClr val="000000"/>
            </a:solidFill>
            <a:miter lim="800000"/>
            <a:headEnd/>
            <a:tailEnd/>
          </a:ln>
          <a:effectLst/>
        </p:spPr>
        <p:txBody>
          <a:bodyPr wrap="none" anchor="ctr">
            <a:prstTxWarp prst="textNoShape">
              <a:avLst/>
            </a:prstTxWarp>
          </a:bodyPr>
          <a:lstStyle/>
          <a:p>
            <a:endParaRPr lang="en-US"/>
          </a:p>
        </p:txBody>
      </p:sp>
      <p:sp>
        <p:nvSpPr>
          <p:cNvPr id="779272" name="Line 8"/>
          <p:cNvSpPr>
            <a:spLocks noChangeShapeType="1"/>
          </p:cNvSpPr>
          <p:nvPr/>
        </p:nvSpPr>
        <p:spPr bwMode="auto">
          <a:xfrm>
            <a:off x="1905000" y="1676400"/>
            <a:ext cx="838200" cy="68580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74" name="Text Box 10"/>
          <p:cNvSpPr txBox="1">
            <a:spLocks noChangeArrowheads="1"/>
          </p:cNvSpPr>
          <p:nvPr/>
        </p:nvSpPr>
        <p:spPr bwMode="auto">
          <a:xfrm>
            <a:off x="2362200" y="2819400"/>
            <a:ext cx="1143000"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a </a:t>
            </a:r>
            <a:r>
              <a:rPr lang="en-US" sz="2800">
                <a:sym typeface="Symbol" charset="2"/>
              </a:rPr>
              <a:t> d</a:t>
            </a:r>
          </a:p>
        </p:txBody>
      </p:sp>
      <p:sp>
        <p:nvSpPr>
          <p:cNvPr id="779275" name="Text Box 11"/>
          <p:cNvSpPr txBox="1">
            <a:spLocks noChangeArrowheads="1"/>
          </p:cNvSpPr>
          <p:nvPr/>
        </p:nvSpPr>
        <p:spPr bwMode="auto">
          <a:xfrm>
            <a:off x="2365375" y="3219450"/>
            <a:ext cx="1139825"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b </a:t>
            </a:r>
            <a:r>
              <a:rPr lang="en-US" sz="2800">
                <a:sym typeface="Symbol" charset="2"/>
              </a:rPr>
              <a:t> a</a:t>
            </a:r>
          </a:p>
        </p:txBody>
      </p:sp>
      <p:sp>
        <p:nvSpPr>
          <p:cNvPr id="779276" name="Text Box 12"/>
          <p:cNvSpPr txBox="1">
            <a:spLocks noChangeArrowheads="1"/>
          </p:cNvSpPr>
          <p:nvPr/>
        </p:nvSpPr>
        <p:spPr bwMode="auto">
          <a:xfrm>
            <a:off x="2365375" y="3613150"/>
            <a:ext cx="1139825"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c </a:t>
            </a:r>
            <a:r>
              <a:rPr lang="en-US" sz="2800">
                <a:sym typeface="Symbol" charset="2"/>
              </a:rPr>
              <a:t> b</a:t>
            </a:r>
          </a:p>
        </p:txBody>
      </p:sp>
      <p:sp>
        <p:nvSpPr>
          <p:cNvPr id="779277" name="Text Box 13"/>
          <p:cNvSpPr txBox="1">
            <a:spLocks noChangeArrowheads="1"/>
          </p:cNvSpPr>
          <p:nvPr/>
        </p:nvSpPr>
        <p:spPr bwMode="auto">
          <a:xfrm>
            <a:off x="2365375" y="4006850"/>
            <a:ext cx="1139825"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d </a:t>
            </a:r>
            <a:r>
              <a:rPr lang="en-US" sz="2800">
                <a:sym typeface="Symbol" charset="2"/>
              </a:rPr>
              <a:t> c</a:t>
            </a:r>
          </a:p>
        </p:txBody>
      </p:sp>
      <p:sp>
        <p:nvSpPr>
          <p:cNvPr id="779280" name="Text Box 16"/>
          <p:cNvSpPr txBox="1">
            <a:spLocks noChangeArrowheads="1"/>
          </p:cNvSpPr>
          <p:nvPr/>
        </p:nvSpPr>
        <p:spPr bwMode="auto">
          <a:xfrm>
            <a:off x="4800600" y="2819400"/>
            <a:ext cx="1143000"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d </a:t>
            </a:r>
            <a:r>
              <a:rPr lang="en-US" sz="2800">
                <a:sym typeface="Symbol" charset="2"/>
              </a:rPr>
              <a:t> e</a:t>
            </a:r>
          </a:p>
        </p:txBody>
      </p:sp>
      <p:sp>
        <p:nvSpPr>
          <p:cNvPr id="779281" name="Text Box 17"/>
          <p:cNvSpPr txBox="1">
            <a:spLocks noChangeArrowheads="1"/>
          </p:cNvSpPr>
          <p:nvPr/>
        </p:nvSpPr>
        <p:spPr bwMode="auto">
          <a:xfrm>
            <a:off x="4803775" y="3213100"/>
            <a:ext cx="1139825"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e </a:t>
            </a:r>
            <a:r>
              <a:rPr lang="en-US" sz="2800">
                <a:sym typeface="Symbol" charset="2"/>
              </a:rPr>
              <a:t> d</a:t>
            </a:r>
          </a:p>
        </p:txBody>
      </p:sp>
      <p:sp>
        <p:nvSpPr>
          <p:cNvPr id="779282" name="Text Box 18"/>
          <p:cNvSpPr txBox="1">
            <a:spLocks noChangeArrowheads="1"/>
          </p:cNvSpPr>
          <p:nvPr/>
        </p:nvSpPr>
        <p:spPr bwMode="auto">
          <a:xfrm>
            <a:off x="4803775" y="3613150"/>
            <a:ext cx="1139825" cy="400050"/>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lnSpc>
                <a:spcPct val="70000"/>
              </a:lnSpc>
            </a:pPr>
            <a:r>
              <a:rPr lang="en-US" sz="2800"/>
              <a:t>f  </a:t>
            </a:r>
            <a:r>
              <a:rPr lang="en-US" sz="2800">
                <a:sym typeface="Symbol" charset="2"/>
              </a:rPr>
              <a:t> f</a:t>
            </a:r>
          </a:p>
        </p:txBody>
      </p:sp>
      <p:sp>
        <p:nvSpPr>
          <p:cNvPr id="779285" name="Line 21"/>
          <p:cNvSpPr>
            <a:spLocks noChangeShapeType="1"/>
          </p:cNvSpPr>
          <p:nvPr/>
        </p:nvSpPr>
        <p:spPr bwMode="auto">
          <a:xfrm>
            <a:off x="2895600" y="2438400"/>
            <a:ext cx="1295400" cy="76200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86" name="Line 22"/>
          <p:cNvSpPr>
            <a:spLocks noChangeShapeType="1"/>
          </p:cNvSpPr>
          <p:nvPr/>
        </p:nvSpPr>
        <p:spPr bwMode="auto">
          <a:xfrm>
            <a:off x="2959100" y="2438400"/>
            <a:ext cx="2133600" cy="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87" name="Line 23"/>
          <p:cNvSpPr>
            <a:spLocks noChangeShapeType="1"/>
          </p:cNvSpPr>
          <p:nvPr/>
        </p:nvSpPr>
        <p:spPr bwMode="auto">
          <a:xfrm flipH="1">
            <a:off x="1828800" y="2438400"/>
            <a:ext cx="914400" cy="53340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88" name="Line 24"/>
          <p:cNvSpPr>
            <a:spLocks noChangeShapeType="1"/>
          </p:cNvSpPr>
          <p:nvPr/>
        </p:nvSpPr>
        <p:spPr bwMode="auto">
          <a:xfrm>
            <a:off x="5334000" y="2438400"/>
            <a:ext cx="1676400" cy="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89" name="Line 25"/>
          <p:cNvSpPr>
            <a:spLocks noChangeShapeType="1"/>
          </p:cNvSpPr>
          <p:nvPr/>
        </p:nvSpPr>
        <p:spPr bwMode="auto">
          <a:xfrm flipV="1">
            <a:off x="5257800" y="1752600"/>
            <a:ext cx="762000" cy="609600"/>
          </a:xfrm>
          <a:prstGeom prst="line">
            <a:avLst/>
          </a:prstGeom>
          <a:noFill/>
          <a:ln w="25400">
            <a:solidFill>
              <a:schemeClr val="tx1"/>
            </a:solidFill>
            <a:round/>
            <a:headEnd/>
            <a:tailEnd/>
          </a:ln>
          <a:effectLst/>
        </p:spPr>
        <p:txBody>
          <a:bodyPr wrap="none" lIns="92075" tIns="46038" rIns="92075" bIns="46038">
            <a:prstTxWarp prst="textNoShape">
              <a:avLst/>
            </a:prstTxWarp>
          </a:bodyPr>
          <a:lstStyle/>
          <a:p>
            <a:endParaRPr lang="en-US"/>
          </a:p>
        </p:txBody>
      </p:sp>
      <p:sp>
        <p:nvSpPr>
          <p:cNvPr id="779290" name="Text Box 26"/>
          <p:cNvSpPr txBox="1">
            <a:spLocks noChangeArrowheads="1"/>
          </p:cNvSpPr>
          <p:nvPr/>
        </p:nvSpPr>
        <p:spPr bwMode="auto">
          <a:xfrm>
            <a:off x="1752600" y="1676400"/>
            <a:ext cx="382588" cy="51911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a</a:t>
            </a:r>
          </a:p>
        </p:txBody>
      </p:sp>
      <p:sp>
        <p:nvSpPr>
          <p:cNvPr id="779292" name="Text Box 28"/>
          <p:cNvSpPr txBox="1">
            <a:spLocks noChangeArrowheads="1"/>
          </p:cNvSpPr>
          <p:nvPr/>
        </p:nvSpPr>
        <p:spPr bwMode="auto">
          <a:xfrm>
            <a:off x="1828800" y="2362200"/>
            <a:ext cx="382588" cy="51911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b</a:t>
            </a:r>
          </a:p>
        </p:txBody>
      </p:sp>
      <p:sp>
        <p:nvSpPr>
          <p:cNvPr id="779293" name="Text Box 29"/>
          <p:cNvSpPr txBox="1">
            <a:spLocks noChangeArrowheads="1"/>
          </p:cNvSpPr>
          <p:nvPr/>
        </p:nvSpPr>
        <p:spPr bwMode="auto">
          <a:xfrm>
            <a:off x="3733800" y="2971800"/>
            <a:ext cx="361950" cy="51911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c</a:t>
            </a:r>
          </a:p>
        </p:txBody>
      </p:sp>
      <p:sp>
        <p:nvSpPr>
          <p:cNvPr id="779294" name="Text Box 30"/>
          <p:cNvSpPr txBox="1">
            <a:spLocks noChangeArrowheads="1"/>
          </p:cNvSpPr>
          <p:nvPr/>
        </p:nvSpPr>
        <p:spPr bwMode="auto">
          <a:xfrm>
            <a:off x="4191000" y="2362200"/>
            <a:ext cx="382588" cy="51911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d</a:t>
            </a:r>
          </a:p>
        </p:txBody>
      </p:sp>
      <p:sp>
        <p:nvSpPr>
          <p:cNvPr id="779295" name="Text Box 31"/>
          <p:cNvSpPr txBox="1">
            <a:spLocks noChangeArrowheads="1"/>
          </p:cNvSpPr>
          <p:nvPr/>
        </p:nvSpPr>
        <p:spPr bwMode="auto">
          <a:xfrm>
            <a:off x="6094413" y="2300288"/>
            <a:ext cx="382587" cy="519112"/>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e</a:t>
            </a:r>
          </a:p>
        </p:txBody>
      </p:sp>
      <p:sp>
        <p:nvSpPr>
          <p:cNvPr id="779296" name="Text Box 32"/>
          <p:cNvSpPr txBox="1">
            <a:spLocks noChangeArrowheads="1"/>
          </p:cNvSpPr>
          <p:nvPr/>
        </p:nvSpPr>
        <p:spPr bwMode="auto">
          <a:xfrm>
            <a:off x="5486400" y="1625600"/>
            <a:ext cx="282575" cy="51911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800"/>
              <a:t>f</a:t>
            </a:r>
          </a:p>
        </p:txBody>
      </p:sp>
      <p:sp>
        <p:nvSpPr>
          <p:cNvPr id="779298" name="Line 34"/>
          <p:cNvSpPr>
            <a:spLocks noChangeShapeType="1"/>
          </p:cNvSpPr>
          <p:nvPr/>
        </p:nvSpPr>
        <p:spPr bwMode="auto">
          <a:xfrm>
            <a:off x="1981200" y="1562100"/>
            <a:ext cx="914400" cy="762000"/>
          </a:xfrm>
          <a:prstGeom prst="line">
            <a:avLst/>
          </a:prstGeom>
          <a:noFill/>
          <a:ln w="50800">
            <a:solidFill>
              <a:schemeClr val="tx2"/>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299" name="Text Box 35"/>
          <p:cNvSpPr txBox="1">
            <a:spLocks noChangeArrowheads="1"/>
          </p:cNvSpPr>
          <p:nvPr/>
        </p:nvSpPr>
        <p:spPr bwMode="auto">
          <a:xfrm>
            <a:off x="457200" y="3124200"/>
            <a:ext cx="1863725" cy="931863"/>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randomized </a:t>
            </a:r>
          </a:p>
          <a:p>
            <a:r>
              <a:rPr lang="en-US"/>
              <a:t>routing table</a:t>
            </a:r>
          </a:p>
        </p:txBody>
      </p:sp>
      <p:sp>
        <p:nvSpPr>
          <p:cNvPr id="779304" name="Line 40"/>
          <p:cNvSpPr>
            <a:spLocks noChangeShapeType="1"/>
          </p:cNvSpPr>
          <p:nvPr/>
        </p:nvSpPr>
        <p:spPr bwMode="auto">
          <a:xfrm>
            <a:off x="2895600" y="2286000"/>
            <a:ext cx="2209800" cy="0"/>
          </a:xfrm>
          <a:prstGeom prst="line">
            <a:avLst/>
          </a:prstGeom>
          <a:noFill/>
          <a:ln w="50800">
            <a:solidFill>
              <a:schemeClr val="tx2"/>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305" name="Line 41"/>
          <p:cNvSpPr>
            <a:spLocks noChangeShapeType="1"/>
          </p:cNvSpPr>
          <p:nvPr/>
        </p:nvSpPr>
        <p:spPr bwMode="auto">
          <a:xfrm>
            <a:off x="5410200" y="2286000"/>
            <a:ext cx="1600200" cy="0"/>
          </a:xfrm>
          <a:prstGeom prst="line">
            <a:avLst/>
          </a:prstGeom>
          <a:noFill/>
          <a:ln w="50800">
            <a:solidFill>
              <a:schemeClr val="tx2"/>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306" name="Line 42"/>
          <p:cNvSpPr>
            <a:spLocks noChangeShapeType="1"/>
          </p:cNvSpPr>
          <p:nvPr/>
        </p:nvSpPr>
        <p:spPr bwMode="auto">
          <a:xfrm>
            <a:off x="2057400" y="1447800"/>
            <a:ext cx="914400" cy="762000"/>
          </a:xfrm>
          <a:prstGeom prst="line">
            <a:avLst/>
          </a:prstGeom>
          <a:noFill/>
          <a:ln w="50800">
            <a:solidFill>
              <a:schemeClr val="hlink"/>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307" name="Line 43"/>
          <p:cNvSpPr>
            <a:spLocks noChangeShapeType="1"/>
          </p:cNvSpPr>
          <p:nvPr/>
        </p:nvSpPr>
        <p:spPr bwMode="auto">
          <a:xfrm>
            <a:off x="2971800" y="2133600"/>
            <a:ext cx="2133600" cy="0"/>
          </a:xfrm>
          <a:prstGeom prst="line">
            <a:avLst/>
          </a:prstGeom>
          <a:noFill/>
          <a:ln w="50800">
            <a:solidFill>
              <a:schemeClr val="hlink"/>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308" name="Line 44"/>
          <p:cNvSpPr>
            <a:spLocks noChangeShapeType="1"/>
          </p:cNvSpPr>
          <p:nvPr/>
        </p:nvSpPr>
        <p:spPr bwMode="auto">
          <a:xfrm>
            <a:off x="5410200" y="2133600"/>
            <a:ext cx="1600200" cy="0"/>
          </a:xfrm>
          <a:prstGeom prst="line">
            <a:avLst/>
          </a:prstGeom>
          <a:noFill/>
          <a:ln w="50800">
            <a:solidFill>
              <a:schemeClr val="hlink"/>
            </a:solidFill>
            <a:prstDash val="sysDot"/>
            <a:round/>
            <a:headEnd/>
            <a:tailEnd type="stealth" w="lg" len="med"/>
          </a:ln>
          <a:effectLst/>
        </p:spPr>
        <p:txBody>
          <a:bodyPr wrap="none" lIns="92075" tIns="46038" rIns="92075" bIns="46038">
            <a:prstTxWarp prst="textNoShape">
              <a:avLst/>
            </a:prstTxWarp>
          </a:bodyPr>
          <a:lstStyle/>
          <a:p>
            <a:endParaRPr lang="en-US"/>
          </a:p>
        </p:txBody>
      </p:sp>
      <p:sp>
        <p:nvSpPr>
          <p:cNvPr id="779309" name="Text Box 45"/>
          <p:cNvSpPr txBox="1">
            <a:spLocks noChangeArrowheads="1"/>
          </p:cNvSpPr>
          <p:nvPr/>
        </p:nvSpPr>
        <p:spPr bwMode="auto">
          <a:xfrm>
            <a:off x="534988" y="4945063"/>
            <a:ext cx="7947025" cy="1074737"/>
          </a:xfrm>
          <a:prstGeom prst="rect">
            <a:avLst/>
          </a:prstGeom>
          <a:solidFill>
            <a:srgbClr val="FFFF99"/>
          </a:solidFill>
          <a:ln w="9525">
            <a:noFill/>
            <a:miter lim="800000"/>
            <a:headEnd/>
            <a:tailEnd/>
          </a:ln>
          <a:effectLst/>
        </p:spPr>
        <p:txBody>
          <a:bodyPr wrap="none" lIns="92075" tIns="46038" rIns="92075" bIns="46038">
            <a:prstTxWarp prst="textNoShape">
              <a:avLst/>
            </a:prstTxWarp>
            <a:spAutoFit/>
          </a:bodyPr>
          <a:lstStyle/>
          <a:p>
            <a:pPr algn="ctr"/>
            <a:r>
              <a:rPr lang="en-US" sz="2800"/>
              <a:t>Using routing table gives </a:t>
            </a:r>
            <a:r>
              <a:rPr lang="en-US" sz="2800">
                <a:solidFill>
                  <a:schemeClr val="tx2"/>
                </a:solidFill>
              </a:rPr>
              <a:t>Convergence Property</a:t>
            </a:r>
            <a:r>
              <a:rPr lang="en-US" sz="2800"/>
              <a:t>: </a:t>
            </a:r>
          </a:p>
          <a:p>
            <a:pPr algn="ctr"/>
            <a:r>
              <a:rPr lang="en-US" sz="2800"/>
              <a:t>Routes merge if crossing the same edge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779298"/>
                                        </p:tgtEl>
                                        <p:attrNameLst>
                                          <p:attrName>style.visibility</p:attrName>
                                        </p:attrNameLst>
                                      </p:cBhvr>
                                      <p:to>
                                        <p:strVal val="visible"/>
                                      </p:to>
                                    </p:set>
                                    <p:animEffect transition="in" filter="wipe(left)">
                                      <p:cBhvr>
                                        <p:cTn id="11" dur="500"/>
                                        <p:tgtEl>
                                          <p:spTgt spid="779298"/>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mph" presetSubtype="2" fill="hold" nodeType="clickEffect">
                                  <p:stCondLst>
                                    <p:cond delay="0"/>
                                  </p:stCondLst>
                                  <p:childTnLst>
                                    <p:animClr clrSpc="rgb" dir="cw">
                                      <p:cBhvr>
                                        <p:cTn id="15" dur="500" fill="hold"/>
                                        <p:tgtEl>
                                          <p:spTgt spid="779274"/>
                                        </p:tgtEl>
                                        <p:attrNameLst>
                                          <p:attrName>fillcolor</p:attrName>
                                        </p:attrNameLst>
                                      </p:cBhvr>
                                      <p:to>
                                        <a:schemeClr val="accent1"/>
                                      </p:to>
                                    </p:animClr>
                                    <p:set>
                                      <p:cBhvr>
                                        <p:cTn id="16" dur="500" fill="hold"/>
                                        <p:tgtEl>
                                          <p:spTgt spid="779274"/>
                                        </p:tgtEl>
                                        <p:attrNameLst>
                                          <p:attrName>fill.type</p:attrName>
                                        </p:attrNameLst>
                                      </p:cBhvr>
                                      <p:to>
                                        <p:strVal val="solid"/>
                                      </p:to>
                                    </p:set>
                                    <p:set>
                                      <p:cBhvr>
                                        <p:cTn id="17" dur="500" fill="hold"/>
                                        <p:tgtEl>
                                          <p:spTgt spid="779274"/>
                                        </p:tgtEl>
                                        <p:attrNameLst>
                                          <p:attrName>fill.on</p:attrName>
                                        </p:attrNameLst>
                                      </p:cBhvr>
                                      <p:to>
                                        <p:strVal val="tru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79304"/>
                                        </p:tgtEl>
                                        <p:attrNameLst>
                                          <p:attrName>style.visibility</p:attrName>
                                        </p:attrNameLst>
                                      </p:cBhvr>
                                      <p:to>
                                        <p:strVal val="visible"/>
                                      </p:to>
                                    </p:set>
                                    <p:animEffect transition="in" filter="wipe(left)">
                                      <p:cBhvr>
                                        <p:cTn id="22" dur="500"/>
                                        <p:tgtEl>
                                          <p:spTgt spid="77930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mph" presetSubtype="2" fill="hold" nodeType="clickEffect">
                                  <p:stCondLst>
                                    <p:cond delay="0"/>
                                  </p:stCondLst>
                                  <p:childTnLst>
                                    <p:animClr clrSpc="rgb" dir="cw">
                                      <p:cBhvr>
                                        <p:cTn id="26" dur="500" fill="hold"/>
                                        <p:tgtEl>
                                          <p:spTgt spid="779280"/>
                                        </p:tgtEl>
                                        <p:attrNameLst>
                                          <p:attrName>fillcolor</p:attrName>
                                        </p:attrNameLst>
                                      </p:cBhvr>
                                      <p:to>
                                        <a:schemeClr val="accent1"/>
                                      </p:to>
                                    </p:animClr>
                                    <p:set>
                                      <p:cBhvr>
                                        <p:cTn id="27" dur="500" fill="hold"/>
                                        <p:tgtEl>
                                          <p:spTgt spid="779280"/>
                                        </p:tgtEl>
                                        <p:attrNameLst>
                                          <p:attrName>fill.type</p:attrName>
                                        </p:attrNameLst>
                                      </p:cBhvr>
                                      <p:to>
                                        <p:strVal val="solid"/>
                                      </p:to>
                                    </p:set>
                                    <p:set>
                                      <p:cBhvr>
                                        <p:cTn id="28" dur="500" fill="hold"/>
                                        <p:tgtEl>
                                          <p:spTgt spid="779280"/>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8" fill="hold" grpId="0" nodeType="clickEffect">
                                  <p:stCondLst>
                                    <p:cond delay="0"/>
                                  </p:stCondLst>
                                  <p:childTnLst>
                                    <p:set>
                                      <p:cBhvr>
                                        <p:cTn id="32" dur="1" fill="hold">
                                          <p:stCondLst>
                                            <p:cond delay="0"/>
                                          </p:stCondLst>
                                        </p:cTn>
                                        <p:tgtEl>
                                          <p:spTgt spid="779305"/>
                                        </p:tgtEl>
                                        <p:attrNameLst>
                                          <p:attrName>style.visibility</p:attrName>
                                        </p:attrNameLst>
                                      </p:cBhvr>
                                      <p:to>
                                        <p:strVal val="visible"/>
                                      </p:to>
                                    </p:set>
                                    <p:animEffect transition="in" filter="wipe(left)">
                                      <p:cBhvr>
                                        <p:cTn id="33" dur="500"/>
                                        <p:tgtEl>
                                          <p:spTgt spid="779305"/>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779309"/>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779306"/>
                                        </p:tgtEl>
                                        <p:attrNameLst>
                                          <p:attrName>style.visibility</p:attrName>
                                        </p:attrNameLst>
                                      </p:cBhvr>
                                      <p:to>
                                        <p:strVal val="visible"/>
                                      </p:to>
                                    </p:set>
                                    <p:animEffect transition="in" filter="wipe(left)">
                                      <p:cBhvr>
                                        <p:cTn id="42" dur="500"/>
                                        <p:tgtEl>
                                          <p:spTgt spid="779306"/>
                                        </p:tgtEl>
                                      </p:cBhvr>
                                    </p:animEffect>
                                  </p:childTnLst>
                                </p:cTn>
                              </p:par>
                            </p:childTnLst>
                          </p:cTn>
                        </p:par>
                      </p:childTnLst>
                    </p:cTn>
                  </p:par>
                  <p:par>
                    <p:cTn id="43" fill="hold">
                      <p:stCondLst>
                        <p:cond delay="indefinite"/>
                      </p:stCondLst>
                      <p:childTnLst>
                        <p:par>
                          <p:cTn id="44" fill="hold">
                            <p:stCondLst>
                              <p:cond delay="0"/>
                            </p:stCondLst>
                            <p:childTnLst>
                              <p:par>
                                <p:cTn id="45" presetID="1" presetClass="emph" presetSubtype="2" fill="hold" nodeType="clickEffect">
                                  <p:stCondLst>
                                    <p:cond delay="0"/>
                                  </p:stCondLst>
                                  <p:childTnLst>
                                    <p:animClr clrSpc="rgb" dir="cw">
                                      <p:cBhvr>
                                        <p:cTn id="46" dur="500" fill="hold"/>
                                        <p:tgtEl>
                                          <p:spTgt spid="779274"/>
                                        </p:tgtEl>
                                        <p:attrNameLst>
                                          <p:attrName>fillcolor</p:attrName>
                                        </p:attrNameLst>
                                      </p:cBhvr>
                                      <p:to>
                                        <a:srgbClr val="FF66FF"/>
                                      </p:to>
                                    </p:animClr>
                                    <p:set>
                                      <p:cBhvr>
                                        <p:cTn id="47" dur="500" fill="hold"/>
                                        <p:tgtEl>
                                          <p:spTgt spid="779274"/>
                                        </p:tgtEl>
                                        <p:attrNameLst>
                                          <p:attrName>fill.type</p:attrName>
                                        </p:attrNameLst>
                                      </p:cBhvr>
                                      <p:to>
                                        <p:strVal val="solid"/>
                                      </p:to>
                                    </p:set>
                                    <p:set>
                                      <p:cBhvr>
                                        <p:cTn id="48" dur="500" fill="hold"/>
                                        <p:tgtEl>
                                          <p:spTgt spid="779274"/>
                                        </p:tgtEl>
                                        <p:attrNameLst>
                                          <p:attrName>fill.on</p:attrName>
                                        </p:attrNameLst>
                                      </p:cBhvr>
                                      <p:to>
                                        <p:strVal val="true"/>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8" fill="hold" grpId="0" nodeType="clickEffect">
                                  <p:stCondLst>
                                    <p:cond delay="0"/>
                                  </p:stCondLst>
                                  <p:childTnLst>
                                    <p:set>
                                      <p:cBhvr>
                                        <p:cTn id="52" dur="1" fill="hold">
                                          <p:stCondLst>
                                            <p:cond delay="0"/>
                                          </p:stCondLst>
                                        </p:cTn>
                                        <p:tgtEl>
                                          <p:spTgt spid="779307"/>
                                        </p:tgtEl>
                                        <p:attrNameLst>
                                          <p:attrName>style.visibility</p:attrName>
                                        </p:attrNameLst>
                                      </p:cBhvr>
                                      <p:to>
                                        <p:strVal val="visible"/>
                                      </p:to>
                                    </p:set>
                                    <p:animEffect transition="in" filter="wipe(left)">
                                      <p:cBhvr>
                                        <p:cTn id="53" dur="500"/>
                                        <p:tgtEl>
                                          <p:spTgt spid="779307"/>
                                        </p:tgtEl>
                                      </p:cBhvr>
                                    </p:animEffect>
                                  </p:childTnLst>
                                </p:cTn>
                              </p:par>
                            </p:childTnLst>
                          </p:cTn>
                        </p:par>
                        <p:par>
                          <p:cTn id="54" fill="hold">
                            <p:stCondLst>
                              <p:cond delay="500"/>
                            </p:stCondLst>
                            <p:childTnLst>
                              <p:par>
                                <p:cTn id="55" presetID="1" presetClass="emph" presetSubtype="2" fill="hold" nodeType="afterEffect">
                                  <p:stCondLst>
                                    <p:cond delay="0"/>
                                  </p:stCondLst>
                                  <p:childTnLst>
                                    <p:animClr clrSpc="rgb" dir="cw">
                                      <p:cBhvr>
                                        <p:cTn id="56" dur="500" fill="hold"/>
                                        <p:tgtEl>
                                          <p:spTgt spid="779280"/>
                                        </p:tgtEl>
                                        <p:attrNameLst>
                                          <p:attrName>fillcolor</p:attrName>
                                        </p:attrNameLst>
                                      </p:cBhvr>
                                      <p:to>
                                        <a:srgbClr val="FF66FF"/>
                                      </p:to>
                                    </p:animClr>
                                    <p:set>
                                      <p:cBhvr>
                                        <p:cTn id="57" dur="500" fill="hold"/>
                                        <p:tgtEl>
                                          <p:spTgt spid="779280"/>
                                        </p:tgtEl>
                                        <p:attrNameLst>
                                          <p:attrName>fill.type</p:attrName>
                                        </p:attrNameLst>
                                      </p:cBhvr>
                                      <p:to>
                                        <p:strVal val="solid"/>
                                      </p:to>
                                    </p:set>
                                    <p:set>
                                      <p:cBhvr>
                                        <p:cTn id="58" dur="500" fill="hold"/>
                                        <p:tgtEl>
                                          <p:spTgt spid="779280"/>
                                        </p:tgtEl>
                                        <p:attrNameLst>
                                          <p:attrName>fill.on</p:attrName>
                                        </p:attrNameLst>
                                      </p:cBhvr>
                                      <p:to>
                                        <p:strVal val="true"/>
                                      </p:to>
                                    </p:set>
                                  </p:childTnLst>
                                </p:cTn>
                              </p:par>
                            </p:childTnLst>
                          </p:cTn>
                        </p:par>
                        <p:par>
                          <p:cTn id="59" fill="hold">
                            <p:stCondLst>
                              <p:cond delay="1000"/>
                            </p:stCondLst>
                            <p:childTnLst>
                              <p:par>
                                <p:cTn id="60" presetID="22" presetClass="entr" presetSubtype="8" fill="hold" grpId="0" nodeType="afterEffect">
                                  <p:stCondLst>
                                    <p:cond delay="0"/>
                                  </p:stCondLst>
                                  <p:childTnLst>
                                    <p:set>
                                      <p:cBhvr>
                                        <p:cTn id="61" dur="1" fill="hold">
                                          <p:stCondLst>
                                            <p:cond delay="0"/>
                                          </p:stCondLst>
                                        </p:cTn>
                                        <p:tgtEl>
                                          <p:spTgt spid="779308"/>
                                        </p:tgtEl>
                                        <p:attrNameLst>
                                          <p:attrName>style.visibility</p:attrName>
                                        </p:attrNameLst>
                                      </p:cBhvr>
                                      <p:to>
                                        <p:strVal val="visible"/>
                                      </p:to>
                                    </p:set>
                                    <p:animEffect transition="in" filter="wipe(left)">
                                      <p:cBhvr>
                                        <p:cTn id="62" dur="500"/>
                                        <p:tgtEl>
                                          <p:spTgt spid="779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298" grpId="0" animBg="1"/>
      <p:bldP spid="779304" grpId="0" animBg="1"/>
      <p:bldP spid="779305" grpId="0" animBg="1"/>
      <p:bldP spid="779306" grpId="0" animBg="1"/>
      <p:bldP spid="779307" grpId="0" animBg="1"/>
      <p:bldP spid="779308" grpId="0" animBg="1"/>
      <p:bldP spid="779309" grpId="0" animBg="1" autoUpdateAnimBg="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6722" name="Rectangle 2"/>
          <p:cNvSpPr>
            <a:spLocks noGrp="1" noChangeArrowheads="1"/>
          </p:cNvSpPr>
          <p:nvPr>
            <p:ph type="title"/>
          </p:nvPr>
        </p:nvSpPr>
        <p:spPr>
          <a:xfrm>
            <a:off x="706438" y="228600"/>
            <a:ext cx="7772400" cy="838200"/>
          </a:xfrm>
        </p:spPr>
        <p:txBody>
          <a:bodyPr/>
          <a:lstStyle/>
          <a:p>
            <a:r>
              <a:rPr lang="en-US"/>
              <a:t>Tails of Sybil Suspects</a:t>
            </a:r>
          </a:p>
        </p:txBody>
      </p:sp>
      <p:sp>
        <p:nvSpPr>
          <p:cNvPr id="926723" name="Rectangle 3"/>
          <p:cNvSpPr>
            <a:spLocks noGrp="1" noChangeArrowheads="1"/>
          </p:cNvSpPr>
          <p:nvPr>
            <p:ph type="body" idx="1"/>
          </p:nvPr>
        </p:nvSpPr>
        <p:spPr>
          <a:xfrm>
            <a:off x="685800" y="990600"/>
            <a:ext cx="7772400" cy="1219200"/>
          </a:xfrm>
        </p:spPr>
        <p:txBody>
          <a:bodyPr/>
          <a:lstStyle/>
          <a:p>
            <a:r>
              <a:rPr lang="en-US" dirty="0"/>
              <a:t>E</a:t>
            </a:r>
            <a:r>
              <a:rPr lang="en-US" dirty="0" smtClean="0"/>
              <a:t>very </a:t>
            </a:r>
            <a:r>
              <a:rPr lang="en-US" dirty="0" err="1"/>
              <a:t>sybil</a:t>
            </a:r>
            <a:r>
              <a:rPr lang="en-US" dirty="0"/>
              <a:t> suspect initiates a random route from </a:t>
            </a:r>
            <a:r>
              <a:rPr lang="en-US" dirty="0" smtClean="0"/>
              <a:t>itself and registers its key at the tail</a:t>
            </a:r>
            <a:endParaRPr lang="en-US" dirty="0"/>
          </a:p>
        </p:txBody>
      </p:sp>
      <p:sp>
        <p:nvSpPr>
          <p:cNvPr id="926725" name="Text Box 5"/>
          <p:cNvSpPr txBox="1">
            <a:spLocks noChangeArrowheads="1"/>
          </p:cNvSpPr>
          <p:nvPr/>
        </p:nvSpPr>
        <p:spPr bwMode="auto">
          <a:xfrm>
            <a:off x="446088" y="3805238"/>
            <a:ext cx="1179512" cy="641350"/>
          </a:xfrm>
          <a:prstGeom prst="rect">
            <a:avLst/>
          </a:prstGeom>
          <a:noFill/>
          <a:ln w="9525">
            <a:noFill/>
            <a:round/>
            <a:headEnd/>
            <a:tailEnd/>
          </a:ln>
          <a:effectLst/>
        </p:spPr>
        <p:txBody>
          <a:bodyPr wrap="none"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336600"/>
                </a:solidFill>
              </a:rPr>
              <a:t>honest</a:t>
            </a:r>
          </a:p>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336600"/>
                </a:solidFill>
              </a:rPr>
              <a:t>nodes</a:t>
            </a:r>
          </a:p>
        </p:txBody>
      </p:sp>
      <p:sp>
        <p:nvSpPr>
          <p:cNvPr id="926726" name="Line 6"/>
          <p:cNvSpPr>
            <a:spLocks noChangeShapeType="1"/>
          </p:cNvSpPr>
          <p:nvPr/>
        </p:nvSpPr>
        <p:spPr bwMode="auto">
          <a:xfrm>
            <a:off x="3783013" y="4013200"/>
            <a:ext cx="1643062" cy="430213"/>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26727" name="Line 7"/>
          <p:cNvSpPr>
            <a:spLocks noChangeShapeType="1"/>
          </p:cNvSpPr>
          <p:nvPr/>
        </p:nvSpPr>
        <p:spPr bwMode="auto">
          <a:xfrm flipV="1">
            <a:off x="3860800" y="4427538"/>
            <a:ext cx="1525588" cy="263525"/>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26728" name="Line 8"/>
          <p:cNvSpPr>
            <a:spLocks noChangeShapeType="1"/>
          </p:cNvSpPr>
          <p:nvPr/>
        </p:nvSpPr>
        <p:spPr bwMode="auto">
          <a:xfrm>
            <a:off x="3860800" y="3119438"/>
            <a:ext cx="1538288" cy="250825"/>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26729" name="Oval 9"/>
          <p:cNvSpPr>
            <a:spLocks noChangeArrowheads="1"/>
          </p:cNvSpPr>
          <p:nvPr/>
        </p:nvSpPr>
        <p:spPr bwMode="auto">
          <a:xfrm>
            <a:off x="1665288" y="2205038"/>
            <a:ext cx="2590800" cy="3509962"/>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sp>
        <p:nvSpPr>
          <p:cNvPr id="926730" name="Oval 10"/>
          <p:cNvSpPr>
            <a:spLocks noChangeArrowheads="1"/>
          </p:cNvSpPr>
          <p:nvPr/>
        </p:nvSpPr>
        <p:spPr bwMode="auto">
          <a:xfrm>
            <a:off x="5002213" y="2205038"/>
            <a:ext cx="2530475" cy="3509962"/>
          </a:xfrm>
          <a:prstGeom prst="ellipse">
            <a:avLst/>
          </a:prstGeom>
          <a:noFill/>
          <a:ln w="27305">
            <a:solidFill>
              <a:schemeClr val="tx1"/>
            </a:solidFill>
            <a:miter lim="800000"/>
            <a:headEnd/>
            <a:tailEnd/>
          </a:ln>
          <a:effectLst/>
        </p:spPr>
        <p:txBody>
          <a:bodyPr wrap="none" anchor="ctr">
            <a:prstTxWarp prst="textNoShape">
              <a:avLst/>
            </a:prstTxWarp>
          </a:bodyPr>
          <a:lstStyle/>
          <a:p>
            <a:endParaRPr lang="en-US"/>
          </a:p>
        </p:txBody>
      </p:sp>
      <p:grpSp>
        <p:nvGrpSpPr>
          <p:cNvPr id="2" name="Group 11"/>
          <p:cNvGrpSpPr>
            <a:grpSpLocks/>
          </p:cNvGrpSpPr>
          <p:nvPr/>
        </p:nvGrpSpPr>
        <p:grpSpPr bwMode="auto">
          <a:xfrm>
            <a:off x="5932488" y="3195638"/>
            <a:ext cx="990600" cy="674687"/>
            <a:chOff x="3737" y="2013"/>
            <a:chExt cx="624" cy="425"/>
          </a:xfrm>
        </p:grpSpPr>
        <p:sp>
          <p:nvSpPr>
            <p:cNvPr id="926732" name="Rectangle 12"/>
            <p:cNvSpPr>
              <a:spLocks noChangeArrowheads="1"/>
            </p:cNvSpPr>
            <p:nvPr/>
          </p:nvSpPr>
          <p:spPr bwMode="auto">
            <a:xfrm>
              <a:off x="3737" y="2349"/>
              <a:ext cx="89" cy="89"/>
            </a:xfrm>
            <a:prstGeom prst="rect">
              <a:avLst/>
            </a:prstGeom>
            <a:solidFill>
              <a:srgbClr val="FF00FF"/>
            </a:solidFill>
            <a:ln w="9360">
              <a:solidFill>
                <a:srgbClr val="000000"/>
              </a:solidFill>
              <a:miter lim="800000"/>
              <a:headEnd/>
              <a:tailEnd/>
            </a:ln>
            <a:effectLst/>
          </p:spPr>
          <p:txBody>
            <a:bodyPr wrap="none" anchor="ctr">
              <a:prstTxWarp prst="textNoShape">
                <a:avLst/>
              </a:prstTxWarp>
            </a:bodyPr>
            <a:lstStyle/>
            <a:p>
              <a:endParaRPr lang="en-US"/>
            </a:p>
          </p:txBody>
        </p:sp>
        <p:sp>
          <p:nvSpPr>
            <p:cNvPr id="926733" name="Rectangle 13"/>
            <p:cNvSpPr>
              <a:spLocks noChangeArrowheads="1"/>
            </p:cNvSpPr>
            <p:nvPr/>
          </p:nvSpPr>
          <p:spPr bwMode="auto">
            <a:xfrm>
              <a:off x="4272" y="2013"/>
              <a:ext cx="89" cy="89"/>
            </a:xfrm>
            <a:prstGeom prst="rect">
              <a:avLst/>
            </a:prstGeom>
            <a:solidFill>
              <a:srgbClr val="FF00FF"/>
            </a:solidFill>
            <a:ln w="9360">
              <a:solidFill>
                <a:srgbClr val="000000"/>
              </a:solidFill>
              <a:miter lim="800000"/>
              <a:headEnd/>
              <a:tailEnd/>
            </a:ln>
            <a:effectLst/>
          </p:spPr>
          <p:txBody>
            <a:bodyPr wrap="none" anchor="ctr">
              <a:prstTxWarp prst="textNoShape">
                <a:avLst/>
              </a:prstTxWarp>
            </a:bodyPr>
            <a:lstStyle/>
            <a:p>
              <a:endParaRPr lang="en-US"/>
            </a:p>
          </p:txBody>
        </p:sp>
      </p:grpSp>
      <p:sp>
        <p:nvSpPr>
          <p:cNvPr id="926734" name="Text Box 14"/>
          <p:cNvSpPr txBox="1">
            <a:spLocks noChangeArrowheads="1"/>
          </p:cNvSpPr>
          <p:nvPr/>
        </p:nvSpPr>
        <p:spPr bwMode="auto">
          <a:xfrm>
            <a:off x="7608888" y="3729038"/>
            <a:ext cx="1077912" cy="641350"/>
          </a:xfrm>
          <a:prstGeom prst="rect">
            <a:avLst/>
          </a:prstGeom>
          <a:noFill/>
          <a:ln w="9525">
            <a:noFill/>
            <a:round/>
            <a:headEnd/>
            <a:tailEnd/>
          </a:ln>
          <a:effectLst/>
        </p:spPr>
        <p:txBody>
          <a:bodyPr wrap="none"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FF3399"/>
                </a:solidFill>
              </a:rPr>
              <a:t>sybil</a:t>
            </a:r>
          </a:p>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FF3399"/>
                </a:solidFill>
              </a:rPr>
              <a:t>nodes</a:t>
            </a:r>
          </a:p>
        </p:txBody>
      </p:sp>
      <p:grpSp>
        <p:nvGrpSpPr>
          <p:cNvPr id="3" name="Group 15"/>
          <p:cNvGrpSpPr>
            <a:grpSpLocks/>
          </p:cNvGrpSpPr>
          <p:nvPr/>
        </p:nvGrpSpPr>
        <p:grpSpPr bwMode="auto">
          <a:xfrm>
            <a:off x="3443288" y="2978150"/>
            <a:ext cx="2478087" cy="1427163"/>
            <a:chOff x="2169" y="1876"/>
            <a:chExt cx="1561" cy="899"/>
          </a:xfrm>
        </p:grpSpPr>
        <p:sp>
          <p:nvSpPr>
            <p:cNvPr id="926736" name="Freeform 16"/>
            <p:cNvSpPr>
              <a:spLocks/>
            </p:cNvSpPr>
            <p:nvPr/>
          </p:nvSpPr>
          <p:spPr bwMode="auto">
            <a:xfrm>
              <a:off x="2169" y="1890"/>
              <a:ext cx="1561" cy="885"/>
            </a:xfrm>
            <a:custGeom>
              <a:avLst/>
              <a:gdLst/>
              <a:ahLst/>
              <a:cxnLst>
                <a:cxn ang="0">
                  <a:pos x="1561" y="555"/>
                </a:cxn>
                <a:cxn ang="0">
                  <a:pos x="1277" y="854"/>
                </a:cxn>
                <a:cxn ang="0">
                  <a:pos x="800" y="742"/>
                </a:cxn>
                <a:cxn ang="0">
                  <a:pos x="228" y="613"/>
                </a:cxn>
                <a:cxn ang="0">
                  <a:pos x="25" y="384"/>
                </a:cxn>
                <a:cxn ang="0">
                  <a:pos x="78" y="0"/>
                </a:cxn>
              </a:cxnLst>
              <a:rect l="0" t="0" r="r" b="b"/>
              <a:pathLst>
                <a:path w="1561" h="885">
                  <a:moveTo>
                    <a:pt x="1561" y="555"/>
                  </a:moveTo>
                  <a:cubicBezTo>
                    <a:pt x="1514" y="605"/>
                    <a:pt x="1404" y="823"/>
                    <a:pt x="1277" y="854"/>
                  </a:cubicBezTo>
                  <a:cubicBezTo>
                    <a:pt x="1150" y="885"/>
                    <a:pt x="975" y="782"/>
                    <a:pt x="800" y="742"/>
                  </a:cubicBezTo>
                  <a:cubicBezTo>
                    <a:pt x="625" y="702"/>
                    <a:pt x="357" y="673"/>
                    <a:pt x="228" y="613"/>
                  </a:cubicBezTo>
                  <a:cubicBezTo>
                    <a:pt x="99" y="553"/>
                    <a:pt x="50" y="486"/>
                    <a:pt x="25" y="384"/>
                  </a:cubicBezTo>
                  <a:cubicBezTo>
                    <a:pt x="0" y="282"/>
                    <a:pt x="67" y="80"/>
                    <a:pt x="78" y="0"/>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26737" name="Line 17"/>
            <p:cNvSpPr>
              <a:spLocks noChangeShapeType="1"/>
            </p:cNvSpPr>
            <p:nvPr/>
          </p:nvSpPr>
          <p:spPr bwMode="auto">
            <a:xfrm flipV="1">
              <a:off x="2202" y="1876"/>
              <a:ext cx="48" cy="192"/>
            </a:xfrm>
            <a:prstGeom prst="line">
              <a:avLst/>
            </a:prstGeom>
            <a:noFill/>
            <a:ln w="50800">
              <a:solidFill>
                <a:srgbClr val="FF00FF"/>
              </a:solidFill>
              <a:round/>
              <a:headEnd/>
              <a:tailEnd type="arrow" w="med" len="med"/>
            </a:ln>
            <a:effectLst/>
          </p:spPr>
          <p:txBody>
            <a:bodyPr wrap="none" lIns="92075" tIns="46038" rIns="92075" bIns="46038">
              <a:prstTxWarp prst="textNoShape">
                <a:avLst/>
              </a:prstTxWarp>
            </a:bodyPr>
            <a:lstStyle/>
            <a:p>
              <a:endParaRPr lang="en-US"/>
            </a:p>
          </p:txBody>
        </p:sp>
      </p:grpSp>
      <p:grpSp>
        <p:nvGrpSpPr>
          <p:cNvPr id="4" name="Group 18"/>
          <p:cNvGrpSpPr>
            <a:grpSpLocks/>
          </p:cNvGrpSpPr>
          <p:nvPr/>
        </p:nvGrpSpPr>
        <p:grpSpPr bwMode="auto">
          <a:xfrm>
            <a:off x="6453188" y="3348038"/>
            <a:ext cx="774700" cy="1447800"/>
            <a:chOff x="4065" y="2109"/>
            <a:chExt cx="488" cy="912"/>
          </a:xfrm>
        </p:grpSpPr>
        <p:sp>
          <p:nvSpPr>
            <p:cNvPr id="926739" name="Freeform 19"/>
            <p:cNvSpPr>
              <a:spLocks/>
            </p:cNvSpPr>
            <p:nvPr/>
          </p:nvSpPr>
          <p:spPr bwMode="auto">
            <a:xfrm>
              <a:off x="4065" y="2109"/>
              <a:ext cx="488" cy="912"/>
            </a:xfrm>
            <a:custGeom>
              <a:avLst/>
              <a:gdLst/>
              <a:ahLst/>
              <a:cxnLst>
                <a:cxn ang="0">
                  <a:pos x="256" y="0"/>
                </a:cxn>
                <a:cxn ang="0">
                  <a:pos x="448" y="384"/>
                </a:cxn>
                <a:cxn ang="0">
                  <a:pos x="16" y="480"/>
                </a:cxn>
                <a:cxn ang="0">
                  <a:pos x="352" y="912"/>
                </a:cxn>
              </a:cxnLst>
              <a:rect l="0" t="0" r="r" b="b"/>
              <a:pathLst>
                <a:path w="488" h="912">
                  <a:moveTo>
                    <a:pt x="256" y="0"/>
                  </a:moveTo>
                  <a:cubicBezTo>
                    <a:pt x="372" y="152"/>
                    <a:pt x="488" y="304"/>
                    <a:pt x="448" y="384"/>
                  </a:cubicBezTo>
                  <a:cubicBezTo>
                    <a:pt x="408" y="464"/>
                    <a:pt x="32" y="392"/>
                    <a:pt x="16" y="480"/>
                  </a:cubicBezTo>
                  <a:cubicBezTo>
                    <a:pt x="0" y="568"/>
                    <a:pt x="176" y="740"/>
                    <a:pt x="352" y="912"/>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26740" name="Line 20"/>
            <p:cNvSpPr>
              <a:spLocks noChangeShapeType="1"/>
            </p:cNvSpPr>
            <p:nvPr/>
          </p:nvSpPr>
          <p:spPr bwMode="auto">
            <a:xfrm flipH="1" flipV="1">
              <a:off x="4265" y="2877"/>
              <a:ext cx="144" cy="144"/>
            </a:xfrm>
            <a:prstGeom prst="line">
              <a:avLst/>
            </a:prstGeom>
            <a:noFill/>
            <a:ln w="50800">
              <a:solidFill>
                <a:srgbClr val="FF00FF"/>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5" name="Group 21"/>
          <p:cNvGrpSpPr>
            <a:grpSpLocks/>
          </p:cNvGrpSpPr>
          <p:nvPr/>
        </p:nvGrpSpPr>
        <p:grpSpPr bwMode="auto">
          <a:xfrm>
            <a:off x="3646488" y="2208213"/>
            <a:ext cx="1817687" cy="835025"/>
            <a:chOff x="2297" y="1391"/>
            <a:chExt cx="1145" cy="526"/>
          </a:xfrm>
        </p:grpSpPr>
        <p:sp>
          <p:nvSpPr>
            <p:cNvPr id="926742" name="Line 22"/>
            <p:cNvSpPr>
              <a:spLocks noChangeShapeType="1"/>
            </p:cNvSpPr>
            <p:nvPr/>
          </p:nvSpPr>
          <p:spPr bwMode="auto">
            <a:xfrm flipH="1">
              <a:off x="2297" y="1629"/>
              <a:ext cx="336" cy="288"/>
            </a:xfrm>
            <a:prstGeom prst="line">
              <a:avLst/>
            </a:prstGeom>
            <a:noFill/>
            <a:ln w="9525">
              <a:solidFill>
                <a:schemeClr val="tx1"/>
              </a:solidFill>
              <a:round/>
              <a:headEnd/>
              <a:tailEnd type="triangle" w="med" len="med"/>
            </a:ln>
            <a:effectLst/>
          </p:spPr>
          <p:txBody>
            <a:bodyPr wrap="none" lIns="92075" tIns="46038" rIns="92075" bIns="46038">
              <a:prstTxWarp prst="textNoShape">
                <a:avLst/>
              </a:prstTxWarp>
            </a:bodyPr>
            <a:lstStyle/>
            <a:p>
              <a:endParaRPr lang="en-US"/>
            </a:p>
          </p:txBody>
        </p:sp>
        <p:sp>
          <p:nvSpPr>
            <p:cNvPr id="926743" name="Text Box 23"/>
            <p:cNvSpPr txBox="1">
              <a:spLocks noChangeArrowheads="1"/>
            </p:cNvSpPr>
            <p:nvPr/>
          </p:nvSpPr>
          <p:spPr bwMode="auto">
            <a:xfrm>
              <a:off x="2427" y="1391"/>
              <a:ext cx="1015" cy="242"/>
            </a:xfrm>
            <a:prstGeom prst="rect">
              <a:avLst/>
            </a:prstGeom>
            <a:noFill/>
            <a:ln w="9525">
              <a:noFill/>
              <a:miter lim="800000"/>
              <a:headEnd/>
              <a:tailEnd/>
            </a:ln>
            <a:effectLst/>
          </p:spPr>
          <p:txBody>
            <a:bodyPr lIns="92075" tIns="46038" rIns="92075" bIns="46038">
              <a:prstTxWarp prst="textNoShape">
                <a:avLst/>
              </a:prstTxWarp>
              <a:spAutoFit/>
            </a:bodyPr>
            <a:lstStyle/>
            <a:p>
              <a:pPr>
                <a:lnSpc>
                  <a:spcPct val="80000"/>
                </a:lnSpc>
              </a:pPr>
              <a:r>
                <a:rPr lang="en-US" i="1"/>
                <a:t>tainted tail</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2"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ipe(right)">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dirty="0" smtClean="0"/>
              <a:t>In this hour, you will learn how to:</a:t>
            </a:r>
          </a:p>
          <a:p>
            <a:r>
              <a:rPr lang="en-US" dirty="0" smtClean="0"/>
              <a:t>Preserve your privacy in social network systems</a:t>
            </a:r>
          </a:p>
          <a:p>
            <a:r>
              <a:rPr lang="en-US" dirty="0" smtClean="0"/>
              <a:t>Prevent Sybil attacks in social networks</a:t>
            </a:r>
          </a:p>
          <a:p>
            <a:r>
              <a:rPr lang="en-US" dirty="0" smtClean="0"/>
              <a:t>Build a secure DHT overlay on the social graph</a:t>
            </a:r>
          </a:p>
          <a:p>
            <a:r>
              <a:rPr lang="en-US" dirty="0" smtClean="0"/>
              <a:t>Engineer security using offline methods</a:t>
            </a:r>
          </a:p>
          <a:p>
            <a:pPr>
              <a:buNone/>
            </a:pPr>
            <a:endParaRPr lang="en-US" dirty="0" smtClean="0"/>
          </a:p>
          <a:p>
            <a:pPr>
              <a:buNone/>
            </a:pPr>
            <a:r>
              <a:rPr lang="en-US" dirty="0" smtClean="0"/>
              <a:t>You should be able to describe/define:</a:t>
            </a:r>
          </a:p>
          <a:p>
            <a:r>
              <a:rPr lang="en-US" dirty="0" smtClean="0"/>
              <a:t>Privacy breach &amp; de-</a:t>
            </a:r>
            <a:r>
              <a:rPr lang="en-US" dirty="0" err="1" smtClean="0"/>
              <a:t>anonymization</a:t>
            </a:r>
            <a:r>
              <a:rPr lang="en-US" dirty="0" smtClean="0"/>
              <a:t>  in social nets</a:t>
            </a:r>
          </a:p>
          <a:p>
            <a:r>
              <a:rPr lang="en-US" dirty="0" smtClean="0"/>
              <a:t>Attribute-based encryption</a:t>
            </a:r>
          </a:p>
          <a:p>
            <a:r>
              <a:rPr lang="en-US" dirty="0" smtClean="0"/>
              <a:t>Fast mixing in social networks, and its uses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a:xfrm>
            <a:off x="706438" y="177621"/>
            <a:ext cx="7772400" cy="720725"/>
          </a:xfrm>
        </p:spPr>
        <p:txBody>
          <a:bodyPr>
            <a:normAutofit fontScale="90000"/>
          </a:bodyPr>
          <a:lstStyle/>
          <a:p>
            <a:r>
              <a:rPr lang="en-US" dirty="0" smtClean="0"/>
              <a:t>The </a:t>
            </a:r>
            <a:r>
              <a:rPr lang="en-US" dirty="0"/>
              <a:t>n</a:t>
            </a:r>
            <a:r>
              <a:rPr lang="en-US" dirty="0" smtClean="0"/>
              <a:t>umber </a:t>
            </a:r>
            <a:r>
              <a:rPr lang="en-US" dirty="0"/>
              <a:t>of</a:t>
            </a:r>
            <a:r>
              <a:rPr lang="en-US" dirty="0" smtClean="0"/>
              <a:t> </a:t>
            </a:r>
            <a:r>
              <a:rPr lang="en-US" dirty="0"/>
              <a:t>t</a:t>
            </a:r>
            <a:r>
              <a:rPr lang="en-US" dirty="0" smtClean="0"/>
              <a:t>ainted </a:t>
            </a:r>
            <a:r>
              <a:rPr lang="en-US" dirty="0"/>
              <a:t>t</a:t>
            </a:r>
            <a:r>
              <a:rPr lang="en-US" dirty="0" smtClean="0"/>
              <a:t>ails is small</a:t>
            </a:r>
            <a:endParaRPr lang="en-US" dirty="0"/>
          </a:p>
        </p:txBody>
      </p:sp>
      <p:sp>
        <p:nvSpPr>
          <p:cNvPr id="927747" name="Rectangle 3"/>
          <p:cNvSpPr>
            <a:spLocks noGrp="1" noChangeArrowheads="1"/>
          </p:cNvSpPr>
          <p:nvPr>
            <p:ph type="body" idx="1"/>
          </p:nvPr>
        </p:nvSpPr>
        <p:spPr>
          <a:xfrm>
            <a:off x="275774" y="3322239"/>
            <a:ext cx="8686800" cy="3248506"/>
          </a:xfrm>
        </p:spPr>
        <p:txBody>
          <a:bodyPr>
            <a:normAutofit fontScale="85000" lnSpcReduction="20000"/>
          </a:bodyPr>
          <a:lstStyle/>
          <a:p>
            <a:r>
              <a:rPr lang="en-US" dirty="0" smtClean="0"/>
              <a:t>Suppose we do </a:t>
            </a:r>
            <a:r>
              <a:rPr lang="en-US" i="1" dirty="0" err="1" smtClean="0">
                <a:latin typeface="Times New Roman" charset="0"/>
                <a:ea typeface="Times New Roman" charset="0"/>
                <a:cs typeface="Times New Roman" charset="0"/>
              </a:rPr>
              <a:t>w</a:t>
            </a:r>
            <a:r>
              <a:rPr lang="en-US" i="1" dirty="0" smtClean="0">
                <a:latin typeface="Times New Roman" charset="0"/>
                <a:ea typeface="Times New Roman" charset="0"/>
                <a:cs typeface="Times New Roman" charset="0"/>
              </a:rPr>
              <a:t> </a:t>
            </a:r>
            <a:r>
              <a:rPr lang="en-US" dirty="0" smtClean="0"/>
              <a:t>step random routes from each node</a:t>
            </a:r>
          </a:p>
          <a:p>
            <a:r>
              <a:rPr lang="en-US" dirty="0" smtClean="0"/>
              <a:t>Claim</a:t>
            </a:r>
            <a:r>
              <a:rPr lang="en-US" dirty="0"/>
              <a:t>: </a:t>
            </a:r>
            <a:r>
              <a:rPr lang="en-US" dirty="0">
                <a:solidFill>
                  <a:schemeClr val="hlink"/>
                </a:solidFill>
              </a:rPr>
              <a:t>There are at most </a:t>
            </a:r>
            <a:r>
              <a:rPr lang="en-US" i="1" dirty="0" err="1">
                <a:solidFill>
                  <a:schemeClr val="hlink"/>
                </a:solidFill>
                <a:latin typeface="Times New Roman" charset="0"/>
                <a:ea typeface="Times New Roman" charset="0"/>
                <a:cs typeface="Times New Roman" charset="0"/>
              </a:rPr>
              <a:t>w</a:t>
            </a:r>
            <a:r>
              <a:rPr lang="en-US" dirty="0">
                <a:solidFill>
                  <a:schemeClr val="hlink"/>
                </a:solidFill>
              </a:rPr>
              <a:t> tainted tails per attack edge</a:t>
            </a:r>
          </a:p>
          <a:p>
            <a:pPr lvl="1"/>
            <a:r>
              <a:rPr lang="en-US" dirty="0"/>
              <a:t>Proof: By the </a:t>
            </a:r>
            <a:r>
              <a:rPr lang="en-US" dirty="0">
                <a:solidFill>
                  <a:schemeClr val="tx2"/>
                </a:solidFill>
              </a:rPr>
              <a:t>Convergence</a:t>
            </a:r>
            <a:r>
              <a:rPr lang="en-US" dirty="0"/>
              <a:t> property</a:t>
            </a:r>
          </a:p>
          <a:p>
            <a:pPr lvl="1"/>
            <a:r>
              <a:rPr lang="en-US" dirty="0"/>
              <a:t>Regardless of whether </a:t>
            </a:r>
            <a:r>
              <a:rPr lang="en-US" dirty="0" err="1"/>
              <a:t>sybil</a:t>
            </a:r>
            <a:r>
              <a:rPr lang="en-US" dirty="0"/>
              <a:t> nodes follow the </a:t>
            </a:r>
            <a:r>
              <a:rPr lang="en-US" dirty="0" smtClean="0"/>
              <a:t>protocol</a:t>
            </a:r>
          </a:p>
          <a:p>
            <a:pPr lvl="1"/>
            <a:r>
              <a:rPr lang="en-US" dirty="0" smtClean="0"/>
              <a:t>Will show </a:t>
            </a:r>
            <a:r>
              <a:rPr lang="en-US" i="1" dirty="0" err="1" smtClean="0">
                <a:latin typeface="Times New Roman" charset="0"/>
                <a:ea typeface="Times New Roman" charset="0"/>
                <a:cs typeface="Times New Roman" charset="0"/>
              </a:rPr>
              <a:t>w</a:t>
            </a:r>
            <a:r>
              <a:rPr lang="en-US" i="1" dirty="0" smtClean="0">
                <a:latin typeface="Times New Roman" charset="0"/>
                <a:ea typeface="Times New Roman" charset="0"/>
                <a:cs typeface="Times New Roman" charset="0"/>
              </a:rPr>
              <a:t> </a:t>
            </a:r>
            <a:r>
              <a:rPr lang="en-US" dirty="0" smtClean="0"/>
              <a:t>can be chosen to be </a:t>
            </a:r>
            <a:r>
              <a:rPr lang="en-US" i="1" dirty="0" err="1" smtClean="0">
                <a:latin typeface="Times New Roman" charset="0"/>
                <a:ea typeface="Times New Roman" charset="0"/>
                <a:cs typeface="Times New Roman" charset="0"/>
              </a:rPr>
              <a:t>O</a:t>
            </a:r>
            <a:r>
              <a:rPr lang="en-US" dirty="0" err="1" smtClean="0">
                <a:latin typeface="Times New Roman" charset="0"/>
                <a:ea typeface="Times New Roman" charset="0"/>
                <a:cs typeface="Times New Roman" charset="0"/>
              </a:rPr>
              <a:t>(log(</a:t>
            </a:r>
            <a:r>
              <a:rPr lang="en-US" i="1" dirty="0" err="1" smtClean="0">
                <a:latin typeface="Times New Roman" charset="0"/>
                <a:ea typeface="Times New Roman" charset="0"/>
                <a:cs typeface="Times New Roman" charset="0"/>
              </a:rPr>
              <a:t>n</a:t>
            </a:r>
            <a:r>
              <a:rPr lang="en-US" dirty="0" smtClean="0">
                <a:latin typeface="Times New Roman" charset="0"/>
                <a:ea typeface="Times New Roman" charset="0"/>
                <a:cs typeface="Times New Roman" charset="0"/>
              </a:rPr>
              <a:t>))</a:t>
            </a:r>
            <a:r>
              <a:rPr lang="en-US" dirty="0" smtClean="0"/>
              <a:t> in social networks</a:t>
            </a:r>
            <a:endParaRPr lang="en-US" dirty="0" smtClean="0"/>
          </a:p>
          <a:p>
            <a:r>
              <a:rPr lang="en-US" dirty="0" smtClean="0"/>
              <a:t>Attack edges are few </a:t>
            </a:r>
            <a:r>
              <a:rPr lang="en-US" dirty="0" err="1" smtClean="0">
                <a:sym typeface="Wingdings"/>
              </a:rPr>
              <a:t></a:t>
            </a:r>
            <a:r>
              <a:rPr lang="en-US" dirty="0" smtClean="0">
                <a:sym typeface="Wingdings"/>
              </a:rPr>
              <a:t> #tainted edges (</a:t>
            </a:r>
            <a:r>
              <a:rPr lang="en-US" i="1" dirty="0"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gw</a:t>
            </a:r>
            <a:r>
              <a:rPr lang="en-US" dirty="0" smtClean="0">
                <a:sym typeface="Wingdings"/>
              </a:rPr>
              <a:t>) is small!</a:t>
            </a:r>
            <a:endParaRPr lang="en-US" dirty="0" smtClean="0"/>
          </a:p>
          <a:p>
            <a:r>
              <a:rPr lang="en-US" dirty="0" smtClean="0">
                <a:solidFill>
                  <a:schemeClr val="hlink"/>
                </a:solidFill>
              </a:rPr>
              <a:t>Probability </a:t>
            </a:r>
            <a:r>
              <a:rPr lang="en-US" dirty="0" smtClean="0">
                <a:solidFill>
                  <a:schemeClr val="hlink"/>
                </a:solidFill>
              </a:rPr>
              <a:t>of honest tails “escaping” to </a:t>
            </a:r>
            <a:r>
              <a:rPr lang="en-US" dirty="0" err="1" smtClean="0">
                <a:solidFill>
                  <a:schemeClr val="hlink"/>
                </a:solidFill>
              </a:rPr>
              <a:t>sybil</a:t>
            </a:r>
            <a:r>
              <a:rPr lang="en-US" dirty="0" smtClean="0">
                <a:solidFill>
                  <a:schemeClr val="hlink"/>
                </a:solidFill>
              </a:rPr>
              <a:t> region=</a:t>
            </a:r>
            <a:r>
              <a:rPr lang="en-US" i="1" dirty="0" err="1" smtClean="0">
                <a:solidFill>
                  <a:srgbClr val="0000FF"/>
                </a:solidFill>
                <a:latin typeface="Times New Roman" charset="0"/>
                <a:ea typeface="Times New Roman" charset="0"/>
                <a:cs typeface="Times New Roman" charset="0"/>
              </a:rPr>
              <a:t>gw/n</a:t>
            </a:r>
            <a:endParaRPr lang="en-US" dirty="0" smtClean="0">
              <a:solidFill>
                <a:srgbClr val="0000FF"/>
              </a:solidFill>
            </a:endParaRPr>
          </a:p>
          <a:p>
            <a:pPr lvl="1"/>
            <a:r>
              <a:rPr lang="en-US" dirty="0" smtClean="0"/>
              <a:t>If </a:t>
            </a:r>
            <a:r>
              <a:rPr lang="en-US" i="1" dirty="0" err="1" smtClean="0">
                <a:latin typeface="Times New Roman" charset="0"/>
                <a:ea typeface="Times New Roman" charset="0"/>
                <a:cs typeface="Times New Roman" charset="0"/>
              </a:rPr>
              <a:t>g</a:t>
            </a:r>
            <a:r>
              <a:rPr lang="en-US" i="1" dirty="0" smtClean="0">
                <a:latin typeface="Times New Roman" charset="0"/>
                <a:ea typeface="Times New Roman" charset="0"/>
                <a:cs typeface="Times New Roman" charset="0"/>
              </a:rPr>
              <a:t> = #attack edges</a:t>
            </a:r>
            <a:r>
              <a:rPr lang="en-US" dirty="0" smtClean="0"/>
              <a:t> is &lt; </a:t>
            </a:r>
            <a:r>
              <a:rPr lang="en-US" i="1" dirty="0" err="1" smtClean="0">
                <a:latin typeface="Times New Roman" charset="0"/>
                <a:ea typeface="Times New Roman" charset="0"/>
                <a:cs typeface="Times New Roman" charset="0"/>
              </a:rPr>
              <a:t>o</a:t>
            </a:r>
            <a:r>
              <a:rPr lang="en-US" dirty="0" err="1" smtClean="0">
                <a:latin typeface="Times New Roman" charset="0"/>
                <a:ea typeface="Times New Roman" charset="0"/>
                <a:cs typeface="Times New Roman" charset="0"/>
              </a:rPr>
              <a:t>(log(</a:t>
            </a:r>
            <a:r>
              <a:rPr lang="en-US" i="1" dirty="0" err="1" smtClean="0">
                <a:latin typeface="Times New Roman" charset="0"/>
                <a:ea typeface="Times New Roman" charset="0"/>
                <a:cs typeface="Times New Roman" charset="0"/>
              </a:rPr>
              <a:t>n</a:t>
            </a:r>
            <a:r>
              <a:rPr lang="en-US" dirty="0" err="1"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/n</a:t>
            </a:r>
            <a:r>
              <a:rPr lang="en-US" dirty="0" smtClean="0">
                <a:latin typeface="Times New Roman" charset="0"/>
                <a:ea typeface="Times New Roman" charset="0"/>
                <a:cs typeface="Times New Roman" charset="0"/>
              </a:rPr>
              <a:t>), escape probability = </a:t>
            </a:r>
            <a:r>
              <a:rPr lang="en-US" dirty="0" smtClean="0"/>
              <a:t> </a:t>
            </a:r>
            <a:r>
              <a:rPr lang="en-US" i="1" dirty="0" smtClean="0">
                <a:latin typeface="Times New Roman" charset="0"/>
                <a:ea typeface="Times New Roman" charset="0"/>
                <a:cs typeface="Times New Roman" charset="0"/>
              </a:rPr>
              <a:t>o</a:t>
            </a:r>
            <a:r>
              <a:rPr lang="en-US" dirty="0" smtClean="0">
                <a:latin typeface="Times New Roman" charset="0"/>
                <a:ea typeface="Times New Roman" charset="0"/>
                <a:cs typeface="Times New Roman" charset="0"/>
              </a:rPr>
              <a:t>(1)</a:t>
            </a:r>
            <a:endParaRPr lang="en-US" dirty="0" smtClean="0"/>
          </a:p>
          <a:p>
            <a:endParaRPr lang="en-US" dirty="0"/>
          </a:p>
        </p:txBody>
      </p:sp>
      <p:sp>
        <p:nvSpPr>
          <p:cNvPr id="927748" name="Line 4"/>
          <p:cNvSpPr>
            <a:spLocks noChangeShapeType="1"/>
          </p:cNvSpPr>
          <p:nvPr/>
        </p:nvSpPr>
        <p:spPr bwMode="auto">
          <a:xfrm flipH="1">
            <a:off x="4117975" y="2269946"/>
            <a:ext cx="1012825" cy="1588"/>
          </a:xfrm>
          <a:prstGeom prst="line">
            <a:avLst/>
          </a:prstGeom>
          <a:noFill/>
          <a:ln w="38160">
            <a:solidFill>
              <a:srgbClr val="FF0000"/>
            </a:solidFill>
            <a:miter lim="800000"/>
            <a:headEnd/>
            <a:tailEnd/>
          </a:ln>
          <a:effectLst/>
        </p:spPr>
        <p:txBody>
          <a:bodyPr>
            <a:prstTxWarp prst="textNoShape">
              <a:avLst/>
            </a:prstTxWarp>
          </a:bodyPr>
          <a:lstStyle/>
          <a:p>
            <a:endParaRPr lang="en-US"/>
          </a:p>
        </p:txBody>
      </p:sp>
      <p:sp>
        <p:nvSpPr>
          <p:cNvPr id="927749" name="Freeform 5"/>
          <p:cNvSpPr>
            <a:spLocks/>
          </p:cNvSpPr>
          <p:nvPr/>
        </p:nvSpPr>
        <p:spPr bwMode="auto">
          <a:xfrm>
            <a:off x="3848100" y="1431746"/>
            <a:ext cx="673100" cy="1828800"/>
          </a:xfrm>
          <a:custGeom>
            <a:avLst/>
            <a:gdLst/>
            <a:ahLst/>
            <a:cxnLst>
              <a:cxn ang="0">
                <a:pos x="0" y="0"/>
              </a:cxn>
              <a:cxn ang="0">
                <a:pos x="336" y="288"/>
              </a:cxn>
              <a:cxn ang="0">
                <a:pos x="384" y="768"/>
              </a:cxn>
              <a:cxn ang="0">
                <a:pos x="96" y="1152"/>
              </a:cxn>
            </a:cxnLst>
            <a:rect l="0" t="0" r="r" b="b"/>
            <a:pathLst>
              <a:path w="424" h="1152">
                <a:moveTo>
                  <a:pt x="0" y="0"/>
                </a:moveTo>
                <a:cubicBezTo>
                  <a:pt x="136" y="80"/>
                  <a:pt x="272" y="160"/>
                  <a:pt x="336" y="288"/>
                </a:cubicBezTo>
                <a:cubicBezTo>
                  <a:pt x="400" y="416"/>
                  <a:pt x="424" y="624"/>
                  <a:pt x="384" y="768"/>
                </a:cubicBezTo>
                <a:cubicBezTo>
                  <a:pt x="344" y="912"/>
                  <a:pt x="220" y="1032"/>
                  <a:pt x="96" y="1152"/>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27750" name="Freeform 6"/>
          <p:cNvSpPr>
            <a:spLocks/>
          </p:cNvSpPr>
          <p:nvPr/>
        </p:nvSpPr>
        <p:spPr bwMode="auto">
          <a:xfrm rot="-10800000">
            <a:off x="4914900" y="1431746"/>
            <a:ext cx="673100" cy="1828800"/>
          </a:xfrm>
          <a:custGeom>
            <a:avLst/>
            <a:gdLst/>
            <a:ahLst/>
            <a:cxnLst>
              <a:cxn ang="0">
                <a:pos x="0" y="0"/>
              </a:cxn>
              <a:cxn ang="0">
                <a:pos x="336" y="288"/>
              </a:cxn>
              <a:cxn ang="0">
                <a:pos x="384" y="768"/>
              </a:cxn>
              <a:cxn ang="0">
                <a:pos x="96" y="1152"/>
              </a:cxn>
            </a:cxnLst>
            <a:rect l="0" t="0" r="r" b="b"/>
            <a:pathLst>
              <a:path w="424" h="1152">
                <a:moveTo>
                  <a:pt x="0" y="0"/>
                </a:moveTo>
                <a:cubicBezTo>
                  <a:pt x="136" y="80"/>
                  <a:pt x="272" y="160"/>
                  <a:pt x="336" y="288"/>
                </a:cubicBezTo>
                <a:cubicBezTo>
                  <a:pt x="400" y="416"/>
                  <a:pt x="424" y="624"/>
                  <a:pt x="384" y="768"/>
                </a:cubicBezTo>
                <a:cubicBezTo>
                  <a:pt x="344" y="912"/>
                  <a:pt x="220" y="1032"/>
                  <a:pt x="96" y="1152"/>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27751" name="Text Box 7"/>
          <p:cNvSpPr txBox="1">
            <a:spLocks noChangeArrowheads="1"/>
          </p:cNvSpPr>
          <p:nvPr/>
        </p:nvSpPr>
        <p:spPr bwMode="auto">
          <a:xfrm>
            <a:off x="914400" y="2430284"/>
            <a:ext cx="1179513" cy="641350"/>
          </a:xfrm>
          <a:prstGeom prst="rect">
            <a:avLst/>
          </a:prstGeom>
          <a:noFill/>
          <a:ln w="9525">
            <a:noFill/>
            <a:round/>
            <a:headEnd/>
            <a:tailEnd/>
          </a:ln>
          <a:effectLst/>
        </p:spPr>
        <p:txBody>
          <a:bodyPr wrap="none"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336600"/>
                </a:solidFill>
              </a:rPr>
              <a:t>honest</a:t>
            </a:r>
          </a:p>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a:solidFill>
                  <a:srgbClr val="336600"/>
                </a:solidFill>
              </a:rPr>
              <a:t>nodes</a:t>
            </a:r>
          </a:p>
        </p:txBody>
      </p:sp>
      <p:sp>
        <p:nvSpPr>
          <p:cNvPr id="927752" name="Text Box 8"/>
          <p:cNvSpPr txBox="1">
            <a:spLocks noChangeArrowheads="1"/>
          </p:cNvSpPr>
          <p:nvPr/>
        </p:nvSpPr>
        <p:spPr bwMode="auto">
          <a:xfrm>
            <a:off x="6742113" y="2462034"/>
            <a:ext cx="1077912" cy="641350"/>
          </a:xfrm>
          <a:prstGeom prst="rect">
            <a:avLst/>
          </a:prstGeom>
          <a:noFill/>
          <a:ln w="9525">
            <a:noFill/>
            <a:round/>
            <a:headEnd/>
            <a:tailEnd/>
          </a:ln>
          <a:effectLst/>
        </p:spPr>
        <p:txBody>
          <a:bodyPr wrap="none" lIns="90000" tIns="46800" rIns="90000" bIns="46800">
            <a:prstTxWarp prst="textNoShape">
              <a:avLst/>
            </a:prstTxWarp>
            <a:spAutoFit/>
          </a:bodyPr>
          <a:lstStyle/>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dirty="0" err="1">
                <a:solidFill>
                  <a:srgbClr val="FF3399"/>
                </a:solidFill>
              </a:rPr>
              <a:t>sybil</a:t>
            </a:r>
            <a:endParaRPr lang="en-GB" b="1" dirty="0">
              <a:solidFill>
                <a:srgbClr val="FF3399"/>
              </a:solidFill>
            </a:endParaRPr>
          </a:p>
          <a:p>
            <a:pPr defTabSz="457200">
              <a:lnSpc>
                <a:spcPct val="75000"/>
              </a:lnSpc>
              <a:spcBef>
                <a:spcPct val="0"/>
              </a:spcBef>
              <a:buClr>
                <a:srgbClr val="FFFFFF"/>
              </a:buClr>
              <a:buSzPct val="100000"/>
              <a:buFont typeface="Times New Roman"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b="1" dirty="0">
                <a:solidFill>
                  <a:srgbClr val="FF3399"/>
                </a:solidFill>
              </a:rPr>
              <a:t>nodes</a:t>
            </a:r>
          </a:p>
        </p:txBody>
      </p:sp>
      <p:sp>
        <p:nvSpPr>
          <p:cNvPr id="927753" name="Text Box 9"/>
          <p:cNvSpPr txBox="1">
            <a:spLocks noChangeArrowheads="1"/>
          </p:cNvSpPr>
          <p:nvPr/>
        </p:nvSpPr>
        <p:spPr bwMode="auto">
          <a:xfrm>
            <a:off x="4292600" y="1166634"/>
            <a:ext cx="1006475" cy="822325"/>
          </a:xfrm>
          <a:prstGeom prst="rect">
            <a:avLst/>
          </a:prstGeom>
          <a:noFill/>
          <a:ln w="9525">
            <a:noFill/>
            <a:miter lim="800000"/>
            <a:headEnd/>
            <a:tailEnd/>
          </a:ln>
          <a:effectLst/>
        </p:spPr>
        <p:txBody>
          <a:bodyPr lIns="92075" tIns="46038" rIns="92075" bIns="46038">
            <a:prstTxWarp prst="textNoShape">
              <a:avLst/>
            </a:prstTxWarp>
            <a:spAutoFit/>
          </a:bodyPr>
          <a:lstStyle/>
          <a:p>
            <a:r>
              <a:rPr lang="en-US" dirty="0"/>
              <a:t>attack edge</a:t>
            </a:r>
          </a:p>
        </p:txBody>
      </p:sp>
      <p:grpSp>
        <p:nvGrpSpPr>
          <p:cNvPr id="2" name="Group 10"/>
          <p:cNvGrpSpPr>
            <a:grpSpLocks/>
          </p:cNvGrpSpPr>
          <p:nvPr/>
        </p:nvGrpSpPr>
        <p:grpSpPr bwMode="auto">
          <a:xfrm>
            <a:off x="2424113" y="1733371"/>
            <a:ext cx="2836862" cy="639763"/>
            <a:chOff x="1527" y="1198"/>
            <a:chExt cx="1787" cy="403"/>
          </a:xfrm>
        </p:grpSpPr>
        <p:sp>
          <p:nvSpPr>
            <p:cNvPr id="927755" name="Freeform 11"/>
            <p:cNvSpPr>
              <a:spLocks/>
            </p:cNvSpPr>
            <p:nvPr/>
          </p:nvSpPr>
          <p:spPr bwMode="auto">
            <a:xfrm>
              <a:off x="1527" y="1198"/>
              <a:ext cx="1681" cy="368"/>
            </a:xfrm>
            <a:custGeom>
              <a:avLst/>
              <a:gdLst/>
              <a:ahLst/>
              <a:cxnLst>
                <a:cxn ang="0">
                  <a:pos x="1681" y="368"/>
                </a:cxn>
                <a:cxn ang="0">
                  <a:pos x="1101" y="368"/>
                </a:cxn>
                <a:cxn ang="0">
                  <a:pos x="580" y="210"/>
                </a:cxn>
                <a:cxn ang="0">
                  <a:pos x="174" y="263"/>
                </a:cxn>
                <a:cxn ang="0">
                  <a:pos x="0" y="0"/>
                </a:cxn>
              </a:cxnLst>
              <a:rect l="0" t="0" r="r" b="b"/>
              <a:pathLst>
                <a:path w="1681" h="368">
                  <a:moveTo>
                    <a:pt x="1681" y="368"/>
                  </a:moveTo>
                  <a:lnTo>
                    <a:pt x="1101" y="368"/>
                  </a:lnTo>
                  <a:lnTo>
                    <a:pt x="580" y="210"/>
                  </a:lnTo>
                  <a:lnTo>
                    <a:pt x="174" y="263"/>
                  </a:lnTo>
                  <a:lnTo>
                    <a:pt x="0" y="0"/>
                  </a:lnTo>
                </a:path>
              </a:pathLst>
            </a:custGeom>
            <a:noFill/>
            <a:ln w="38100" cap="flat" cmpd="sng">
              <a:solidFill>
                <a:srgbClr val="336600"/>
              </a:solidFill>
              <a:prstDash val="solid"/>
              <a:round/>
              <a:headEnd/>
              <a:tailEnd type="stealth" w="lg" len="lg"/>
            </a:ln>
            <a:effectLst/>
          </p:spPr>
          <p:txBody>
            <a:bodyPr wrap="none" lIns="92075" tIns="46038" rIns="92075" bIns="46038">
              <a:prstTxWarp prst="textNoShape">
                <a:avLst/>
              </a:prstTxWarp>
            </a:bodyPr>
            <a:lstStyle/>
            <a:p>
              <a:endParaRPr lang="en-US"/>
            </a:p>
          </p:txBody>
        </p:sp>
        <p:sp>
          <p:nvSpPr>
            <p:cNvPr id="927756" name="Rectangle 12"/>
            <p:cNvSpPr>
              <a:spLocks noChangeArrowheads="1"/>
            </p:cNvSpPr>
            <p:nvPr/>
          </p:nvSpPr>
          <p:spPr bwMode="auto">
            <a:xfrm flipH="1">
              <a:off x="3207" y="1504"/>
              <a:ext cx="107" cy="97"/>
            </a:xfrm>
            <a:prstGeom prst="rect">
              <a:avLst/>
            </a:prstGeom>
            <a:solidFill>
              <a:srgbClr val="008000"/>
            </a:solidFill>
            <a:ln w="9360">
              <a:solidFill>
                <a:srgbClr val="000000"/>
              </a:solidFill>
              <a:miter lim="800000"/>
              <a:headEnd/>
              <a:tailEnd/>
            </a:ln>
            <a:effectLst/>
          </p:spPr>
          <p:txBody>
            <a:bodyPr wrap="none" anchor="ctr">
              <a:prstTxWarp prst="textNoShape">
                <a:avLst/>
              </a:prstTxWarp>
            </a:bodyPr>
            <a:lstStyle/>
            <a:p>
              <a:endParaRPr lang="en-US"/>
            </a:p>
          </p:txBody>
        </p:sp>
      </p:grpSp>
      <p:grpSp>
        <p:nvGrpSpPr>
          <p:cNvPr id="3" name="Group 13"/>
          <p:cNvGrpSpPr>
            <a:grpSpLocks/>
          </p:cNvGrpSpPr>
          <p:nvPr/>
        </p:nvGrpSpPr>
        <p:grpSpPr bwMode="auto">
          <a:xfrm>
            <a:off x="2674938" y="1957209"/>
            <a:ext cx="3065462" cy="406400"/>
            <a:chOff x="1685" y="1339"/>
            <a:chExt cx="1931" cy="256"/>
          </a:xfrm>
        </p:grpSpPr>
        <p:sp>
          <p:nvSpPr>
            <p:cNvPr id="927758" name="Freeform 14"/>
            <p:cNvSpPr>
              <a:spLocks/>
            </p:cNvSpPr>
            <p:nvPr/>
          </p:nvSpPr>
          <p:spPr bwMode="auto">
            <a:xfrm>
              <a:off x="1685" y="1377"/>
              <a:ext cx="1815" cy="218"/>
            </a:xfrm>
            <a:custGeom>
              <a:avLst/>
              <a:gdLst/>
              <a:ahLst/>
              <a:cxnLst>
                <a:cxn ang="0">
                  <a:pos x="1815" y="0"/>
                </a:cxn>
                <a:cxn ang="0">
                  <a:pos x="1507" y="218"/>
                </a:cxn>
                <a:cxn ang="0">
                  <a:pos x="927" y="218"/>
                </a:cxn>
                <a:cxn ang="0">
                  <a:pos x="406" y="60"/>
                </a:cxn>
                <a:cxn ang="0">
                  <a:pos x="0" y="113"/>
                </a:cxn>
              </a:cxnLst>
              <a:rect l="0" t="0" r="r" b="b"/>
              <a:pathLst>
                <a:path w="1815" h="218">
                  <a:moveTo>
                    <a:pt x="1815" y="0"/>
                  </a:moveTo>
                  <a:lnTo>
                    <a:pt x="1507" y="218"/>
                  </a:lnTo>
                  <a:lnTo>
                    <a:pt x="927" y="218"/>
                  </a:lnTo>
                  <a:lnTo>
                    <a:pt x="406" y="60"/>
                  </a:lnTo>
                  <a:lnTo>
                    <a:pt x="0" y="113"/>
                  </a:lnTo>
                </a:path>
              </a:pathLst>
            </a:custGeom>
            <a:noFill/>
            <a:ln w="31750" cap="flat" cmpd="sng">
              <a:solidFill>
                <a:srgbClr val="0000FF"/>
              </a:solidFill>
              <a:prstDash val="solid"/>
              <a:round/>
              <a:headEnd/>
              <a:tailEnd type="stealth" w="lg" len="lg"/>
            </a:ln>
            <a:effectLst/>
          </p:spPr>
          <p:txBody>
            <a:bodyPr wrap="none" lIns="92075" tIns="46038" rIns="92075" bIns="46038">
              <a:prstTxWarp prst="textNoShape">
                <a:avLst/>
              </a:prstTxWarp>
            </a:bodyPr>
            <a:lstStyle/>
            <a:p>
              <a:endParaRPr lang="en-US"/>
            </a:p>
          </p:txBody>
        </p:sp>
        <p:sp>
          <p:nvSpPr>
            <p:cNvPr id="927759" name="Rectangle 15"/>
            <p:cNvSpPr>
              <a:spLocks noChangeArrowheads="1"/>
            </p:cNvSpPr>
            <p:nvPr/>
          </p:nvSpPr>
          <p:spPr bwMode="auto">
            <a:xfrm flipH="1">
              <a:off x="3509" y="1339"/>
              <a:ext cx="107" cy="97"/>
            </a:xfrm>
            <a:prstGeom prst="rect">
              <a:avLst/>
            </a:prstGeom>
            <a:solidFill>
              <a:srgbClr val="0000FF"/>
            </a:solidFill>
            <a:ln w="9398">
              <a:solidFill>
                <a:srgbClr val="000000"/>
              </a:solidFill>
              <a:miter lim="800000"/>
              <a:headEnd/>
              <a:tailEnd/>
            </a:ln>
            <a:effectLst/>
          </p:spPr>
          <p:txBody>
            <a:bodyPr wrap="none" anchor="ctr">
              <a:prstTxWarp prst="textNoShape">
                <a:avLst/>
              </a:prstTxWarp>
            </a:bodyPr>
            <a:lstStyle/>
            <a:p>
              <a:endParaRPr lang="en-US"/>
            </a:p>
          </p:txBody>
        </p:sp>
      </p:grpSp>
      <p:grpSp>
        <p:nvGrpSpPr>
          <p:cNvPr id="4" name="Group 16"/>
          <p:cNvGrpSpPr>
            <a:grpSpLocks/>
          </p:cNvGrpSpPr>
          <p:nvPr/>
        </p:nvGrpSpPr>
        <p:grpSpPr bwMode="auto">
          <a:xfrm>
            <a:off x="3336925" y="1928634"/>
            <a:ext cx="2970213" cy="476250"/>
            <a:chOff x="2102" y="1321"/>
            <a:chExt cx="1871" cy="300"/>
          </a:xfrm>
        </p:grpSpPr>
        <p:sp>
          <p:nvSpPr>
            <p:cNvPr id="927761" name="Freeform 17"/>
            <p:cNvSpPr>
              <a:spLocks/>
            </p:cNvSpPr>
            <p:nvPr/>
          </p:nvSpPr>
          <p:spPr bwMode="auto">
            <a:xfrm>
              <a:off x="2102" y="1331"/>
              <a:ext cx="1848" cy="290"/>
            </a:xfrm>
            <a:custGeom>
              <a:avLst/>
              <a:gdLst/>
              <a:ahLst/>
              <a:cxnLst>
                <a:cxn ang="0">
                  <a:pos x="1848" y="0"/>
                </a:cxn>
                <a:cxn ang="0">
                  <a:pos x="1409" y="72"/>
                </a:cxn>
                <a:cxn ang="0">
                  <a:pos x="1101" y="290"/>
                </a:cxn>
                <a:cxn ang="0">
                  <a:pos x="521" y="290"/>
                </a:cxn>
                <a:cxn ang="0">
                  <a:pos x="0" y="132"/>
                </a:cxn>
              </a:cxnLst>
              <a:rect l="0" t="0" r="r" b="b"/>
              <a:pathLst>
                <a:path w="1848" h="290">
                  <a:moveTo>
                    <a:pt x="1848" y="0"/>
                  </a:moveTo>
                  <a:lnTo>
                    <a:pt x="1409" y="72"/>
                  </a:lnTo>
                  <a:lnTo>
                    <a:pt x="1101" y="290"/>
                  </a:lnTo>
                  <a:lnTo>
                    <a:pt x="521" y="290"/>
                  </a:lnTo>
                  <a:lnTo>
                    <a:pt x="0" y="132"/>
                  </a:lnTo>
                </a:path>
              </a:pathLst>
            </a:custGeom>
            <a:noFill/>
            <a:ln w="31750" cap="flat" cmpd="sng">
              <a:solidFill>
                <a:schemeClr val="tx1"/>
              </a:solidFill>
              <a:prstDash val="solid"/>
              <a:round/>
              <a:headEnd/>
              <a:tailEnd type="stealth" w="lg" len="lg"/>
            </a:ln>
            <a:effectLst/>
          </p:spPr>
          <p:txBody>
            <a:bodyPr wrap="none" lIns="92075" tIns="46038" rIns="92075" bIns="46038">
              <a:prstTxWarp prst="textNoShape">
                <a:avLst/>
              </a:prstTxWarp>
            </a:bodyPr>
            <a:lstStyle/>
            <a:p>
              <a:endParaRPr lang="en-US"/>
            </a:p>
          </p:txBody>
        </p:sp>
        <p:sp>
          <p:nvSpPr>
            <p:cNvPr id="927762" name="Rectangle 18"/>
            <p:cNvSpPr>
              <a:spLocks noChangeArrowheads="1"/>
            </p:cNvSpPr>
            <p:nvPr/>
          </p:nvSpPr>
          <p:spPr bwMode="auto">
            <a:xfrm flipH="1">
              <a:off x="3866" y="1321"/>
              <a:ext cx="107" cy="97"/>
            </a:xfrm>
            <a:prstGeom prst="rect">
              <a:avLst/>
            </a:prstGeom>
            <a:solidFill>
              <a:schemeClr val="tx1"/>
            </a:solidFill>
            <a:ln w="9398">
              <a:solidFill>
                <a:srgbClr val="000000"/>
              </a:solidFill>
              <a:miter lim="800000"/>
              <a:headEnd/>
              <a:tailEnd/>
            </a:ln>
            <a:effectLst/>
          </p:spPr>
          <p:txBody>
            <a:bodyPr wrap="none" anchor="ctr">
              <a:prstTxWarp prst="textNoShape">
                <a:avLst/>
              </a:prstTxWarp>
            </a:bodyPr>
            <a:lstStyle/>
            <a:p>
              <a:endParaRPr lang="en-US"/>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77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77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2774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27747">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27747">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wipe(right)">
                                      <p:cBhvr>
                                        <p:cTn id="21" dur="500"/>
                                        <p:tgtEl>
                                          <p:spTgt spid="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2"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wipe(right)">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right)">
                                      <p:cBhvr>
                                        <p:cTn id="31" dur="500"/>
                                        <p:tgtEl>
                                          <p:spTgt spid="4"/>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927747">
                                            <p:txEl>
                                              <p:pRg st="5" end="5"/>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927747">
                                            <p:txEl>
                                              <p:pRg st="6" end="6"/>
                                            </p:txEl>
                                          </p:spTgt>
                                        </p:tgtEl>
                                        <p:attrNameLst>
                                          <p:attrName>style.visibility</p:attrName>
                                        </p:attrNameLst>
                                      </p:cBhvr>
                                      <p:to>
                                        <p:strVal val="visible"/>
                                      </p:to>
                                    </p:set>
                                  </p:childTnLst>
                                </p:cTn>
                              </p:par>
                              <p:par>
                                <p:cTn id="40" presetID="1" presetClass="entr" presetSubtype="0" fill="hold" grpId="0" nodeType="withEffect">
                                  <p:stCondLst>
                                    <p:cond delay="0"/>
                                  </p:stCondLst>
                                  <p:childTnLst>
                                    <p:set>
                                      <p:cBhvr>
                                        <p:cTn id="41" dur="1" fill="hold">
                                          <p:stCondLst>
                                            <p:cond delay="0"/>
                                          </p:stCondLst>
                                        </p:cTn>
                                        <p:tgtEl>
                                          <p:spTgt spid="9277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7747" grpId="0" build="p"/>
    </p:bld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51"/>
          <p:cNvGrpSpPr>
            <a:grpSpLocks/>
          </p:cNvGrpSpPr>
          <p:nvPr/>
        </p:nvGrpSpPr>
        <p:grpSpPr bwMode="auto">
          <a:xfrm>
            <a:off x="1370360" y="3505680"/>
            <a:ext cx="3233738" cy="1706563"/>
            <a:chOff x="912" y="2269"/>
            <a:chExt cx="2037" cy="1075"/>
          </a:xfrm>
        </p:grpSpPr>
        <p:sp>
          <p:nvSpPr>
            <p:cNvPr id="915498" name="Freeform 42"/>
            <p:cNvSpPr>
              <a:spLocks/>
            </p:cNvSpPr>
            <p:nvPr/>
          </p:nvSpPr>
          <p:spPr bwMode="auto">
            <a:xfrm>
              <a:off x="1309" y="2269"/>
              <a:ext cx="1640" cy="1075"/>
            </a:xfrm>
            <a:custGeom>
              <a:avLst/>
              <a:gdLst/>
              <a:ahLst/>
              <a:cxnLst>
                <a:cxn ang="0">
                  <a:pos x="183" y="0"/>
                </a:cxn>
                <a:cxn ang="0">
                  <a:pos x="148" y="909"/>
                </a:cxn>
                <a:cxn ang="0">
                  <a:pos x="1071" y="993"/>
                </a:cxn>
                <a:cxn ang="0">
                  <a:pos x="1640" y="986"/>
                </a:cxn>
              </a:cxnLst>
              <a:rect l="0" t="0" r="r" b="b"/>
              <a:pathLst>
                <a:path w="1640" h="1075">
                  <a:moveTo>
                    <a:pt x="183" y="0"/>
                  </a:moveTo>
                  <a:cubicBezTo>
                    <a:pt x="177" y="151"/>
                    <a:pt x="0" y="743"/>
                    <a:pt x="148" y="909"/>
                  </a:cubicBezTo>
                  <a:cubicBezTo>
                    <a:pt x="296" y="1075"/>
                    <a:pt x="822" y="980"/>
                    <a:pt x="1071" y="993"/>
                  </a:cubicBezTo>
                  <a:cubicBezTo>
                    <a:pt x="1320" y="1006"/>
                    <a:pt x="1522" y="987"/>
                    <a:pt x="1640" y="986"/>
                  </a:cubicBezTo>
                </a:path>
              </a:pathLst>
            </a:custGeom>
            <a:noFill/>
            <a:ln w="38100" cap="flat" cmpd="sng">
              <a:solidFill>
                <a:schemeClr val="tx1"/>
              </a:solidFill>
              <a:prstDash val="sysDot"/>
              <a:round/>
              <a:headEnd/>
              <a:tailEnd type="triangle" w="lg" len="lg"/>
            </a:ln>
            <a:effectLst/>
          </p:spPr>
          <p:txBody>
            <a:bodyPr wrap="none" lIns="92075" tIns="46038" rIns="92075" bIns="46038">
              <a:prstTxWarp prst="textNoShape">
                <a:avLst/>
              </a:prstTxWarp>
            </a:bodyPr>
            <a:lstStyle/>
            <a:p>
              <a:endParaRPr lang="en-US"/>
            </a:p>
          </p:txBody>
        </p:sp>
        <p:sp>
          <p:nvSpPr>
            <p:cNvPr id="915499" name="Text Box 43"/>
            <p:cNvSpPr txBox="1">
              <a:spLocks noChangeArrowheads="1"/>
            </p:cNvSpPr>
            <p:nvPr/>
          </p:nvSpPr>
          <p:spPr bwMode="auto">
            <a:xfrm>
              <a:off x="912" y="2832"/>
              <a:ext cx="1872" cy="327"/>
            </a:xfrm>
            <a:prstGeom prst="rect">
              <a:avLst/>
            </a:prstGeom>
            <a:solidFill>
              <a:srgbClr val="FFFFFF"/>
            </a:solidFill>
            <a:ln w="9525">
              <a:noFill/>
              <a:miter lim="800000"/>
              <a:headEnd/>
              <a:tailEnd/>
            </a:ln>
            <a:effectLst/>
          </p:spPr>
          <p:txBody>
            <a:bodyPr lIns="92075" tIns="46038" rIns="92075" bIns="46038">
              <a:prstTxWarp prst="textNoShape">
                <a:avLst/>
              </a:prstTxWarp>
              <a:spAutoFit/>
            </a:bodyPr>
            <a:lstStyle/>
            <a:p>
              <a:r>
                <a:rPr lang="en-US"/>
                <a:t>4. Is </a:t>
              </a:r>
              <a:r>
                <a:rPr lang="en-US" sz="2800" i="1">
                  <a:latin typeface="Times New Roman" charset="0"/>
                  <a:ea typeface="Times New Roman" charset="0"/>
                  <a:cs typeface="Times New Roman" charset="0"/>
                </a:rPr>
                <a:t>K</a:t>
              </a:r>
              <a:r>
                <a:rPr lang="en-US" sz="3600" i="1" baseline="-25000">
                  <a:latin typeface="Times New Roman" charset="0"/>
                  <a:ea typeface="Times New Roman" charset="0"/>
                  <a:cs typeface="Times New Roman" charset="0"/>
                </a:rPr>
                <a:t>S</a:t>
              </a:r>
              <a:r>
                <a:rPr lang="en-US"/>
                <a:t> registered?</a:t>
              </a:r>
            </a:p>
          </p:txBody>
        </p:sp>
      </p:grpSp>
      <p:sp>
        <p:nvSpPr>
          <p:cNvPr id="915458" name="Rectangle 2"/>
          <p:cNvSpPr>
            <a:spLocks noGrp="1" noChangeArrowheads="1"/>
          </p:cNvSpPr>
          <p:nvPr>
            <p:ph type="title"/>
          </p:nvPr>
        </p:nvSpPr>
        <p:spPr>
          <a:xfrm>
            <a:off x="227360" y="360843"/>
            <a:ext cx="8458200" cy="838200"/>
          </a:xfrm>
        </p:spPr>
        <p:txBody>
          <a:bodyPr>
            <a:normAutofit/>
          </a:bodyPr>
          <a:lstStyle/>
          <a:p>
            <a:r>
              <a:rPr lang="en-US" dirty="0" smtClean="0"/>
              <a:t>Verification </a:t>
            </a:r>
            <a:r>
              <a:rPr lang="en-US" dirty="0"/>
              <a:t>Procedure</a:t>
            </a:r>
          </a:p>
        </p:txBody>
      </p:sp>
      <p:sp>
        <p:nvSpPr>
          <p:cNvPr id="915460" name="Rectangle 4"/>
          <p:cNvSpPr>
            <a:spLocks noChangeArrowheads="1"/>
          </p:cNvSpPr>
          <p:nvPr/>
        </p:nvSpPr>
        <p:spPr bwMode="auto">
          <a:xfrm>
            <a:off x="6678960" y="3027843"/>
            <a:ext cx="141288" cy="141287"/>
          </a:xfrm>
          <a:prstGeom prst="rect">
            <a:avLst/>
          </a:prstGeom>
          <a:solidFill>
            <a:srgbClr val="0000FF"/>
          </a:solidFill>
          <a:ln w="9398">
            <a:solidFill>
              <a:srgbClr val="000000"/>
            </a:solidFill>
            <a:miter lim="800000"/>
            <a:headEnd/>
            <a:tailEnd/>
          </a:ln>
          <a:effectLst/>
        </p:spPr>
        <p:txBody>
          <a:bodyPr wrap="none" anchor="ctr">
            <a:prstTxWarp prst="textNoShape">
              <a:avLst/>
            </a:prstTxWarp>
          </a:bodyPr>
          <a:lstStyle/>
          <a:p>
            <a:endParaRPr lang="en-US"/>
          </a:p>
        </p:txBody>
      </p:sp>
      <p:sp>
        <p:nvSpPr>
          <p:cNvPr id="915462" name="Rectangle 6"/>
          <p:cNvSpPr>
            <a:spLocks noChangeArrowheads="1"/>
          </p:cNvSpPr>
          <p:nvPr/>
        </p:nvSpPr>
        <p:spPr bwMode="auto">
          <a:xfrm>
            <a:off x="2208560" y="3332643"/>
            <a:ext cx="141288" cy="141287"/>
          </a:xfrm>
          <a:prstGeom prst="rect">
            <a:avLst/>
          </a:prstGeom>
          <a:solidFill>
            <a:srgbClr val="008000"/>
          </a:solidFill>
          <a:ln w="9360">
            <a:solidFill>
              <a:srgbClr val="000000"/>
            </a:solidFill>
            <a:miter lim="800000"/>
            <a:headEnd/>
            <a:tailEnd/>
          </a:ln>
          <a:effectLst/>
        </p:spPr>
        <p:txBody>
          <a:bodyPr wrap="none" anchor="ctr">
            <a:prstTxWarp prst="textNoShape">
              <a:avLst/>
            </a:prstTxWarp>
          </a:bodyPr>
          <a:lstStyle/>
          <a:p>
            <a:endParaRPr lang="en-US"/>
          </a:p>
        </p:txBody>
      </p:sp>
      <p:grpSp>
        <p:nvGrpSpPr>
          <p:cNvPr id="3" name="Group 26"/>
          <p:cNvGrpSpPr>
            <a:grpSpLocks/>
          </p:cNvGrpSpPr>
          <p:nvPr/>
        </p:nvGrpSpPr>
        <p:grpSpPr bwMode="auto">
          <a:xfrm>
            <a:off x="562323" y="3408843"/>
            <a:ext cx="1646237" cy="1566862"/>
            <a:chOff x="403" y="1920"/>
            <a:chExt cx="1037" cy="987"/>
          </a:xfrm>
        </p:grpSpPr>
        <p:sp>
          <p:nvSpPr>
            <p:cNvPr id="915465" name="Freeform 9"/>
            <p:cNvSpPr>
              <a:spLocks/>
            </p:cNvSpPr>
            <p:nvPr/>
          </p:nvSpPr>
          <p:spPr bwMode="auto">
            <a:xfrm>
              <a:off x="403" y="1920"/>
              <a:ext cx="1037" cy="987"/>
            </a:xfrm>
            <a:custGeom>
              <a:avLst/>
              <a:gdLst/>
              <a:ahLst/>
              <a:cxnLst>
                <a:cxn ang="0">
                  <a:pos x="1037" y="0"/>
                </a:cxn>
                <a:cxn ang="0">
                  <a:pos x="701" y="288"/>
                </a:cxn>
                <a:cxn ang="0">
                  <a:pos x="396" y="57"/>
                </a:cxn>
                <a:cxn ang="0">
                  <a:pos x="117" y="494"/>
                </a:cxn>
                <a:cxn ang="0">
                  <a:pos x="0" y="987"/>
                </a:cxn>
              </a:cxnLst>
              <a:rect l="0" t="0" r="r" b="b"/>
              <a:pathLst>
                <a:path w="1037" h="987">
                  <a:moveTo>
                    <a:pt x="1037" y="0"/>
                  </a:moveTo>
                  <a:cubicBezTo>
                    <a:pt x="953" y="128"/>
                    <a:pt x="808" y="279"/>
                    <a:pt x="701" y="288"/>
                  </a:cubicBezTo>
                  <a:cubicBezTo>
                    <a:pt x="594" y="297"/>
                    <a:pt x="493" y="23"/>
                    <a:pt x="396" y="57"/>
                  </a:cubicBezTo>
                  <a:cubicBezTo>
                    <a:pt x="299" y="91"/>
                    <a:pt x="183" y="339"/>
                    <a:pt x="117" y="494"/>
                  </a:cubicBezTo>
                  <a:cubicBezTo>
                    <a:pt x="51" y="649"/>
                    <a:pt x="24" y="884"/>
                    <a:pt x="0" y="987"/>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1" name="Line 15"/>
            <p:cNvSpPr>
              <a:spLocks noChangeShapeType="1"/>
            </p:cNvSpPr>
            <p:nvPr/>
          </p:nvSpPr>
          <p:spPr bwMode="auto">
            <a:xfrm rot="-9566140">
              <a:off x="412" y="2661"/>
              <a:ext cx="27" cy="240"/>
            </a:xfrm>
            <a:prstGeom prst="line">
              <a:avLst/>
            </a:prstGeom>
            <a:noFill/>
            <a:ln w="50800">
              <a:solidFill>
                <a:srgbClr val="008000"/>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4" name="Group 25"/>
          <p:cNvGrpSpPr>
            <a:grpSpLocks/>
          </p:cNvGrpSpPr>
          <p:nvPr/>
        </p:nvGrpSpPr>
        <p:grpSpPr bwMode="auto">
          <a:xfrm>
            <a:off x="532160" y="1662593"/>
            <a:ext cx="1814513" cy="1670050"/>
            <a:chOff x="384" y="820"/>
            <a:chExt cx="1143" cy="1052"/>
          </a:xfrm>
        </p:grpSpPr>
        <p:sp>
          <p:nvSpPr>
            <p:cNvPr id="915464" name="Freeform 8"/>
            <p:cNvSpPr>
              <a:spLocks/>
            </p:cNvSpPr>
            <p:nvPr/>
          </p:nvSpPr>
          <p:spPr bwMode="auto">
            <a:xfrm>
              <a:off x="389" y="820"/>
              <a:ext cx="1138" cy="1052"/>
            </a:xfrm>
            <a:custGeom>
              <a:avLst/>
              <a:gdLst/>
              <a:ahLst/>
              <a:cxnLst>
                <a:cxn ang="0">
                  <a:pos x="1064" y="1052"/>
                </a:cxn>
                <a:cxn ang="0">
                  <a:pos x="451" y="616"/>
                </a:cxn>
                <a:cxn ang="0">
                  <a:pos x="791" y="540"/>
                </a:cxn>
                <a:cxn ang="0">
                  <a:pos x="1006" y="61"/>
                </a:cxn>
                <a:cxn ang="0">
                  <a:pos x="0" y="172"/>
                </a:cxn>
              </a:cxnLst>
              <a:rect l="0" t="0" r="r" b="b"/>
              <a:pathLst>
                <a:path w="1138" h="1052">
                  <a:moveTo>
                    <a:pt x="1064" y="1052"/>
                  </a:moveTo>
                  <a:cubicBezTo>
                    <a:pt x="962" y="979"/>
                    <a:pt x="496" y="701"/>
                    <a:pt x="451" y="616"/>
                  </a:cubicBezTo>
                  <a:cubicBezTo>
                    <a:pt x="406" y="531"/>
                    <a:pt x="699" y="632"/>
                    <a:pt x="791" y="540"/>
                  </a:cubicBezTo>
                  <a:cubicBezTo>
                    <a:pt x="883" y="448"/>
                    <a:pt x="1138" y="122"/>
                    <a:pt x="1006" y="61"/>
                  </a:cubicBezTo>
                  <a:cubicBezTo>
                    <a:pt x="874" y="0"/>
                    <a:pt x="210" y="149"/>
                    <a:pt x="0" y="172"/>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2" name="Line 16"/>
            <p:cNvSpPr>
              <a:spLocks noChangeShapeType="1"/>
            </p:cNvSpPr>
            <p:nvPr/>
          </p:nvSpPr>
          <p:spPr bwMode="auto">
            <a:xfrm rot="15757447">
              <a:off x="490" y="854"/>
              <a:ext cx="27" cy="240"/>
            </a:xfrm>
            <a:prstGeom prst="line">
              <a:avLst/>
            </a:prstGeom>
            <a:noFill/>
            <a:ln w="50800">
              <a:solidFill>
                <a:srgbClr val="008000"/>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5" name="Group 28"/>
          <p:cNvGrpSpPr>
            <a:grpSpLocks/>
          </p:cNvGrpSpPr>
          <p:nvPr/>
        </p:nvGrpSpPr>
        <p:grpSpPr bwMode="auto">
          <a:xfrm>
            <a:off x="6542435" y="1156180"/>
            <a:ext cx="1762125" cy="1916113"/>
            <a:chOff x="4170" y="501"/>
            <a:chExt cx="1110" cy="1207"/>
          </a:xfrm>
        </p:grpSpPr>
        <p:sp>
          <p:nvSpPr>
            <p:cNvPr id="915469" name="Freeform 13"/>
            <p:cNvSpPr>
              <a:spLocks/>
            </p:cNvSpPr>
            <p:nvPr/>
          </p:nvSpPr>
          <p:spPr bwMode="auto">
            <a:xfrm>
              <a:off x="4170" y="572"/>
              <a:ext cx="1110" cy="1136"/>
            </a:xfrm>
            <a:custGeom>
              <a:avLst/>
              <a:gdLst/>
              <a:ahLst/>
              <a:cxnLst>
                <a:cxn ang="0">
                  <a:pos x="104" y="1136"/>
                </a:cxn>
                <a:cxn ang="0">
                  <a:pos x="112" y="524"/>
                </a:cxn>
                <a:cxn ang="0">
                  <a:pos x="778" y="357"/>
                </a:cxn>
                <a:cxn ang="0">
                  <a:pos x="1110" y="0"/>
                </a:cxn>
              </a:cxnLst>
              <a:rect l="0" t="0" r="r" b="b"/>
              <a:pathLst>
                <a:path w="1110" h="1136">
                  <a:moveTo>
                    <a:pt x="104" y="1136"/>
                  </a:moveTo>
                  <a:cubicBezTo>
                    <a:pt x="105" y="1034"/>
                    <a:pt x="0" y="654"/>
                    <a:pt x="112" y="524"/>
                  </a:cubicBezTo>
                  <a:cubicBezTo>
                    <a:pt x="224" y="394"/>
                    <a:pt x="612" y="444"/>
                    <a:pt x="778" y="357"/>
                  </a:cubicBezTo>
                  <a:cubicBezTo>
                    <a:pt x="944" y="270"/>
                    <a:pt x="1041" y="74"/>
                    <a:pt x="1110" y="0"/>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3" name="Line 17"/>
            <p:cNvSpPr>
              <a:spLocks noChangeShapeType="1"/>
            </p:cNvSpPr>
            <p:nvPr/>
          </p:nvSpPr>
          <p:spPr bwMode="auto">
            <a:xfrm rot="23927558">
              <a:off x="5218" y="501"/>
              <a:ext cx="27" cy="240"/>
            </a:xfrm>
            <a:prstGeom prst="line">
              <a:avLst/>
            </a:prstGeom>
            <a:noFill/>
            <a:ln w="50800">
              <a:solidFill>
                <a:schemeClr val="tx2"/>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6" name="Group 29"/>
          <p:cNvGrpSpPr>
            <a:grpSpLocks/>
          </p:cNvGrpSpPr>
          <p:nvPr/>
        </p:nvGrpSpPr>
        <p:grpSpPr bwMode="auto">
          <a:xfrm>
            <a:off x="6831360" y="2430943"/>
            <a:ext cx="1668463" cy="2578100"/>
            <a:chOff x="4352" y="1304"/>
            <a:chExt cx="1051" cy="1624"/>
          </a:xfrm>
        </p:grpSpPr>
        <p:sp>
          <p:nvSpPr>
            <p:cNvPr id="915470" name="Freeform 14"/>
            <p:cNvSpPr>
              <a:spLocks/>
            </p:cNvSpPr>
            <p:nvPr/>
          </p:nvSpPr>
          <p:spPr bwMode="auto">
            <a:xfrm>
              <a:off x="4352" y="1304"/>
              <a:ext cx="1051" cy="1617"/>
            </a:xfrm>
            <a:custGeom>
              <a:avLst/>
              <a:gdLst/>
              <a:ahLst/>
              <a:cxnLst>
                <a:cxn ang="0">
                  <a:pos x="0" y="376"/>
                </a:cxn>
                <a:cxn ang="0">
                  <a:pos x="240" y="88"/>
                </a:cxn>
                <a:cxn ang="0">
                  <a:pos x="450" y="902"/>
                </a:cxn>
                <a:cxn ang="0">
                  <a:pos x="964" y="875"/>
                </a:cxn>
                <a:cxn ang="0">
                  <a:pos x="971" y="1617"/>
                </a:cxn>
              </a:cxnLst>
              <a:rect l="0" t="0" r="r" b="b"/>
              <a:pathLst>
                <a:path w="1051" h="1617">
                  <a:moveTo>
                    <a:pt x="0" y="376"/>
                  </a:moveTo>
                  <a:cubicBezTo>
                    <a:pt x="68" y="228"/>
                    <a:pt x="165" y="0"/>
                    <a:pt x="240" y="88"/>
                  </a:cubicBezTo>
                  <a:cubicBezTo>
                    <a:pt x="315" y="176"/>
                    <a:pt x="329" y="771"/>
                    <a:pt x="450" y="902"/>
                  </a:cubicBezTo>
                  <a:cubicBezTo>
                    <a:pt x="571" y="1033"/>
                    <a:pt x="877" y="756"/>
                    <a:pt x="964" y="875"/>
                  </a:cubicBezTo>
                  <a:cubicBezTo>
                    <a:pt x="1051" y="994"/>
                    <a:pt x="970" y="1463"/>
                    <a:pt x="971" y="1617"/>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4" name="Line 18"/>
            <p:cNvSpPr>
              <a:spLocks noChangeShapeType="1"/>
            </p:cNvSpPr>
            <p:nvPr/>
          </p:nvSpPr>
          <p:spPr bwMode="auto">
            <a:xfrm rot="11732825">
              <a:off x="5308" y="2688"/>
              <a:ext cx="27" cy="240"/>
            </a:xfrm>
            <a:prstGeom prst="line">
              <a:avLst/>
            </a:prstGeom>
            <a:noFill/>
            <a:ln w="50800">
              <a:solidFill>
                <a:schemeClr val="tx2"/>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7" name="Group 47"/>
          <p:cNvGrpSpPr>
            <a:grpSpLocks/>
          </p:cNvGrpSpPr>
          <p:nvPr/>
        </p:nvGrpSpPr>
        <p:grpSpPr bwMode="auto">
          <a:xfrm>
            <a:off x="2324448" y="3489805"/>
            <a:ext cx="2413000" cy="1519238"/>
            <a:chOff x="1513" y="2259"/>
            <a:chExt cx="1520" cy="957"/>
          </a:xfrm>
        </p:grpSpPr>
        <p:sp>
          <p:nvSpPr>
            <p:cNvPr id="915466" name="Freeform 10"/>
            <p:cNvSpPr>
              <a:spLocks/>
            </p:cNvSpPr>
            <p:nvPr/>
          </p:nvSpPr>
          <p:spPr bwMode="auto">
            <a:xfrm>
              <a:off x="1513" y="2259"/>
              <a:ext cx="1520" cy="957"/>
            </a:xfrm>
            <a:custGeom>
              <a:avLst/>
              <a:gdLst/>
              <a:ahLst/>
              <a:cxnLst>
                <a:cxn ang="0">
                  <a:pos x="0" y="0"/>
                </a:cxn>
                <a:cxn ang="0">
                  <a:pos x="71" y="83"/>
                </a:cxn>
                <a:cxn ang="0">
                  <a:pos x="409" y="330"/>
                </a:cxn>
                <a:cxn ang="0">
                  <a:pos x="985" y="503"/>
                </a:cxn>
                <a:cxn ang="0">
                  <a:pos x="1402" y="700"/>
                </a:cxn>
                <a:cxn ang="0">
                  <a:pos x="1520" y="957"/>
                </a:cxn>
              </a:cxnLst>
              <a:rect l="0" t="0" r="r" b="b"/>
              <a:pathLst>
                <a:path w="1520" h="957">
                  <a:moveTo>
                    <a:pt x="0" y="0"/>
                  </a:moveTo>
                  <a:cubicBezTo>
                    <a:pt x="12" y="13"/>
                    <a:pt x="3" y="28"/>
                    <a:pt x="71" y="83"/>
                  </a:cubicBezTo>
                  <a:cubicBezTo>
                    <a:pt x="139" y="138"/>
                    <a:pt x="257" y="260"/>
                    <a:pt x="409" y="330"/>
                  </a:cubicBezTo>
                  <a:cubicBezTo>
                    <a:pt x="561" y="400"/>
                    <a:pt x="820" y="441"/>
                    <a:pt x="985" y="503"/>
                  </a:cubicBezTo>
                  <a:cubicBezTo>
                    <a:pt x="1150" y="565"/>
                    <a:pt x="1313" y="624"/>
                    <a:pt x="1402" y="700"/>
                  </a:cubicBezTo>
                  <a:cubicBezTo>
                    <a:pt x="1491" y="776"/>
                    <a:pt x="1496" y="904"/>
                    <a:pt x="1520" y="957"/>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5" name="Line 19"/>
            <p:cNvSpPr>
              <a:spLocks noChangeShapeType="1"/>
            </p:cNvSpPr>
            <p:nvPr/>
          </p:nvSpPr>
          <p:spPr bwMode="auto">
            <a:xfrm rot="10509471">
              <a:off x="2976" y="2976"/>
              <a:ext cx="48" cy="240"/>
            </a:xfrm>
            <a:prstGeom prst="line">
              <a:avLst/>
            </a:prstGeom>
            <a:noFill/>
            <a:ln w="50800">
              <a:solidFill>
                <a:srgbClr val="008000"/>
              </a:solidFill>
              <a:round/>
              <a:headEnd type="arrow" w="med" len="med"/>
              <a:tailEnd/>
            </a:ln>
            <a:effectLst/>
          </p:spPr>
          <p:txBody>
            <a:bodyPr wrap="none" lIns="92075" tIns="46038" rIns="92075" bIns="46038">
              <a:prstTxWarp prst="textNoShape">
                <a:avLst/>
              </a:prstTxWarp>
            </a:bodyPr>
            <a:lstStyle/>
            <a:p>
              <a:endParaRPr lang="en-US"/>
            </a:p>
          </p:txBody>
        </p:sp>
      </p:grpSp>
      <p:grpSp>
        <p:nvGrpSpPr>
          <p:cNvPr id="8" name="Group 30"/>
          <p:cNvGrpSpPr>
            <a:grpSpLocks/>
          </p:cNvGrpSpPr>
          <p:nvPr/>
        </p:nvGrpSpPr>
        <p:grpSpPr bwMode="auto">
          <a:xfrm>
            <a:off x="4570760" y="3159605"/>
            <a:ext cx="2163763" cy="1849438"/>
            <a:chOff x="2940" y="1763"/>
            <a:chExt cx="1363" cy="1165"/>
          </a:xfrm>
        </p:grpSpPr>
        <p:sp>
          <p:nvSpPr>
            <p:cNvPr id="915467" name="Freeform 11"/>
            <p:cNvSpPr>
              <a:spLocks/>
            </p:cNvSpPr>
            <p:nvPr/>
          </p:nvSpPr>
          <p:spPr bwMode="auto">
            <a:xfrm>
              <a:off x="2940" y="1763"/>
              <a:ext cx="1363" cy="1137"/>
            </a:xfrm>
            <a:custGeom>
              <a:avLst/>
              <a:gdLst/>
              <a:ahLst/>
              <a:cxnLst>
                <a:cxn ang="0">
                  <a:pos x="1363" y="0"/>
                </a:cxn>
                <a:cxn ang="0">
                  <a:pos x="1252" y="152"/>
                </a:cxn>
                <a:cxn ang="0">
                  <a:pos x="898" y="506"/>
                </a:cxn>
                <a:cxn ang="0">
                  <a:pos x="134" y="755"/>
                </a:cxn>
                <a:cxn ang="0">
                  <a:pos x="93" y="1137"/>
                </a:cxn>
              </a:cxnLst>
              <a:rect l="0" t="0" r="r" b="b"/>
              <a:pathLst>
                <a:path w="1363" h="1137">
                  <a:moveTo>
                    <a:pt x="1363" y="0"/>
                  </a:moveTo>
                  <a:cubicBezTo>
                    <a:pt x="1342" y="25"/>
                    <a:pt x="1329" y="68"/>
                    <a:pt x="1252" y="152"/>
                  </a:cubicBezTo>
                  <a:cubicBezTo>
                    <a:pt x="1175" y="236"/>
                    <a:pt x="1084" y="405"/>
                    <a:pt x="898" y="506"/>
                  </a:cubicBezTo>
                  <a:cubicBezTo>
                    <a:pt x="712" y="607"/>
                    <a:pt x="268" y="650"/>
                    <a:pt x="134" y="755"/>
                  </a:cubicBezTo>
                  <a:cubicBezTo>
                    <a:pt x="0" y="860"/>
                    <a:pt x="102" y="1057"/>
                    <a:pt x="93" y="1137"/>
                  </a:cubicBezTo>
                </a:path>
              </a:pathLst>
            </a:custGeom>
            <a:noFill/>
            <a:ln w="9525" cap="flat" cmpd="sng">
              <a:solidFill>
                <a:schemeClr val="tx1"/>
              </a:solidFill>
              <a:prstDash val="solid"/>
              <a:round/>
              <a:headEnd/>
              <a:tailEnd/>
            </a:ln>
            <a:effectLst/>
          </p:spPr>
          <p:txBody>
            <a:bodyPr wrap="none" lIns="92075" tIns="46038" rIns="92075" bIns="46038">
              <a:prstTxWarp prst="textNoShape">
                <a:avLst/>
              </a:prstTxWarp>
            </a:bodyPr>
            <a:lstStyle/>
            <a:p>
              <a:endParaRPr lang="en-US"/>
            </a:p>
          </p:txBody>
        </p:sp>
        <p:sp>
          <p:nvSpPr>
            <p:cNvPr id="915478" name="Line 22"/>
            <p:cNvSpPr>
              <a:spLocks noChangeShapeType="1"/>
            </p:cNvSpPr>
            <p:nvPr/>
          </p:nvSpPr>
          <p:spPr bwMode="auto">
            <a:xfrm rot="10509471">
              <a:off x="3024" y="2688"/>
              <a:ext cx="27" cy="240"/>
            </a:xfrm>
            <a:prstGeom prst="line">
              <a:avLst/>
            </a:prstGeom>
            <a:noFill/>
            <a:ln w="50800">
              <a:solidFill>
                <a:schemeClr val="tx2"/>
              </a:solidFill>
              <a:round/>
              <a:headEnd type="arrow" w="med" len="med"/>
              <a:tailEnd/>
            </a:ln>
            <a:effectLst/>
          </p:spPr>
          <p:txBody>
            <a:bodyPr wrap="none" lIns="92075" tIns="46038" rIns="92075" bIns="46038">
              <a:prstTxWarp prst="textNoShape">
                <a:avLst/>
              </a:prstTxWarp>
            </a:bodyPr>
            <a:lstStyle/>
            <a:p>
              <a:endParaRPr lang="en-US"/>
            </a:p>
          </p:txBody>
        </p:sp>
      </p:grpSp>
      <p:sp>
        <p:nvSpPr>
          <p:cNvPr id="915479" name="Text Box 23"/>
          <p:cNvSpPr txBox="1">
            <a:spLocks noChangeArrowheads="1"/>
          </p:cNvSpPr>
          <p:nvPr/>
        </p:nvSpPr>
        <p:spPr bwMode="auto">
          <a:xfrm>
            <a:off x="1751360" y="3180243"/>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V</a:t>
            </a:r>
          </a:p>
        </p:txBody>
      </p:sp>
      <p:sp>
        <p:nvSpPr>
          <p:cNvPr id="915480" name="Text Box 24"/>
          <p:cNvSpPr txBox="1">
            <a:spLocks noChangeArrowheads="1"/>
          </p:cNvSpPr>
          <p:nvPr/>
        </p:nvSpPr>
        <p:spPr bwMode="auto">
          <a:xfrm>
            <a:off x="6850410" y="2915130"/>
            <a:ext cx="3873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S</a:t>
            </a:r>
          </a:p>
        </p:txBody>
      </p:sp>
      <p:grpSp>
        <p:nvGrpSpPr>
          <p:cNvPr id="9" name="Group 48"/>
          <p:cNvGrpSpPr>
            <a:grpSpLocks/>
          </p:cNvGrpSpPr>
          <p:nvPr/>
        </p:nvGrpSpPr>
        <p:grpSpPr bwMode="auto">
          <a:xfrm>
            <a:off x="2360960" y="1046643"/>
            <a:ext cx="4386263" cy="2362200"/>
            <a:chOff x="1536" y="720"/>
            <a:chExt cx="2763" cy="1488"/>
          </a:xfrm>
        </p:grpSpPr>
        <p:sp>
          <p:nvSpPr>
            <p:cNvPr id="915477" name="Freeform 21"/>
            <p:cNvSpPr>
              <a:spLocks/>
            </p:cNvSpPr>
            <p:nvPr/>
          </p:nvSpPr>
          <p:spPr bwMode="auto">
            <a:xfrm>
              <a:off x="1536" y="914"/>
              <a:ext cx="2763" cy="1294"/>
            </a:xfrm>
            <a:custGeom>
              <a:avLst/>
              <a:gdLst/>
              <a:ahLst/>
              <a:cxnLst>
                <a:cxn ang="0">
                  <a:pos x="0" y="1294"/>
                </a:cxn>
                <a:cxn ang="0">
                  <a:pos x="615" y="182"/>
                </a:cxn>
                <a:cxn ang="0">
                  <a:pos x="2205" y="203"/>
                </a:cxn>
                <a:cxn ang="0">
                  <a:pos x="2676" y="1008"/>
                </a:cxn>
                <a:cxn ang="0">
                  <a:pos x="2725" y="1046"/>
                </a:cxn>
              </a:cxnLst>
              <a:rect l="0" t="0" r="r" b="b"/>
              <a:pathLst>
                <a:path w="2763" h="1294">
                  <a:moveTo>
                    <a:pt x="0" y="1294"/>
                  </a:moveTo>
                  <a:cubicBezTo>
                    <a:pt x="102" y="1109"/>
                    <a:pt x="248" y="364"/>
                    <a:pt x="615" y="182"/>
                  </a:cubicBezTo>
                  <a:cubicBezTo>
                    <a:pt x="982" y="0"/>
                    <a:pt x="1862" y="65"/>
                    <a:pt x="2205" y="203"/>
                  </a:cubicBezTo>
                  <a:cubicBezTo>
                    <a:pt x="2548" y="341"/>
                    <a:pt x="2589" y="868"/>
                    <a:pt x="2676" y="1008"/>
                  </a:cubicBezTo>
                  <a:cubicBezTo>
                    <a:pt x="2763" y="1148"/>
                    <a:pt x="2715" y="1038"/>
                    <a:pt x="2725" y="1046"/>
                  </a:cubicBezTo>
                </a:path>
              </a:pathLst>
            </a:custGeom>
            <a:noFill/>
            <a:ln w="38100" cap="flat" cmpd="sng">
              <a:solidFill>
                <a:schemeClr val="tx1"/>
              </a:solidFill>
              <a:prstDash val="sysDot"/>
              <a:round/>
              <a:headEnd/>
              <a:tailEnd type="triangle" w="lg" len="lg"/>
            </a:ln>
            <a:effectLst/>
          </p:spPr>
          <p:txBody>
            <a:bodyPr wrap="none" lIns="92075" tIns="46038" rIns="92075" bIns="46038">
              <a:prstTxWarp prst="textNoShape">
                <a:avLst/>
              </a:prstTxWarp>
            </a:bodyPr>
            <a:lstStyle/>
            <a:p>
              <a:endParaRPr lang="en-US"/>
            </a:p>
          </p:txBody>
        </p:sp>
        <p:sp>
          <p:nvSpPr>
            <p:cNvPr id="915487" name="Text Box 31"/>
            <p:cNvSpPr txBox="1">
              <a:spLocks noChangeArrowheads="1"/>
            </p:cNvSpPr>
            <p:nvPr/>
          </p:nvSpPr>
          <p:spPr bwMode="auto">
            <a:xfrm>
              <a:off x="1969" y="720"/>
              <a:ext cx="2207"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1. request S’s set of tails</a:t>
              </a:r>
            </a:p>
          </p:txBody>
        </p:sp>
      </p:grpSp>
      <p:grpSp>
        <p:nvGrpSpPr>
          <p:cNvPr id="10" name="Group 49"/>
          <p:cNvGrpSpPr>
            <a:grpSpLocks/>
          </p:cNvGrpSpPr>
          <p:nvPr/>
        </p:nvGrpSpPr>
        <p:grpSpPr bwMode="auto">
          <a:xfrm>
            <a:off x="4808885" y="970443"/>
            <a:ext cx="3506788" cy="4114800"/>
            <a:chOff x="3078" y="672"/>
            <a:chExt cx="2209" cy="2592"/>
          </a:xfrm>
        </p:grpSpPr>
        <p:sp>
          <p:nvSpPr>
            <p:cNvPr id="915491" name="Text Box 35"/>
            <p:cNvSpPr txBox="1">
              <a:spLocks noChangeArrowheads="1"/>
            </p:cNvSpPr>
            <p:nvPr/>
          </p:nvSpPr>
          <p:spPr bwMode="auto">
            <a:xfrm>
              <a:off x="4621" y="672"/>
              <a:ext cx="561"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A</a:t>
              </a:r>
              <a:r>
                <a:rPr lang="en-US">
                  <a:sym typeface="Symbol" charset="2"/>
                </a:rPr>
                <a:t>B</a:t>
              </a:r>
            </a:p>
          </p:txBody>
        </p:sp>
        <p:sp>
          <p:nvSpPr>
            <p:cNvPr id="915492" name="Text Box 36"/>
            <p:cNvSpPr txBox="1">
              <a:spLocks noChangeArrowheads="1"/>
            </p:cNvSpPr>
            <p:nvPr/>
          </p:nvSpPr>
          <p:spPr bwMode="auto">
            <a:xfrm>
              <a:off x="4704" y="2976"/>
              <a:ext cx="583"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C</a:t>
              </a:r>
              <a:r>
                <a:rPr lang="en-US">
                  <a:sym typeface="Symbol" charset="2"/>
                </a:rPr>
                <a:t>D</a:t>
              </a:r>
            </a:p>
          </p:txBody>
        </p:sp>
        <p:sp>
          <p:nvSpPr>
            <p:cNvPr id="915493" name="Text Box 37"/>
            <p:cNvSpPr txBox="1">
              <a:spLocks noChangeArrowheads="1"/>
            </p:cNvSpPr>
            <p:nvPr/>
          </p:nvSpPr>
          <p:spPr bwMode="auto">
            <a:xfrm>
              <a:off x="3078" y="2880"/>
              <a:ext cx="550"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E</a:t>
              </a:r>
              <a:r>
                <a:rPr lang="en-US">
                  <a:sym typeface="Symbol" charset="2"/>
                </a:rPr>
                <a:t>F</a:t>
              </a:r>
            </a:p>
          </p:txBody>
        </p:sp>
      </p:grpSp>
      <p:grpSp>
        <p:nvGrpSpPr>
          <p:cNvPr id="11" name="Group 53"/>
          <p:cNvGrpSpPr>
            <a:grpSpLocks/>
          </p:cNvGrpSpPr>
          <p:nvPr/>
        </p:nvGrpSpPr>
        <p:grpSpPr bwMode="auto">
          <a:xfrm>
            <a:off x="4689823" y="4932843"/>
            <a:ext cx="555625" cy="457200"/>
            <a:chOff x="3003" y="3168"/>
            <a:chExt cx="350" cy="288"/>
          </a:xfrm>
        </p:grpSpPr>
        <p:sp>
          <p:nvSpPr>
            <p:cNvPr id="915494" name="Rectangle 38"/>
            <p:cNvSpPr>
              <a:spLocks noChangeArrowheads="1"/>
            </p:cNvSpPr>
            <p:nvPr/>
          </p:nvSpPr>
          <p:spPr bwMode="auto">
            <a:xfrm>
              <a:off x="3003" y="3216"/>
              <a:ext cx="89" cy="89"/>
            </a:xfrm>
            <a:prstGeom prst="rect">
              <a:avLst/>
            </a:prstGeom>
            <a:solidFill>
              <a:schemeClr val="tx1"/>
            </a:solidFill>
            <a:ln w="9398">
              <a:solidFill>
                <a:srgbClr val="000000"/>
              </a:solidFill>
              <a:miter lim="800000"/>
              <a:headEnd/>
              <a:tailEnd/>
            </a:ln>
            <a:effectLst/>
          </p:spPr>
          <p:txBody>
            <a:bodyPr wrap="none" anchor="ctr">
              <a:prstTxWarp prst="textNoShape">
                <a:avLst/>
              </a:prstTxWarp>
            </a:bodyPr>
            <a:lstStyle/>
            <a:p>
              <a:endParaRPr lang="en-US"/>
            </a:p>
          </p:txBody>
        </p:sp>
        <p:sp>
          <p:nvSpPr>
            <p:cNvPr id="915495" name="Text Box 39"/>
            <p:cNvSpPr txBox="1">
              <a:spLocks noChangeArrowheads="1"/>
            </p:cNvSpPr>
            <p:nvPr/>
          </p:nvSpPr>
          <p:spPr bwMode="auto">
            <a:xfrm>
              <a:off x="3120" y="3168"/>
              <a:ext cx="233" cy="288"/>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a:t>F</a:t>
              </a:r>
            </a:p>
          </p:txBody>
        </p:sp>
      </p:grpSp>
      <p:grpSp>
        <p:nvGrpSpPr>
          <p:cNvPr id="12" name="Group 50"/>
          <p:cNvGrpSpPr>
            <a:grpSpLocks/>
          </p:cNvGrpSpPr>
          <p:nvPr/>
        </p:nvGrpSpPr>
        <p:grpSpPr bwMode="auto">
          <a:xfrm>
            <a:off x="2467323" y="1861030"/>
            <a:ext cx="4208462" cy="1535113"/>
            <a:chOff x="1603" y="1233"/>
            <a:chExt cx="2651" cy="967"/>
          </a:xfrm>
        </p:grpSpPr>
        <p:sp>
          <p:nvSpPr>
            <p:cNvPr id="915490" name="Freeform 34"/>
            <p:cNvSpPr>
              <a:spLocks/>
            </p:cNvSpPr>
            <p:nvPr/>
          </p:nvSpPr>
          <p:spPr bwMode="auto">
            <a:xfrm>
              <a:off x="1603" y="1233"/>
              <a:ext cx="2651" cy="967"/>
            </a:xfrm>
            <a:custGeom>
              <a:avLst/>
              <a:gdLst/>
              <a:ahLst/>
              <a:cxnLst>
                <a:cxn ang="0">
                  <a:pos x="2651" y="780"/>
                </a:cxn>
                <a:cxn ang="0">
                  <a:pos x="2020" y="120"/>
                </a:cxn>
                <a:cxn ang="0">
                  <a:pos x="590" y="141"/>
                </a:cxn>
                <a:cxn ang="0">
                  <a:pos x="0" y="967"/>
                </a:cxn>
              </a:cxnLst>
              <a:rect l="0" t="0" r="r" b="b"/>
              <a:pathLst>
                <a:path w="2651" h="967">
                  <a:moveTo>
                    <a:pt x="2651" y="780"/>
                  </a:moveTo>
                  <a:cubicBezTo>
                    <a:pt x="2546" y="670"/>
                    <a:pt x="2363" y="226"/>
                    <a:pt x="2020" y="120"/>
                  </a:cubicBezTo>
                  <a:cubicBezTo>
                    <a:pt x="1677" y="14"/>
                    <a:pt x="927" y="0"/>
                    <a:pt x="590" y="141"/>
                  </a:cubicBezTo>
                  <a:cubicBezTo>
                    <a:pt x="253" y="282"/>
                    <a:pt x="123" y="795"/>
                    <a:pt x="0" y="967"/>
                  </a:cubicBezTo>
                </a:path>
              </a:pathLst>
            </a:custGeom>
            <a:noFill/>
            <a:ln w="38100" cap="flat" cmpd="sng">
              <a:solidFill>
                <a:schemeClr val="tx1"/>
              </a:solidFill>
              <a:prstDash val="sysDot"/>
              <a:round/>
              <a:headEnd/>
              <a:tailEnd type="triangle" w="lg" len="lg"/>
            </a:ln>
            <a:effectLst/>
          </p:spPr>
          <p:txBody>
            <a:bodyPr wrap="none" lIns="92075" tIns="46038" rIns="92075" bIns="46038">
              <a:prstTxWarp prst="textNoShape">
                <a:avLst/>
              </a:prstTxWarp>
            </a:bodyPr>
            <a:lstStyle/>
            <a:p>
              <a:endParaRPr lang="en-US"/>
            </a:p>
          </p:txBody>
        </p:sp>
        <p:sp>
          <p:nvSpPr>
            <p:cNvPr id="915496" name="Text Box 40"/>
            <p:cNvSpPr txBox="1">
              <a:spLocks noChangeArrowheads="1"/>
            </p:cNvSpPr>
            <p:nvPr/>
          </p:nvSpPr>
          <p:spPr bwMode="auto">
            <a:xfrm>
              <a:off x="2112" y="1392"/>
              <a:ext cx="1886" cy="587"/>
            </a:xfrm>
            <a:prstGeom prst="rect">
              <a:avLst/>
            </a:prstGeom>
            <a:noFill/>
            <a:ln w="9525">
              <a:noFill/>
              <a:miter lim="800000"/>
              <a:headEnd/>
              <a:tailEnd/>
            </a:ln>
            <a:effectLst/>
          </p:spPr>
          <p:txBody>
            <a:bodyPr lIns="92075" tIns="46038" rIns="92075" bIns="46038">
              <a:prstTxWarp prst="textNoShape">
                <a:avLst/>
              </a:prstTxWarp>
              <a:spAutoFit/>
            </a:bodyPr>
            <a:lstStyle/>
            <a:p>
              <a:r>
                <a:rPr lang="en-US" dirty="0"/>
                <a:t>2. I have three tails</a:t>
              </a:r>
            </a:p>
            <a:p>
              <a:r>
                <a:rPr lang="en-US" dirty="0"/>
                <a:t>    A</a:t>
              </a:r>
              <a:r>
                <a:rPr lang="en-US" dirty="0">
                  <a:sym typeface="Symbol" charset="2"/>
                </a:rPr>
                <a:t>B; </a:t>
              </a:r>
              <a:r>
                <a:rPr lang="en-US" dirty="0"/>
                <a:t>C</a:t>
              </a:r>
              <a:r>
                <a:rPr lang="en-US" dirty="0">
                  <a:sym typeface="Symbol" charset="2"/>
                </a:rPr>
                <a:t>D; </a:t>
              </a:r>
              <a:r>
                <a:rPr lang="en-US" dirty="0"/>
                <a:t>E</a:t>
              </a:r>
              <a:r>
                <a:rPr lang="en-US" dirty="0">
                  <a:sym typeface="Symbol" charset="2"/>
                </a:rPr>
                <a:t>F</a:t>
              </a:r>
              <a:endParaRPr lang="en-US" dirty="0"/>
            </a:p>
          </p:txBody>
        </p:sp>
      </p:grpSp>
      <p:sp>
        <p:nvSpPr>
          <p:cNvPr id="915497" name="AutoShape 41"/>
          <p:cNvSpPr>
            <a:spLocks noChangeArrowheads="1"/>
          </p:cNvSpPr>
          <p:nvPr/>
        </p:nvSpPr>
        <p:spPr bwMode="auto">
          <a:xfrm>
            <a:off x="3046760" y="3180243"/>
            <a:ext cx="3200400" cy="762000"/>
          </a:xfrm>
          <a:prstGeom prst="wedgeRoundRectCallout">
            <a:avLst>
              <a:gd name="adj1" fmla="val -70287"/>
              <a:gd name="adj2" fmla="val -17500"/>
              <a:gd name="adj3" fmla="val 16667"/>
            </a:avLst>
          </a:prstGeom>
          <a:noFill/>
          <a:ln w="9525">
            <a:solidFill>
              <a:schemeClr val="tx1"/>
            </a:solidFill>
            <a:miter lim="800000"/>
            <a:headEnd/>
            <a:tailEnd/>
          </a:ln>
          <a:effectLst/>
        </p:spPr>
        <p:txBody>
          <a:bodyPr lIns="92075" tIns="46038" rIns="92075" bIns="46038">
            <a:prstTxWarp prst="textNoShape">
              <a:avLst/>
            </a:prstTxWarp>
          </a:bodyPr>
          <a:lstStyle/>
          <a:p>
            <a:pPr algn="ctr"/>
            <a:r>
              <a:rPr lang="en-US"/>
              <a:t>3.common tail: E</a:t>
            </a:r>
            <a:r>
              <a:rPr lang="en-US">
                <a:sym typeface="Symbol" charset="2"/>
              </a:rPr>
              <a:t>F</a:t>
            </a:r>
          </a:p>
        </p:txBody>
      </p:sp>
      <p:grpSp>
        <p:nvGrpSpPr>
          <p:cNvPr id="13" name="Group 55"/>
          <p:cNvGrpSpPr>
            <a:grpSpLocks/>
          </p:cNvGrpSpPr>
          <p:nvPr/>
        </p:nvGrpSpPr>
        <p:grpSpPr bwMode="auto">
          <a:xfrm>
            <a:off x="684560" y="3583468"/>
            <a:ext cx="4008438" cy="2347912"/>
            <a:chOff x="480" y="2318"/>
            <a:chExt cx="2525" cy="1479"/>
          </a:xfrm>
        </p:grpSpPr>
        <p:sp>
          <p:nvSpPr>
            <p:cNvPr id="915500" name="Freeform 44"/>
            <p:cNvSpPr>
              <a:spLocks/>
            </p:cNvSpPr>
            <p:nvPr/>
          </p:nvSpPr>
          <p:spPr bwMode="auto">
            <a:xfrm>
              <a:off x="590" y="2318"/>
              <a:ext cx="2415" cy="1479"/>
            </a:xfrm>
            <a:custGeom>
              <a:avLst/>
              <a:gdLst/>
              <a:ahLst/>
              <a:cxnLst>
                <a:cxn ang="0">
                  <a:pos x="2415" y="999"/>
                </a:cxn>
                <a:cxn ang="0">
                  <a:pos x="1679" y="1471"/>
                </a:cxn>
                <a:cxn ang="0">
                  <a:pos x="139" y="951"/>
                </a:cxn>
                <a:cxn ang="0">
                  <a:pos x="847" y="0"/>
                </a:cxn>
              </a:cxnLst>
              <a:rect l="0" t="0" r="r" b="b"/>
              <a:pathLst>
                <a:path w="2415" h="1479">
                  <a:moveTo>
                    <a:pt x="2415" y="999"/>
                  </a:moveTo>
                  <a:cubicBezTo>
                    <a:pt x="2292" y="1078"/>
                    <a:pt x="2058" y="1479"/>
                    <a:pt x="1679" y="1471"/>
                  </a:cubicBezTo>
                  <a:cubicBezTo>
                    <a:pt x="1300" y="1463"/>
                    <a:pt x="278" y="1196"/>
                    <a:pt x="139" y="951"/>
                  </a:cubicBezTo>
                  <a:cubicBezTo>
                    <a:pt x="0" y="706"/>
                    <a:pt x="700" y="198"/>
                    <a:pt x="847" y="0"/>
                  </a:cubicBezTo>
                </a:path>
              </a:pathLst>
            </a:custGeom>
            <a:noFill/>
            <a:ln w="38100" cap="flat" cmpd="sng">
              <a:solidFill>
                <a:schemeClr val="tx1"/>
              </a:solidFill>
              <a:prstDash val="sysDot"/>
              <a:round/>
              <a:headEnd/>
              <a:tailEnd type="triangle" w="lg" len="lg"/>
            </a:ln>
            <a:effectLst/>
          </p:spPr>
          <p:txBody>
            <a:bodyPr wrap="none" lIns="92075" tIns="46038" rIns="92075" bIns="46038">
              <a:prstTxWarp prst="textNoShape">
                <a:avLst/>
              </a:prstTxWarp>
            </a:bodyPr>
            <a:lstStyle/>
            <a:p>
              <a:endParaRPr lang="en-US"/>
            </a:p>
          </p:txBody>
        </p:sp>
        <p:sp>
          <p:nvSpPr>
            <p:cNvPr id="915501" name="Text Box 45"/>
            <p:cNvSpPr txBox="1">
              <a:spLocks noChangeArrowheads="1"/>
            </p:cNvSpPr>
            <p:nvPr/>
          </p:nvSpPr>
          <p:spPr bwMode="auto">
            <a:xfrm>
              <a:off x="480" y="3216"/>
              <a:ext cx="768" cy="288"/>
            </a:xfrm>
            <a:prstGeom prst="rect">
              <a:avLst/>
            </a:prstGeom>
            <a:solidFill>
              <a:srgbClr val="FFFFFF"/>
            </a:solidFill>
            <a:ln w="9525">
              <a:noFill/>
              <a:miter lim="800000"/>
              <a:headEnd/>
              <a:tailEnd/>
            </a:ln>
            <a:effectLst/>
          </p:spPr>
          <p:txBody>
            <a:bodyPr lIns="92075" tIns="46038" rIns="92075" bIns="46038">
              <a:prstTxWarp prst="textNoShape">
                <a:avLst/>
              </a:prstTxWarp>
              <a:spAutoFit/>
            </a:bodyPr>
            <a:lstStyle/>
            <a:p>
              <a:r>
                <a:rPr lang="en-US"/>
                <a:t>5. Yes.</a:t>
              </a: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9655" name="Rectangle 39"/>
          <p:cNvSpPr>
            <a:spLocks noChangeArrowheads="1"/>
          </p:cNvSpPr>
          <p:nvPr/>
        </p:nvSpPr>
        <p:spPr bwMode="auto">
          <a:xfrm>
            <a:off x="3810000" y="3303340"/>
            <a:ext cx="1371600" cy="2133600"/>
          </a:xfrm>
          <a:prstGeom prst="rect">
            <a:avLst/>
          </a:prstGeom>
          <a:solidFill>
            <a:srgbClr val="FF99CC"/>
          </a:solidFill>
          <a:ln w="9525">
            <a:noFill/>
            <a:miter lim="800000"/>
            <a:headEnd/>
            <a:tailEnd/>
          </a:ln>
          <a:effectLst/>
        </p:spPr>
        <p:txBody>
          <a:bodyPr wrap="none" lIns="92075" tIns="46038" rIns="92075" bIns="46038" anchor="ctr">
            <a:prstTxWarp prst="textNoShape">
              <a:avLst/>
            </a:prstTxWarp>
          </a:bodyPr>
          <a:lstStyle/>
          <a:p>
            <a:endParaRPr lang="en-US"/>
          </a:p>
        </p:txBody>
      </p:sp>
      <p:sp>
        <p:nvSpPr>
          <p:cNvPr id="879654" name="Rectangle 38"/>
          <p:cNvSpPr>
            <a:spLocks noChangeArrowheads="1"/>
          </p:cNvSpPr>
          <p:nvPr/>
        </p:nvSpPr>
        <p:spPr bwMode="auto">
          <a:xfrm>
            <a:off x="6343650" y="3284290"/>
            <a:ext cx="1524000" cy="2133600"/>
          </a:xfrm>
          <a:prstGeom prst="rect">
            <a:avLst/>
          </a:prstGeom>
          <a:solidFill>
            <a:srgbClr val="00FF00"/>
          </a:solidFill>
          <a:ln w="9525">
            <a:noFill/>
            <a:miter lim="800000"/>
            <a:headEnd/>
            <a:tailEnd/>
          </a:ln>
          <a:effectLst/>
        </p:spPr>
        <p:txBody>
          <a:bodyPr wrap="none" lIns="92075" tIns="46038" rIns="92075" bIns="46038" anchor="ctr">
            <a:prstTxWarp prst="textNoShape">
              <a:avLst/>
            </a:prstTxWarp>
          </a:bodyPr>
          <a:lstStyle/>
          <a:p>
            <a:endParaRPr lang="en-US"/>
          </a:p>
        </p:txBody>
      </p:sp>
      <p:sp>
        <p:nvSpPr>
          <p:cNvPr id="879618" name="Rectangle 2"/>
          <p:cNvSpPr>
            <a:spLocks noGrp="1" noChangeArrowheads="1"/>
          </p:cNvSpPr>
          <p:nvPr>
            <p:ph type="title"/>
          </p:nvPr>
        </p:nvSpPr>
        <p:spPr>
          <a:xfrm>
            <a:off x="706438" y="304800"/>
            <a:ext cx="7772400" cy="838200"/>
          </a:xfrm>
        </p:spPr>
        <p:txBody>
          <a:bodyPr>
            <a:normAutofit fontScale="90000"/>
          </a:bodyPr>
          <a:lstStyle/>
          <a:p>
            <a:r>
              <a:rPr lang="en-US" dirty="0" smtClean="0"/>
              <a:t>Leveraging fast mixing in social nets</a:t>
            </a:r>
            <a:endParaRPr lang="en-US" dirty="0"/>
          </a:p>
        </p:txBody>
      </p:sp>
      <p:sp>
        <p:nvSpPr>
          <p:cNvPr id="879619" name="Rectangle 3"/>
          <p:cNvSpPr>
            <a:spLocks noGrp="1" noChangeArrowheads="1"/>
          </p:cNvSpPr>
          <p:nvPr>
            <p:ph type="body" idx="1"/>
          </p:nvPr>
        </p:nvSpPr>
        <p:spPr>
          <a:xfrm>
            <a:off x="146050" y="1902058"/>
            <a:ext cx="8229600" cy="685800"/>
          </a:xfrm>
        </p:spPr>
        <p:txBody>
          <a:bodyPr>
            <a:normAutofit/>
          </a:bodyPr>
          <a:lstStyle/>
          <a:p>
            <a:pPr algn="ctr">
              <a:buFont typeface="Wingdings" charset="2"/>
              <a:buNone/>
            </a:pPr>
            <a:r>
              <a:rPr lang="en-US" dirty="0" smtClean="0"/>
              <a:t>Assuming </a:t>
            </a:r>
            <a:r>
              <a:rPr lang="en-US" dirty="0"/>
              <a:t>V </a:t>
            </a:r>
            <a:r>
              <a:rPr lang="en-US" dirty="0" smtClean="0"/>
              <a:t>has            tails </a:t>
            </a:r>
            <a:r>
              <a:rPr lang="en-US" dirty="0"/>
              <a:t>in the honest </a:t>
            </a:r>
            <a:r>
              <a:rPr lang="en-US" dirty="0" smtClean="0"/>
              <a:t>region</a:t>
            </a:r>
            <a:endParaRPr lang="en-US" dirty="0"/>
          </a:p>
        </p:txBody>
      </p:sp>
      <p:sp>
        <p:nvSpPr>
          <p:cNvPr id="879620" name="Line 4"/>
          <p:cNvSpPr>
            <a:spLocks noChangeShapeType="1"/>
          </p:cNvSpPr>
          <p:nvPr/>
        </p:nvSpPr>
        <p:spPr bwMode="auto">
          <a:xfrm flipV="1">
            <a:off x="3733800" y="5436940"/>
            <a:ext cx="4191000" cy="14288"/>
          </a:xfrm>
          <a:prstGeom prst="line">
            <a:avLst/>
          </a:prstGeom>
          <a:noFill/>
          <a:ln w="9525">
            <a:solidFill>
              <a:schemeClr val="tx1"/>
            </a:solidFill>
            <a:round/>
            <a:headEnd/>
            <a:tailEnd type="arrow" w="lg" len="lg"/>
          </a:ln>
          <a:effectLst/>
        </p:spPr>
        <p:txBody>
          <a:bodyPr wrap="none" lIns="92075" tIns="46038" rIns="92075" bIns="46038">
            <a:prstTxWarp prst="textNoShape">
              <a:avLst/>
            </a:prstTxWarp>
          </a:bodyPr>
          <a:lstStyle/>
          <a:p>
            <a:endParaRPr lang="en-US"/>
          </a:p>
        </p:txBody>
      </p:sp>
      <p:sp>
        <p:nvSpPr>
          <p:cNvPr id="879621" name="Line 5"/>
          <p:cNvSpPr>
            <a:spLocks noChangeShapeType="1"/>
          </p:cNvSpPr>
          <p:nvPr/>
        </p:nvSpPr>
        <p:spPr bwMode="auto">
          <a:xfrm flipV="1">
            <a:off x="3810000" y="2936628"/>
            <a:ext cx="0" cy="2667000"/>
          </a:xfrm>
          <a:prstGeom prst="line">
            <a:avLst/>
          </a:prstGeom>
          <a:noFill/>
          <a:ln w="9525">
            <a:solidFill>
              <a:schemeClr val="tx1"/>
            </a:solidFill>
            <a:round/>
            <a:headEnd/>
            <a:tailEnd type="arrow" w="lg" len="lg"/>
          </a:ln>
          <a:effectLst/>
        </p:spPr>
        <p:txBody>
          <a:bodyPr wrap="none" lIns="92075" tIns="46038" rIns="92075" bIns="46038">
            <a:prstTxWarp prst="textNoShape">
              <a:avLst/>
            </a:prstTxWarp>
          </a:bodyPr>
          <a:lstStyle/>
          <a:p>
            <a:endParaRPr lang="en-US"/>
          </a:p>
        </p:txBody>
      </p:sp>
      <p:sp>
        <p:nvSpPr>
          <p:cNvPr id="879622" name="Freeform 6"/>
          <p:cNvSpPr>
            <a:spLocks/>
          </p:cNvSpPr>
          <p:nvPr/>
        </p:nvSpPr>
        <p:spPr bwMode="auto">
          <a:xfrm>
            <a:off x="3810000" y="3317628"/>
            <a:ext cx="3733800" cy="2133600"/>
          </a:xfrm>
          <a:custGeom>
            <a:avLst/>
            <a:gdLst/>
            <a:ahLst/>
            <a:cxnLst>
              <a:cxn ang="0">
                <a:pos x="0" y="1030"/>
              </a:cxn>
              <a:cxn ang="0">
                <a:pos x="674" y="980"/>
              </a:cxn>
              <a:cxn ang="0">
                <a:pos x="826" y="941"/>
              </a:cxn>
              <a:cxn ang="0">
                <a:pos x="879" y="861"/>
              </a:cxn>
              <a:cxn ang="0">
                <a:pos x="912" y="454"/>
              </a:cxn>
              <a:cxn ang="0">
                <a:pos x="938" y="146"/>
              </a:cxn>
              <a:cxn ang="0">
                <a:pos x="1031" y="67"/>
              </a:cxn>
              <a:cxn ang="0">
                <a:pos x="1296" y="22"/>
              </a:cxn>
              <a:cxn ang="0">
                <a:pos x="1773" y="0"/>
              </a:cxn>
            </a:cxnLst>
            <a:rect l="0" t="0" r="r" b="b"/>
            <a:pathLst>
              <a:path w="1773" h="1030">
                <a:moveTo>
                  <a:pt x="0" y="1030"/>
                </a:moveTo>
                <a:cubicBezTo>
                  <a:pt x="112" y="1022"/>
                  <a:pt x="536" y="995"/>
                  <a:pt x="674" y="980"/>
                </a:cubicBezTo>
                <a:cubicBezTo>
                  <a:pt x="812" y="965"/>
                  <a:pt x="792" y="961"/>
                  <a:pt x="826" y="941"/>
                </a:cubicBezTo>
                <a:cubicBezTo>
                  <a:pt x="860" y="921"/>
                  <a:pt x="865" y="942"/>
                  <a:pt x="879" y="861"/>
                </a:cubicBezTo>
                <a:cubicBezTo>
                  <a:pt x="893" y="780"/>
                  <a:pt x="902" y="573"/>
                  <a:pt x="912" y="454"/>
                </a:cubicBezTo>
                <a:cubicBezTo>
                  <a:pt x="922" y="335"/>
                  <a:pt x="918" y="210"/>
                  <a:pt x="938" y="146"/>
                </a:cubicBezTo>
                <a:cubicBezTo>
                  <a:pt x="958" y="82"/>
                  <a:pt x="971" y="88"/>
                  <a:pt x="1031" y="67"/>
                </a:cubicBezTo>
                <a:cubicBezTo>
                  <a:pt x="1091" y="46"/>
                  <a:pt x="1172" y="33"/>
                  <a:pt x="1296" y="22"/>
                </a:cubicBezTo>
                <a:cubicBezTo>
                  <a:pt x="1420" y="11"/>
                  <a:pt x="1674" y="5"/>
                  <a:pt x="1773" y="0"/>
                </a:cubicBezTo>
              </a:path>
            </a:pathLst>
          </a:custGeom>
          <a:noFill/>
          <a:ln w="25400" cap="flat" cmpd="sng">
            <a:solidFill>
              <a:schemeClr val="hlink"/>
            </a:solidFill>
            <a:prstDash val="solid"/>
            <a:round/>
            <a:headEnd/>
            <a:tailEnd/>
          </a:ln>
          <a:effectLst/>
        </p:spPr>
        <p:txBody>
          <a:bodyPr wrap="none" lIns="92075" tIns="46038" rIns="92075" bIns="46038">
            <a:prstTxWarp prst="textNoShape">
              <a:avLst/>
            </a:prstTxWarp>
          </a:bodyPr>
          <a:lstStyle/>
          <a:p>
            <a:endParaRPr lang="en-US"/>
          </a:p>
        </p:txBody>
      </p:sp>
      <p:sp>
        <p:nvSpPr>
          <p:cNvPr id="879623" name="Line 7"/>
          <p:cNvSpPr>
            <a:spLocks noChangeShapeType="1"/>
          </p:cNvSpPr>
          <p:nvPr/>
        </p:nvSpPr>
        <p:spPr bwMode="auto">
          <a:xfrm flipV="1">
            <a:off x="3700463" y="3263653"/>
            <a:ext cx="4038600" cy="12700"/>
          </a:xfrm>
          <a:prstGeom prst="line">
            <a:avLst/>
          </a:prstGeom>
          <a:noFill/>
          <a:ln w="9525">
            <a:solidFill>
              <a:schemeClr val="tx1"/>
            </a:solidFill>
            <a:prstDash val="dash"/>
            <a:round/>
            <a:headEnd/>
            <a:tailEnd/>
          </a:ln>
          <a:effectLst/>
        </p:spPr>
        <p:txBody>
          <a:bodyPr wrap="none" lIns="92075" tIns="46038" rIns="92075" bIns="46038">
            <a:prstTxWarp prst="textNoShape">
              <a:avLst/>
            </a:prstTxWarp>
          </a:bodyPr>
          <a:lstStyle/>
          <a:p>
            <a:endParaRPr lang="en-US"/>
          </a:p>
        </p:txBody>
      </p:sp>
      <p:sp>
        <p:nvSpPr>
          <p:cNvPr id="879624" name="Text Box 8"/>
          <p:cNvSpPr txBox="1">
            <a:spLocks noChangeArrowheads="1"/>
          </p:cNvSpPr>
          <p:nvPr/>
        </p:nvSpPr>
        <p:spPr bwMode="auto">
          <a:xfrm>
            <a:off x="7772400" y="3012828"/>
            <a:ext cx="536575" cy="396875"/>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000"/>
              <a:t>1.0</a:t>
            </a:r>
          </a:p>
        </p:txBody>
      </p:sp>
      <p:sp>
        <p:nvSpPr>
          <p:cNvPr id="879625" name="Text Box 9"/>
          <p:cNvSpPr txBox="1">
            <a:spLocks noChangeArrowheads="1"/>
          </p:cNvSpPr>
          <p:nvPr/>
        </p:nvSpPr>
        <p:spPr bwMode="auto">
          <a:xfrm>
            <a:off x="3352800" y="5222628"/>
            <a:ext cx="325438" cy="396875"/>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sz="2000"/>
              <a:t>0</a:t>
            </a:r>
          </a:p>
        </p:txBody>
      </p:sp>
      <p:sp>
        <p:nvSpPr>
          <p:cNvPr id="879626" name="Text Box 10"/>
          <p:cNvSpPr txBox="1">
            <a:spLocks noChangeArrowheads="1"/>
          </p:cNvSpPr>
          <p:nvPr/>
        </p:nvSpPr>
        <p:spPr bwMode="auto">
          <a:xfrm>
            <a:off x="2727238" y="2587858"/>
            <a:ext cx="269240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r>
              <a:rPr lang="en-US" dirty="0"/>
              <a:t>Intersection </a:t>
            </a:r>
            <a:r>
              <a:rPr lang="en-US" dirty="0" err="1"/>
              <a:t>prob</a:t>
            </a:r>
            <a:r>
              <a:rPr lang="en-US" dirty="0"/>
              <a:t> </a:t>
            </a:r>
            <a:r>
              <a:rPr lang="en-US" i="1" dirty="0" err="1">
                <a:latin typeface="Times New Roman" charset="0"/>
              </a:rPr>
              <a:t>p</a:t>
            </a:r>
            <a:endParaRPr lang="en-US" i="1" dirty="0">
              <a:latin typeface="Times New Roman" charset="0"/>
            </a:endParaRPr>
          </a:p>
        </p:txBody>
      </p:sp>
      <p:sp>
        <p:nvSpPr>
          <p:cNvPr id="879627" name="Text Box 11"/>
          <p:cNvSpPr txBox="1">
            <a:spLocks noChangeArrowheads="1"/>
          </p:cNvSpPr>
          <p:nvPr/>
        </p:nvSpPr>
        <p:spPr bwMode="auto">
          <a:xfrm>
            <a:off x="6629400" y="5529015"/>
            <a:ext cx="2209800" cy="822325"/>
          </a:xfrm>
          <a:prstGeom prst="rect">
            <a:avLst/>
          </a:prstGeom>
          <a:noFill/>
          <a:ln w="9525">
            <a:noFill/>
            <a:miter lim="800000"/>
            <a:headEnd/>
            <a:tailEnd/>
          </a:ln>
          <a:effectLst/>
        </p:spPr>
        <p:txBody>
          <a:bodyPr lIns="92075" tIns="46038" rIns="92075" bIns="46038">
            <a:prstTxWarp prst="textNoShape">
              <a:avLst/>
            </a:prstTxWarp>
            <a:spAutoFit/>
          </a:bodyPr>
          <a:lstStyle/>
          <a:p>
            <a:r>
              <a:rPr lang="en-US"/>
              <a:t># of S’s tails in honest region</a:t>
            </a:r>
          </a:p>
        </p:txBody>
      </p:sp>
      <p:grpSp>
        <p:nvGrpSpPr>
          <p:cNvPr id="2" name="Group 29"/>
          <p:cNvGrpSpPr>
            <a:grpSpLocks/>
          </p:cNvGrpSpPr>
          <p:nvPr/>
        </p:nvGrpSpPr>
        <p:grpSpPr bwMode="auto">
          <a:xfrm>
            <a:off x="5180013" y="3089028"/>
            <a:ext cx="1163637" cy="2941637"/>
            <a:chOff x="3251" y="1775"/>
            <a:chExt cx="733" cy="1853"/>
          </a:xfrm>
        </p:grpSpPr>
        <p:sp>
          <p:nvSpPr>
            <p:cNvPr id="879629" name="Line 13"/>
            <p:cNvSpPr>
              <a:spLocks noChangeShapeType="1"/>
            </p:cNvSpPr>
            <p:nvPr/>
          </p:nvSpPr>
          <p:spPr bwMode="auto">
            <a:xfrm>
              <a:off x="3251" y="1775"/>
              <a:ext cx="0" cy="1824"/>
            </a:xfrm>
            <a:prstGeom prst="line">
              <a:avLst/>
            </a:prstGeom>
            <a:noFill/>
            <a:ln w="9525">
              <a:solidFill>
                <a:schemeClr val="tx1"/>
              </a:solidFill>
              <a:prstDash val="dash"/>
              <a:round/>
              <a:headEnd/>
              <a:tailEnd/>
            </a:ln>
            <a:effectLst/>
          </p:spPr>
          <p:txBody>
            <a:bodyPr wrap="none" lIns="92075" tIns="46038" rIns="92075" bIns="46038">
              <a:prstTxWarp prst="textNoShape">
                <a:avLst/>
              </a:prstTxWarp>
            </a:bodyPr>
            <a:lstStyle/>
            <a:p>
              <a:endParaRPr lang="en-US"/>
            </a:p>
          </p:txBody>
        </p:sp>
        <p:graphicFrame>
          <p:nvGraphicFramePr>
            <p:cNvPr id="879634" name="Object 18"/>
            <p:cNvGraphicFramePr>
              <a:graphicFrameLocks noChangeAspect="1"/>
            </p:cNvGraphicFramePr>
            <p:nvPr/>
          </p:nvGraphicFramePr>
          <p:xfrm>
            <a:off x="3312" y="3311"/>
            <a:ext cx="568" cy="317"/>
          </p:xfrm>
          <a:graphic>
            <a:graphicData uri="http://schemas.openxmlformats.org/presentationml/2006/ole">
              <p:oleObj spid="_x0000_s79879" name="Equation" r:id="rId3" imgW="431640" imgH="241200" progId="Equation.3">
                <p:embed/>
              </p:oleObj>
            </a:graphicData>
          </a:graphic>
        </p:graphicFrame>
        <p:sp>
          <p:nvSpPr>
            <p:cNvPr id="879635" name="Line 19"/>
            <p:cNvSpPr>
              <a:spLocks noChangeShapeType="1"/>
            </p:cNvSpPr>
            <p:nvPr/>
          </p:nvSpPr>
          <p:spPr bwMode="auto">
            <a:xfrm>
              <a:off x="3984" y="1775"/>
              <a:ext cx="0" cy="1824"/>
            </a:xfrm>
            <a:prstGeom prst="line">
              <a:avLst/>
            </a:prstGeom>
            <a:noFill/>
            <a:ln w="9525">
              <a:solidFill>
                <a:schemeClr val="tx1"/>
              </a:solidFill>
              <a:prstDash val="dash"/>
              <a:round/>
              <a:headEnd/>
              <a:tailEnd/>
            </a:ln>
            <a:effectLst/>
          </p:spPr>
          <p:txBody>
            <a:bodyPr wrap="none" lIns="92075" tIns="46038" rIns="92075" bIns="46038">
              <a:prstTxWarp prst="textNoShape">
                <a:avLst/>
              </a:prstTxWarp>
            </a:bodyPr>
            <a:lstStyle/>
            <a:p>
              <a:endParaRPr lang="en-US"/>
            </a:p>
          </p:txBody>
        </p:sp>
      </p:grpSp>
      <p:sp>
        <p:nvSpPr>
          <p:cNvPr id="879638" name="Text Box 22"/>
          <p:cNvSpPr txBox="1">
            <a:spLocks noChangeArrowheads="1"/>
          </p:cNvSpPr>
          <p:nvPr/>
        </p:nvSpPr>
        <p:spPr bwMode="auto">
          <a:xfrm>
            <a:off x="6689725" y="4024065"/>
            <a:ext cx="184150" cy="457200"/>
          </a:xfrm>
          <a:prstGeom prst="rect">
            <a:avLst/>
          </a:prstGeom>
          <a:noFill/>
          <a:ln w="9525">
            <a:noFill/>
            <a:miter lim="800000"/>
            <a:headEnd/>
            <a:tailEnd/>
          </a:ln>
          <a:effectLst/>
        </p:spPr>
        <p:txBody>
          <a:bodyPr wrap="none" lIns="92075" tIns="46038" rIns="92075" bIns="46038">
            <a:prstTxWarp prst="textNoShape">
              <a:avLst/>
            </a:prstTxWarp>
            <a:spAutoFit/>
          </a:bodyPr>
          <a:lstStyle/>
          <a:p>
            <a:endParaRPr lang="en-US"/>
          </a:p>
        </p:txBody>
      </p:sp>
      <p:grpSp>
        <p:nvGrpSpPr>
          <p:cNvPr id="3" name="Group 28"/>
          <p:cNvGrpSpPr>
            <a:grpSpLocks/>
          </p:cNvGrpSpPr>
          <p:nvPr/>
        </p:nvGrpSpPr>
        <p:grpSpPr bwMode="auto">
          <a:xfrm>
            <a:off x="6553200" y="3395415"/>
            <a:ext cx="1168400" cy="1149350"/>
            <a:chOff x="4128" y="2208"/>
            <a:chExt cx="736" cy="724"/>
          </a:xfrm>
        </p:grpSpPr>
        <p:graphicFrame>
          <p:nvGraphicFramePr>
            <p:cNvPr id="879636" name="Object 20"/>
            <p:cNvGraphicFramePr>
              <a:graphicFrameLocks noChangeAspect="1"/>
            </p:cNvGraphicFramePr>
            <p:nvPr/>
          </p:nvGraphicFramePr>
          <p:xfrm>
            <a:off x="4128" y="2208"/>
            <a:ext cx="736" cy="317"/>
          </p:xfrm>
          <a:graphic>
            <a:graphicData uri="http://schemas.openxmlformats.org/presentationml/2006/ole">
              <p:oleObj spid="_x0000_s79877" name="Equation" r:id="rId4" imgW="558720" imgH="241200" progId="Equation.3">
                <p:embed/>
              </p:oleObj>
            </a:graphicData>
          </a:graphic>
        </p:graphicFrame>
        <p:graphicFrame>
          <p:nvGraphicFramePr>
            <p:cNvPr id="879639" name="Object 23"/>
            <p:cNvGraphicFramePr>
              <a:graphicFrameLocks noChangeAspect="1"/>
            </p:cNvGraphicFramePr>
            <p:nvPr/>
          </p:nvGraphicFramePr>
          <p:xfrm>
            <a:off x="4176" y="2640"/>
            <a:ext cx="492" cy="292"/>
          </p:xfrm>
          <a:graphic>
            <a:graphicData uri="http://schemas.openxmlformats.org/presentationml/2006/ole">
              <p:oleObj spid="_x0000_s79878" name="Equation" r:id="rId5" imgW="342720" imgH="203040" progId="Equation.3">
                <p:embed/>
              </p:oleObj>
            </a:graphicData>
          </a:graphic>
        </p:graphicFrame>
      </p:grpSp>
      <p:grpSp>
        <p:nvGrpSpPr>
          <p:cNvPr id="4" name="Group 27"/>
          <p:cNvGrpSpPr>
            <a:grpSpLocks/>
          </p:cNvGrpSpPr>
          <p:nvPr/>
        </p:nvGrpSpPr>
        <p:grpSpPr bwMode="auto">
          <a:xfrm>
            <a:off x="3962400" y="3546228"/>
            <a:ext cx="1141413" cy="1149350"/>
            <a:chOff x="2496" y="2208"/>
            <a:chExt cx="719" cy="724"/>
          </a:xfrm>
        </p:grpSpPr>
        <p:graphicFrame>
          <p:nvGraphicFramePr>
            <p:cNvPr id="879637" name="Object 21"/>
            <p:cNvGraphicFramePr>
              <a:graphicFrameLocks noChangeAspect="1"/>
            </p:cNvGraphicFramePr>
            <p:nvPr/>
          </p:nvGraphicFramePr>
          <p:xfrm>
            <a:off x="2496" y="2208"/>
            <a:ext cx="719" cy="317"/>
          </p:xfrm>
          <a:graphic>
            <a:graphicData uri="http://schemas.openxmlformats.org/presentationml/2006/ole">
              <p:oleObj spid="_x0000_s79875" name="Equation" r:id="rId6" imgW="545760" imgH="241200" progId="Equation.3">
                <p:embed/>
              </p:oleObj>
            </a:graphicData>
          </a:graphic>
        </p:graphicFrame>
        <p:graphicFrame>
          <p:nvGraphicFramePr>
            <p:cNvPr id="879640" name="Object 24"/>
            <p:cNvGraphicFramePr>
              <a:graphicFrameLocks noChangeAspect="1"/>
            </p:cNvGraphicFramePr>
            <p:nvPr/>
          </p:nvGraphicFramePr>
          <p:xfrm>
            <a:off x="2574" y="2640"/>
            <a:ext cx="528" cy="292"/>
          </p:xfrm>
          <a:graphic>
            <a:graphicData uri="http://schemas.openxmlformats.org/presentationml/2006/ole">
              <p:oleObj spid="_x0000_s79876" name="Equation" r:id="rId7" imgW="368280" imgH="203040" progId="Equation.3">
                <p:embed/>
              </p:oleObj>
            </a:graphicData>
          </a:graphic>
        </p:graphicFrame>
      </p:grpSp>
      <p:sp>
        <p:nvSpPr>
          <p:cNvPr id="879648" name="Text Box 32"/>
          <p:cNvSpPr txBox="1">
            <a:spLocks noChangeArrowheads="1"/>
          </p:cNvSpPr>
          <p:nvPr/>
        </p:nvSpPr>
        <p:spPr bwMode="auto">
          <a:xfrm>
            <a:off x="6553200" y="4614615"/>
            <a:ext cx="1539875" cy="822325"/>
          </a:xfrm>
          <a:prstGeom prst="rect">
            <a:avLst/>
          </a:prstGeom>
          <a:noFill/>
          <a:ln w="9525">
            <a:noFill/>
            <a:miter lim="800000"/>
            <a:headEnd/>
            <a:tailEnd/>
          </a:ln>
          <a:effectLst/>
        </p:spPr>
        <p:txBody>
          <a:bodyPr lIns="92075" tIns="46038" rIns="92075" bIns="46038">
            <a:prstTxWarp prst="textNoShape">
              <a:avLst/>
            </a:prstTxWarp>
            <a:spAutoFit/>
          </a:bodyPr>
          <a:lstStyle/>
          <a:p>
            <a:r>
              <a:rPr lang="en-US"/>
              <a:t>Birthday paradox</a:t>
            </a:r>
          </a:p>
        </p:txBody>
      </p:sp>
      <p:grpSp>
        <p:nvGrpSpPr>
          <p:cNvPr id="5" name="Group 35"/>
          <p:cNvGrpSpPr>
            <a:grpSpLocks/>
          </p:cNvGrpSpPr>
          <p:nvPr/>
        </p:nvGrpSpPr>
        <p:grpSpPr bwMode="auto">
          <a:xfrm>
            <a:off x="533400" y="3074740"/>
            <a:ext cx="3505200" cy="1385888"/>
            <a:chOff x="336" y="1488"/>
            <a:chExt cx="2208" cy="873"/>
          </a:xfrm>
        </p:grpSpPr>
        <p:sp>
          <p:nvSpPr>
            <p:cNvPr id="879632" name="Line 16"/>
            <p:cNvSpPr>
              <a:spLocks noChangeShapeType="1"/>
            </p:cNvSpPr>
            <p:nvPr/>
          </p:nvSpPr>
          <p:spPr bwMode="auto">
            <a:xfrm>
              <a:off x="2016" y="2016"/>
              <a:ext cx="528" cy="345"/>
            </a:xfrm>
            <a:prstGeom prst="line">
              <a:avLst/>
            </a:prstGeom>
            <a:noFill/>
            <a:ln w="15875">
              <a:solidFill>
                <a:schemeClr val="tx1"/>
              </a:solidFill>
              <a:round/>
              <a:headEnd/>
              <a:tailEnd type="triangle" w="lg" len="lg"/>
            </a:ln>
            <a:effectLst/>
          </p:spPr>
          <p:txBody>
            <a:bodyPr wrap="none" lIns="92075" tIns="46038" rIns="92075" bIns="46038">
              <a:prstTxWarp prst="textNoShape">
                <a:avLst/>
              </a:prstTxWarp>
            </a:bodyPr>
            <a:lstStyle/>
            <a:p>
              <a:endParaRPr lang="en-US"/>
            </a:p>
          </p:txBody>
        </p:sp>
        <p:sp>
          <p:nvSpPr>
            <p:cNvPr id="879650" name="Text Box 34"/>
            <p:cNvSpPr txBox="1">
              <a:spLocks noChangeArrowheads="1"/>
            </p:cNvSpPr>
            <p:nvPr/>
          </p:nvSpPr>
          <p:spPr bwMode="auto">
            <a:xfrm>
              <a:off x="336" y="1488"/>
              <a:ext cx="1920" cy="524"/>
            </a:xfrm>
            <a:prstGeom prst="rect">
              <a:avLst/>
            </a:prstGeom>
            <a:noFill/>
            <a:ln w="9525">
              <a:solidFill>
                <a:schemeClr val="tx1"/>
              </a:solidFill>
              <a:miter lim="800000"/>
              <a:headEnd/>
              <a:tailEnd/>
            </a:ln>
            <a:effectLst/>
          </p:spPr>
          <p:txBody>
            <a:bodyPr lIns="92075" tIns="46038" rIns="92075" bIns="46038">
              <a:prstTxWarp prst="textNoShape">
                <a:avLst/>
              </a:prstTxWarp>
              <a:spAutoFit/>
            </a:bodyPr>
            <a:lstStyle/>
            <a:p>
              <a:pPr>
                <a:buClr>
                  <a:schemeClr val="tx2"/>
                </a:buClr>
                <a:buSzTx/>
                <a:buFont typeface="Wingdings" charset="2"/>
                <a:buNone/>
              </a:pPr>
              <a:r>
                <a:rPr lang="en-US"/>
                <a:t>Help to bound # of sybil nodes accepted </a:t>
              </a:r>
            </a:p>
          </p:txBody>
        </p:sp>
      </p:grpSp>
      <p:sp>
        <p:nvSpPr>
          <p:cNvPr id="33" name="TextBox 32"/>
          <p:cNvSpPr txBox="1"/>
          <p:nvPr/>
        </p:nvSpPr>
        <p:spPr>
          <a:xfrm>
            <a:off x="635027" y="1595424"/>
            <a:ext cx="184666" cy="369332"/>
          </a:xfrm>
          <a:prstGeom prst="rect">
            <a:avLst/>
          </a:prstGeom>
          <a:noFill/>
        </p:spPr>
        <p:txBody>
          <a:bodyPr wrap="none" rtlCol="0">
            <a:spAutoFit/>
          </a:bodyPr>
          <a:lstStyle/>
          <a:p>
            <a:endParaRPr lang="en-US" dirty="0"/>
          </a:p>
        </p:txBody>
      </p:sp>
      <p:sp>
        <p:nvSpPr>
          <p:cNvPr id="34" name="Rectangle 3"/>
          <p:cNvSpPr txBox="1">
            <a:spLocks noChangeArrowheads="1"/>
          </p:cNvSpPr>
          <p:nvPr/>
        </p:nvSpPr>
        <p:spPr>
          <a:xfrm>
            <a:off x="0" y="1279958"/>
            <a:ext cx="9144000" cy="931900"/>
          </a:xfrm>
          <a:prstGeom prst="rect">
            <a:avLst/>
          </a:prstGeom>
        </p:spPr>
        <p:txBody>
          <a:bodyPr vert="horz" lIns="91440" tIns="45720" rIns="91440" bIns="45720" rtlCol="0">
            <a:normAutofit fontScale="92500"/>
          </a:bodyPr>
          <a:lstStyle/>
          <a:p>
            <a:pPr marL="342900" lvl="0" indent="-342900" algn="ctr">
              <a:spcBef>
                <a:spcPct val="20000"/>
              </a:spcBef>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If </a:t>
            </a:r>
            <a:r>
              <a:rPr lang="en-US" sz="3200" i="1" dirty="0" err="1" smtClean="0">
                <a:latin typeface="Times New Roman" charset="0"/>
                <a:ea typeface="Times New Roman" charset="0"/>
                <a:cs typeface="Times New Roman" charset="0"/>
              </a:rPr>
              <a:t>w</a:t>
            </a:r>
            <a:r>
              <a:rPr lang="en-US" sz="3200" i="1" dirty="0" smtClean="0"/>
              <a:t> </a:t>
            </a:r>
            <a:r>
              <a:rPr lang="en-US" sz="3200" dirty="0" smtClean="0"/>
              <a:t>= </a:t>
            </a:r>
            <a:r>
              <a:rPr lang="en-US" sz="3200" i="1" dirty="0" smtClean="0">
                <a:solidFill>
                  <a:schemeClr val="tx2"/>
                </a:solidFill>
              </a:rPr>
              <a:t>mixing time</a:t>
            </a:r>
            <a:r>
              <a:rPr lang="en-US" sz="3200" dirty="0" smtClean="0"/>
              <a:t>, tails (of S </a:t>
            </a:r>
            <a:r>
              <a:rPr lang="en-US" sz="3200" u="sng" dirty="0" smtClean="0"/>
              <a:t>&amp;</a:t>
            </a:r>
            <a:r>
              <a:rPr lang="en-US" sz="3200" dirty="0" smtClean="0"/>
              <a:t> V) are uniformly random</a:t>
            </a:r>
            <a:endParaRPr kumimoji="0" lang="en-US" sz="3200" b="0" u="none" strike="noStrike" kern="1200" cap="none" spc="0" normalizeH="0" baseline="0" noProof="0" dirty="0">
              <a:ln>
                <a:noFill/>
              </a:ln>
              <a:solidFill>
                <a:schemeClr val="tx1"/>
              </a:solidFill>
              <a:effectLst/>
              <a:uLnTx/>
              <a:uFillTx/>
              <a:latin typeface="+mn-lt"/>
              <a:ea typeface="+mn-ea"/>
              <a:cs typeface="+mn-cs"/>
            </a:endParaRPr>
          </a:p>
        </p:txBody>
      </p:sp>
      <p:sp>
        <p:nvSpPr>
          <p:cNvPr id="38" name="Rounded Rectangle 37"/>
          <p:cNvSpPr/>
          <p:nvPr/>
        </p:nvSpPr>
        <p:spPr>
          <a:xfrm>
            <a:off x="22146" y="4352198"/>
            <a:ext cx="3711654" cy="1182787"/>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Social nets are fast mixing </a:t>
            </a:r>
            <a:r>
              <a:rPr lang="en-US" sz="2400" dirty="0" err="1" smtClean="0">
                <a:sym typeface="Wingdings"/>
              </a:rPr>
              <a:t></a:t>
            </a:r>
            <a:r>
              <a:rPr lang="en-US" sz="2400" dirty="0" smtClean="0">
                <a:sym typeface="Wingdings"/>
              </a:rPr>
              <a:t> </a:t>
            </a:r>
            <a:r>
              <a:rPr lang="en-US" sz="2400" i="1" dirty="0" err="1" smtClean="0">
                <a:latin typeface="Times New Roman" charset="0"/>
                <a:ea typeface="Times New Roman" charset="0"/>
                <a:cs typeface="Times New Roman" charset="0"/>
              </a:rPr>
              <a:t>w</a:t>
            </a:r>
            <a:r>
              <a:rPr lang="en-US" sz="2400" dirty="0" smtClean="0">
                <a:sym typeface="Wingdings"/>
              </a:rPr>
              <a:t> is small (</a:t>
            </a:r>
            <a:r>
              <a:rPr lang="en-US" sz="2400" dirty="0" err="1" smtClean="0">
                <a:sym typeface="Wingdings"/>
              </a:rPr>
              <a:t>O(log(n</a:t>
            </a:r>
            <a:r>
              <a:rPr lang="en-US" sz="2400" dirty="0" smtClean="0">
                <a:sym typeface="Wingdings"/>
              </a:rPr>
              <a:t>))</a:t>
            </a:r>
            <a:endParaRPr lang="en-US" sz="2400" dirty="0"/>
          </a:p>
        </p:txBody>
      </p:sp>
      <p:graphicFrame>
        <p:nvGraphicFramePr>
          <p:cNvPr id="79880" name="Object 8"/>
          <p:cNvGraphicFramePr>
            <a:graphicFrameLocks noChangeAspect="1"/>
          </p:cNvGraphicFramePr>
          <p:nvPr/>
        </p:nvGraphicFramePr>
        <p:xfrm>
          <a:off x="3060700" y="1964756"/>
          <a:ext cx="901700" cy="503238"/>
        </p:xfrm>
        <a:graphic>
          <a:graphicData uri="http://schemas.openxmlformats.org/presentationml/2006/ole">
            <p:oleObj spid="_x0000_s79880" name="Equation" r:id="rId8" imgW="431640" imgH="241200" progId="Equation.3">
              <p:embed/>
            </p:oleObj>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79622"/>
                                        </p:tgtEl>
                                        <p:attrNameLst>
                                          <p:attrName>style.visibility</p:attrName>
                                        </p:attrNameLst>
                                      </p:cBhvr>
                                      <p:to>
                                        <p:strVal val="visible"/>
                                      </p:to>
                                    </p:set>
                                    <p:animEffect transition="in" filter="wipe(down)">
                                      <p:cBhvr>
                                        <p:cTn id="7" dur="500"/>
                                        <p:tgtEl>
                                          <p:spTgt spid="87962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879648"/>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879654"/>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87965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9655" grpId="0" animBg="1"/>
      <p:bldP spid="879654" grpId="0" animBg="1"/>
      <p:bldP spid="879622" grpId="0" animBg="1"/>
      <p:bldP spid="879648"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43106" name="Rectangle 2"/>
          <p:cNvSpPr>
            <a:spLocks noGrp="1" noChangeArrowheads="1"/>
          </p:cNvSpPr>
          <p:nvPr>
            <p:ph type="title"/>
          </p:nvPr>
        </p:nvSpPr>
        <p:spPr>
          <a:xfrm>
            <a:off x="706438" y="152400"/>
            <a:ext cx="7772400" cy="838200"/>
          </a:xfrm>
        </p:spPr>
        <p:txBody>
          <a:bodyPr>
            <a:normAutofit/>
          </a:bodyPr>
          <a:lstStyle/>
          <a:p>
            <a:r>
              <a:rPr lang="en-US" dirty="0" err="1" smtClean="0"/>
              <a:t>SybilLimit</a:t>
            </a:r>
            <a:r>
              <a:rPr lang="en-US" dirty="0" smtClean="0"/>
              <a:t> Summary</a:t>
            </a:r>
            <a:endParaRPr lang="en-US" dirty="0"/>
          </a:p>
        </p:txBody>
      </p:sp>
      <p:sp>
        <p:nvSpPr>
          <p:cNvPr id="943107" name="Rectangle 3"/>
          <p:cNvSpPr>
            <a:spLocks noGrp="1" noChangeArrowheads="1"/>
          </p:cNvSpPr>
          <p:nvPr>
            <p:ph type="body" idx="1"/>
          </p:nvPr>
        </p:nvSpPr>
        <p:spPr>
          <a:xfrm>
            <a:off x="4181665" y="1250180"/>
            <a:ext cx="4321510" cy="4495800"/>
          </a:xfrm>
        </p:spPr>
        <p:txBody>
          <a:bodyPr>
            <a:normAutofit lnSpcReduction="10000"/>
          </a:bodyPr>
          <a:lstStyle/>
          <a:p>
            <a:pPr>
              <a:spcBef>
                <a:spcPct val="50000"/>
              </a:spcBef>
            </a:pPr>
            <a:r>
              <a:rPr lang="en-US" dirty="0" smtClean="0"/>
              <a:t>Goal 2: Accept </a:t>
            </a:r>
            <a:r>
              <a:rPr lang="en-US" dirty="0"/>
              <a:t>S </a:t>
            </a:r>
            <a:r>
              <a:rPr lang="en-US" dirty="0" err="1"/>
              <a:t>iff</a:t>
            </a:r>
            <a:r>
              <a:rPr lang="en-US" dirty="0"/>
              <a:t> </a:t>
            </a:r>
            <a:r>
              <a:rPr lang="en-US" i="1" dirty="0">
                <a:latin typeface="Times New Roman" charset="0"/>
                <a:ea typeface="Times New Roman" charset="0"/>
                <a:cs typeface="Times New Roman" charset="0"/>
              </a:rPr>
              <a:t>K</a:t>
            </a:r>
            <a:r>
              <a:rPr lang="en-US" sz="3600" i="1" baseline="-25000" dirty="0">
                <a:latin typeface="Times New Roman" charset="0"/>
                <a:ea typeface="Times New Roman" charset="0"/>
                <a:cs typeface="Times New Roman" charset="0"/>
              </a:rPr>
              <a:t>S</a:t>
            </a:r>
            <a:r>
              <a:rPr lang="en-US" dirty="0"/>
              <a:t> is </a:t>
            </a:r>
            <a:r>
              <a:rPr lang="en-US" dirty="0" smtClean="0"/>
              <a:t>registered </a:t>
            </a:r>
            <a:r>
              <a:rPr lang="en-US" dirty="0"/>
              <a:t>on sufficiently many</a:t>
            </a:r>
            <a:r>
              <a:rPr lang="en-US" dirty="0">
                <a:solidFill>
                  <a:schemeClr val="hlink"/>
                </a:solidFill>
              </a:rPr>
              <a:t> honest nodes </a:t>
            </a:r>
          </a:p>
          <a:p>
            <a:pPr>
              <a:spcBef>
                <a:spcPct val="50000"/>
              </a:spcBef>
            </a:pPr>
            <a:r>
              <a:rPr lang="en-US" dirty="0" smtClean="0"/>
              <a:t>“Sufficiently </a:t>
            </a:r>
            <a:r>
              <a:rPr lang="en-US" dirty="0"/>
              <a:t>many” =</a:t>
            </a:r>
            <a:r>
              <a:rPr lang="en-US" dirty="0" smtClean="0"/>
              <a:t> </a:t>
            </a:r>
          </a:p>
          <a:p>
            <a:pPr>
              <a:lnSpc>
                <a:spcPct val="110000"/>
              </a:lnSpc>
              <a:spcBef>
                <a:spcPct val="50000"/>
              </a:spcBef>
            </a:pPr>
            <a:r>
              <a:rPr lang="en-US" dirty="0"/>
              <a:t>Intersection occurs </a:t>
            </a:r>
            <a:r>
              <a:rPr lang="en-US" i="1" dirty="0" err="1"/>
              <a:t>iff</a:t>
            </a:r>
            <a:r>
              <a:rPr lang="en-US" dirty="0"/>
              <a:t> S has            </a:t>
            </a:r>
            <a:r>
              <a:rPr lang="en-US" dirty="0" smtClean="0"/>
              <a:t>  tails </a:t>
            </a:r>
            <a:r>
              <a:rPr lang="en-US" dirty="0"/>
              <a:t>in the honest region</a:t>
            </a:r>
          </a:p>
        </p:txBody>
      </p:sp>
      <p:graphicFrame>
        <p:nvGraphicFramePr>
          <p:cNvPr id="943134" name="Object 30"/>
          <p:cNvGraphicFramePr>
            <a:graphicFrameLocks noChangeAspect="1"/>
          </p:cNvGraphicFramePr>
          <p:nvPr/>
        </p:nvGraphicFramePr>
        <p:xfrm>
          <a:off x="8089940" y="3200400"/>
          <a:ext cx="901700" cy="503238"/>
        </p:xfrm>
        <a:graphic>
          <a:graphicData uri="http://schemas.openxmlformats.org/presentationml/2006/ole">
            <p:oleObj spid="_x0000_s80898" name="Equation" r:id="rId3" imgW="431640" imgH="241200" progId="Equation.3">
              <p:embed/>
            </p:oleObj>
          </a:graphicData>
        </a:graphic>
      </p:graphicFrame>
      <p:graphicFrame>
        <p:nvGraphicFramePr>
          <p:cNvPr id="943135" name="Object 31"/>
          <p:cNvGraphicFramePr>
            <a:graphicFrameLocks noChangeAspect="1"/>
          </p:cNvGraphicFramePr>
          <p:nvPr/>
        </p:nvGraphicFramePr>
        <p:xfrm>
          <a:off x="5634439" y="4480310"/>
          <a:ext cx="901700" cy="503237"/>
        </p:xfrm>
        <a:graphic>
          <a:graphicData uri="http://schemas.openxmlformats.org/presentationml/2006/ole">
            <p:oleObj spid="_x0000_s80899" name="Equation" r:id="rId4" imgW="431640" imgH="241200" progId="Equation.3">
              <p:embed/>
            </p:oleObj>
          </a:graphicData>
        </a:graphic>
      </p:graphicFrame>
      <p:sp>
        <p:nvSpPr>
          <p:cNvPr id="33" name="Rectangle 3"/>
          <p:cNvSpPr txBox="1">
            <a:spLocks noChangeArrowheads="1"/>
          </p:cNvSpPr>
          <p:nvPr/>
        </p:nvSpPr>
        <p:spPr>
          <a:xfrm>
            <a:off x="340746" y="1232190"/>
            <a:ext cx="4321510" cy="4495800"/>
          </a:xfrm>
          <a:prstGeom prst="rect">
            <a:avLst/>
          </a:prstGeom>
        </p:spPr>
        <p:txBody>
          <a:bodyPr vert="horz" lIns="91440" tIns="45720" rIns="91440" bIns="45720" rtlCol="0">
            <a:normAutofit/>
          </a:bodyPr>
          <a:lstStyle/>
          <a:p>
            <a:pPr marL="342900" indent="-342900">
              <a:spcBef>
                <a:spcPct val="50000"/>
              </a:spcBef>
              <a:buFont typeface="Arial"/>
              <a:buChar cha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Goal 1: </a:t>
            </a:r>
            <a:r>
              <a:rPr lang="en-US" sz="3200" dirty="0" smtClean="0"/>
              <a:t>Ensure that </a:t>
            </a:r>
            <a:r>
              <a:rPr lang="en-US" sz="3200" dirty="0" err="1" smtClean="0"/>
              <a:t>sybils</a:t>
            </a:r>
            <a:r>
              <a:rPr lang="en-US" sz="3200" dirty="0" smtClean="0"/>
              <a:t> (collectively) register only on limited number of </a:t>
            </a:r>
            <a:r>
              <a:rPr lang="en-US" sz="3200" dirty="0" smtClean="0">
                <a:solidFill>
                  <a:schemeClr val="hlink"/>
                </a:solidFill>
              </a:rPr>
              <a:t>honest nodes</a:t>
            </a:r>
          </a:p>
          <a:p>
            <a:pPr marL="342900" indent="-342900">
              <a:spcBef>
                <a:spcPct val="50000"/>
              </a:spcBef>
              <a:buFont typeface="Arial"/>
              <a:buChar char="•"/>
            </a:pPr>
            <a:r>
              <a:rPr lang="en-US" sz="3200" dirty="0" smtClean="0"/>
              <a:t>Tainted tails &lt; </a:t>
            </a:r>
            <a:r>
              <a:rPr lang="en-US" sz="3200" i="1" dirty="0" err="1" smtClean="0">
                <a:latin typeface="Times New Roman" charset="0"/>
                <a:ea typeface="Times New Roman" charset="0"/>
                <a:cs typeface="Times New Roman" charset="0"/>
              </a:rPr>
              <a:t>gw</a:t>
            </a:r>
            <a:endParaRPr lang="en-US" sz="3200" dirty="0" smtClean="0"/>
          </a:p>
          <a:p>
            <a:pPr marL="342900" indent="-342900">
              <a:spcBef>
                <a:spcPct val="50000"/>
              </a:spcBef>
              <a:buFont typeface="Arial"/>
              <a:buChar char="•"/>
            </a:pPr>
            <a:r>
              <a:rPr lang="en-US" sz="3200" i="1" dirty="0" err="1" smtClean="0">
                <a:latin typeface="Times New Roman" charset="0"/>
                <a:ea typeface="Times New Roman" charset="0"/>
                <a:cs typeface="Times New Roman" charset="0"/>
              </a:rPr>
              <a:t>w</a:t>
            </a:r>
            <a:r>
              <a:rPr lang="en-US" sz="3200" dirty="0" smtClean="0"/>
              <a:t> small due to fast mixing of social nets</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a </a:t>
            </a:r>
            <a:r>
              <a:rPr lang="en-US" dirty="0" err="1" smtClean="0"/>
              <a:t>sybil</a:t>
            </a:r>
            <a:r>
              <a:rPr lang="en-US" dirty="0" smtClean="0"/>
              <a:t>-proof DHT</a:t>
            </a:r>
            <a:endParaRPr lang="en-US" dirty="0"/>
          </a:p>
        </p:txBody>
      </p:sp>
      <p:sp>
        <p:nvSpPr>
          <p:cNvPr id="5" name="Text Placeholder 4"/>
          <p:cNvSpPr>
            <a:spLocks noGrp="1"/>
          </p:cNvSpPr>
          <p:nvPr>
            <p:ph type="body" idx="1"/>
          </p:nvPr>
        </p:nvSpPr>
        <p:spPr/>
        <p:txBody>
          <a:bodyPr/>
          <a:lstStyle/>
          <a:p>
            <a:r>
              <a:rPr lang="en-US" dirty="0" smtClean="0"/>
              <a:t>Part 3. Application of fast-mixing in social networks</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Sybil attack in the DHT context</a:t>
            </a:r>
            <a:endParaRPr lang="en-US" dirty="0"/>
          </a:p>
        </p:txBody>
      </p:sp>
      <p:sp>
        <p:nvSpPr>
          <p:cNvPr id="3" name="Content Placeholder 2"/>
          <p:cNvSpPr>
            <a:spLocks noGrp="1"/>
          </p:cNvSpPr>
          <p:nvPr>
            <p:ph idx="1"/>
          </p:nvPr>
        </p:nvSpPr>
        <p:spPr>
          <a:xfrm>
            <a:off x="259175" y="1600200"/>
            <a:ext cx="8646690" cy="4525963"/>
          </a:xfrm>
        </p:spPr>
        <p:txBody>
          <a:bodyPr>
            <a:normAutofit/>
          </a:bodyPr>
          <a:lstStyle/>
          <a:p>
            <a:r>
              <a:rPr lang="en-US" dirty="0" smtClean="0"/>
              <a:t>DHT primer: nodes arranged in a</a:t>
            </a:r>
            <a:r>
              <a:rPr lang="en-US" dirty="0" smtClean="0"/>
              <a:t> virtual ring</a:t>
            </a:r>
            <a:r>
              <a:rPr lang="en-US" dirty="0" smtClean="0"/>
              <a:t>. “Finger tables” route look ups close to target id. </a:t>
            </a:r>
          </a:p>
          <a:p>
            <a:pPr lvl="1"/>
            <a:r>
              <a:rPr lang="en-US" dirty="0" smtClean="0"/>
              <a:t>e.g. Sergei looks up Tanya’s IP from finger Umberto</a:t>
            </a:r>
          </a:p>
          <a:p>
            <a:pPr lvl="1"/>
            <a:r>
              <a:rPr lang="en-US" dirty="0" smtClean="0"/>
              <a:t>Goal: sub-linear (typ. logarithmic or faster) look ups.	</a:t>
            </a:r>
          </a:p>
          <a:p>
            <a:r>
              <a:rPr lang="en-US" dirty="0" smtClean="0"/>
              <a:t>If Umberto is evil, he could tell Sergei to ask his (</a:t>
            </a:r>
            <a:r>
              <a:rPr lang="en-US" dirty="0" err="1" smtClean="0"/>
              <a:t>sybil</a:t>
            </a:r>
            <a:r>
              <a:rPr lang="en-US" dirty="0" smtClean="0"/>
              <a:t>) finger </a:t>
            </a:r>
            <a:r>
              <a:rPr lang="en-US" dirty="0" err="1" smtClean="0"/>
              <a:t>Uma</a:t>
            </a:r>
            <a:r>
              <a:rPr lang="en-US" dirty="0" smtClean="0"/>
              <a:t>, who sends Sergei to Upton, who sends Sergei to Ursula… </a:t>
            </a:r>
          </a:p>
          <a:p>
            <a:pPr lvl="1"/>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Sub-linear Sybil-proof DHT [L08]</a:t>
            </a:r>
            <a:br>
              <a:rPr lang="en-US" dirty="0" smtClean="0"/>
            </a:br>
            <a:r>
              <a:rPr lang="en-US" sz="3200" dirty="0" smtClean="0"/>
              <a:t>(Precursor to </a:t>
            </a:r>
            <a:r>
              <a:rPr lang="en-US" sz="3200" dirty="0" err="1" smtClean="0"/>
              <a:t>Whanau</a:t>
            </a:r>
            <a:r>
              <a:rPr lang="en-US" sz="3200" dirty="0" smtClean="0"/>
              <a:t> [LK10])</a:t>
            </a:r>
            <a:endParaRPr lang="en-US" sz="3200" dirty="0"/>
          </a:p>
        </p:txBody>
      </p:sp>
      <p:sp>
        <p:nvSpPr>
          <p:cNvPr id="3" name="Content Placeholder 2"/>
          <p:cNvSpPr>
            <a:spLocks noGrp="1"/>
          </p:cNvSpPr>
          <p:nvPr>
            <p:ph idx="1"/>
          </p:nvPr>
        </p:nvSpPr>
        <p:spPr>
          <a:xfrm>
            <a:off x="457200" y="1600200"/>
            <a:ext cx="8433582" cy="4525963"/>
          </a:xfrm>
        </p:spPr>
        <p:txBody>
          <a:bodyPr/>
          <a:lstStyle/>
          <a:p>
            <a:r>
              <a:rPr lang="en-US" dirty="0" smtClean="0"/>
              <a:t>Assumes fewer than </a:t>
            </a:r>
            <a:r>
              <a:rPr lang="en-US" i="1" dirty="0" err="1" smtClean="0">
                <a:latin typeface="Times New Roman" charset="0"/>
                <a:ea typeface="Times New Roman" charset="0"/>
                <a:cs typeface="Times New Roman" charset="0"/>
              </a:rPr>
              <a:t>g</a:t>
            </a:r>
            <a:r>
              <a:rPr lang="en-US" dirty="0" smtClean="0"/>
              <a:t>=</a:t>
            </a:r>
            <a:r>
              <a:rPr lang="en-US" i="1" dirty="0" err="1" smtClean="0">
                <a:latin typeface="Times New Roman" charset="0"/>
                <a:ea typeface="Times New Roman" charset="0"/>
                <a:cs typeface="Times New Roman" charset="0"/>
              </a:rPr>
              <a:t>o</a:t>
            </a:r>
            <a:r>
              <a:rPr lang="en-US" dirty="0" err="1" smtClean="0">
                <a:latin typeface="Times New Roman" charset="0"/>
                <a:ea typeface="Times New Roman" charset="0"/>
                <a:cs typeface="Times New Roman" charset="0"/>
              </a:rPr>
              <a:t>(log(</a:t>
            </a:r>
            <a:r>
              <a:rPr lang="en-US" i="1" dirty="0" err="1" smtClean="0">
                <a:latin typeface="Times New Roman" charset="0"/>
                <a:ea typeface="Times New Roman" charset="0"/>
                <a:cs typeface="Times New Roman" charset="0"/>
              </a:rPr>
              <a:t>n</a:t>
            </a:r>
            <a:r>
              <a:rPr lang="en-US" dirty="0" err="1"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/n</a:t>
            </a:r>
            <a:r>
              <a:rPr lang="en-US" dirty="0" smtClean="0">
                <a:latin typeface="Times New Roman" charset="0"/>
                <a:ea typeface="Times New Roman" charset="0"/>
                <a:cs typeface="Times New Roman" charset="0"/>
              </a:rPr>
              <a:t>) </a:t>
            </a:r>
            <a:r>
              <a:rPr lang="en-US" dirty="0" smtClean="0"/>
              <a:t>attack edges </a:t>
            </a:r>
            <a:endParaRPr lang="en-US" dirty="0" smtClean="0">
              <a:latin typeface="Times New Roman" charset="0"/>
              <a:ea typeface="Times New Roman" charset="0"/>
              <a:cs typeface="Times New Roman" charset="0"/>
            </a:endParaRPr>
          </a:p>
          <a:p>
            <a:endParaRPr lang="en-US" dirty="0" smtClean="0"/>
          </a:p>
          <a:p>
            <a:r>
              <a:rPr lang="en-US" dirty="0" smtClean="0"/>
              <a:t>Routing table setup: Do </a:t>
            </a:r>
            <a:r>
              <a:rPr lang="en-US" i="1" dirty="0" err="1" smtClean="0">
                <a:latin typeface="Times New Roman" charset="0"/>
                <a:ea typeface="Times New Roman" charset="0"/>
                <a:cs typeface="Times New Roman" charset="0"/>
              </a:rPr>
              <a:t>r</a:t>
            </a:r>
            <a:r>
              <a:rPr lang="en-US" i="1" dirty="0" smtClean="0">
                <a:latin typeface="Times New Roman" charset="0"/>
                <a:ea typeface="Times New Roman" charset="0"/>
                <a:cs typeface="Times New Roman" charset="0"/>
              </a:rPr>
              <a:t> </a:t>
            </a:r>
            <a:r>
              <a:rPr lang="en-US" dirty="0" smtClean="0"/>
              <a:t>independent </a:t>
            </a:r>
            <a:r>
              <a:rPr lang="en-US" i="1" dirty="0" err="1" smtClean="0">
                <a:latin typeface="Times New Roman" charset="0"/>
                <a:ea typeface="Times New Roman" charset="0"/>
                <a:cs typeface="Times New Roman" charset="0"/>
              </a:rPr>
              <a:t>w</a:t>
            </a:r>
            <a:r>
              <a:rPr lang="en-US" i="1" dirty="0" smtClean="0">
                <a:latin typeface="Times New Roman" charset="0"/>
                <a:ea typeface="Times New Roman" charset="0"/>
                <a:cs typeface="Times New Roman" charset="0"/>
              </a:rPr>
              <a:t>-</a:t>
            </a:r>
            <a:r>
              <a:rPr lang="en-US" dirty="0" smtClean="0"/>
              <a:t>step  random walks and record final node as finger</a:t>
            </a:r>
          </a:p>
          <a:p>
            <a:pPr lvl="1"/>
            <a:r>
              <a:rPr lang="en-US" i="1" dirty="0" smtClean="0">
                <a:latin typeface="Times New Roman" charset="0"/>
                <a:ea typeface="Times New Roman" charset="0"/>
                <a:cs typeface="Times New Roman" charset="0"/>
              </a:rPr>
              <a:t>o</a:t>
            </a:r>
            <a:r>
              <a:rPr lang="en-US" dirty="0" smtClean="0">
                <a:latin typeface="Times New Roman" charset="0"/>
                <a:ea typeface="Times New Roman" charset="0"/>
                <a:cs typeface="Times New Roman" charset="0"/>
              </a:rPr>
              <a:t>(1) escape probability </a:t>
            </a:r>
            <a:r>
              <a:rPr lang="en-US" dirty="0" err="1" smtClean="0">
                <a:latin typeface="Times New Roman" charset="0"/>
                <a:ea typeface="Times New Roman" charset="0"/>
                <a:cs typeface="Times New Roman" charset="0"/>
                <a:sym typeface="Wingdings"/>
              </a:rPr>
              <a:t></a:t>
            </a:r>
            <a:r>
              <a:rPr lang="en-US" dirty="0" smtClean="0">
                <a:latin typeface="Times New Roman" charset="0"/>
                <a:ea typeface="Times New Roman" charset="0"/>
                <a:cs typeface="Times New Roman" charset="0"/>
              </a:rPr>
              <a:t> </a:t>
            </a:r>
            <a:r>
              <a:rPr lang="en-US" i="1" dirty="0" err="1" smtClean="0">
                <a:latin typeface="Times New Roman" charset="0"/>
                <a:ea typeface="Times New Roman" charset="0"/>
                <a:cs typeface="Times New Roman" charset="0"/>
              </a:rPr>
              <a:t>Ω</a:t>
            </a:r>
            <a:r>
              <a:rPr lang="en-US" dirty="0" err="1"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r</a:t>
            </a:r>
            <a:r>
              <a:rPr lang="en-US" dirty="0" smtClean="0">
                <a:latin typeface="Times New Roman" charset="0"/>
                <a:ea typeface="Times New Roman" charset="0"/>
                <a:cs typeface="Times New Roman" charset="0"/>
              </a:rPr>
              <a:t>) fingers are</a:t>
            </a:r>
            <a:r>
              <a:rPr lang="en-US" dirty="0" smtClean="0"/>
              <a:t> honest</a:t>
            </a:r>
          </a:p>
          <a:p>
            <a:pPr lvl="1"/>
            <a:r>
              <a:rPr lang="en-US" dirty="0" smtClean="0"/>
              <a:t>mixing time = </a:t>
            </a:r>
            <a:r>
              <a:rPr lang="en-US" i="1" dirty="0" err="1" smtClean="0">
                <a:latin typeface="Times New Roman" charset="0"/>
                <a:ea typeface="Times New Roman" charset="0"/>
                <a:cs typeface="Times New Roman" charset="0"/>
              </a:rPr>
              <a:t>w</a:t>
            </a:r>
            <a:r>
              <a:rPr lang="en-US" i="1" dirty="0" smtClean="0">
                <a:latin typeface="Times New Roman" charset="0"/>
                <a:ea typeface="Times New Roman" charset="0"/>
                <a:cs typeface="Times New Roman" charset="0"/>
              </a:rPr>
              <a:t> </a:t>
            </a:r>
            <a:r>
              <a:rPr lang="en-US" i="1" dirty="0" err="1" smtClean="0">
                <a:latin typeface="Times New Roman" charset="0"/>
                <a:ea typeface="Times New Roman" charset="0"/>
                <a:cs typeface="Times New Roman" charset="0"/>
                <a:sym typeface="Wingdings"/>
              </a:rPr>
              <a:t></a:t>
            </a:r>
            <a:r>
              <a:rPr lang="en-US" i="1" dirty="0" smtClean="0">
                <a:latin typeface="Times New Roman" charset="0"/>
                <a:ea typeface="Times New Roman" charset="0"/>
                <a:cs typeface="Times New Roman" charset="0"/>
                <a:sym typeface="Wingdings"/>
              </a:rPr>
              <a:t> </a:t>
            </a:r>
            <a:r>
              <a:rPr lang="en-US" dirty="0" smtClean="0">
                <a:latin typeface="Times New Roman" charset="0"/>
                <a:ea typeface="Times New Roman" charset="0"/>
                <a:cs typeface="Times New Roman" charset="0"/>
              </a:rPr>
              <a:t>fingers are ends of random edges</a:t>
            </a:r>
            <a:endParaRPr lang="en-US" i="1" dirty="0" smtClean="0">
              <a:latin typeface="Times New Roman" charset="0"/>
              <a:ea typeface="Times New Roman" charset="0"/>
              <a:cs typeface="Times New Roman" charset="0"/>
            </a:endParaRPr>
          </a:p>
          <a:p>
            <a:pPr lvl="2"/>
            <a:r>
              <a:rPr lang="en-US" dirty="0" smtClean="0"/>
              <a:t>target node is a finger with at least </a:t>
            </a:r>
            <a:r>
              <a:rPr lang="en-US" i="1" dirty="0" err="1" smtClean="0">
                <a:latin typeface="Times New Roman" charset="0"/>
                <a:ea typeface="Times New Roman" charset="0"/>
                <a:cs typeface="Times New Roman" charset="0"/>
              </a:rPr>
              <a:t>Ω</a:t>
            </a:r>
            <a:r>
              <a:rPr lang="en-US" dirty="0" err="1"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r</a:t>
            </a:r>
            <a:r>
              <a:rPr lang="en-US" dirty="0" err="1" smtClean="0">
                <a:latin typeface="Times New Roman" charset="0"/>
                <a:ea typeface="Times New Roman" charset="0"/>
                <a:cs typeface="Times New Roman" charset="0"/>
              </a:rPr>
              <a:t>)/</a:t>
            </a:r>
            <a:r>
              <a:rPr lang="en-US" i="1" dirty="0" err="1" smtClean="0">
                <a:latin typeface="Times New Roman" charset="0"/>
                <a:ea typeface="Times New Roman" charset="0"/>
                <a:cs typeface="Times New Roman" charset="0"/>
              </a:rPr>
              <a:t>m</a:t>
            </a:r>
            <a:r>
              <a:rPr lang="en-US" dirty="0" smtClean="0">
                <a:latin typeface="Times New Roman" charset="0"/>
                <a:ea typeface="Times New Roman" charset="0"/>
                <a:cs typeface="Times New Roman" charset="0"/>
              </a:rPr>
              <a:t> </a:t>
            </a:r>
            <a:r>
              <a:rPr lang="en-US" dirty="0" smtClean="0"/>
              <a:t>probability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 name="Content Placeholder 6"/>
          <p:cNvPicPr>
            <a:picLocks noGrp="1" noChangeAspect="1"/>
          </p:cNvPicPr>
          <p:nvPr>
            <p:ph sz="half" idx="2"/>
          </p:nvPr>
        </p:nvPicPr>
        <p:blipFill>
          <a:blip r:embed="rId2"/>
          <a:srcRect t="-69357" b="-69357"/>
          <a:stretch>
            <a:fillRect/>
          </a:stretch>
        </p:blipFill>
        <p:spPr>
          <a:xfrm>
            <a:off x="4470603" y="368500"/>
            <a:ext cx="4525964" cy="4796170"/>
          </a:xfrm>
          <a:prstGeom prst="rect">
            <a:avLst/>
          </a:prstGeom>
        </p:spPr>
      </p:pic>
      <p:sp>
        <p:nvSpPr>
          <p:cNvPr id="4" name="Title 3"/>
          <p:cNvSpPr>
            <a:spLocks noGrp="1"/>
          </p:cNvSpPr>
          <p:nvPr>
            <p:ph type="title"/>
          </p:nvPr>
        </p:nvSpPr>
        <p:spPr/>
        <p:txBody>
          <a:bodyPr/>
          <a:lstStyle/>
          <a:p>
            <a:r>
              <a:rPr lang="en-US" dirty="0" smtClean="0"/>
              <a:t>Key lookups succeed </a:t>
            </a:r>
            <a:r>
              <a:rPr lang="en-US" dirty="0" err="1" smtClean="0"/>
              <a:t>w.h.p</a:t>
            </a:r>
            <a:r>
              <a:rPr lang="en-US" dirty="0" smtClean="0"/>
              <a:t>.</a:t>
            </a:r>
            <a:endParaRPr lang="en-US" dirty="0"/>
          </a:p>
        </p:txBody>
      </p:sp>
      <p:sp>
        <p:nvSpPr>
          <p:cNvPr id="5" name="Content Placeholder 4"/>
          <p:cNvSpPr>
            <a:spLocks noGrp="1"/>
          </p:cNvSpPr>
          <p:nvPr>
            <p:ph sz="half" idx="1"/>
          </p:nvPr>
        </p:nvSpPr>
        <p:spPr>
          <a:xfrm>
            <a:off x="457200" y="1600200"/>
            <a:ext cx="4932784" cy="4525963"/>
          </a:xfrm>
        </p:spPr>
        <p:txBody>
          <a:bodyPr/>
          <a:lstStyle/>
          <a:p>
            <a:r>
              <a:rPr lang="en-US" dirty="0" smtClean="0"/>
              <a:t>Ask each finger whether they know target</a:t>
            </a:r>
          </a:p>
          <a:p>
            <a:r>
              <a:rPr lang="en-US" dirty="0" smtClean="0"/>
              <a:t>If honest finger has target in its table, the IP is returned</a:t>
            </a:r>
          </a:p>
          <a:p>
            <a:r>
              <a:rPr lang="en-US" dirty="0" smtClean="0"/>
              <a:t>Choose   </a:t>
            </a:r>
          </a:p>
        </p:txBody>
      </p:sp>
      <p:pic>
        <p:nvPicPr>
          <p:cNvPr id="8" name="Picture 7"/>
          <p:cNvPicPr>
            <a:picLocks noChangeAspect="1"/>
          </p:cNvPicPr>
          <p:nvPr/>
        </p:nvPicPr>
        <p:blipFill>
          <a:blip r:embed="rId3"/>
          <a:stretch>
            <a:fillRect/>
          </a:stretch>
        </p:blipFill>
        <p:spPr>
          <a:xfrm>
            <a:off x="2123514" y="3642780"/>
            <a:ext cx="1892300" cy="254000"/>
          </a:xfrm>
          <a:prstGeom prst="rect">
            <a:avLst/>
          </a:prstGeom>
        </p:spPr>
      </p:pic>
      <p:pic>
        <p:nvPicPr>
          <p:cNvPr id="10" name="Picture 9"/>
          <p:cNvPicPr>
            <a:picLocks noChangeAspect="1"/>
          </p:cNvPicPr>
          <p:nvPr/>
        </p:nvPicPr>
        <p:blipFill>
          <a:blip r:embed="rId4"/>
          <a:stretch>
            <a:fillRect/>
          </a:stretch>
        </p:blipFill>
        <p:spPr>
          <a:xfrm>
            <a:off x="969886" y="4472519"/>
            <a:ext cx="7001434" cy="1893688"/>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social engineering really hard?</a:t>
            </a:r>
            <a:endParaRPr lang="en-US" dirty="0"/>
          </a:p>
        </p:txBody>
      </p:sp>
      <p:sp>
        <p:nvSpPr>
          <p:cNvPr id="3" name="Content Placeholder 2"/>
          <p:cNvSpPr>
            <a:spLocks noGrp="1"/>
          </p:cNvSpPr>
          <p:nvPr>
            <p:ph idx="1"/>
          </p:nvPr>
        </p:nvSpPr>
        <p:spPr>
          <a:xfrm>
            <a:off x="457200" y="1600200"/>
            <a:ext cx="8229600" cy="4827965"/>
          </a:xfrm>
        </p:spPr>
        <p:txBody>
          <a:bodyPr>
            <a:normAutofit fontScale="85000" lnSpcReduction="10000"/>
          </a:bodyPr>
          <a:lstStyle/>
          <a:p>
            <a:r>
              <a:rPr lang="en-US" dirty="0" smtClean="0"/>
              <a:t>Security relies on hardness of </a:t>
            </a:r>
            <a:r>
              <a:rPr lang="en-US" dirty="0" smtClean="0">
                <a:solidFill>
                  <a:schemeClr val="hlink"/>
                </a:solidFill>
              </a:rPr>
              <a:t>social engineering: </a:t>
            </a:r>
            <a:r>
              <a:rPr lang="en-US" dirty="0" smtClean="0"/>
              <a:t>Both </a:t>
            </a:r>
            <a:r>
              <a:rPr lang="en-US" dirty="0" err="1" smtClean="0"/>
              <a:t>SybilLimit</a:t>
            </a:r>
            <a:r>
              <a:rPr lang="en-US" dirty="0" smtClean="0"/>
              <a:t> and </a:t>
            </a:r>
            <a:r>
              <a:rPr lang="en-US" dirty="0" err="1" smtClean="0"/>
              <a:t>Whanau</a:t>
            </a:r>
            <a:r>
              <a:rPr lang="en-US" dirty="0" smtClean="0"/>
              <a:t> assume inducing edge from honest node to Sybil node is hard</a:t>
            </a:r>
          </a:p>
          <a:p>
            <a:pPr lvl="1"/>
            <a:r>
              <a:rPr lang="en-US" dirty="0" smtClean="0"/>
              <a:t>At least, much harder than creating new </a:t>
            </a:r>
            <a:r>
              <a:rPr lang="en-US" dirty="0" err="1" smtClean="0"/>
              <a:t>sybils</a:t>
            </a:r>
            <a:endParaRPr lang="en-US" dirty="0" smtClean="0"/>
          </a:p>
          <a:p>
            <a:pPr>
              <a:buNone/>
            </a:pPr>
            <a:endParaRPr lang="en-US" dirty="0" smtClean="0"/>
          </a:p>
          <a:p>
            <a:pPr>
              <a:buNone/>
            </a:pPr>
            <a:r>
              <a:rPr lang="en-US" dirty="0" smtClean="0"/>
              <a:t>BUT…</a:t>
            </a:r>
          </a:p>
          <a:p>
            <a:r>
              <a:rPr lang="en-US" dirty="0" smtClean="0"/>
              <a:t>Many well-networked users have guessable passwords</a:t>
            </a:r>
          </a:p>
          <a:p>
            <a:r>
              <a:rPr lang="en-US" dirty="0" smtClean="0"/>
              <a:t>People “friend” out of politeness: Brazilians on </a:t>
            </a:r>
            <a:r>
              <a:rPr lang="en-US" dirty="0" err="1" smtClean="0"/>
              <a:t>Orkut</a:t>
            </a:r>
            <a:endParaRPr lang="en-US" dirty="0" smtClean="0"/>
          </a:p>
          <a:p>
            <a:r>
              <a:rPr lang="en-US" dirty="0" smtClean="0"/>
              <a:t>A </a:t>
            </a:r>
            <a:r>
              <a:rPr lang="en-US" dirty="0" err="1" smtClean="0"/>
              <a:t>Facebook</a:t>
            </a:r>
            <a:r>
              <a:rPr lang="en-US" dirty="0" smtClean="0"/>
              <a:t> friend is worth about 37 cents: Burger King offered free burger if you removed 10 friends</a:t>
            </a:r>
          </a:p>
          <a:p>
            <a:pPr lvl="1"/>
            <a:r>
              <a:rPr lang="en-US" dirty="0" smtClean="0"/>
              <a:t>Nearly 200,000 friend links were removed</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Social engineering for anonymity and accountability</a:t>
            </a:r>
            <a:endParaRPr lang="en-US" dirty="0"/>
          </a:p>
        </p:txBody>
      </p:sp>
      <p:sp>
        <p:nvSpPr>
          <p:cNvPr id="5" name="Text Placeholder 4"/>
          <p:cNvSpPr>
            <a:spLocks noGrp="1"/>
          </p:cNvSpPr>
          <p:nvPr>
            <p:ph type="body" idx="1"/>
          </p:nvPr>
        </p:nvSpPr>
        <p:spPr/>
        <p:txBody>
          <a:bodyPr/>
          <a:lstStyle/>
          <a:p>
            <a:r>
              <a:rPr lang="en-US" dirty="0" smtClean="0"/>
              <a:t>Part 4. Offline foundations for online security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381576" y="4406900"/>
            <a:ext cx="7772400" cy="1362075"/>
          </a:xfrm>
        </p:spPr>
        <p:txBody>
          <a:bodyPr>
            <a:normAutofit/>
          </a:bodyPr>
          <a:lstStyle/>
          <a:p>
            <a:r>
              <a:rPr lang="en-US" dirty="0" smtClean="0"/>
              <a:t>Preserving your privacy</a:t>
            </a:r>
            <a:endParaRPr lang="en-US" dirty="0"/>
          </a:p>
        </p:txBody>
      </p:sp>
      <p:sp>
        <p:nvSpPr>
          <p:cNvPr id="5" name="Text Placeholder 4"/>
          <p:cNvSpPr>
            <a:spLocks noGrp="1"/>
          </p:cNvSpPr>
          <p:nvPr>
            <p:ph type="body" idx="1"/>
          </p:nvPr>
        </p:nvSpPr>
        <p:spPr>
          <a:xfrm>
            <a:off x="381576" y="2906713"/>
            <a:ext cx="8421687" cy="1500187"/>
          </a:xfrm>
        </p:spPr>
        <p:txBody>
          <a:bodyPr/>
          <a:lstStyle/>
          <a:p>
            <a:r>
              <a:rPr lang="en-US" dirty="0" smtClean="0"/>
              <a:t>Part 1: Keeping you anonymous from </a:t>
            </a:r>
            <a:r>
              <a:rPr lang="en-US" dirty="0" err="1" smtClean="0"/>
              <a:t>Facebook</a:t>
            </a:r>
            <a:r>
              <a:rPr lang="en-US" dirty="0" smtClean="0"/>
              <a:t>, its advertisers, and Big Brother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Confounding Charlie</a:t>
            </a:r>
            <a:endParaRPr lang="en-US" dirty="0"/>
          </a:p>
        </p:txBody>
      </p:sp>
      <p:sp>
        <p:nvSpPr>
          <p:cNvPr id="3" name="Content Placeholder 2"/>
          <p:cNvSpPr>
            <a:spLocks noGrp="1"/>
          </p:cNvSpPr>
          <p:nvPr>
            <p:ph idx="1"/>
          </p:nvPr>
        </p:nvSpPr>
        <p:spPr/>
        <p:txBody>
          <a:bodyPr/>
          <a:lstStyle/>
          <a:p>
            <a:r>
              <a:rPr lang="en-US" dirty="0" smtClean="0"/>
              <a:t>Boston metro introduced the Charlie card (like Oyster), which makes user journeys traceable</a:t>
            </a:r>
          </a:p>
          <a:p>
            <a:r>
              <a:rPr lang="en-US" dirty="0" smtClean="0"/>
              <a:t>Richard Stallman hated this</a:t>
            </a:r>
          </a:p>
          <a:p>
            <a:r>
              <a:rPr lang="en-US" dirty="0" smtClean="0"/>
              <a:t>Introduced Charlie card parties: Attendees exchange zero valued Charlie cards to confound Big Brother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Pseudonym parties [FS08]</a:t>
            </a:r>
            <a:endParaRPr lang="en-US" dirty="0"/>
          </a:p>
        </p:txBody>
      </p:sp>
      <p:sp>
        <p:nvSpPr>
          <p:cNvPr id="3" name="Content Placeholder 2"/>
          <p:cNvSpPr>
            <a:spLocks noGrp="1"/>
          </p:cNvSpPr>
          <p:nvPr>
            <p:ph idx="1"/>
          </p:nvPr>
        </p:nvSpPr>
        <p:spPr/>
        <p:txBody>
          <a:bodyPr/>
          <a:lstStyle/>
          <a:p>
            <a:r>
              <a:rPr lang="en-US" dirty="0" smtClean="0"/>
              <a:t>Step 2: confound Big Brother </a:t>
            </a:r>
            <a:r>
              <a:rPr lang="en-US" b="1" u="sng" dirty="0" smtClean="0"/>
              <a:t>&amp; </a:t>
            </a:r>
            <a:r>
              <a:rPr lang="en-US" dirty="0" smtClean="0"/>
              <a:t>prevent </a:t>
            </a:r>
            <a:r>
              <a:rPr lang="en-US" dirty="0" err="1" smtClean="0"/>
              <a:t>Sybils</a:t>
            </a:r>
            <a:endParaRPr lang="en-US" dirty="0" smtClean="0"/>
          </a:p>
          <a:p>
            <a:r>
              <a:rPr lang="en-US" dirty="0" smtClean="0"/>
              <a:t>One day designated for “Pseudonym party”</a:t>
            </a:r>
          </a:p>
          <a:p>
            <a:r>
              <a:rPr lang="en-US" dirty="0" smtClean="0"/>
              <a:t>Users obtain/exchange IDs</a:t>
            </a:r>
          </a:p>
          <a:p>
            <a:pPr lvl="1"/>
            <a:r>
              <a:rPr lang="en-US" dirty="0" smtClean="0"/>
              <a:t> protected by masks to preserve privacy</a:t>
            </a:r>
          </a:p>
          <a:p>
            <a:r>
              <a:rPr lang="en-US" dirty="0" smtClean="0"/>
              <a:t>Parties are geographically separated, but synchronously scheduled to prevent user from attending  two parties </a:t>
            </a:r>
            <a:r>
              <a:rPr lang="en-US" dirty="0" err="1" smtClean="0">
                <a:sym typeface="Wingdings"/>
              </a:rPr>
              <a:t></a:t>
            </a:r>
            <a:r>
              <a:rPr lang="en-US" dirty="0" smtClean="0">
                <a:sym typeface="Wingdings"/>
              </a:rPr>
              <a:t> prevent </a:t>
            </a:r>
            <a:r>
              <a:rPr lang="en-US" dirty="0" err="1" smtClean="0">
                <a:sym typeface="Wingdings"/>
              </a:rPr>
              <a:t>sybil</a:t>
            </a:r>
            <a:r>
              <a:rPr lang="en-US" dirty="0" err="1">
                <a:sym typeface="Wingdings"/>
              </a:rPr>
              <a:t>s</a:t>
            </a:r>
            <a:endParaRPr lang="en-US" dirty="0" smtClean="0"/>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a:xfrm>
            <a:off x="457200" y="1379914"/>
            <a:ext cx="8229600" cy="5257800"/>
          </a:xfrm>
        </p:spPr>
        <p:txBody>
          <a:bodyPr>
            <a:normAutofit fontScale="92500" lnSpcReduction="20000"/>
          </a:bodyPr>
          <a:lstStyle/>
          <a:p>
            <a:r>
              <a:rPr lang="en-US" dirty="0" smtClean="0"/>
              <a:t>Social graph = who’s connected to whom + what are their features/attributes</a:t>
            </a:r>
          </a:p>
          <a:p>
            <a:r>
              <a:rPr lang="en-US" dirty="0" smtClean="0"/>
              <a:t>This information is</a:t>
            </a:r>
          </a:p>
          <a:p>
            <a:pPr marL="971550" lvl="1" indent="-514350">
              <a:buAutoNum type="alphaLcParenR"/>
            </a:pPr>
            <a:r>
              <a:rPr lang="en-US" dirty="0" smtClean="0"/>
              <a:t>Sensitive and private</a:t>
            </a:r>
          </a:p>
          <a:p>
            <a:pPr marL="971550" lvl="1" indent="-514350">
              <a:buAutoNum type="alphaLcParenR"/>
            </a:pPr>
            <a:r>
              <a:rPr lang="en-US" dirty="0" smtClean="0"/>
              <a:t>Available in unprecedented detail via </a:t>
            </a:r>
            <a:r>
              <a:rPr lang="en-US" dirty="0" err="1" smtClean="0"/>
              <a:t>OSNs</a:t>
            </a:r>
            <a:endParaRPr lang="en-US" dirty="0" smtClean="0"/>
          </a:p>
          <a:p>
            <a:pPr marL="971550" lvl="1" indent="-514350">
              <a:buAutoNum type="alphaLcParenR"/>
            </a:pPr>
            <a:r>
              <a:rPr lang="en-US" dirty="0" smtClean="0"/>
              <a:t>Incredibly useful: to both good and bad guys</a:t>
            </a:r>
          </a:p>
          <a:p>
            <a:pPr>
              <a:buNone/>
            </a:pPr>
            <a:endParaRPr lang="en-US" dirty="0" smtClean="0"/>
          </a:p>
          <a:p>
            <a:pPr>
              <a:buNone/>
            </a:pPr>
            <a:r>
              <a:rPr lang="en-US" dirty="0" smtClean="0"/>
              <a:t>Research Questions </a:t>
            </a:r>
          </a:p>
          <a:p>
            <a:pPr marL="514350" lvl="1" indent="-514350">
              <a:buAutoNum type="arabicPeriod"/>
            </a:pPr>
            <a:r>
              <a:rPr lang="en-US" dirty="0" smtClean="0"/>
              <a:t>How do we keep this data from unsafe disclosure?</a:t>
            </a:r>
          </a:p>
          <a:p>
            <a:pPr marL="514350" lvl="1" indent="-514350">
              <a:buNone/>
            </a:pPr>
            <a:r>
              <a:rPr lang="en-US" dirty="0" smtClean="0"/>
              <a:t>	Depends </a:t>
            </a:r>
            <a:r>
              <a:rPr lang="en-US" dirty="0" smtClean="0"/>
              <a:t>on what data</a:t>
            </a:r>
            <a:r>
              <a:rPr lang="en-US" dirty="0" smtClean="0"/>
              <a:t> &amp; how apps </a:t>
            </a:r>
            <a:r>
              <a:rPr lang="en-US" dirty="0" smtClean="0"/>
              <a:t>need to use </a:t>
            </a:r>
            <a:r>
              <a:rPr lang="en-US" dirty="0" smtClean="0"/>
              <a:t>it</a:t>
            </a:r>
          </a:p>
          <a:p>
            <a:pPr marL="514350" lvl="1" indent="-514350">
              <a:buNone/>
            </a:pPr>
            <a:r>
              <a:rPr lang="en-US" dirty="0" smtClean="0"/>
              <a:t>2. How do we exploit this data (in good ways)?</a:t>
            </a:r>
          </a:p>
          <a:p>
            <a:pPr marL="914400" lvl="2" indent="-514350">
              <a:buNone/>
            </a:pPr>
            <a:r>
              <a:rPr lang="en-US" dirty="0" smtClean="0"/>
              <a:t> hinges on properties of social graph (fast mixing, </a:t>
            </a:r>
            <a:r>
              <a:rPr lang="en-US" dirty="0" err="1" smtClean="0"/>
              <a:t>homophily</a:t>
            </a:r>
            <a:r>
              <a:rPr lang="en-US" dirty="0" smtClean="0"/>
              <a:t>)</a:t>
            </a:r>
          </a:p>
          <a:p>
            <a:pPr marL="914400" lvl="2" indent="-514350">
              <a:buNone/>
            </a:pPr>
            <a:r>
              <a:rPr lang="en-US" dirty="0" smtClean="0">
                <a:solidFill>
                  <a:schemeClr val="hlink"/>
                </a:solidFill>
              </a:rPr>
              <a:t>Answers will always be proviso a threat model</a:t>
            </a: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Vertical Title 6"/>
          <p:cNvSpPr>
            <a:spLocks noGrp="1"/>
          </p:cNvSpPr>
          <p:nvPr>
            <p:ph type="title" orient="vert"/>
          </p:nvPr>
        </p:nvSpPr>
        <p:spPr/>
        <p:txBody>
          <a:bodyPr>
            <a:normAutofit/>
          </a:bodyPr>
          <a:lstStyle/>
          <a:p>
            <a:r>
              <a:rPr lang="en-US" dirty="0" smtClean="0"/>
              <a:t>In the good old days, you could be anonymous…</a:t>
            </a:r>
            <a:endParaRPr lang="en-US" dirty="0"/>
          </a:p>
        </p:txBody>
      </p:sp>
      <p:sp>
        <p:nvSpPr>
          <p:cNvPr id="8" name="Vertical Text Placeholder 7"/>
          <p:cNvSpPr>
            <a:spLocks noGrp="1"/>
          </p:cNvSpPr>
          <p:nvPr>
            <p:ph type="body" orient="vert" idx="1"/>
          </p:nvPr>
        </p:nvSpPr>
        <p:spPr/>
        <p:txBody>
          <a:bodyPr/>
          <a:lstStyle/>
          <a:p>
            <a:pPr>
              <a:buNone/>
            </a:pPr>
            <a:endParaRPr lang="en-US" dirty="0"/>
          </a:p>
        </p:txBody>
      </p:sp>
      <p:pic>
        <p:nvPicPr>
          <p:cNvPr id="9" name="Picture 8" descr="155595430_c5c05260e2_o.jpg"/>
          <p:cNvPicPr>
            <a:picLocks noChangeAspect="1"/>
          </p:cNvPicPr>
          <p:nvPr/>
        </p:nvPicPr>
        <p:blipFill>
          <a:blip r:embed="rId2"/>
          <a:stretch>
            <a:fillRect/>
          </a:stretch>
        </p:blipFill>
        <p:spPr>
          <a:xfrm>
            <a:off x="1409700" y="296863"/>
            <a:ext cx="5219700" cy="58293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 name="Title 20"/>
          <p:cNvSpPr>
            <a:spLocks noGrp="1"/>
          </p:cNvSpPr>
          <p:nvPr>
            <p:ph type="title"/>
          </p:nvPr>
        </p:nvSpPr>
        <p:spPr/>
        <p:txBody>
          <a:bodyPr/>
          <a:lstStyle/>
          <a:p>
            <a:r>
              <a:rPr lang="en-US" dirty="0" smtClean="0"/>
              <a:t>Now: Attribute data leaks identity! </a:t>
            </a:r>
            <a:endParaRPr lang="en-US" dirty="0"/>
          </a:p>
        </p:txBody>
      </p:sp>
      <p:sp>
        <p:nvSpPr>
          <p:cNvPr id="22" name="Content Placeholder 21"/>
          <p:cNvSpPr>
            <a:spLocks noGrp="1"/>
          </p:cNvSpPr>
          <p:nvPr>
            <p:ph idx="1"/>
          </p:nvPr>
        </p:nvSpPr>
        <p:spPr>
          <a:xfrm>
            <a:off x="285092" y="1600200"/>
            <a:ext cx="8656428" cy="4525963"/>
          </a:xfrm>
        </p:spPr>
        <p:txBody>
          <a:bodyPr/>
          <a:lstStyle/>
          <a:p>
            <a:r>
              <a:rPr lang="en-US" dirty="0" smtClean="0"/>
              <a:t>AOL releases “</a:t>
            </a:r>
            <a:r>
              <a:rPr lang="en-US" dirty="0" err="1" smtClean="0"/>
              <a:t>anonymized</a:t>
            </a:r>
            <a:r>
              <a:rPr lang="en-US" dirty="0" smtClean="0"/>
              <a:t>” user search histories</a:t>
            </a:r>
          </a:p>
          <a:p>
            <a:pPr lvl="1"/>
            <a:r>
              <a:rPr lang="en-US" dirty="0" smtClean="0"/>
              <a:t>ID 4417749 traced to a 62 year old woman in Georgia</a:t>
            </a:r>
          </a:p>
          <a:p>
            <a:r>
              <a:rPr lang="en-US" dirty="0" smtClean="0"/>
              <a:t>87% of </a:t>
            </a:r>
            <a:r>
              <a:rPr lang="en-US" dirty="0"/>
              <a:t>A</a:t>
            </a:r>
            <a:r>
              <a:rPr lang="en-US" dirty="0" smtClean="0"/>
              <a:t>mericans uniquely identified using just 3 attributes: zip, sex, date of birth (1990 census)</a:t>
            </a:r>
          </a:p>
          <a:p>
            <a:r>
              <a:rPr lang="en-US" dirty="0" smtClean="0"/>
              <a:t>“8 friends are enough” [BASA09]: searchable public listings of </a:t>
            </a:r>
            <a:r>
              <a:rPr lang="en-US" dirty="0" err="1" smtClean="0"/>
              <a:t>facebook</a:t>
            </a:r>
            <a:r>
              <a:rPr lang="en-US" dirty="0" smtClean="0"/>
              <a:t> users can be attacked to obtain aggregate statistics </a:t>
            </a:r>
            <a:r>
              <a:rPr lang="en-US" smtClean="0"/>
              <a:t>about graph</a:t>
            </a:r>
            <a:endParaRPr lang="en-US" dirty="0" smtClean="0"/>
          </a:p>
          <a:p>
            <a:endParaRPr lang="en-US" dirty="0" smtClean="0"/>
          </a:p>
          <a:p>
            <a:pPr lvl="1"/>
            <a:endParaRPr lang="en-US" dirty="0" smtClean="0"/>
          </a:p>
          <a:p>
            <a:pPr lvl="1"/>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privacy breach? [NS09]</a:t>
            </a:r>
            <a:endParaRPr lang="en-US" dirty="0"/>
          </a:p>
        </p:txBody>
      </p:sp>
      <p:pic>
        <p:nvPicPr>
          <p:cNvPr id="26" name="Picture 25"/>
          <p:cNvPicPr>
            <a:picLocks noChangeAspect="1"/>
          </p:cNvPicPr>
          <p:nvPr/>
        </p:nvPicPr>
        <p:blipFill>
          <a:blip r:embed="rId3"/>
          <a:stretch>
            <a:fillRect/>
          </a:stretch>
        </p:blipFill>
        <p:spPr>
          <a:xfrm>
            <a:off x="3889421" y="1271029"/>
            <a:ext cx="1421749" cy="1283651"/>
          </a:xfrm>
          <a:prstGeom prst="rect">
            <a:avLst/>
          </a:prstGeom>
        </p:spPr>
      </p:pic>
      <p:pic>
        <p:nvPicPr>
          <p:cNvPr id="27" name="Picture 26"/>
          <p:cNvPicPr>
            <a:picLocks noChangeAspect="1"/>
          </p:cNvPicPr>
          <p:nvPr/>
        </p:nvPicPr>
        <p:blipFill>
          <a:blip r:embed="rId3"/>
          <a:stretch>
            <a:fillRect/>
          </a:stretch>
        </p:blipFill>
        <p:spPr>
          <a:xfrm>
            <a:off x="1878949" y="1138238"/>
            <a:ext cx="1421749" cy="1283651"/>
          </a:xfrm>
          <a:prstGeom prst="rect">
            <a:avLst/>
          </a:prstGeom>
        </p:spPr>
      </p:pic>
      <p:pic>
        <p:nvPicPr>
          <p:cNvPr id="6" name="Picture 5"/>
          <p:cNvPicPr>
            <a:picLocks noChangeAspect="1"/>
          </p:cNvPicPr>
          <p:nvPr/>
        </p:nvPicPr>
        <p:blipFill>
          <a:blip r:embed="rId3"/>
          <a:stretch>
            <a:fillRect/>
          </a:stretch>
        </p:blipFill>
        <p:spPr>
          <a:xfrm>
            <a:off x="457200" y="1381689"/>
            <a:ext cx="1421749" cy="1283651"/>
          </a:xfrm>
          <a:prstGeom prst="rect">
            <a:avLst/>
          </a:prstGeom>
        </p:spPr>
      </p:pic>
      <p:pic>
        <p:nvPicPr>
          <p:cNvPr id="9" name="Picture 8"/>
          <p:cNvPicPr>
            <a:picLocks noChangeAspect="1"/>
          </p:cNvPicPr>
          <p:nvPr/>
        </p:nvPicPr>
        <p:blipFill>
          <a:blip r:embed="rId4"/>
          <a:stretch>
            <a:fillRect/>
          </a:stretch>
        </p:blipFill>
        <p:spPr>
          <a:xfrm>
            <a:off x="757185" y="4593476"/>
            <a:ext cx="759900" cy="730353"/>
          </a:xfrm>
          <a:prstGeom prst="rect">
            <a:avLst/>
          </a:prstGeom>
        </p:spPr>
      </p:pic>
      <p:pic>
        <p:nvPicPr>
          <p:cNvPr id="11" name="Picture 10"/>
          <p:cNvPicPr>
            <a:picLocks noChangeAspect="1"/>
          </p:cNvPicPr>
          <p:nvPr/>
        </p:nvPicPr>
        <p:blipFill>
          <a:blip r:embed="rId3"/>
          <a:stretch>
            <a:fillRect/>
          </a:stretch>
        </p:blipFill>
        <p:spPr>
          <a:xfrm>
            <a:off x="1168074" y="2347087"/>
            <a:ext cx="1421749" cy="1283651"/>
          </a:xfrm>
          <a:prstGeom prst="rect">
            <a:avLst/>
          </a:prstGeom>
        </p:spPr>
      </p:pic>
      <p:pic>
        <p:nvPicPr>
          <p:cNvPr id="12" name="Picture 11"/>
          <p:cNvPicPr>
            <a:picLocks noChangeAspect="1"/>
          </p:cNvPicPr>
          <p:nvPr/>
        </p:nvPicPr>
        <p:blipFill>
          <a:blip r:embed="rId4"/>
          <a:stretch>
            <a:fillRect/>
          </a:stretch>
        </p:blipFill>
        <p:spPr>
          <a:xfrm>
            <a:off x="2026026" y="3630738"/>
            <a:ext cx="759900" cy="730353"/>
          </a:xfrm>
          <a:prstGeom prst="rect">
            <a:avLst/>
          </a:prstGeom>
        </p:spPr>
      </p:pic>
      <p:pic>
        <p:nvPicPr>
          <p:cNvPr id="13" name="Picture 12"/>
          <p:cNvPicPr>
            <a:picLocks noChangeAspect="1"/>
          </p:cNvPicPr>
          <p:nvPr/>
        </p:nvPicPr>
        <p:blipFill>
          <a:blip r:embed="rId3"/>
          <a:stretch>
            <a:fillRect/>
          </a:stretch>
        </p:blipFill>
        <p:spPr>
          <a:xfrm>
            <a:off x="3742343" y="2421889"/>
            <a:ext cx="1421749" cy="1283651"/>
          </a:xfrm>
          <a:prstGeom prst="rect">
            <a:avLst/>
          </a:prstGeom>
        </p:spPr>
      </p:pic>
      <p:pic>
        <p:nvPicPr>
          <p:cNvPr id="14" name="Picture 13"/>
          <p:cNvPicPr>
            <a:picLocks noChangeAspect="1"/>
          </p:cNvPicPr>
          <p:nvPr/>
        </p:nvPicPr>
        <p:blipFill>
          <a:blip r:embed="rId4"/>
          <a:stretch>
            <a:fillRect/>
          </a:stretch>
        </p:blipFill>
        <p:spPr>
          <a:xfrm>
            <a:off x="3072569" y="4593476"/>
            <a:ext cx="759900" cy="730353"/>
          </a:xfrm>
          <a:prstGeom prst="rect">
            <a:avLst/>
          </a:prstGeom>
        </p:spPr>
      </p:pic>
      <p:pic>
        <p:nvPicPr>
          <p:cNvPr id="15" name="Picture 14"/>
          <p:cNvPicPr>
            <a:picLocks noChangeAspect="1"/>
          </p:cNvPicPr>
          <p:nvPr/>
        </p:nvPicPr>
        <p:blipFill>
          <a:blip r:embed="rId3"/>
          <a:stretch>
            <a:fillRect/>
          </a:stretch>
        </p:blipFill>
        <p:spPr>
          <a:xfrm>
            <a:off x="5213118" y="1514480"/>
            <a:ext cx="1421749" cy="1283651"/>
          </a:xfrm>
          <a:prstGeom prst="rect">
            <a:avLst/>
          </a:prstGeom>
        </p:spPr>
      </p:pic>
      <p:pic>
        <p:nvPicPr>
          <p:cNvPr id="16" name="Picture 15"/>
          <p:cNvPicPr>
            <a:picLocks noChangeAspect="1"/>
          </p:cNvPicPr>
          <p:nvPr/>
        </p:nvPicPr>
        <p:blipFill>
          <a:blip r:embed="rId4"/>
          <a:stretch>
            <a:fillRect/>
          </a:stretch>
        </p:blipFill>
        <p:spPr>
          <a:xfrm>
            <a:off x="5164092" y="3995914"/>
            <a:ext cx="759900" cy="730353"/>
          </a:xfrm>
          <a:prstGeom prst="rect">
            <a:avLst/>
          </a:prstGeom>
        </p:spPr>
      </p:pic>
      <p:sp>
        <p:nvSpPr>
          <p:cNvPr id="22" name="Freeform 21"/>
          <p:cNvSpPr/>
          <p:nvPr/>
        </p:nvSpPr>
        <p:spPr>
          <a:xfrm>
            <a:off x="613962" y="1665054"/>
            <a:ext cx="5631933" cy="1533657"/>
          </a:xfrm>
          <a:custGeom>
            <a:avLst/>
            <a:gdLst>
              <a:gd name="connsiteX0" fmla="*/ 697611 w 5835745"/>
              <a:gd name="connsiteY0" fmla="*/ 161974 h 1760123"/>
              <a:gd name="connsiteX1" fmla="*/ 5272041 w 5835745"/>
              <a:gd name="connsiteY1" fmla="*/ 550713 h 1760123"/>
              <a:gd name="connsiteX2" fmla="*/ 4079838 w 5835745"/>
              <a:gd name="connsiteY2" fmla="*/ 1574392 h 1760123"/>
              <a:gd name="connsiteX3" fmla="*/ 1086373 w 5835745"/>
              <a:gd name="connsiteY3" fmla="*/ 1522560 h 1760123"/>
              <a:gd name="connsiteX4" fmla="*/ 697611 w 5835745"/>
              <a:gd name="connsiteY4" fmla="*/ 161974 h 176012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835745" h="1760123">
                <a:moveTo>
                  <a:pt x="697611" y="161974"/>
                </a:moveTo>
                <a:cubicBezTo>
                  <a:pt x="1395222" y="0"/>
                  <a:pt x="4708337" y="315310"/>
                  <a:pt x="5272041" y="550713"/>
                </a:cubicBezTo>
                <a:cubicBezTo>
                  <a:pt x="5835745" y="786116"/>
                  <a:pt x="4777449" y="1412418"/>
                  <a:pt x="4079838" y="1574392"/>
                </a:cubicBezTo>
                <a:cubicBezTo>
                  <a:pt x="3382227" y="1736366"/>
                  <a:pt x="1652237" y="1760123"/>
                  <a:pt x="1086373" y="1522560"/>
                </a:cubicBezTo>
                <a:cubicBezTo>
                  <a:pt x="520509" y="1284997"/>
                  <a:pt x="0" y="323948"/>
                  <a:pt x="697611" y="161974"/>
                </a:cubicBezTo>
                <a:close/>
              </a:path>
            </a:pathLst>
          </a:cu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Freeform 22"/>
          <p:cNvSpPr/>
          <p:nvPr/>
        </p:nvSpPr>
        <p:spPr>
          <a:xfrm>
            <a:off x="884928" y="3725610"/>
            <a:ext cx="4493875" cy="1605164"/>
          </a:xfrm>
          <a:custGeom>
            <a:avLst/>
            <a:gdLst>
              <a:gd name="connsiteX0" fmla="*/ 1738629 w 4656502"/>
              <a:gd name="connsiteY0" fmla="*/ 116622 h 1842190"/>
              <a:gd name="connsiteX1" fmla="*/ 4511796 w 4656502"/>
              <a:gd name="connsiteY1" fmla="*/ 881141 h 1842190"/>
              <a:gd name="connsiteX2" fmla="*/ 2606863 w 4656502"/>
              <a:gd name="connsiteY2" fmla="*/ 1658619 h 1842190"/>
              <a:gd name="connsiteX3" fmla="*/ 144706 w 4656502"/>
              <a:gd name="connsiteY3" fmla="*/ 1580871 h 1842190"/>
              <a:gd name="connsiteX4" fmla="*/ 1738629 w 4656502"/>
              <a:gd name="connsiteY4" fmla="*/ 116622 h 18421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56502" h="1842190">
                <a:moveTo>
                  <a:pt x="1738629" y="116622"/>
                </a:moveTo>
                <a:cubicBezTo>
                  <a:pt x="2466477" y="0"/>
                  <a:pt x="4367090" y="624142"/>
                  <a:pt x="4511796" y="881141"/>
                </a:cubicBezTo>
                <a:cubicBezTo>
                  <a:pt x="4656502" y="1138140"/>
                  <a:pt x="3334711" y="1541997"/>
                  <a:pt x="2606863" y="1658619"/>
                </a:cubicBezTo>
                <a:cubicBezTo>
                  <a:pt x="1879015" y="1775241"/>
                  <a:pt x="289412" y="1842190"/>
                  <a:pt x="144706" y="1580871"/>
                </a:cubicBezTo>
                <a:cubicBezTo>
                  <a:pt x="0" y="1319552"/>
                  <a:pt x="1010781" y="233244"/>
                  <a:pt x="1738629" y="116622"/>
                </a:cubicBezTo>
                <a:close/>
              </a:path>
            </a:pathLst>
          </a:custGeom>
          <a:noFill/>
          <a:ln>
            <a:solidFill>
              <a:srgbClr val="90B08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TextBox 23"/>
          <p:cNvSpPr txBox="1"/>
          <p:nvPr/>
        </p:nvSpPr>
        <p:spPr>
          <a:xfrm>
            <a:off x="2405975" y="2162421"/>
            <a:ext cx="2195361" cy="369332"/>
          </a:xfrm>
          <a:prstGeom prst="rect">
            <a:avLst/>
          </a:prstGeom>
          <a:noFill/>
        </p:spPr>
        <p:txBody>
          <a:bodyPr wrap="square" rtlCol="0">
            <a:spAutoFit/>
          </a:bodyPr>
          <a:lstStyle/>
          <a:p>
            <a:r>
              <a:rPr lang="en-US" dirty="0" smtClean="0"/>
              <a:t>Sanitized = Twitter </a:t>
            </a:r>
            <a:endParaRPr lang="en-US" dirty="0"/>
          </a:p>
        </p:txBody>
      </p:sp>
      <p:sp>
        <p:nvSpPr>
          <p:cNvPr id="25" name="TextBox 24"/>
          <p:cNvSpPr txBox="1"/>
          <p:nvPr/>
        </p:nvSpPr>
        <p:spPr>
          <a:xfrm>
            <a:off x="1517084" y="4449270"/>
            <a:ext cx="1268841" cy="369332"/>
          </a:xfrm>
          <a:prstGeom prst="rect">
            <a:avLst/>
          </a:prstGeom>
          <a:noFill/>
        </p:spPr>
        <p:txBody>
          <a:bodyPr wrap="square" rtlCol="0">
            <a:spAutoFit/>
          </a:bodyPr>
          <a:lstStyle/>
          <a:p>
            <a:r>
              <a:rPr lang="en-US" dirty="0" smtClean="0"/>
              <a:t>Aux=</a:t>
            </a:r>
            <a:r>
              <a:rPr lang="en-US" dirty="0" err="1" smtClean="0"/>
              <a:t>Flickr</a:t>
            </a:r>
            <a:endParaRPr lang="en-US" dirty="0"/>
          </a:p>
        </p:txBody>
      </p:sp>
      <p:cxnSp>
        <p:nvCxnSpPr>
          <p:cNvPr id="29" name="Straight Connector 28"/>
          <p:cNvCxnSpPr>
            <a:endCxn id="9" idx="0"/>
          </p:cNvCxnSpPr>
          <p:nvPr/>
        </p:nvCxnSpPr>
        <p:spPr>
          <a:xfrm rot="5400000">
            <a:off x="-66165" y="3390101"/>
            <a:ext cx="2406601" cy="1533"/>
          </a:xfrm>
          <a:prstGeom prst="line">
            <a:avLst/>
          </a:prstGeom>
          <a:ln>
            <a:solidFill>
              <a:schemeClr val="accent2"/>
            </a:solidFill>
            <a:prstDash val="dashDot"/>
          </a:ln>
        </p:spPr>
        <p:style>
          <a:lnRef idx="2">
            <a:schemeClr val="accent1"/>
          </a:lnRef>
          <a:fillRef idx="0">
            <a:schemeClr val="accent1"/>
          </a:fillRef>
          <a:effectRef idx="1">
            <a:schemeClr val="accent1"/>
          </a:effectRef>
          <a:fontRef idx="minor">
            <a:schemeClr val="tx1"/>
          </a:fontRef>
        </p:style>
      </p:cxnSp>
      <p:cxnSp>
        <p:nvCxnSpPr>
          <p:cNvPr id="34" name="Straight Connector 33"/>
          <p:cNvCxnSpPr>
            <a:endCxn id="14" idx="0"/>
          </p:cNvCxnSpPr>
          <p:nvPr/>
        </p:nvCxnSpPr>
        <p:spPr>
          <a:xfrm rot="5400000">
            <a:off x="3248256" y="3402974"/>
            <a:ext cx="1394765" cy="986237"/>
          </a:xfrm>
          <a:prstGeom prst="line">
            <a:avLst/>
          </a:prstGeom>
          <a:ln>
            <a:solidFill>
              <a:schemeClr val="accent2"/>
            </a:solidFill>
            <a:prstDash val="dashDot"/>
          </a:ln>
        </p:spPr>
        <p:style>
          <a:lnRef idx="2">
            <a:schemeClr val="accent1"/>
          </a:lnRef>
          <a:fillRef idx="0">
            <a:schemeClr val="accent1"/>
          </a:fillRef>
          <a:effectRef idx="1">
            <a:schemeClr val="accent1"/>
          </a:effectRef>
          <a:fontRef idx="minor">
            <a:schemeClr val="tx1"/>
          </a:fontRef>
        </p:style>
      </p:cxnSp>
      <p:cxnSp>
        <p:nvCxnSpPr>
          <p:cNvPr id="39" name="Straight Connector 38"/>
          <p:cNvCxnSpPr>
            <a:endCxn id="16" idx="0"/>
          </p:cNvCxnSpPr>
          <p:nvPr/>
        </p:nvCxnSpPr>
        <p:spPr>
          <a:xfrm rot="16200000" flipH="1">
            <a:off x="4167823" y="2619695"/>
            <a:ext cx="1809733" cy="942705"/>
          </a:xfrm>
          <a:prstGeom prst="line">
            <a:avLst/>
          </a:prstGeom>
          <a:ln>
            <a:solidFill>
              <a:schemeClr val="accent2"/>
            </a:solidFill>
            <a:prstDash val="dashDot"/>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7256899" y="2276600"/>
            <a:ext cx="1403997" cy="646331"/>
          </a:xfrm>
          <a:prstGeom prst="rect">
            <a:avLst/>
          </a:prstGeom>
          <a:noFill/>
        </p:spPr>
        <p:txBody>
          <a:bodyPr wrap="square" rtlCol="0">
            <a:spAutoFit/>
          </a:bodyPr>
          <a:lstStyle/>
          <a:p>
            <a:r>
              <a:rPr lang="en-US" b="1" i="1" dirty="0" smtClean="0">
                <a:solidFill>
                  <a:schemeClr val="tx2"/>
                </a:solidFill>
              </a:rPr>
              <a:t>Sanitized</a:t>
            </a:r>
          </a:p>
          <a:p>
            <a:r>
              <a:rPr lang="en-US" b="1" i="1" dirty="0" smtClean="0">
                <a:solidFill>
                  <a:schemeClr val="tx2"/>
                </a:solidFill>
              </a:rPr>
              <a:t>Graph</a:t>
            </a:r>
            <a:endParaRPr lang="en-US" b="1" i="1" dirty="0">
              <a:solidFill>
                <a:schemeClr val="tx2"/>
              </a:solidFill>
            </a:endParaRPr>
          </a:p>
        </p:txBody>
      </p:sp>
      <p:sp>
        <p:nvSpPr>
          <p:cNvPr id="48" name="TextBox 47"/>
          <p:cNvSpPr txBox="1"/>
          <p:nvPr/>
        </p:nvSpPr>
        <p:spPr>
          <a:xfrm>
            <a:off x="7256899" y="3013704"/>
            <a:ext cx="1403997" cy="646331"/>
          </a:xfrm>
          <a:prstGeom prst="rect">
            <a:avLst/>
          </a:prstGeom>
          <a:noFill/>
        </p:spPr>
        <p:txBody>
          <a:bodyPr wrap="square" rtlCol="0">
            <a:spAutoFit/>
          </a:bodyPr>
          <a:lstStyle/>
          <a:p>
            <a:r>
              <a:rPr lang="en-US" b="1" i="1" dirty="0" smtClean="0">
                <a:solidFill>
                  <a:schemeClr val="tx2"/>
                </a:solidFill>
              </a:rPr>
              <a:t>Auxiliary</a:t>
            </a:r>
          </a:p>
          <a:p>
            <a:r>
              <a:rPr lang="en-US" b="1" i="1" dirty="0" smtClean="0">
                <a:solidFill>
                  <a:schemeClr val="tx2"/>
                </a:solidFill>
              </a:rPr>
              <a:t>Graph</a:t>
            </a:r>
            <a:endParaRPr lang="en-US" b="1" i="1" dirty="0">
              <a:solidFill>
                <a:schemeClr val="tx2"/>
              </a:solidFill>
            </a:endParaRPr>
          </a:p>
        </p:txBody>
      </p:sp>
      <p:cxnSp>
        <p:nvCxnSpPr>
          <p:cNvPr id="50" name="Straight Arrow Connector 49"/>
          <p:cNvCxnSpPr>
            <a:stCxn id="47" idx="1"/>
          </p:cNvCxnSpPr>
          <p:nvPr/>
        </p:nvCxnSpPr>
        <p:spPr>
          <a:xfrm rot="10800000">
            <a:off x="6219995" y="2411610"/>
            <a:ext cx="1036905" cy="188156"/>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51" name="Straight Arrow Connector 50"/>
          <p:cNvCxnSpPr>
            <a:stCxn id="48" idx="1"/>
          </p:cNvCxnSpPr>
          <p:nvPr/>
        </p:nvCxnSpPr>
        <p:spPr>
          <a:xfrm rot="10800000" flipV="1">
            <a:off x="6219995" y="3336870"/>
            <a:ext cx="1036904" cy="270304"/>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59" name="Straight Connector 58"/>
          <p:cNvCxnSpPr>
            <a:endCxn id="12" idx="0"/>
          </p:cNvCxnSpPr>
          <p:nvPr/>
        </p:nvCxnSpPr>
        <p:spPr>
          <a:xfrm rot="10800000" flipV="1">
            <a:off x="2405976" y="3198708"/>
            <a:ext cx="2032782" cy="432029"/>
          </a:xfrm>
          <a:prstGeom prst="line">
            <a:avLst/>
          </a:prstGeom>
          <a:ln>
            <a:solidFill>
              <a:schemeClr val="accent2"/>
            </a:solidFill>
            <a:prstDash val="dashDot"/>
          </a:ln>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rot="5400000">
            <a:off x="4959963" y="3005968"/>
            <a:ext cx="1548109" cy="379950"/>
          </a:xfrm>
          <a:prstGeom prst="line">
            <a:avLst/>
          </a:prstGeom>
          <a:ln>
            <a:solidFill>
              <a:schemeClr val="accent2"/>
            </a:solidFill>
            <a:prstDash val="dashDot"/>
          </a:ln>
        </p:spPr>
        <p:style>
          <a:lnRef idx="2">
            <a:schemeClr val="accent1"/>
          </a:lnRef>
          <a:fillRef idx="0">
            <a:schemeClr val="accent1"/>
          </a:fillRef>
          <a:effectRef idx="1">
            <a:schemeClr val="accent1"/>
          </a:effectRef>
          <a:fontRef idx="minor">
            <a:schemeClr val="tx1"/>
          </a:fontRef>
        </p:style>
      </p:cxnSp>
      <p:sp>
        <p:nvSpPr>
          <p:cNvPr id="63" name="TextBox 62"/>
          <p:cNvSpPr txBox="1"/>
          <p:nvPr/>
        </p:nvSpPr>
        <p:spPr>
          <a:xfrm>
            <a:off x="6312126" y="4079938"/>
            <a:ext cx="2509133" cy="369332"/>
          </a:xfrm>
          <a:prstGeom prst="rect">
            <a:avLst/>
          </a:prstGeom>
          <a:noFill/>
        </p:spPr>
        <p:txBody>
          <a:bodyPr wrap="square" rtlCol="0">
            <a:spAutoFit/>
          </a:bodyPr>
          <a:lstStyle/>
          <a:p>
            <a:r>
              <a:rPr lang="en-US" b="1" i="1" dirty="0" smtClean="0">
                <a:solidFill>
                  <a:schemeClr val="tx2"/>
                </a:solidFill>
              </a:rPr>
              <a:t>Probabilistic mapping</a:t>
            </a:r>
            <a:endParaRPr lang="en-US" b="1" i="1" dirty="0">
              <a:solidFill>
                <a:schemeClr val="tx2"/>
              </a:solidFill>
            </a:endParaRPr>
          </a:p>
        </p:txBody>
      </p:sp>
      <p:cxnSp>
        <p:nvCxnSpPr>
          <p:cNvPr id="64" name="Straight Arrow Connector 63"/>
          <p:cNvCxnSpPr>
            <a:stCxn id="63" idx="1"/>
          </p:cNvCxnSpPr>
          <p:nvPr/>
        </p:nvCxnSpPr>
        <p:spPr>
          <a:xfrm rot="10800000">
            <a:off x="5286672" y="3336872"/>
            <a:ext cx="1025455" cy="927732"/>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66" name="Straight Arrow Connector 65"/>
          <p:cNvCxnSpPr>
            <a:stCxn id="63" idx="1"/>
          </p:cNvCxnSpPr>
          <p:nvPr/>
        </p:nvCxnSpPr>
        <p:spPr>
          <a:xfrm rot="10800000">
            <a:off x="5753674" y="3152206"/>
            <a:ext cx="558453" cy="1112398"/>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pic>
        <p:nvPicPr>
          <p:cNvPr id="72" name="Picture 71" descr="latex-image-1.pdf"/>
          <p:cNvPicPr>
            <a:picLocks noChangeAspect="1"/>
          </p:cNvPicPr>
          <p:nvPr/>
        </p:nvPicPr>
        <mc:AlternateContent>
          <mc:Choice xmlns:ma="http://schemas.microsoft.com/office/mac/drawingml/2008/main" Requires="ma">
            <p:blipFill>
              <a:blip r:embed="rId5"/>
              <a:stretch>
                <a:fillRect/>
              </a:stretch>
            </p:blipFill>
          </mc:Choice>
          <mc:Fallback>
            <p:blipFill>
              <a:blip r:embed="rId6"/>
              <a:stretch>
                <a:fillRect/>
              </a:stretch>
            </p:blipFill>
          </mc:Fallback>
        </mc:AlternateContent>
        <p:spPr>
          <a:xfrm>
            <a:off x="6474587" y="4484967"/>
            <a:ext cx="2006600" cy="241300"/>
          </a:xfrm>
          <a:prstGeom prst="rect">
            <a:avLst/>
          </a:prstGeom>
        </p:spPr>
      </p:pic>
      <p:sp>
        <p:nvSpPr>
          <p:cNvPr id="74" name="Lightning Bolt 73"/>
          <p:cNvSpPr/>
          <p:nvPr/>
        </p:nvSpPr>
        <p:spPr>
          <a:xfrm rot="603449" flipH="1">
            <a:off x="4005214" y="3372079"/>
            <a:ext cx="581789" cy="2029544"/>
          </a:xfrm>
          <a:prstGeom prst="lightningBolt">
            <a:avLst/>
          </a:prstGeom>
          <a:solidFill>
            <a:srgbClr val="FF00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7" name="Rounded Rectangle 76"/>
          <p:cNvSpPr/>
          <p:nvPr/>
        </p:nvSpPr>
        <p:spPr>
          <a:xfrm>
            <a:off x="257937" y="5882105"/>
            <a:ext cx="8686800" cy="762000"/>
          </a:xfrm>
          <a:prstGeom prst="roundRect">
            <a:avLst/>
          </a:prstGeom>
          <a:solidFill>
            <a:srgbClr val="FF0000">
              <a:alpha val="50000"/>
            </a:srgb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Privacy breach: Prior belief in value of some (node/edge) attribute X in Auxiliary Graph is improved using topological information from the Sanitized Graph</a:t>
            </a:r>
            <a:endParaRPr lang="en-US" dirty="0"/>
          </a:p>
        </p:txBody>
      </p:sp>
      <p:pic>
        <p:nvPicPr>
          <p:cNvPr id="79" name="Picture 78" descr="latex-image-1.pdf"/>
          <p:cNvPicPr>
            <a:picLocks noChangeAspect="1"/>
          </p:cNvPicPr>
          <p:nvPr/>
        </p:nvPicPr>
        <mc:AlternateContent>
          <mc:Choice xmlns:ma="http://schemas.microsoft.com/office/mac/drawingml/2008/main" Requires="ma">
            <p:blipFill>
              <a:blip r:embed="rId7"/>
              <a:stretch>
                <a:fillRect/>
              </a:stretch>
            </p:blipFill>
          </mc:Choice>
          <mc:Fallback>
            <p:blipFill>
              <a:blip r:embed="rId8"/>
              <a:stretch>
                <a:fillRect/>
              </a:stretch>
            </p:blipFill>
          </mc:Fallback>
        </mc:AlternateContent>
        <p:spPr>
          <a:xfrm>
            <a:off x="1517085" y="5436830"/>
            <a:ext cx="4800600" cy="2540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network de-</a:t>
            </a:r>
            <a:r>
              <a:rPr lang="en-US" dirty="0" err="1" smtClean="0"/>
              <a:t>anonymization</a:t>
            </a:r>
            <a:endParaRPr lang="en-US" dirty="0"/>
          </a:p>
        </p:txBody>
      </p:sp>
      <p:sp>
        <p:nvSpPr>
          <p:cNvPr id="3" name="Content Placeholder 2"/>
          <p:cNvSpPr>
            <a:spLocks noGrp="1"/>
          </p:cNvSpPr>
          <p:nvPr>
            <p:ph idx="1"/>
          </p:nvPr>
        </p:nvSpPr>
        <p:spPr>
          <a:xfrm>
            <a:off x="457200" y="1600200"/>
            <a:ext cx="8484320" cy="4525963"/>
          </a:xfrm>
        </p:spPr>
        <p:txBody>
          <a:bodyPr>
            <a:normAutofit fontScale="92500" lnSpcReduction="20000"/>
          </a:bodyPr>
          <a:lstStyle/>
          <a:p>
            <a:r>
              <a:rPr lang="en-US" dirty="0" smtClean="0"/>
              <a:t>Identify seed nodes </a:t>
            </a:r>
          </a:p>
          <a:p>
            <a:pPr lvl="1"/>
            <a:r>
              <a:rPr lang="en-US" dirty="0" err="1" smtClean="0"/>
              <a:t>k</a:t>
            </a:r>
            <a:r>
              <a:rPr lang="en-US" dirty="0" smtClean="0"/>
              <a:t>-cliques whose degree distributions correspond in the two graphs</a:t>
            </a:r>
          </a:p>
          <a:p>
            <a:r>
              <a:rPr lang="en-US" dirty="0" smtClean="0"/>
              <a:t>Propagation (Add heuristics to taste):  </a:t>
            </a:r>
          </a:p>
          <a:p>
            <a:pPr lvl="1"/>
            <a:r>
              <a:rPr lang="en-US" dirty="0" smtClean="0"/>
              <a:t>If threshold no. of </a:t>
            </a:r>
            <a:r>
              <a:rPr lang="en-US" dirty="0" err="1" smtClean="0"/>
              <a:t>neighbours</a:t>
            </a:r>
            <a:r>
              <a:rPr lang="en-US" dirty="0" smtClean="0"/>
              <a:t> of unmapped node </a:t>
            </a:r>
            <a:r>
              <a:rPr lang="en-US" i="1" dirty="0" err="1" smtClean="0"/>
              <a:t>u</a:t>
            </a:r>
            <a:r>
              <a:rPr lang="en-US" i="1" dirty="0" smtClean="0"/>
              <a:t> </a:t>
            </a:r>
            <a:r>
              <a:rPr lang="en-US" dirty="0" smtClean="0"/>
              <a:t>are mapped to </a:t>
            </a:r>
            <a:r>
              <a:rPr lang="en-US" dirty="0" err="1" smtClean="0"/>
              <a:t>neighbours</a:t>
            </a:r>
            <a:r>
              <a:rPr lang="en-US" dirty="0" smtClean="0"/>
              <a:t> of node </a:t>
            </a:r>
            <a:r>
              <a:rPr lang="en-US" i="1" dirty="0" err="1" smtClean="0"/>
              <a:t>v</a:t>
            </a:r>
            <a:r>
              <a:rPr lang="en-US" dirty="0" smtClean="0"/>
              <a:t>, then map </a:t>
            </a:r>
            <a:r>
              <a:rPr lang="en-US" i="1" dirty="0" err="1" smtClean="0"/>
              <a:t>u</a:t>
            </a:r>
            <a:r>
              <a:rPr lang="en-US" i="1" dirty="0" smtClean="0"/>
              <a:t> </a:t>
            </a:r>
            <a:r>
              <a:rPr lang="en-US" dirty="0" smtClean="0"/>
              <a:t>to </a:t>
            </a:r>
            <a:r>
              <a:rPr lang="en-US" i="1" dirty="0" err="1" smtClean="0"/>
              <a:t>v</a:t>
            </a:r>
            <a:endParaRPr lang="en-US" i="1" dirty="0" smtClean="0"/>
          </a:p>
          <a:p>
            <a:pPr lvl="1"/>
            <a:r>
              <a:rPr lang="en-US" i="1" dirty="0" smtClean="0"/>
              <a:t>Reverse AUX</a:t>
            </a:r>
            <a:r>
              <a:rPr lang="en-US" i="1" dirty="0" smtClean="0">
                <a:sym typeface="Wingdings"/>
              </a:rPr>
              <a:t>SANITIZED. Is mapping is stable?</a:t>
            </a:r>
          </a:p>
          <a:p>
            <a:pPr lvl="1"/>
            <a:r>
              <a:rPr lang="en-US" dirty="0" smtClean="0">
                <a:sym typeface="Wingdings"/>
              </a:rPr>
              <a:t>Lather, rinse, repeat…</a:t>
            </a:r>
            <a:endParaRPr lang="en-US" dirty="0" smtClean="0"/>
          </a:p>
          <a:p>
            <a:r>
              <a:rPr lang="en-US" dirty="0" smtClean="0"/>
              <a:t>Truth testing: common strings map each other?</a:t>
            </a:r>
          </a:p>
          <a:p>
            <a:pPr lvl="1"/>
            <a:r>
              <a:rPr lang="en-US" dirty="0" smtClean="0"/>
              <a:t>Mapping Tamedfalcon213 in two networks is valuable, but joe19, not so much…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0964"/>
            <a:ext cx="8229600" cy="1143000"/>
          </a:xfrm>
        </p:spPr>
        <p:txBody>
          <a:bodyPr>
            <a:normAutofit fontScale="90000"/>
          </a:bodyPr>
          <a:lstStyle/>
          <a:p>
            <a:r>
              <a:rPr lang="en-US" dirty="0" smtClean="0"/>
              <a:t>Securing online social networks (OSN)</a:t>
            </a:r>
            <a:endParaRPr lang="en-US" dirty="0"/>
          </a:p>
        </p:txBody>
      </p:sp>
      <p:sp>
        <p:nvSpPr>
          <p:cNvPr id="3" name="Content Placeholder 2"/>
          <p:cNvSpPr>
            <a:spLocks noGrp="1"/>
          </p:cNvSpPr>
          <p:nvPr>
            <p:ph idx="1"/>
          </p:nvPr>
        </p:nvSpPr>
        <p:spPr>
          <a:xfrm>
            <a:off x="457200" y="1243964"/>
            <a:ext cx="8229600" cy="5286848"/>
          </a:xfrm>
        </p:spPr>
        <p:txBody>
          <a:bodyPr>
            <a:normAutofit fontScale="77500" lnSpcReduction="20000"/>
          </a:bodyPr>
          <a:lstStyle/>
          <a:p>
            <a:pPr>
              <a:buNone/>
            </a:pPr>
            <a:r>
              <a:rPr lang="en-US" dirty="0" smtClean="0"/>
              <a:t>Problem: Users trust OSN providers, developers of 3</a:t>
            </a:r>
            <a:r>
              <a:rPr lang="en-US" baseline="30000" dirty="0" smtClean="0"/>
              <a:t>rd</a:t>
            </a:r>
            <a:r>
              <a:rPr lang="en-US" dirty="0" smtClean="0"/>
              <a:t> party apps, advertisers etc. to not misuse their attribute data</a:t>
            </a:r>
          </a:p>
          <a:p>
            <a:endParaRPr lang="en-US" dirty="0" smtClean="0"/>
          </a:p>
          <a:p>
            <a:pPr>
              <a:buNone/>
            </a:pPr>
            <a:r>
              <a:rPr lang="en-US" dirty="0" smtClean="0"/>
              <a:t>Solution: Hide 1. topology or 2. attributes:</a:t>
            </a:r>
          </a:p>
          <a:p>
            <a:pPr marL="514350" indent="-514350">
              <a:buFont typeface="+mj-lt"/>
              <a:buAutoNum type="arabicPeriod"/>
            </a:pPr>
            <a:r>
              <a:rPr lang="en-US" dirty="0" smtClean="0"/>
              <a:t>Dispense with the OSN. Keep the social apps. Use crypto for distributed access control.</a:t>
            </a:r>
          </a:p>
          <a:p>
            <a:pPr marL="914400" lvl="1" indent="-514350">
              <a:buNone/>
            </a:pPr>
            <a:r>
              <a:rPr lang="en-US" dirty="0" smtClean="0"/>
              <a:t>  </a:t>
            </a:r>
            <a:r>
              <a:rPr lang="en-US" b="1" dirty="0" smtClean="0"/>
              <a:t>Persona </a:t>
            </a:r>
            <a:r>
              <a:rPr lang="en-US" dirty="0" smtClean="0"/>
              <a:t>[BBS+09] (</a:t>
            </a:r>
            <a:r>
              <a:rPr lang="en-US" b="1" dirty="0" smtClean="0"/>
              <a:t>our focus</a:t>
            </a:r>
            <a:r>
              <a:rPr lang="en-US" dirty="0" smtClean="0"/>
              <a:t>), </a:t>
            </a:r>
            <a:r>
              <a:rPr lang="en-US" dirty="0" err="1" smtClean="0"/>
              <a:t>Lockr</a:t>
            </a:r>
            <a:r>
              <a:rPr lang="en-US" dirty="0" smtClean="0"/>
              <a:t> [TSGW09]</a:t>
            </a:r>
          </a:p>
          <a:p>
            <a:pPr marL="914400" lvl="1" indent="-514350">
              <a:buFont typeface="Arial"/>
              <a:buChar char="•"/>
            </a:pPr>
            <a:endParaRPr lang="en-US" dirty="0" smtClean="0"/>
          </a:p>
          <a:p>
            <a:pPr marL="514350" indent="-514350">
              <a:buFont typeface="+mj-lt"/>
              <a:buAutoNum type="arabicPeriod"/>
            </a:pPr>
            <a:r>
              <a:rPr lang="en-US" dirty="0" smtClean="0"/>
              <a:t>Hide attributes in plain sight. NOYB [GTF08]</a:t>
            </a:r>
          </a:p>
          <a:p>
            <a:pPr marL="914400" lvl="1" indent="-514350">
              <a:buNone/>
            </a:pPr>
            <a:r>
              <a:rPr lang="en-US" dirty="0" smtClean="0"/>
              <a:t>  Use a cipher to pick another user’s attribute, preserving the overall distribution of attribute values. </a:t>
            </a:r>
          </a:p>
          <a:p>
            <a:pPr marL="1314450" lvl="2" indent="-514350"/>
            <a:r>
              <a:rPr lang="en-US" dirty="0" smtClean="0"/>
              <a:t>Alice, F, 25 takes her age from Bob, M, 28. </a:t>
            </a:r>
          </a:p>
          <a:p>
            <a:pPr marL="1314450" lvl="2" indent="-514350"/>
            <a:r>
              <a:rPr lang="en-US" dirty="0" smtClean="0"/>
              <a:t>OSN providers and advertisers see Alice, F, 28</a:t>
            </a:r>
          </a:p>
          <a:p>
            <a:pPr marL="1314450" lvl="2" indent="-514350"/>
            <a:r>
              <a:rPr lang="en-US" dirty="0" smtClean="0"/>
              <a:t>Only auth users can do the reverse mapping to Alice, F, 25. </a:t>
            </a:r>
          </a:p>
          <a:p>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OSN Access Control Challenges</a:t>
            </a:r>
            <a:endParaRPr lang="en-US" dirty="0"/>
          </a:p>
        </p:txBody>
      </p:sp>
      <p:sp>
        <p:nvSpPr>
          <p:cNvPr id="3" name="Content Placeholder 2"/>
          <p:cNvSpPr>
            <a:spLocks noGrp="1"/>
          </p:cNvSpPr>
          <p:nvPr>
            <p:ph idx="1"/>
          </p:nvPr>
        </p:nvSpPr>
        <p:spPr>
          <a:xfrm>
            <a:off x="457200" y="1600200"/>
            <a:ext cx="8229600" cy="5086107"/>
          </a:xfrm>
        </p:spPr>
        <p:txBody>
          <a:bodyPr>
            <a:normAutofit fontScale="92500" lnSpcReduction="20000"/>
          </a:bodyPr>
          <a:lstStyle/>
          <a:p>
            <a:r>
              <a:rPr lang="en-US" dirty="0" smtClean="0"/>
              <a:t>“Called in sick to work. Let’s go skiing” </a:t>
            </a:r>
          </a:p>
          <a:p>
            <a:pPr lvl="1"/>
            <a:r>
              <a:rPr lang="en-US" dirty="0" smtClean="0"/>
              <a:t>Status intended for friends only, not co-workers</a:t>
            </a:r>
          </a:p>
          <a:p>
            <a:pPr lvl="1"/>
            <a:r>
              <a:rPr lang="en-US" dirty="0" smtClean="0">
                <a:solidFill>
                  <a:schemeClr val="hlink"/>
                </a:solidFill>
              </a:rPr>
              <a:t>Need fine-grained access control</a:t>
            </a:r>
            <a:endParaRPr lang="en-US" dirty="0" smtClean="0"/>
          </a:p>
          <a:p>
            <a:r>
              <a:rPr lang="en-US" dirty="0" smtClean="0"/>
              <a:t>Alice wants to send “Surprise party for Bob” to all friends of Bob, who are also local to Cam</a:t>
            </a:r>
          </a:p>
          <a:p>
            <a:pPr lvl="1"/>
            <a:r>
              <a:rPr lang="en-US" dirty="0" smtClean="0"/>
              <a:t>Bob has pre-defined groups “Friends” &amp; “in-Cam”</a:t>
            </a:r>
          </a:p>
          <a:p>
            <a:pPr lvl="1"/>
            <a:r>
              <a:rPr lang="en-US" dirty="0" smtClean="0">
                <a:solidFill>
                  <a:schemeClr val="hlink"/>
                </a:solidFill>
              </a:rPr>
              <a:t>Need friend-of-friend interactions &amp; flexible groups </a:t>
            </a:r>
            <a:endParaRPr lang="en-US" dirty="0" smtClean="0"/>
          </a:p>
          <a:p>
            <a:endParaRPr lang="en-US" dirty="0" smtClean="0"/>
          </a:p>
          <a:p>
            <a:r>
              <a:rPr lang="en-US" dirty="0" smtClean="0"/>
              <a:t>Social Apps involve multi-party read-write with writers not always knowing reader set</a:t>
            </a:r>
          </a:p>
          <a:p>
            <a:r>
              <a:rPr lang="en-US" dirty="0" smtClean="0"/>
              <a:t>Many groups can be defined:</a:t>
            </a:r>
          </a:p>
          <a:p>
            <a:pPr lvl="1"/>
            <a:r>
              <a:rPr lang="en-US" dirty="0" smtClean="0"/>
              <a:t> friend, foe, friend AND in-cam, foe OR customer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13545</TotalTime>
  <Words>2044</Words>
  <Application>Microsoft Macintosh PowerPoint</Application>
  <PresentationFormat>On-screen Show (4:3)</PresentationFormat>
  <Paragraphs>291</Paragraphs>
  <Slides>32</Slides>
  <Notes>8</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Office Theme</vt:lpstr>
      <vt:lpstr>Equation</vt:lpstr>
      <vt:lpstr>Building secure systems on &amp; for Social Networks</vt:lpstr>
      <vt:lpstr>Objectives</vt:lpstr>
      <vt:lpstr>Preserving your privacy</vt:lpstr>
      <vt:lpstr>In the good old days, you could be anonymous…</vt:lpstr>
      <vt:lpstr>Now: Attribute data leaks identity! </vt:lpstr>
      <vt:lpstr>What is a privacy breach? [NS09]</vt:lpstr>
      <vt:lpstr>Social network de-anonymization</vt:lpstr>
      <vt:lpstr>Securing online social networks (OSN)</vt:lpstr>
      <vt:lpstr>OSN Access Control Challenges</vt:lpstr>
      <vt:lpstr>Simple solutions have drawbacks</vt:lpstr>
      <vt:lpstr>Cryptonite: Attribute-based Encryption</vt:lpstr>
      <vt:lpstr>OSN in Persona Architecture</vt:lpstr>
      <vt:lpstr>preventing sybil attacks</vt:lpstr>
      <vt:lpstr>Sybils: “schizophrenic” identities </vt:lpstr>
      <vt:lpstr>Sybil threat and solution</vt:lpstr>
      <vt:lpstr>SybilLimit: Strawman Design – Goal 1</vt:lpstr>
      <vt:lpstr>SybilLimit: Strawman Design – Goal 2</vt:lpstr>
      <vt:lpstr>Random Route: Convergence</vt:lpstr>
      <vt:lpstr>Tails of Sybil Suspects</vt:lpstr>
      <vt:lpstr>The number of tainted tails is small</vt:lpstr>
      <vt:lpstr>Verification Procedure</vt:lpstr>
      <vt:lpstr>Leveraging fast mixing in social nets</vt:lpstr>
      <vt:lpstr>SybilLimit Summary</vt:lpstr>
      <vt:lpstr>a sybil-proof DHT</vt:lpstr>
      <vt:lpstr>Sybil attack in the DHT context</vt:lpstr>
      <vt:lpstr>A Sub-linear Sybil-proof DHT [L08] (Precursor to Whanau [LK10])</vt:lpstr>
      <vt:lpstr>Key lookups succeed w.h.p.</vt:lpstr>
      <vt:lpstr>Is social engineering really hard?</vt:lpstr>
      <vt:lpstr>Social engineering for anonymity and accountability</vt:lpstr>
      <vt:lpstr>Confounding Charlie</vt:lpstr>
      <vt:lpstr>Pseudonym parties [FS08]</vt:lpstr>
      <vt:lpstr>Summary</vt:lpstr>
    </vt:vector>
  </TitlesOfParts>
  <Company>Univ of Cambridge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Building secure systems on &amp; for Social Networks</dc:title>
  <dc:creator>Viji Mythily Draviam Sastry</dc:creator>
  <cp:lastModifiedBy>Viji Mythily Draviam Sastry</cp:lastModifiedBy>
  <cp:revision>210</cp:revision>
  <dcterms:created xsi:type="dcterms:W3CDTF">2010-04-18T17:49:02Z</dcterms:created>
  <dcterms:modified xsi:type="dcterms:W3CDTF">2010-04-26T11:11:02Z</dcterms:modified>
</cp:coreProperties>
</file>