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docProps/custom.xml" ContentType="application/vnd.openxmlformats-officedocument.custom-properti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8"/>
  </p:notesMasterIdLst>
  <p:handoutMasterIdLst>
    <p:handoutMasterId r:id="rId29"/>
  </p:handoutMasterIdLst>
  <p:sldIdLst>
    <p:sldId id="256" r:id="rId2"/>
    <p:sldId id="261" r:id="rId3"/>
    <p:sldId id="300" r:id="rId4"/>
    <p:sldId id="263" r:id="rId5"/>
    <p:sldId id="265" r:id="rId6"/>
    <p:sldId id="266" r:id="rId7"/>
    <p:sldId id="271" r:id="rId8"/>
    <p:sldId id="294" r:id="rId9"/>
    <p:sldId id="272" r:id="rId10"/>
    <p:sldId id="273" r:id="rId11"/>
    <p:sldId id="295" r:id="rId12"/>
    <p:sldId id="296" r:id="rId13"/>
    <p:sldId id="297" r:id="rId14"/>
    <p:sldId id="298" r:id="rId15"/>
    <p:sldId id="281" r:id="rId16"/>
    <p:sldId id="285" r:id="rId17"/>
    <p:sldId id="286" r:id="rId18"/>
    <p:sldId id="282" r:id="rId19"/>
    <p:sldId id="283" r:id="rId20"/>
    <p:sldId id="299" r:id="rId21"/>
    <p:sldId id="292" r:id="rId22"/>
    <p:sldId id="291" r:id="rId23"/>
    <p:sldId id="289" r:id="rId24"/>
    <p:sldId id="290" r:id="rId25"/>
    <p:sldId id="279" r:id="rId26"/>
    <p:sldId id="301"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3E72"/>
    <a:srgbClr val="6AADE4"/>
    <a:srgbClr val="00305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12" d="100"/>
          <a:sy n="112" d="100"/>
        </p:scale>
        <p:origin x="-136" y="-12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2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2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BA3D50C-BCAD-6B4E-AC68-B5B95FF9775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1143000" y="4343400"/>
            <a:ext cx="455612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33278F7-BEB0-EB49-8927-EFD950E65F5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D9510BF3-3A17-9540-B8A4-D5ACACAA2AC9}" type="slidenum">
              <a:rPr lang="en-US"/>
              <a:pPr/>
              <a:t>1</a:t>
            </a:fld>
            <a:endParaRPr lang="en-US"/>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917" y="8685625"/>
            <a:ext cx="2971480" cy="456906"/>
          </a:xfrm>
          <a:prstGeom prst="rect">
            <a:avLst/>
          </a:prstGeom>
          <a:ln/>
        </p:spPr>
        <p:txBody>
          <a:bodyPr/>
          <a:lstStyle/>
          <a:p>
            <a:fld id="{B87AE0EB-45F0-E345-B357-73B22AEA5B99}" type="slidenum">
              <a:rPr lang="en-US"/>
              <a:pPr/>
              <a:t>5</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w="9525"/>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a:ln/>
        </p:spPr>
        <p:txBody>
          <a:bodyPr/>
          <a:lstStyle/>
          <a:p>
            <a:fld id="{57AB34E8-88DE-5242-828A-7736D576FFEC}" type="slidenum">
              <a:rPr lang="en-GB"/>
              <a:pPr/>
              <a:t>10</a:t>
            </a:fld>
            <a:endParaRPr lang="en-GB"/>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xfrm>
            <a:off x="685800" y="4343400"/>
            <a:ext cx="5486400" cy="4114800"/>
          </a:xfrm>
        </p:spPr>
        <p:txBody>
          <a:bodyPr/>
          <a:lstStyle/>
          <a:p>
            <a:r>
              <a:rPr lang="en-GB"/>
              <a:t>This is taken right from D2.2. There is little on grouping on information rather than the ‘levels’ of information that exist. What this picture does not show is the SId subclass character with respect to RIds, as discussed on the mailing list.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8685213"/>
            <a:ext cx="2971800" cy="457200"/>
          </a:xfrm>
          <a:prstGeom prst="rect">
            <a:avLst/>
          </a:prstGeom>
          <a:ln/>
        </p:spPr>
        <p:txBody>
          <a:bodyPr/>
          <a:lstStyle/>
          <a:p>
            <a:fld id="{BFDF55A3-4242-E04F-8850-263BA31725E2}" type="slidenum">
              <a:rPr lang="en-GB"/>
              <a:pPr/>
              <a:t>13</a:t>
            </a:fld>
            <a:endParaRPr lang="en-GB"/>
          </a:p>
        </p:txBody>
      </p:sp>
      <p:sp>
        <p:nvSpPr>
          <p:cNvPr id="12185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18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3"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8434"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prstTxWarp prst="textNoShape">
              <a:avLst/>
            </a:prstTxWarp>
          </a:bodyPr>
          <a:lstStyle/>
          <a:p>
            <a:r>
              <a:rPr lang="en-US">
                <a:latin typeface="Helvetica" charset="0"/>
                <a:ea typeface="Helvetica" charset="0"/>
                <a:cs typeface="Helvetica" charset="0"/>
                <a:sym typeface="Helvetica" charset="0"/>
              </a:rPr>
              <a:t>Insert first item, set the corresponding hashed bits to one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3853" y="8684900"/>
            <a:ext cx="2972547" cy="457639"/>
          </a:xfrm>
          <a:prstGeom prst="rect">
            <a:avLst/>
          </a:prstGeom>
          <a:ln/>
        </p:spPr>
        <p:txBody>
          <a:bodyPr lIns="91019" tIns="45510" rIns="91019" bIns="45510"/>
          <a:lstStyle/>
          <a:p>
            <a:fld id="{890CA90A-D922-804E-BC56-C3C3C3C0F855}" type="slidenum">
              <a:rPr lang="en-US"/>
              <a:pPr/>
              <a:t>18</a:t>
            </a:fld>
            <a:endParaRPr lang="en-US"/>
          </a:p>
        </p:txBody>
      </p:sp>
      <p:sp>
        <p:nvSpPr>
          <p:cNvPr id="409602" name="Rectangle 2"/>
          <p:cNvSpPr>
            <a:spLocks noGrp="1" noRot="1" noChangeAspect="1" noChangeArrowheads="1" noTextEdit="1"/>
          </p:cNvSpPr>
          <p:nvPr>
            <p:ph type="sldImg"/>
          </p:nvPr>
        </p:nvSpPr>
        <p:spPr>
          <a:ln/>
        </p:spPr>
      </p:sp>
      <p:sp>
        <p:nvSpPr>
          <p:cNvPr id="409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917" y="8685625"/>
            <a:ext cx="2971480" cy="456906"/>
          </a:xfrm>
          <a:prstGeom prst="rect">
            <a:avLst/>
          </a:prstGeom>
          <a:ln/>
        </p:spPr>
        <p:txBody>
          <a:bodyPr/>
          <a:lstStyle/>
          <a:p>
            <a:fld id="{0E29B87C-891B-894A-83DC-C1E1F8580F8A}" type="slidenum">
              <a:rPr lang="en-US"/>
              <a:pPr/>
              <a:t>25</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13"/>
          <p:cNvSpPr>
            <a:spLocks noChangeArrowheads="1"/>
          </p:cNvSpPr>
          <p:nvPr/>
        </p:nvSpPr>
        <p:spPr bwMode="auto">
          <a:xfrm>
            <a:off x="0" y="5365750"/>
            <a:ext cx="9140825" cy="665163"/>
          </a:xfrm>
          <a:prstGeom prst="rect">
            <a:avLst/>
          </a:prstGeom>
          <a:solidFill>
            <a:srgbClr val="003E72"/>
          </a:solidFill>
          <a:ln w="127">
            <a:noFill/>
            <a:miter lim="800000"/>
            <a:headEnd/>
            <a:tailEnd/>
          </a:ln>
          <a:effectLst/>
        </p:spPr>
        <p:txBody>
          <a:bodyPr wrap="none" anchor="ctr">
            <a:prstTxWarp prst="textNoShape">
              <a:avLst/>
            </a:prstTxWarp>
          </a:bodyPr>
          <a:lstStyle/>
          <a:p>
            <a:pPr>
              <a:defRPr/>
            </a:pPr>
            <a:endParaRPr lang="en-US"/>
          </a:p>
        </p:txBody>
      </p:sp>
      <p:sp>
        <p:nvSpPr>
          <p:cNvPr id="5" name="Rectangle 14"/>
          <p:cNvSpPr>
            <a:spLocks noChangeArrowheads="1"/>
          </p:cNvSpPr>
          <p:nvPr/>
        </p:nvSpPr>
        <p:spPr bwMode="auto">
          <a:xfrm>
            <a:off x="0" y="6030913"/>
            <a:ext cx="9140825" cy="173037"/>
          </a:xfrm>
          <a:prstGeom prst="rect">
            <a:avLst/>
          </a:prstGeom>
          <a:solidFill>
            <a:srgbClr val="6AADE4"/>
          </a:solidFill>
          <a:ln w="127">
            <a:noFill/>
            <a:miter lim="800000"/>
            <a:headEnd/>
            <a:tailEnd/>
          </a:ln>
          <a:effectLst/>
        </p:spPr>
        <p:txBody>
          <a:bodyPr wrap="none" anchor="ctr">
            <a:prstTxWarp prst="textNoShape">
              <a:avLst/>
            </a:prstTxWarp>
          </a:bodyPr>
          <a:lstStyle/>
          <a:p>
            <a:pPr>
              <a:defRPr/>
            </a:pPr>
            <a:endParaRPr lang="en-US"/>
          </a:p>
        </p:txBody>
      </p:sp>
      <p:sp>
        <p:nvSpPr>
          <p:cNvPr id="5122" name="Rectangle 2"/>
          <p:cNvSpPr>
            <a:spLocks noGrp="1" noChangeArrowheads="1"/>
          </p:cNvSpPr>
          <p:nvPr>
            <p:ph type="ctrTitle"/>
          </p:nvPr>
        </p:nvSpPr>
        <p:spPr>
          <a:xfrm>
            <a:off x="384175" y="2016125"/>
            <a:ext cx="8374063" cy="576263"/>
          </a:xfrm>
        </p:spPr>
        <p:txBody>
          <a:bodyPr/>
          <a:lstStyle>
            <a:lvl1pPr>
              <a:defRPr sz="3600"/>
            </a:lvl1pPr>
          </a:lstStyle>
          <a:p>
            <a:r>
              <a:rPr lang="en-US"/>
              <a:t>Click to edit Master title style</a:t>
            </a:r>
          </a:p>
        </p:txBody>
      </p:sp>
      <p:sp>
        <p:nvSpPr>
          <p:cNvPr id="5123" name="Rectangle 3"/>
          <p:cNvSpPr>
            <a:spLocks noGrp="1" noChangeArrowheads="1"/>
          </p:cNvSpPr>
          <p:nvPr>
            <p:ph type="subTitle" idx="1"/>
          </p:nvPr>
        </p:nvSpPr>
        <p:spPr>
          <a:xfrm>
            <a:off x="384175" y="2774950"/>
            <a:ext cx="8374063" cy="539750"/>
          </a:xfrm>
        </p:spPr>
        <p:txBody>
          <a:bodyPr/>
          <a:lstStyle>
            <a:lvl1pPr marL="0" indent="0">
              <a:buFontTx/>
              <a:buNone/>
              <a:defRPr sz="1800" b="1">
                <a:solidFill>
                  <a:schemeClr val="tx2"/>
                </a:solidFill>
              </a:defRPr>
            </a:lvl1pPr>
          </a:lstStyle>
          <a:p>
            <a:r>
              <a:rPr lang="en-US"/>
              <a:t>Click to edit Master subtitle style</a:t>
            </a:r>
          </a:p>
        </p:txBody>
      </p:sp>
      <p:sp>
        <p:nvSpPr>
          <p:cNvPr id="6" name="Rectangle 10"/>
          <p:cNvSpPr>
            <a:spLocks noGrp="1" noChangeArrowheads="1"/>
          </p:cNvSpPr>
          <p:nvPr>
            <p:ph type="sldNum" sz="quarter" idx="10"/>
          </p:nvPr>
        </p:nvSpPr>
        <p:spPr>
          <a:xfrm>
            <a:off x="7862888" y="6448425"/>
            <a:ext cx="900112" cy="179388"/>
          </a:xfrm>
        </p:spPr>
        <p:txBody>
          <a:bodyPr/>
          <a:lstStyle>
            <a:lvl1pPr>
              <a:defRPr>
                <a:solidFill>
                  <a:schemeClr val="tx1"/>
                </a:solidFill>
              </a:defRPr>
            </a:lvl1pPr>
          </a:lstStyle>
          <a:p>
            <a:pPr>
              <a:defRPr/>
            </a:pPr>
            <a:fld id="{CCB01449-A4D3-7F4D-AE01-E5943257E55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5B070A1-A5D7-BE41-924A-482FC235FF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5913" y="398463"/>
            <a:ext cx="2093912" cy="5376862"/>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384175" y="398463"/>
            <a:ext cx="6129338" cy="5376862"/>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9F6D55D-1D2D-2645-96A0-3E12B6EF9F2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228600"/>
            <a:ext cx="6629400" cy="533400"/>
          </a:xfrm>
        </p:spPr>
        <p:txBody>
          <a:bodyPr/>
          <a:lstStyle/>
          <a:p>
            <a:r>
              <a:rPr lang="en-GB" smtClean="0"/>
              <a:t>Click to edit Master title style</a:t>
            </a:r>
            <a:endParaRPr lang="en-US"/>
          </a:p>
        </p:txBody>
      </p:sp>
      <p:sp>
        <p:nvSpPr>
          <p:cNvPr id="3" name="Text Placeholder 2"/>
          <p:cNvSpPr>
            <a:spLocks noGrp="1"/>
          </p:cNvSpPr>
          <p:nvPr>
            <p:ph type="body" sz="half" idx="1"/>
          </p:nvPr>
        </p:nvSpPr>
        <p:spPr>
          <a:xfrm>
            <a:off x="762000" y="1371600"/>
            <a:ext cx="8153400" cy="22860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762000" y="3810000"/>
            <a:ext cx="8153400" cy="22860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a:xfrm>
            <a:off x="762000" y="6172200"/>
            <a:ext cx="1828800" cy="228600"/>
          </a:xfrm>
          <a:prstGeom prst="rect">
            <a:avLst/>
          </a:prstGeom>
        </p:spPr>
        <p:txBody>
          <a:bodyPr/>
          <a:lstStyle>
            <a:lvl1pPr>
              <a:defRPr smtClean="0"/>
            </a:lvl1pPr>
          </a:lstStyle>
          <a:p>
            <a:pPr>
              <a:defRPr/>
            </a:pPr>
            <a:r>
              <a:rPr lang="en-US"/>
              <a:t>Date</a:t>
            </a:r>
            <a:endParaRPr lang="en-US" sz="1400"/>
          </a:p>
        </p:txBody>
      </p:sp>
      <p:sp>
        <p:nvSpPr>
          <p:cNvPr id="6" name="Footer Placeholder 5"/>
          <p:cNvSpPr>
            <a:spLocks noGrp="1"/>
          </p:cNvSpPr>
          <p:nvPr>
            <p:ph type="ftr" sz="quarter" idx="11"/>
          </p:nvPr>
        </p:nvSpPr>
        <p:spPr>
          <a:xfrm>
            <a:off x="2743200" y="6172200"/>
            <a:ext cx="3733800" cy="228600"/>
          </a:xfrm>
          <a:prstGeom prst="rect">
            <a:avLst/>
          </a:prstGeom>
        </p:spPr>
        <p:txBody>
          <a:bodyPr/>
          <a:lstStyle>
            <a:lvl1pPr>
              <a:defRPr sz="1200" smtClean="0"/>
            </a:lvl1pPr>
          </a:lstStyle>
          <a:p>
            <a:pPr>
              <a:defRPr/>
            </a:pPr>
            <a:r>
              <a:rPr lang="en-US"/>
              <a:t>Presentation / Author</a:t>
            </a:r>
          </a:p>
        </p:txBody>
      </p:sp>
      <p:sp>
        <p:nvSpPr>
          <p:cNvPr id="7" name="Slide Number Placeholder 6"/>
          <p:cNvSpPr>
            <a:spLocks noGrp="1"/>
          </p:cNvSpPr>
          <p:nvPr>
            <p:ph type="sldNum" sz="quarter" idx="12"/>
          </p:nvPr>
        </p:nvSpPr>
        <p:spPr/>
        <p:txBody>
          <a:bodyPr/>
          <a:lstStyle>
            <a:lvl1pPr>
              <a:defRPr smtClean="0"/>
            </a:lvl1pPr>
          </a:lstStyle>
          <a:p>
            <a:pPr>
              <a:defRPr/>
            </a:pPr>
            <a:fld id="{081D5ACC-03E4-1C48-B978-F50FCA501395}"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0458EC2-FD6E-EE43-97F6-9EDF28D5864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DFD53ED-A3A4-CF44-91D9-92FDB28460B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384175" y="1708150"/>
            <a:ext cx="4110038"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6613" y="1708150"/>
            <a:ext cx="4111625" cy="4067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1357B968-A0D6-C846-9D9D-C4D06BDA0C2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7FF9EE1F-1EDD-DA4D-A9E3-7B53360EDE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6B9AC31C-FBBF-2749-A969-435E0311614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D0D8B6F-7B98-D74D-970D-76AFEF46AFF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A7F5FE2-DE67-F044-A97E-6465E769DE6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A1AF537-5236-1042-898F-5FC286C44D2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auto">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175" y="398463"/>
            <a:ext cx="8375650" cy="4238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175" y="1708150"/>
            <a:ext cx="8374063" cy="40671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7862888" y="6451600"/>
            <a:ext cx="900112" cy="17938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000">
                <a:solidFill>
                  <a:schemeClr val="tx2"/>
                </a:solidFill>
              </a:defRPr>
            </a:lvl1pPr>
          </a:lstStyle>
          <a:p>
            <a:pPr>
              <a:defRPr/>
            </a:pPr>
            <a:fld id="{17AE5DD1-5E7F-0944-AB40-B2ED980C9CA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4" r:id="rId12"/>
  </p:sldLayoutIdLst>
  <p:txStyles>
    <p:titleStyle>
      <a:lvl1pPr algn="l" rtl="0" eaLnBrk="0" fontAlgn="base" hangingPunct="0">
        <a:spcBef>
          <a:spcPct val="0"/>
        </a:spcBef>
        <a:spcAft>
          <a:spcPct val="0"/>
        </a:spcAft>
        <a:defRPr sz="2600" b="1">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2600" b="1">
          <a:solidFill>
            <a:schemeClr val="tx2"/>
          </a:solidFill>
          <a:latin typeface="Arial" charset="0"/>
          <a:ea typeface="ＭＳ Ｐゴシック" charset="-128"/>
          <a:cs typeface="ＭＳ Ｐゴシック" charset="-128"/>
        </a:defRPr>
      </a:lvl2pPr>
      <a:lvl3pPr algn="l" rtl="0" eaLnBrk="0" fontAlgn="base" hangingPunct="0">
        <a:spcBef>
          <a:spcPct val="0"/>
        </a:spcBef>
        <a:spcAft>
          <a:spcPct val="0"/>
        </a:spcAft>
        <a:defRPr sz="2600" b="1">
          <a:solidFill>
            <a:schemeClr val="tx2"/>
          </a:solidFill>
          <a:latin typeface="Arial" charset="0"/>
          <a:ea typeface="ＭＳ Ｐゴシック" charset="-128"/>
          <a:cs typeface="ＭＳ Ｐゴシック" charset="-128"/>
        </a:defRPr>
      </a:lvl3pPr>
      <a:lvl4pPr algn="l" rtl="0" eaLnBrk="0" fontAlgn="base" hangingPunct="0">
        <a:spcBef>
          <a:spcPct val="0"/>
        </a:spcBef>
        <a:spcAft>
          <a:spcPct val="0"/>
        </a:spcAft>
        <a:defRPr sz="2600" b="1">
          <a:solidFill>
            <a:schemeClr val="tx2"/>
          </a:solidFill>
          <a:latin typeface="Arial" charset="0"/>
          <a:ea typeface="ＭＳ Ｐゴシック" charset="-128"/>
          <a:cs typeface="ＭＳ Ｐゴシック" charset="-128"/>
        </a:defRPr>
      </a:lvl4pPr>
      <a:lvl5pPr algn="l" rtl="0" eaLnBrk="0" fontAlgn="base" hangingPunct="0">
        <a:spcBef>
          <a:spcPct val="0"/>
        </a:spcBef>
        <a:spcAft>
          <a:spcPct val="0"/>
        </a:spcAft>
        <a:defRPr sz="2600" b="1">
          <a:solidFill>
            <a:schemeClr val="tx2"/>
          </a:solidFill>
          <a:latin typeface="Arial" charset="0"/>
          <a:ea typeface="ＭＳ Ｐゴシック" charset="-128"/>
          <a:cs typeface="ＭＳ Ｐゴシック" charset="-128"/>
        </a:defRPr>
      </a:lvl5pPr>
      <a:lvl6pPr marL="457200" algn="l" rtl="0" fontAlgn="base">
        <a:spcBef>
          <a:spcPct val="0"/>
        </a:spcBef>
        <a:spcAft>
          <a:spcPct val="0"/>
        </a:spcAft>
        <a:defRPr sz="2600" b="1">
          <a:solidFill>
            <a:schemeClr val="tx2"/>
          </a:solidFill>
          <a:latin typeface="Arial" charset="0"/>
        </a:defRPr>
      </a:lvl6pPr>
      <a:lvl7pPr marL="914400" algn="l" rtl="0" fontAlgn="base">
        <a:spcBef>
          <a:spcPct val="0"/>
        </a:spcBef>
        <a:spcAft>
          <a:spcPct val="0"/>
        </a:spcAft>
        <a:defRPr sz="2600" b="1">
          <a:solidFill>
            <a:schemeClr val="tx2"/>
          </a:solidFill>
          <a:latin typeface="Arial" charset="0"/>
        </a:defRPr>
      </a:lvl7pPr>
      <a:lvl8pPr marL="1371600" algn="l" rtl="0" fontAlgn="base">
        <a:spcBef>
          <a:spcPct val="0"/>
        </a:spcBef>
        <a:spcAft>
          <a:spcPct val="0"/>
        </a:spcAft>
        <a:defRPr sz="2600" b="1">
          <a:solidFill>
            <a:schemeClr val="tx2"/>
          </a:solidFill>
          <a:latin typeface="Arial" charset="0"/>
        </a:defRPr>
      </a:lvl8pPr>
      <a:lvl9pPr marL="1828800" algn="l" rtl="0" fontAlgn="base">
        <a:spcBef>
          <a:spcPct val="0"/>
        </a:spcBef>
        <a:spcAft>
          <a:spcPct val="0"/>
        </a:spcAft>
        <a:defRPr sz="2600" b="1">
          <a:solidFill>
            <a:schemeClr val="tx2"/>
          </a:solidFill>
          <a:latin typeface="Arial" charset="0"/>
        </a:defRPr>
      </a:lvl9pPr>
    </p:titleStyle>
    <p:bodyStyle>
      <a:lvl1pPr marL="269875" indent="-269875" algn="l" rtl="0" eaLnBrk="0" fontAlgn="base" hangingPunct="0">
        <a:spcBef>
          <a:spcPct val="0"/>
        </a:spcBef>
        <a:spcAft>
          <a:spcPct val="75000"/>
        </a:spcAft>
        <a:buChar char="•"/>
        <a:defRPr sz="2000">
          <a:solidFill>
            <a:schemeClr val="tx1"/>
          </a:solidFill>
          <a:latin typeface="+mn-lt"/>
          <a:ea typeface="ＭＳ Ｐゴシック" charset="-128"/>
          <a:cs typeface="ＭＳ Ｐゴシック" charset="-128"/>
        </a:defRPr>
      </a:lvl1pPr>
      <a:lvl2pPr marL="538163" indent="-266700" algn="l" rtl="0" eaLnBrk="0" fontAlgn="base" hangingPunct="0">
        <a:spcBef>
          <a:spcPct val="0"/>
        </a:spcBef>
        <a:spcAft>
          <a:spcPct val="75000"/>
        </a:spcAft>
        <a:buChar char="•"/>
        <a:defRPr sz="2000">
          <a:solidFill>
            <a:schemeClr val="tx1"/>
          </a:solidFill>
          <a:latin typeface="+mn-lt"/>
          <a:ea typeface="ＭＳ Ｐゴシック" charset="-128"/>
        </a:defRPr>
      </a:lvl2pPr>
      <a:lvl3pPr marL="809625" indent="-269875" algn="l" rtl="0" eaLnBrk="0" fontAlgn="base" hangingPunct="0">
        <a:spcBef>
          <a:spcPct val="0"/>
        </a:spcBef>
        <a:spcAft>
          <a:spcPct val="75000"/>
        </a:spcAft>
        <a:buChar char="•"/>
        <a:defRPr sz="2000">
          <a:solidFill>
            <a:schemeClr val="tx1"/>
          </a:solidFill>
          <a:latin typeface="+mn-lt"/>
          <a:ea typeface="ＭＳ Ｐゴシック" charset="-128"/>
        </a:defRPr>
      </a:lvl3pPr>
      <a:lvl4pPr marL="1079500" indent="-268288" algn="l" rtl="0" eaLnBrk="0" fontAlgn="base" hangingPunct="0">
        <a:spcBef>
          <a:spcPct val="0"/>
        </a:spcBef>
        <a:spcAft>
          <a:spcPct val="75000"/>
        </a:spcAft>
        <a:buChar char="•"/>
        <a:defRPr sz="2000">
          <a:solidFill>
            <a:schemeClr val="tx1"/>
          </a:solidFill>
          <a:latin typeface="+mn-lt"/>
          <a:ea typeface="ＭＳ Ｐゴシック" charset="-128"/>
        </a:defRPr>
      </a:lvl4pPr>
      <a:lvl5pPr marL="1350963" indent="-269875" algn="l" rtl="0" eaLnBrk="0" fontAlgn="base" hangingPunct="0">
        <a:spcBef>
          <a:spcPct val="0"/>
        </a:spcBef>
        <a:spcAft>
          <a:spcPct val="75000"/>
        </a:spcAft>
        <a:buChar char="•"/>
        <a:defRPr sz="2000">
          <a:solidFill>
            <a:schemeClr val="tx1"/>
          </a:solidFill>
          <a:latin typeface="+mn-lt"/>
          <a:ea typeface="ＭＳ Ｐゴシック" charset="-128"/>
        </a:defRPr>
      </a:lvl5pPr>
      <a:lvl6pPr marL="1808163" indent="-269875" algn="l" rtl="0" fontAlgn="base">
        <a:spcBef>
          <a:spcPct val="0"/>
        </a:spcBef>
        <a:spcAft>
          <a:spcPct val="75000"/>
        </a:spcAft>
        <a:buChar char="•"/>
        <a:defRPr sz="2000">
          <a:solidFill>
            <a:schemeClr val="tx1"/>
          </a:solidFill>
          <a:latin typeface="+mn-lt"/>
          <a:ea typeface="ＭＳ Ｐゴシック" charset="-128"/>
        </a:defRPr>
      </a:lvl6pPr>
      <a:lvl7pPr marL="2265363" indent="-269875" algn="l" rtl="0" fontAlgn="base">
        <a:spcBef>
          <a:spcPct val="0"/>
        </a:spcBef>
        <a:spcAft>
          <a:spcPct val="75000"/>
        </a:spcAft>
        <a:buChar char="•"/>
        <a:defRPr sz="2000">
          <a:solidFill>
            <a:schemeClr val="tx1"/>
          </a:solidFill>
          <a:latin typeface="+mn-lt"/>
          <a:ea typeface="ＭＳ Ｐゴシック" charset="-128"/>
        </a:defRPr>
      </a:lvl7pPr>
      <a:lvl8pPr marL="2722563" indent="-269875" algn="l" rtl="0" fontAlgn="base">
        <a:spcBef>
          <a:spcPct val="0"/>
        </a:spcBef>
        <a:spcAft>
          <a:spcPct val="75000"/>
        </a:spcAft>
        <a:buChar char="•"/>
        <a:defRPr sz="2000">
          <a:solidFill>
            <a:schemeClr val="tx1"/>
          </a:solidFill>
          <a:latin typeface="+mn-lt"/>
          <a:ea typeface="ＭＳ Ｐゴシック" charset="-128"/>
        </a:defRPr>
      </a:lvl8pPr>
      <a:lvl9pPr marL="3179763" indent="-269875" algn="l" rtl="0" fontAlgn="base">
        <a:spcBef>
          <a:spcPct val="0"/>
        </a:spcBef>
        <a:spcAft>
          <a:spcPct val="7500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6.xml.rels><?xml version="1.0" encoding="UTF-8" standalone="yes"?>
<Relationships xmlns="http://schemas.openxmlformats.org/package/2006/relationships"><Relationship Id="rId3" Type="http://schemas.openxmlformats.org/officeDocument/2006/relationships/hyperlink" Target="http://www.fp7-pursuit.org" TargetMode="External"/><Relationship Id="rId4" Type="http://schemas.openxmlformats.org/officeDocument/2006/relationships/hyperlink" Target="http://www.named-data.net/" TargetMode="External"/><Relationship Id="rId5" Type="http://schemas.openxmlformats.org/officeDocument/2006/relationships/hyperlink" Target="mailto:dirk.trossen@cl.cam.ac.uk" TargetMode="External"/><Relationship Id="rId1" Type="http://schemas.openxmlformats.org/officeDocument/2006/relationships/slideLayout" Target="../slideLayouts/slideLayout2.xml"/><Relationship Id="rId2" Type="http://schemas.openxmlformats.org/officeDocument/2006/relationships/hyperlink" Target="http://www.psirp.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dirty="0" smtClean="0"/>
              <a:t>Information-centric Internetworking</a:t>
            </a:r>
            <a:endParaRPr lang="en-US" dirty="0" smtClean="0"/>
          </a:p>
        </p:txBody>
      </p:sp>
      <p:sp>
        <p:nvSpPr>
          <p:cNvPr id="15363" name="Rectangle 3"/>
          <p:cNvSpPr>
            <a:spLocks noGrp="1" noChangeArrowheads="1"/>
          </p:cNvSpPr>
          <p:nvPr>
            <p:ph type="subTitle" idx="1"/>
          </p:nvPr>
        </p:nvSpPr>
        <p:spPr/>
        <p:txBody>
          <a:bodyPr/>
          <a:lstStyle/>
          <a:p>
            <a:pPr eaLnBrk="1" hangingPunct="1"/>
            <a:r>
              <a:rPr lang="en-US" dirty="0" smtClean="0"/>
              <a:t>A Few Insights</a:t>
            </a:r>
            <a:endParaRPr lang="en-US" dirty="0" smtClean="0"/>
          </a:p>
        </p:txBody>
      </p:sp>
      <p:sp>
        <p:nvSpPr>
          <p:cNvPr id="15364" name="Rectangle 4"/>
          <p:cNvSpPr>
            <a:spLocks noChangeArrowheads="1"/>
          </p:cNvSpPr>
          <p:nvPr/>
        </p:nvSpPr>
        <p:spPr bwMode="auto">
          <a:xfrm>
            <a:off x="384175" y="5548313"/>
            <a:ext cx="8374063" cy="261937"/>
          </a:xfrm>
          <a:prstGeom prst="rect">
            <a:avLst/>
          </a:prstGeom>
          <a:noFill/>
          <a:ln w="127">
            <a:noFill/>
            <a:miter lim="800000"/>
            <a:headEnd/>
            <a:tailEnd/>
          </a:ln>
        </p:spPr>
        <p:txBody>
          <a:bodyPr wrap="none" lIns="0" tIns="0" rIns="0" bIns="0">
            <a:prstTxWarp prst="textNoShape">
              <a:avLst/>
            </a:prstTxWarp>
          </a:bodyPr>
          <a:lstStyle/>
          <a:p>
            <a:r>
              <a:rPr lang="en-US" b="1">
                <a:solidFill>
                  <a:schemeClr val="tx2"/>
                </a:solidFill>
              </a:rPr>
              <a:t>Computer Laboratory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430463" y="3579812"/>
            <a:ext cx="1781175" cy="376238"/>
          </a:xfrm>
          <a:prstGeom prst="rect">
            <a:avLst/>
          </a:prstGeom>
          <a:solidFill>
            <a:schemeClr val="bg1"/>
          </a:solidFill>
          <a:ln w="9525">
            <a:solidFill>
              <a:schemeClr val="tx1"/>
            </a:solidFill>
            <a:miter lim="800000"/>
            <a:headEnd/>
            <a:tailEnd/>
          </a:ln>
          <a:effectLst/>
        </p:spPr>
        <p:txBody>
          <a:bodyPr wrap="none">
            <a:prstTxWarp prst="textNoShape">
              <a:avLst/>
            </a:prstTxWarp>
            <a:spAutoFit/>
          </a:bodyPr>
          <a:lstStyle/>
          <a:p>
            <a:pPr eaLnBrk="1" hangingPunct="1"/>
            <a:r>
              <a:rPr lang="en-GB" sz="1800"/>
              <a:t>(RId, SId, Data)</a:t>
            </a:r>
          </a:p>
        </p:txBody>
      </p:sp>
      <p:sp>
        <p:nvSpPr>
          <p:cNvPr id="22531" name="Text Box 3"/>
          <p:cNvSpPr txBox="1">
            <a:spLocks noChangeArrowheads="1"/>
          </p:cNvSpPr>
          <p:nvPr/>
        </p:nvSpPr>
        <p:spPr bwMode="auto">
          <a:xfrm>
            <a:off x="2359025" y="3651250"/>
            <a:ext cx="1781175" cy="376237"/>
          </a:xfrm>
          <a:prstGeom prst="rect">
            <a:avLst/>
          </a:prstGeom>
          <a:solidFill>
            <a:schemeClr val="bg1"/>
          </a:solidFill>
          <a:ln w="9525">
            <a:solidFill>
              <a:schemeClr val="tx1"/>
            </a:solidFill>
            <a:miter lim="800000"/>
            <a:headEnd/>
            <a:tailEnd/>
          </a:ln>
          <a:effectLst/>
        </p:spPr>
        <p:txBody>
          <a:bodyPr wrap="none">
            <a:prstTxWarp prst="textNoShape">
              <a:avLst/>
            </a:prstTxWarp>
            <a:spAutoFit/>
          </a:bodyPr>
          <a:lstStyle/>
          <a:p>
            <a:pPr eaLnBrk="1" hangingPunct="1"/>
            <a:r>
              <a:rPr lang="en-GB" sz="1800"/>
              <a:t>(RId, SId, Data)</a:t>
            </a:r>
          </a:p>
        </p:txBody>
      </p:sp>
      <p:sp>
        <p:nvSpPr>
          <p:cNvPr id="22534" name="Text Box 6"/>
          <p:cNvSpPr txBox="1">
            <a:spLocks noChangeArrowheads="1"/>
          </p:cNvSpPr>
          <p:nvPr/>
        </p:nvSpPr>
        <p:spPr bwMode="auto">
          <a:xfrm>
            <a:off x="555625" y="2447925"/>
            <a:ext cx="1301750" cy="366712"/>
          </a:xfrm>
          <a:prstGeom prst="rect">
            <a:avLst/>
          </a:prstGeom>
          <a:noFill/>
          <a:ln w="9525">
            <a:noFill/>
            <a:miter lim="800000"/>
            <a:headEnd/>
            <a:tailEnd/>
          </a:ln>
          <a:effectLst/>
        </p:spPr>
        <p:txBody>
          <a:bodyPr wrap="none">
            <a:prstTxWarp prst="textNoShape">
              <a:avLst/>
            </a:prstTxWarp>
            <a:spAutoFit/>
          </a:bodyPr>
          <a:lstStyle/>
          <a:p>
            <a:pPr eaLnBrk="1" hangingPunct="1"/>
            <a:r>
              <a:rPr lang="en-GB" sz="1800"/>
              <a:t>Application</a:t>
            </a:r>
          </a:p>
        </p:txBody>
      </p:sp>
      <p:sp>
        <p:nvSpPr>
          <p:cNvPr id="22535" name="Text Box 7"/>
          <p:cNvSpPr txBox="1">
            <a:spLocks noChangeArrowheads="1"/>
          </p:cNvSpPr>
          <p:nvPr/>
        </p:nvSpPr>
        <p:spPr bwMode="auto">
          <a:xfrm>
            <a:off x="396875" y="3789362"/>
            <a:ext cx="1454150" cy="366713"/>
          </a:xfrm>
          <a:prstGeom prst="rect">
            <a:avLst/>
          </a:prstGeom>
          <a:noFill/>
          <a:ln w="9525">
            <a:noFill/>
            <a:miter lim="800000"/>
            <a:headEnd/>
            <a:tailEnd/>
          </a:ln>
          <a:effectLst/>
        </p:spPr>
        <p:txBody>
          <a:bodyPr wrap="none">
            <a:prstTxWarp prst="textNoShape">
              <a:avLst/>
            </a:prstTxWarp>
            <a:spAutoFit/>
          </a:bodyPr>
          <a:lstStyle/>
          <a:p>
            <a:pPr eaLnBrk="1" hangingPunct="1"/>
            <a:r>
              <a:rPr lang="en-GB" sz="1800"/>
              <a:t>Rendezvous</a:t>
            </a:r>
          </a:p>
        </p:txBody>
      </p:sp>
      <p:sp>
        <p:nvSpPr>
          <p:cNvPr id="22537" name="Text Box 9"/>
          <p:cNvSpPr txBox="1">
            <a:spLocks noChangeArrowheads="1"/>
          </p:cNvSpPr>
          <p:nvPr/>
        </p:nvSpPr>
        <p:spPr bwMode="auto">
          <a:xfrm>
            <a:off x="2743200" y="2355850"/>
            <a:ext cx="828675" cy="376237"/>
          </a:xfrm>
          <a:prstGeom prst="rect">
            <a:avLst/>
          </a:prstGeom>
          <a:noFill/>
          <a:ln w="9525">
            <a:solidFill>
              <a:schemeClr val="tx1"/>
            </a:solidFill>
            <a:miter lim="800000"/>
            <a:headEnd/>
            <a:tailEnd/>
          </a:ln>
          <a:effectLst/>
        </p:spPr>
        <p:txBody>
          <a:bodyPr wrap="none">
            <a:prstTxWarp prst="textNoShape">
              <a:avLst/>
            </a:prstTxWarp>
            <a:spAutoFit/>
          </a:bodyPr>
          <a:lstStyle/>
          <a:p>
            <a:pPr eaLnBrk="1" hangingPunct="1"/>
            <a:r>
              <a:rPr lang="en-GB" sz="1800"/>
              <a:t>(Data)</a:t>
            </a:r>
          </a:p>
        </p:txBody>
      </p:sp>
      <p:sp>
        <p:nvSpPr>
          <p:cNvPr id="22538" name="Text Box 10"/>
          <p:cNvSpPr txBox="1">
            <a:spLocks noChangeArrowheads="1"/>
          </p:cNvSpPr>
          <p:nvPr/>
        </p:nvSpPr>
        <p:spPr bwMode="auto">
          <a:xfrm>
            <a:off x="2286000" y="3706812"/>
            <a:ext cx="1781175" cy="376238"/>
          </a:xfrm>
          <a:prstGeom prst="rect">
            <a:avLst/>
          </a:prstGeom>
          <a:solidFill>
            <a:schemeClr val="bg1"/>
          </a:solidFill>
          <a:ln w="9525">
            <a:solidFill>
              <a:schemeClr val="tx1"/>
            </a:solidFill>
            <a:miter lim="800000"/>
            <a:headEnd/>
            <a:tailEnd/>
          </a:ln>
          <a:effectLst/>
        </p:spPr>
        <p:txBody>
          <a:bodyPr wrap="none">
            <a:prstTxWarp prst="textNoShape">
              <a:avLst/>
            </a:prstTxWarp>
            <a:spAutoFit/>
          </a:bodyPr>
          <a:lstStyle/>
          <a:p>
            <a:pPr eaLnBrk="1" hangingPunct="1"/>
            <a:r>
              <a:rPr lang="en-GB" sz="1800"/>
              <a:t>(RId, SId, Data)</a:t>
            </a:r>
          </a:p>
        </p:txBody>
      </p:sp>
      <p:sp>
        <p:nvSpPr>
          <p:cNvPr id="22540" name="Text Box 12"/>
          <p:cNvSpPr txBox="1">
            <a:spLocks noChangeArrowheads="1"/>
          </p:cNvSpPr>
          <p:nvPr/>
        </p:nvSpPr>
        <p:spPr bwMode="auto">
          <a:xfrm>
            <a:off x="1779588" y="1282700"/>
            <a:ext cx="2114550" cy="517525"/>
          </a:xfrm>
          <a:prstGeom prst="rect">
            <a:avLst/>
          </a:prstGeom>
          <a:noFill/>
          <a:ln w="9525">
            <a:noFill/>
            <a:miter lim="800000"/>
            <a:headEnd/>
            <a:tailEnd/>
          </a:ln>
          <a:effectLst/>
        </p:spPr>
        <p:txBody>
          <a:bodyPr wrap="none">
            <a:prstTxWarp prst="textNoShape">
              <a:avLst/>
            </a:prstTxWarp>
            <a:spAutoFit/>
          </a:bodyPr>
          <a:lstStyle/>
          <a:p>
            <a:pPr eaLnBrk="1" hangingPunct="1"/>
            <a:r>
              <a:rPr lang="en-GB" sz="1400"/>
              <a:t>Might include some form</a:t>
            </a:r>
          </a:p>
          <a:p>
            <a:pPr eaLnBrk="1" hangingPunct="1"/>
            <a:r>
              <a:rPr lang="en-GB" sz="1400"/>
              <a:t>of application ID</a:t>
            </a:r>
          </a:p>
        </p:txBody>
      </p:sp>
      <p:cxnSp>
        <p:nvCxnSpPr>
          <p:cNvPr id="22541" name="AutoShape 13"/>
          <p:cNvCxnSpPr>
            <a:cxnSpLocks noChangeShapeType="1"/>
            <a:stCxn id="22540" idx="1"/>
            <a:endCxn id="22537" idx="0"/>
          </p:cNvCxnSpPr>
          <p:nvPr/>
        </p:nvCxnSpPr>
        <p:spPr bwMode="auto">
          <a:xfrm rot="10800000" flipH="1" flipV="1">
            <a:off x="1779588" y="1541462"/>
            <a:ext cx="1377950" cy="814387"/>
          </a:xfrm>
          <a:prstGeom prst="curvedConnector4">
            <a:avLst>
              <a:gd name="adj1" fmla="val -16590"/>
              <a:gd name="adj2" fmla="val 65887"/>
            </a:avLst>
          </a:prstGeom>
          <a:noFill/>
          <a:ln w="9525">
            <a:solidFill>
              <a:schemeClr val="tx1"/>
            </a:solidFill>
            <a:round/>
            <a:headEnd/>
            <a:tailEnd type="triangle" w="med" len="med"/>
          </a:ln>
          <a:effectLst/>
        </p:spPr>
      </p:cxnSp>
      <p:sp>
        <p:nvSpPr>
          <p:cNvPr id="22544" name="Text Box 16"/>
          <p:cNvSpPr txBox="1">
            <a:spLocks noChangeArrowheads="1"/>
          </p:cNvSpPr>
          <p:nvPr/>
        </p:nvSpPr>
        <p:spPr bwMode="auto">
          <a:xfrm>
            <a:off x="3346450" y="3024187"/>
            <a:ext cx="673100" cy="274638"/>
          </a:xfrm>
          <a:prstGeom prst="rect">
            <a:avLst/>
          </a:prstGeom>
          <a:noFill/>
          <a:ln w="9525">
            <a:noFill/>
            <a:miter lim="800000"/>
            <a:headEnd/>
            <a:tailEnd/>
          </a:ln>
          <a:effectLst/>
        </p:spPr>
        <p:txBody>
          <a:bodyPr wrap="none">
            <a:prstTxWarp prst="textNoShape">
              <a:avLst/>
            </a:prstTxWarp>
            <a:spAutoFit/>
          </a:bodyPr>
          <a:lstStyle/>
          <a:p>
            <a:pPr eaLnBrk="1" hangingPunct="1"/>
            <a:r>
              <a:rPr lang="en-GB" sz="1200"/>
              <a:t>resolve</a:t>
            </a:r>
          </a:p>
        </p:txBody>
      </p:sp>
      <p:sp>
        <p:nvSpPr>
          <p:cNvPr id="22546" name="Rectangle 18"/>
          <p:cNvSpPr>
            <a:spLocks noGrp="1" noChangeArrowheads="1"/>
          </p:cNvSpPr>
          <p:nvPr>
            <p:ph type="title"/>
          </p:nvPr>
        </p:nvSpPr>
        <p:spPr/>
        <p:txBody>
          <a:bodyPr/>
          <a:lstStyle/>
          <a:p>
            <a:r>
              <a:rPr lang="en-GB"/>
              <a:t>Our Current IDs</a:t>
            </a:r>
          </a:p>
        </p:txBody>
      </p:sp>
      <p:sp>
        <p:nvSpPr>
          <p:cNvPr id="22547" name="Rectangle 19"/>
          <p:cNvSpPr>
            <a:spLocks noChangeArrowheads="1"/>
          </p:cNvSpPr>
          <p:nvPr/>
        </p:nvSpPr>
        <p:spPr bwMode="auto">
          <a:xfrm>
            <a:off x="4618038" y="1371600"/>
            <a:ext cx="4130675" cy="4689760"/>
          </a:xfrm>
          <a:prstGeom prst="rect">
            <a:avLst/>
          </a:prstGeom>
          <a:noFill/>
          <a:ln w="9525">
            <a:solidFill>
              <a:schemeClr val="tx1"/>
            </a:solidFill>
            <a:miter lim="800000"/>
            <a:headEnd/>
            <a:tailEnd/>
          </a:ln>
        </p:spPr>
        <p:txBody>
          <a:bodyPr>
            <a:prstTxWarp prst="textNoShape">
              <a:avLst/>
            </a:prstTxWarp>
          </a:bodyPr>
          <a:lstStyle/>
          <a:p>
            <a:pPr marL="342900" indent="-342900" eaLnBrk="1" hangingPunct="1">
              <a:spcBef>
                <a:spcPct val="20000"/>
              </a:spcBef>
              <a:buFontTx/>
              <a:buChar char="•"/>
            </a:pPr>
            <a:r>
              <a:rPr lang="en-GB" sz="1800" dirty="0"/>
              <a:t>Information is labelled with (statistically) unique </a:t>
            </a:r>
            <a:r>
              <a:rPr lang="en-GB" sz="1800" b="1" dirty="0" err="1">
                <a:solidFill>
                  <a:schemeClr val="accent2"/>
                </a:solidFill>
              </a:rPr>
              <a:t>RId</a:t>
            </a:r>
            <a:endParaRPr lang="en-GB" sz="1800" b="1" dirty="0" smtClean="0">
              <a:solidFill>
                <a:schemeClr val="accent2"/>
              </a:solidFill>
            </a:endParaRPr>
          </a:p>
          <a:p>
            <a:pPr marL="742950" lvl="1" indent="-285750" eaLnBrk="1" hangingPunct="1">
              <a:spcBef>
                <a:spcPct val="20000"/>
              </a:spcBef>
              <a:buFontTx/>
              <a:buChar char="–"/>
            </a:pPr>
            <a:r>
              <a:rPr lang="en-GB" sz="1600" i="1" dirty="0" smtClean="0"/>
              <a:t>Information</a:t>
            </a:r>
            <a:r>
              <a:rPr lang="en-GB" sz="1600" dirty="0" smtClean="0"/>
              <a:t> </a:t>
            </a:r>
            <a:r>
              <a:rPr lang="en-GB" sz="1600" dirty="0"/>
              <a:t>defined by</a:t>
            </a:r>
            <a:r>
              <a:rPr lang="en-GB" sz="1600" dirty="0" smtClean="0"/>
              <a:t> semantics of the problem at hand!</a:t>
            </a:r>
            <a:endParaRPr lang="en-GB" sz="1600" dirty="0"/>
          </a:p>
          <a:p>
            <a:pPr marL="342900" indent="-342900" eaLnBrk="1" hangingPunct="1">
              <a:spcBef>
                <a:spcPct val="20000"/>
              </a:spcBef>
              <a:buFontTx/>
              <a:buChar char="•"/>
            </a:pPr>
            <a:r>
              <a:rPr lang="en-GB" sz="1800" dirty="0" err="1"/>
              <a:t>RId</a:t>
            </a:r>
            <a:r>
              <a:rPr lang="en-GB" sz="1800" dirty="0"/>
              <a:t> is assigned to one or more </a:t>
            </a:r>
            <a:r>
              <a:rPr lang="en-GB" sz="1800" b="1" dirty="0" err="1">
                <a:solidFill>
                  <a:schemeClr val="accent2"/>
                </a:solidFill>
              </a:rPr>
              <a:t>SId</a:t>
            </a:r>
            <a:endParaRPr lang="en-GB" sz="1800" b="1" dirty="0">
              <a:solidFill>
                <a:schemeClr val="accent2"/>
              </a:solidFill>
            </a:endParaRPr>
          </a:p>
          <a:p>
            <a:pPr marL="742950" lvl="1" indent="-285750" eaLnBrk="1" hangingPunct="1">
              <a:spcBef>
                <a:spcPct val="20000"/>
              </a:spcBef>
              <a:buFontTx/>
              <a:buChar char="–"/>
            </a:pPr>
            <a:r>
              <a:rPr lang="en-GB" sz="1600" dirty="0"/>
              <a:t>Information can reside in several information networks</a:t>
            </a:r>
          </a:p>
          <a:p>
            <a:pPr marL="342900" indent="-342900" eaLnBrk="1" hangingPunct="1">
              <a:spcBef>
                <a:spcPct val="20000"/>
              </a:spcBef>
              <a:buFontTx/>
              <a:buChar char="•"/>
            </a:pPr>
            <a:r>
              <a:rPr lang="en-GB" sz="1800" dirty="0"/>
              <a:t>Can build powerful application concepts from this</a:t>
            </a:r>
          </a:p>
          <a:p>
            <a:pPr marL="742950" lvl="1" indent="-285750" eaLnBrk="1" hangingPunct="1">
              <a:spcBef>
                <a:spcPct val="20000"/>
              </a:spcBef>
              <a:buFontTx/>
              <a:buChar char="–"/>
            </a:pPr>
            <a:r>
              <a:rPr lang="en-GB" sz="1600" dirty="0"/>
              <a:t>Identity, channels, documents, sensor swarms</a:t>
            </a:r>
          </a:p>
          <a:p>
            <a:pPr marL="742950" lvl="1" indent="-285750" eaLnBrk="1" hangingPunct="1">
              <a:spcBef>
                <a:spcPct val="20000"/>
              </a:spcBef>
              <a:buFontTx/>
              <a:buChar char="–"/>
            </a:pPr>
            <a:r>
              <a:rPr lang="en-GB" sz="1600" dirty="0"/>
              <a:t>Resolution from application ID to </a:t>
            </a:r>
            <a:r>
              <a:rPr lang="en-GB" sz="1600" dirty="0" err="1"/>
              <a:t>RId</a:t>
            </a:r>
            <a:r>
              <a:rPr lang="en-GB" sz="1600" dirty="0"/>
              <a:t> is not within </a:t>
            </a:r>
            <a:r>
              <a:rPr lang="en-GB" sz="1600" dirty="0" smtClean="0"/>
              <a:t>scope</a:t>
            </a:r>
            <a:r>
              <a:rPr lang="en-GB" sz="1600" dirty="0" smtClean="0"/>
              <a:t>!</a:t>
            </a:r>
          </a:p>
          <a:p>
            <a:pPr marL="285750" indent="-285750">
              <a:spcBef>
                <a:spcPct val="20000"/>
              </a:spcBef>
              <a:buFontTx/>
              <a:buChar char="–"/>
            </a:pPr>
            <a:r>
              <a:rPr lang="en-GB" dirty="0" smtClean="0"/>
              <a:t>Used within implementation of network functions, too!</a:t>
            </a:r>
            <a:endParaRPr lang="en-GB" dirty="0"/>
          </a:p>
        </p:txBody>
      </p:sp>
      <p:sp>
        <p:nvSpPr>
          <p:cNvPr id="20"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10</a:t>
            </a:fld>
            <a:endParaRPr lang="en-US" dirty="0"/>
          </a:p>
        </p:txBody>
      </p:sp>
      <p:cxnSp>
        <p:nvCxnSpPr>
          <p:cNvPr id="22" name="Curved Connector 21"/>
          <p:cNvCxnSpPr>
            <a:stCxn id="22538" idx="2"/>
          </p:cNvCxnSpPr>
          <p:nvPr/>
        </p:nvCxnSpPr>
        <p:spPr>
          <a:xfrm rot="5400000" flipH="1" flipV="1">
            <a:off x="3020218" y="3880644"/>
            <a:ext cx="358775" cy="46037"/>
          </a:xfrm>
          <a:prstGeom prst="curvedConnector5">
            <a:avLst>
              <a:gd name="adj1" fmla="val -273583"/>
              <a:gd name="adj2" fmla="val 2772831"/>
              <a:gd name="adj3" fmla="val 364186"/>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22537" idx="2"/>
            <a:endCxn id="22538" idx="0"/>
          </p:cNvCxnSpPr>
          <p:nvPr/>
        </p:nvCxnSpPr>
        <p:spPr>
          <a:xfrm rot="16200000" flipH="1">
            <a:off x="2679701" y="3209924"/>
            <a:ext cx="974725" cy="190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Functional Model</a:t>
            </a:r>
            <a:endParaRPr lang="en-US" dirty="0"/>
          </a:p>
        </p:txBody>
      </p:sp>
      <p:sp>
        <p:nvSpPr>
          <p:cNvPr id="3" name="Oval 26"/>
          <p:cNvSpPr>
            <a:spLocks noChangeArrowheads="1"/>
          </p:cNvSpPr>
          <p:nvPr/>
        </p:nvSpPr>
        <p:spPr bwMode="auto">
          <a:xfrm>
            <a:off x="228600" y="1600200"/>
            <a:ext cx="3124200" cy="4038600"/>
          </a:xfrm>
          <a:prstGeom prst="ellipse">
            <a:avLst/>
          </a:prstGeom>
          <a:noFill/>
          <a:ln w="9525">
            <a:solidFill>
              <a:schemeClr val="tx1"/>
            </a:solidFill>
            <a:round/>
            <a:headEnd/>
            <a:tailEnd/>
          </a:ln>
        </p:spPr>
        <p:txBody>
          <a:bodyPr>
            <a:prstTxWarp prst="textNoShape">
              <a:avLst/>
            </a:prstTxWarp>
          </a:bodyPr>
          <a:lstStyle/>
          <a:p>
            <a:endParaRPr lang="en-US"/>
          </a:p>
        </p:txBody>
      </p:sp>
      <p:sp>
        <p:nvSpPr>
          <p:cNvPr id="4" name="Oval 31"/>
          <p:cNvSpPr>
            <a:spLocks noChangeArrowheads="1"/>
          </p:cNvSpPr>
          <p:nvPr/>
        </p:nvSpPr>
        <p:spPr bwMode="auto">
          <a:xfrm>
            <a:off x="1676400" y="3733800"/>
            <a:ext cx="762000" cy="1676400"/>
          </a:xfrm>
          <a:prstGeom prst="ellipse">
            <a:avLst/>
          </a:prstGeom>
          <a:noFill/>
          <a:ln w="9525">
            <a:solidFill>
              <a:schemeClr val="tx1"/>
            </a:solidFill>
            <a:round/>
            <a:headEnd/>
            <a:tailEnd/>
          </a:ln>
        </p:spPr>
        <p:txBody>
          <a:bodyPr>
            <a:prstTxWarp prst="textNoShape">
              <a:avLst/>
            </a:prstTxWarp>
          </a:bodyPr>
          <a:lstStyle/>
          <a:p>
            <a:endParaRPr lang="en-US"/>
          </a:p>
        </p:txBody>
      </p:sp>
      <p:cxnSp>
        <p:nvCxnSpPr>
          <p:cNvPr id="5" name="Straight Connector 35"/>
          <p:cNvCxnSpPr>
            <a:cxnSpLocks noChangeShapeType="1"/>
            <a:stCxn id="17" idx="6"/>
            <a:endCxn id="4" idx="0"/>
          </p:cNvCxnSpPr>
          <p:nvPr/>
        </p:nvCxnSpPr>
        <p:spPr bwMode="auto">
          <a:xfrm>
            <a:off x="1752600" y="3581400"/>
            <a:ext cx="304800" cy="152400"/>
          </a:xfrm>
          <a:prstGeom prst="line">
            <a:avLst/>
          </a:prstGeom>
          <a:noFill/>
          <a:ln w="9525">
            <a:solidFill>
              <a:schemeClr val="tx1"/>
            </a:solidFill>
            <a:round/>
            <a:headEnd/>
            <a:tailEnd/>
          </a:ln>
        </p:spPr>
      </p:cxnSp>
      <p:sp>
        <p:nvSpPr>
          <p:cNvPr id="6" name="Rectangle 37"/>
          <p:cNvSpPr>
            <a:spLocks noChangeArrowheads="1"/>
          </p:cNvSpPr>
          <p:nvPr/>
        </p:nvSpPr>
        <p:spPr bwMode="auto">
          <a:xfrm>
            <a:off x="1828800" y="4038600"/>
            <a:ext cx="152400" cy="152400"/>
          </a:xfrm>
          <a:prstGeom prst="rect">
            <a:avLst/>
          </a:prstGeom>
          <a:noFill/>
          <a:ln w="9525">
            <a:solidFill>
              <a:schemeClr val="tx1"/>
            </a:solidFill>
            <a:round/>
            <a:headEnd/>
            <a:tailEnd/>
          </a:ln>
        </p:spPr>
        <p:txBody>
          <a:bodyPr>
            <a:prstTxWarp prst="textNoShape">
              <a:avLst/>
            </a:prstTxWarp>
          </a:bodyPr>
          <a:lstStyle/>
          <a:p>
            <a:endParaRPr lang="en-US" sz="1000"/>
          </a:p>
        </p:txBody>
      </p:sp>
      <p:sp>
        <p:nvSpPr>
          <p:cNvPr id="7" name="Rectangle 40"/>
          <p:cNvSpPr>
            <a:spLocks noChangeArrowheads="1"/>
          </p:cNvSpPr>
          <p:nvPr/>
        </p:nvSpPr>
        <p:spPr bwMode="auto">
          <a:xfrm>
            <a:off x="685800" y="2209800"/>
            <a:ext cx="914400" cy="304800"/>
          </a:xfrm>
          <a:prstGeom prst="rect">
            <a:avLst/>
          </a:prstGeom>
          <a:noFill/>
          <a:ln w="9525">
            <a:solidFill>
              <a:schemeClr val="tx1"/>
            </a:solidFill>
            <a:round/>
            <a:headEnd/>
            <a:tailEnd/>
          </a:ln>
        </p:spPr>
        <p:txBody>
          <a:bodyPr>
            <a:prstTxWarp prst="textNoShape">
              <a:avLst/>
            </a:prstTxWarp>
          </a:bodyPr>
          <a:lstStyle/>
          <a:p>
            <a:pPr algn="ctr"/>
            <a:r>
              <a:rPr lang="en-US" sz="1000"/>
              <a:t>Rendezvous</a:t>
            </a:r>
          </a:p>
        </p:txBody>
      </p:sp>
      <p:sp>
        <p:nvSpPr>
          <p:cNvPr id="8" name="Rectangle 41"/>
          <p:cNvSpPr>
            <a:spLocks noChangeArrowheads="1"/>
          </p:cNvSpPr>
          <p:nvPr/>
        </p:nvSpPr>
        <p:spPr bwMode="auto">
          <a:xfrm>
            <a:off x="1981200" y="2209800"/>
            <a:ext cx="914400" cy="304800"/>
          </a:xfrm>
          <a:prstGeom prst="rect">
            <a:avLst/>
          </a:prstGeom>
          <a:noFill/>
          <a:ln w="9525">
            <a:solidFill>
              <a:schemeClr val="tx1"/>
            </a:solidFill>
            <a:round/>
            <a:headEnd/>
            <a:tailEnd/>
          </a:ln>
        </p:spPr>
        <p:txBody>
          <a:bodyPr>
            <a:prstTxWarp prst="textNoShape">
              <a:avLst/>
            </a:prstTxWarp>
          </a:bodyPr>
          <a:lstStyle/>
          <a:p>
            <a:pPr algn="ctr"/>
            <a:r>
              <a:rPr lang="en-US" sz="1000"/>
              <a:t>Topology</a:t>
            </a:r>
          </a:p>
        </p:txBody>
      </p:sp>
      <p:sp>
        <p:nvSpPr>
          <p:cNvPr id="9" name="Rectangle 42"/>
          <p:cNvSpPr>
            <a:spLocks noChangeArrowheads="1"/>
          </p:cNvSpPr>
          <p:nvPr/>
        </p:nvSpPr>
        <p:spPr bwMode="auto">
          <a:xfrm>
            <a:off x="1371600" y="2819400"/>
            <a:ext cx="914400" cy="304800"/>
          </a:xfrm>
          <a:prstGeom prst="rect">
            <a:avLst/>
          </a:prstGeom>
          <a:noFill/>
          <a:ln w="9525">
            <a:solidFill>
              <a:schemeClr val="tx1"/>
            </a:solidFill>
            <a:round/>
            <a:headEnd/>
            <a:tailEnd/>
          </a:ln>
        </p:spPr>
        <p:txBody>
          <a:bodyPr>
            <a:prstTxWarp prst="textNoShape">
              <a:avLst/>
            </a:prstTxWarp>
          </a:bodyPr>
          <a:lstStyle/>
          <a:p>
            <a:pPr algn="ctr"/>
            <a:r>
              <a:rPr lang="en-US" sz="1000"/>
              <a:t>Forwarding</a:t>
            </a:r>
          </a:p>
        </p:txBody>
      </p:sp>
      <p:cxnSp>
        <p:nvCxnSpPr>
          <p:cNvPr id="10" name="Straight Connector 44"/>
          <p:cNvCxnSpPr>
            <a:cxnSpLocks noChangeShapeType="1"/>
            <a:stCxn id="7" idx="2"/>
            <a:endCxn id="9" idx="0"/>
          </p:cNvCxnSpPr>
          <p:nvPr/>
        </p:nvCxnSpPr>
        <p:spPr bwMode="auto">
          <a:xfrm rot="16200000" flipH="1">
            <a:off x="1333500" y="2324100"/>
            <a:ext cx="304800" cy="685800"/>
          </a:xfrm>
          <a:prstGeom prst="line">
            <a:avLst/>
          </a:prstGeom>
          <a:noFill/>
          <a:ln w="9525">
            <a:solidFill>
              <a:schemeClr val="tx1"/>
            </a:solidFill>
            <a:round/>
            <a:headEnd/>
            <a:tailEnd/>
          </a:ln>
        </p:spPr>
      </p:cxnSp>
      <p:cxnSp>
        <p:nvCxnSpPr>
          <p:cNvPr id="11" name="Straight Connector 46"/>
          <p:cNvCxnSpPr>
            <a:cxnSpLocks noChangeShapeType="1"/>
            <a:stCxn id="9" idx="0"/>
            <a:endCxn id="8" idx="2"/>
          </p:cNvCxnSpPr>
          <p:nvPr/>
        </p:nvCxnSpPr>
        <p:spPr bwMode="auto">
          <a:xfrm rot="5400000" flipH="1" flipV="1">
            <a:off x="1981200" y="2362200"/>
            <a:ext cx="304800" cy="609600"/>
          </a:xfrm>
          <a:prstGeom prst="line">
            <a:avLst/>
          </a:prstGeom>
          <a:noFill/>
          <a:ln w="9525">
            <a:solidFill>
              <a:schemeClr val="tx1"/>
            </a:solidFill>
            <a:round/>
            <a:headEnd/>
            <a:tailEnd/>
          </a:ln>
        </p:spPr>
      </p:cxnSp>
      <p:cxnSp>
        <p:nvCxnSpPr>
          <p:cNvPr id="12" name="Straight Connector 48"/>
          <p:cNvCxnSpPr>
            <a:cxnSpLocks noChangeShapeType="1"/>
            <a:stCxn id="7" idx="3"/>
            <a:endCxn id="8" idx="1"/>
          </p:cNvCxnSpPr>
          <p:nvPr/>
        </p:nvCxnSpPr>
        <p:spPr bwMode="auto">
          <a:xfrm>
            <a:off x="1600200" y="2362200"/>
            <a:ext cx="381000" cy="1588"/>
          </a:xfrm>
          <a:prstGeom prst="line">
            <a:avLst/>
          </a:prstGeom>
          <a:noFill/>
          <a:ln w="9525">
            <a:solidFill>
              <a:schemeClr val="tx1"/>
            </a:solidFill>
            <a:round/>
            <a:headEnd/>
            <a:tailEnd/>
          </a:ln>
        </p:spPr>
      </p:cxnSp>
      <p:cxnSp>
        <p:nvCxnSpPr>
          <p:cNvPr id="13" name="Straight Connector 52"/>
          <p:cNvCxnSpPr>
            <a:cxnSpLocks noChangeShapeType="1"/>
          </p:cNvCxnSpPr>
          <p:nvPr/>
        </p:nvCxnSpPr>
        <p:spPr bwMode="auto">
          <a:xfrm>
            <a:off x="228600" y="1598613"/>
            <a:ext cx="3124200" cy="1587"/>
          </a:xfrm>
          <a:prstGeom prst="line">
            <a:avLst/>
          </a:prstGeom>
          <a:noFill/>
          <a:ln w="9525">
            <a:solidFill>
              <a:schemeClr val="tx1"/>
            </a:solidFill>
            <a:round/>
            <a:headEnd/>
            <a:tailEnd/>
          </a:ln>
        </p:spPr>
      </p:cxnSp>
      <p:sp>
        <p:nvSpPr>
          <p:cNvPr id="14" name="TextBox 54"/>
          <p:cNvSpPr txBox="1">
            <a:spLocks noChangeArrowheads="1"/>
          </p:cNvSpPr>
          <p:nvPr/>
        </p:nvSpPr>
        <p:spPr bwMode="auto">
          <a:xfrm>
            <a:off x="2743200" y="1371600"/>
            <a:ext cx="676275" cy="246063"/>
          </a:xfrm>
          <a:prstGeom prst="rect">
            <a:avLst/>
          </a:prstGeom>
          <a:noFill/>
          <a:ln w="9525">
            <a:noFill/>
            <a:miter lim="800000"/>
            <a:headEnd/>
            <a:tailEnd/>
          </a:ln>
        </p:spPr>
        <p:txBody>
          <a:bodyPr wrap="none">
            <a:prstTxWarp prst="textNoShape">
              <a:avLst/>
            </a:prstTxWarp>
            <a:spAutoFit/>
          </a:bodyPr>
          <a:lstStyle/>
          <a:p>
            <a:r>
              <a:rPr lang="en-US" sz="1000"/>
              <a:t>Pub/Sub</a:t>
            </a:r>
          </a:p>
        </p:txBody>
      </p:sp>
      <p:sp>
        <p:nvSpPr>
          <p:cNvPr id="15" name="Rectangle 57"/>
          <p:cNvSpPr>
            <a:spLocks noChangeArrowheads="1"/>
          </p:cNvSpPr>
          <p:nvPr/>
        </p:nvSpPr>
        <p:spPr bwMode="auto">
          <a:xfrm>
            <a:off x="2133600" y="4038600"/>
            <a:ext cx="152400" cy="152400"/>
          </a:xfrm>
          <a:prstGeom prst="rect">
            <a:avLst/>
          </a:prstGeom>
          <a:noFill/>
          <a:ln w="9525">
            <a:solidFill>
              <a:schemeClr val="tx1"/>
            </a:solidFill>
            <a:round/>
            <a:headEnd/>
            <a:tailEnd/>
          </a:ln>
        </p:spPr>
        <p:txBody>
          <a:bodyPr>
            <a:prstTxWarp prst="textNoShape">
              <a:avLst/>
            </a:prstTxWarp>
          </a:bodyPr>
          <a:lstStyle/>
          <a:p>
            <a:endParaRPr lang="en-US" sz="1000"/>
          </a:p>
        </p:txBody>
      </p:sp>
      <p:sp>
        <p:nvSpPr>
          <p:cNvPr id="16" name="Rectangle 58"/>
          <p:cNvSpPr>
            <a:spLocks noChangeArrowheads="1"/>
          </p:cNvSpPr>
          <p:nvPr/>
        </p:nvSpPr>
        <p:spPr bwMode="auto">
          <a:xfrm>
            <a:off x="1981200" y="4343400"/>
            <a:ext cx="152400" cy="152400"/>
          </a:xfrm>
          <a:prstGeom prst="rect">
            <a:avLst/>
          </a:prstGeom>
          <a:noFill/>
          <a:ln w="9525">
            <a:solidFill>
              <a:schemeClr val="tx1"/>
            </a:solidFill>
            <a:round/>
            <a:headEnd/>
            <a:tailEnd/>
          </a:ln>
        </p:spPr>
        <p:txBody>
          <a:bodyPr>
            <a:prstTxWarp prst="textNoShape">
              <a:avLst/>
            </a:prstTxWarp>
          </a:bodyPr>
          <a:lstStyle/>
          <a:p>
            <a:endParaRPr lang="en-US" sz="1000"/>
          </a:p>
        </p:txBody>
      </p:sp>
      <p:sp>
        <p:nvSpPr>
          <p:cNvPr id="17" name="Oval 61"/>
          <p:cNvSpPr>
            <a:spLocks noChangeArrowheads="1"/>
          </p:cNvSpPr>
          <p:nvPr/>
        </p:nvSpPr>
        <p:spPr bwMode="auto">
          <a:xfrm>
            <a:off x="1219200" y="3429000"/>
            <a:ext cx="533400" cy="304800"/>
          </a:xfrm>
          <a:prstGeom prst="ellipse">
            <a:avLst/>
          </a:prstGeom>
          <a:noFill/>
          <a:ln w="9525">
            <a:solidFill>
              <a:schemeClr val="tx1"/>
            </a:solidFill>
            <a:round/>
            <a:headEnd/>
            <a:tailEnd/>
          </a:ln>
        </p:spPr>
        <p:txBody>
          <a:bodyPr anchor="ctr">
            <a:prstTxWarp prst="textNoShape">
              <a:avLst/>
            </a:prstTxWarp>
          </a:bodyPr>
          <a:lstStyle/>
          <a:p>
            <a:pPr algn="ctr"/>
            <a:r>
              <a:rPr lang="en-US" sz="1000"/>
              <a:t>RId</a:t>
            </a:r>
          </a:p>
        </p:txBody>
      </p:sp>
      <p:sp>
        <p:nvSpPr>
          <p:cNvPr id="18" name="Oval 62"/>
          <p:cNvSpPr>
            <a:spLocks noChangeArrowheads="1"/>
          </p:cNvSpPr>
          <p:nvPr/>
        </p:nvSpPr>
        <p:spPr bwMode="auto">
          <a:xfrm>
            <a:off x="609600" y="3886200"/>
            <a:ext cx="533400" cy="304800"/>
          </a:xfrm>
          <a:prstGeom prst="ellipse">
            <a:avLst/>
          </a:prstGeom>
          <a:noFill/>
          <a:ln w="9525">
            <a:solidFill>
              <a:schemeClr val="tx1"/>
            </a:solidFill>
            <a:round/>
            <a:headEnd/>
            <a:tailEnd/>
          </a:ln>
        </p:spPr>
        <p:txBody>
          <a:bodyPr anchor="ctr">
            <a:prstTxWarp prst="textNoShape">
              <a:avLst/>
            </a:prstTxWarp>
          </a:bodyPr>
          <a:lstStyle/>
          <a:p>
            <a:pPr algn="ctr"/>
            <a:r>
              <a:rPr lang="en-US" sz="1000"/>
              <a:t>RId</a:t>
            </a:r>
          </a:p>
        </p:txBody>
      </p:sp>
      <p:sp>
        <p:nvSpPr>
          <p:cNvPr id="19" name="Oval 63"/>
          <p:cNvSpPr>
            <a:spLocks noChangeArrowheads="1"/>
          </p:cNvSpPr>
          <p:nvPr/>
        </p:nvSpPr>
        <p:spPr bwMode="auto">
          <a:xfrm>
            <a:off x="1219200" y="3886200"/>
            <a:ext cx="533400" cy="304800"/>
          </a:xfrm>
          <a:prstGeom prst="ellipse">
            <a:avLst/>
          </a:prstGeom>
          <a:noFill/>
          <a:ln w="9525">
            <a:solidFill>
              <a:schemeClr val="tx1"/>
            </a:solidFill>
            <a:round/>
            <a:headEnd/>
            <a:tailEnd/>
          </a:ln>
        </p:spPr>
        <p:txBody>
          <a:bodyPr anchor="ctr">
            <a:prstTxWarp prst="textNoShape">
              <a:avLst/>
            </a:prstTxWarp>
          </a:bodyPr>
          <a:lstStyle/>
          <a:p>
            <a:pPr algn="ctr"/>
            <a:r>
              <a:rPr lang="en-US" sz="1000"/>
              <a:t>RId</a:t>
            </a:r>
          </a:p>
        </p:txBody>
      </p:sp>
      <p:cxnSp>
        <p:nvCxnSpPr>
          <p:cNvPr id="20" name="Straight Connector 66"/>
          <p:cNvCxnSpPr>
            <a:cxnSpLocks noChangeShapeType="1"/>
            <a:stCxn id="17" idx="4"/>
            <a:endCxn id="19" idx="0"/>
          </p:cNvCxnSpPr>
          <p:nvPr/>
        </p:nvCxnSpPr>
        <p:spPr bwMode="auto">
          <a:xfrm rot="5400000">
            <a:off x="1409701" y="3810000"/>
            <a:ext cx="152400" cy="3175"/>
          </a:xfrm>
          <a:prstGeom prst="line">
            <a:avLst/>
          </a:prstGeom>
          <a:noFill/>
          <a:ln w="9525">
            <a:solidFill>
              <a:schemeClr val="tx1"/>
            </a:solidFill>
            <a:round/>
            <a:headEnd/>
            <a:tailEnd/>
          </a:ln>
        </p:spPr>
      </p:cxnSp>
      <p:cxnSp>
        <p:nvCxnSpPr>
          <p:cNvPr id="21" name="Straight Connector 68"/>
          <p:cNvCxnSpPr>
            <a:cxnSpLocks noChangeShapeType="1"/>
          </p:cNvCxnSpPr>
          <p:nvPr/>
        </p:nvCxnSpPr>
        <p:spPr bwMode="auto">
          <a:xfrm rot="10800000" flipH="1">
            <a:off x="228600" y="3368675"/>
            <a:ext cx="3124200" cy="1588"/>
          </a:xfrm>
          <a:prstGeom prst="line">
            <a:avLst/>
          </a:prstGeom>
          <a:noFill/>
          <a:ln w="9525">
            <a:solidFill>
              <a:schemeClr val="tx1"/>
            </a:solidFill>
            <a:round/>
            <a:headEnd/>
            <a:tailEnd/>
          </a:ln>
        </p:spPr>
      </p:cxnSp>
      <p:sp>
        <p:nvSpPr>
          <p:cNvPr id="22" name="Oval 69"/>
          <p:cNvSpPr>
            <a:spLocks noChangeArrowheads="1"/>
          </p:cNvSpPr>
          <p:nvPr/>
        </p:nvSpPr>
        <p:spPr bwMode="auto">
          <a:xfrm>
            <a:off x="1752600" y="4876800"/>
            <a:ext cx="304800" cy="152400"/>
          </a:xfrm>
          <a:prstGeom prst="ellipse">
            <a:avLst/>
          </a:prstGeom>
          <a:noFill/>
          <a:ln w="9525">
            <a:solidFill>
              <a:schemeClr val="tx1"/>
            </a:solidFill>
            <a:round/>
            <a:headEnd/>
            <a:tailEnd/>
          </a:ln>
        </p:spPr>
        <p:txBody>
          <a:bodyPr anchor="ctr">
            <a:prstTxWarp prst="textNoShape">
              <a:avLst/>
            </a:prstTxWarp>
          </a:bodyPr>
          <a:lstStyle/>
          <a:p>
            <a:pPr algn="ctr"/>
            <a:endParaRPr lang="en-US" sz="1000"/>
          </a:p>
        </p:txBody>
      </p:sp>
      <p:sp>
        <p:nvSpPr>
          <p:cNvPr id="23" name="Oval 70"/>
          <p:cNvSpPr>
            <a:spLocks noChangeArrowheads="1"/>
          </p:cNvSpPr>
          <p:nvPr/>
        </p:nvSpPr>
        <p:spPr bwMode="auto">
          <a:xfrm>
            <a:off x="1905000" y="5105400"/>
            <a:ext cx="304800" cy="152400"/>
          </a:xfrm>
          <a:prstGeom prst="ellipse">
            <a:avLst/>
          </a:prstGeom>
          <a:noFill/>
          <a:ln w="9525">
            <a:solidFill>
              <a:schemeClr val="tx1"/>
            </a:solidFill>
            <a:round/>
            <a:headEnd/>
            <a:tailEnd/>
          </a:ln>
        </p:spPr>
        <p:txBody>
          <a:bodyPr anchor="ctr">
            <a:prstTxWarp prst="textNoShape">
              <a:avLst/>
            </a:prstTxWarp>
          </a:bodyPr>
          <a:lstStyle/>
          <a:p>
            <a:pPr algn="ctr"/>
            <a:endParaRPr lang="en-US" sz="1000"/>
          </a:p>
        </p:txBody>
      </p:sp>
      <p:cxnSp>
        <p:nvCxnSpPr>
          <p:cNvPr id="24" name="Straight Connector 72"/>
          <p:cNvCxnSpPr>
            <a:cxnSpLocks noChangeShapeType="1"/>
            <a:stCxn id="4" idx="2"/>
            <a:endCxn id="4" idx="6"/>
          </p:cNvCxnSpPr>
          <p:nvPr/>
        </p:nvCxnSpPr>
        <p:spPr bwMode="auto">
          <a:xfrm rot="10800000" flipH="1">
            <a:off x="1676400" y="4572000"/>
            <a:ext cx="762000" cy="1588"/>
          </a:xfrm>
          <a:prstGeom prst="line">
            <a:avLst/>
          </a:prstGeom>
          <a:noFill/>
          <a:ln w="9525">
            <a:solidFill>
              <a:schemeClr val="tx1"/>
            </a:solidFill>
            <a:round/>
            <a:headEnd/>
            <a:tailEnd/>
          </a:ln>
        </p:spPr>
      </p:cxnSp>
      <p:sp>
        <p:nvSpPr>
          <p:cNvPr id="25" name="TextBox 73"/>
          <p:cNvSpPr txBox="1">
            <a:spLocks noChangeArrowheads="1"/>
          </p:cNvSpPr>
          <p:nvPr/>
        </p:nvSpPr>
        <p:spPr bwMode="auto">
          <a:xfrm>
            <a:off x="2057400" y="3124200"/>
            <a:ext cx="1254125" cy="246063"/>
          </a:xfrm>
          <a:prstGeom prst="rect">
            <a:avLst/>
          </a:prstGeom>
          <a:noFill/>
          <a:ln w="9525">
            <a:noFill/>
            <a:miter lim="800000"/>
            <a:headEnd/>
            <a:tailEnd/>
          </a:ln>
        </p:spPr>
        <p:txBody>
          <a:bodyPr wrap="none">
            <a:prstTxWarp prst="textNoShape">
              <a:avLst/>
            </a:prstTxWarp>
            <a:spAutoFit/>
          </a:bodyPr>
          <a:lstStyle/>
          <a:p>
            <a:r>
              <a:rPr lang="en-US" sz="1000" dirty="0">
                <a:solidFill>
                  <a:srgbClr val="FF0000"/>
                </a:solidFill>
              </a:rPr>
              <a:t>Functional scoping</a:t>
            </a:r>
          </a:p>
        </p:txBody>
      </p:sp>
      <p:sp>
        <p:nvSpPr>
          <p:cNvPr id="26" name="TextBox 74"/>
          <p:cNvSpPr txBox="1">
            <a:spLocks noChangeArrowheads="1"/>
          </p:cNvSpPr>
          <p:nvPr/>
        </p:nvSpPr>
        <p:spPr bwMode="auto">
          <a:xfrm>
            <a:off x="2006600" y="3335338"/>
            <a:ext cx="1303338" cy="246062"/>
          </a:xfrm>
          <a:prstGeom prst="rect">
            <a:avLst/>
          </a:prstGeom>
          <a:noFill/>
          <a:ln w="9525">
            <a:noFill/>
            <a:miter lim="800000"/>
            <a:headEnd/>
            <a:tailEnd/>
          </a:ln>
        </p:spPr>
        <p:txBody>
          <a:bodyPr wrap="none">
            <a:prstTxWarp prst="textNoShape">
              <a:avLst/>
            </a:prstTxWarp>
            <a:spAutoFit/>
          </a:bodyPr>
          <a:lstStyle/>
          <a:p>
            <a:r>
              <a:rPr lang="en-US" sz="1000" dirty="0">
                <a:solidFill>
                  <a:srgbClr val="FF0000"/>
                </a:solidFill>
              </a:rPr>
              <a:t>Information scoping</a:t>
            </a:r>
          </a:p>
        </p:txBody>
      </p:sp>
      <p:sp>
        <p:nvSpPr>
          <p:cNvPr id="27" name="Vertical Scroll 25"/>
          <p:cNvSpPr>
            <a:spLocks noChangeArrowheads="1"/>
          </p:cNvSpPr>
          <p:nvPr/>
        </p:nvSpPr>
        <p:spPr bwMode="auto">
          <a:xfrm>
            <a:off x="3352800" y="1887538"/>
            <a:ext cx="1066800" cy="609600"/>
          </a:xfrm>
          <a:prstGeom prst="verticalScroll">
            <a:avLst>
              <a:gd name="adj" fmla="val 12500"/>
            </a:avLst>
          </a:prstGeom>
          <a:noFill/>
          <a:ln w="9525">
            <a:solidFill>
              <a:schemeClr val="tx1"/>
            </a:solidFill>
            <a:round/>
            <a:headEnd/>
            <a:tailEnd/>
          </a:ln>
        </p:spPr>
        <p:txBody>
          <a:bodyPr>
            <a:prstTxWarp prst="textNoShape">
              <a:avLst/>
            </a:prstTxWarp>
          </a:bodyPr>
          <a:lstStyle/>
          <a:p>
            <a:endParaRPr lang="en-US"/>
          </a:p>
        </p:txBody>
      </p:sp>
      <p:cxnSp>
        <p:nvCxnSpPr>
          <p:cNvPr id="28" name="Straight Connector 27"/>
          <p:cNvCxnSpPr>
            <a:cxnSpLocks noChangeShapeType="1"/>
            <a:stCxn id="3" idx="7"/>
            <a:endCxn id="27" idx="1"/>
          </p:cNvCxnSpPr>
          <p:nvPr/>
        </p:nvCxnSpPr>
        <p:spPr bwMode="auto">
          <a:xfrm rot="16200000" flipH="1">
            <a:off x="3162300" y="1925638"/>
            <a:ext cx="0" cy="533400"/>
          </a:xfrm>
          <a:prstGeom prst="line">
            <a:avLst/>
          </a:prstGeom>
          <a:noFill/>
          <a:ln w="9525">
            <a:solidFill>
              <a:schemeClr val="tx1"/>
            </a:solidFill>
            <a:round/>
            <a:headEnd/>
            <a:tailEnd/>
          </a:ln>
        </p:spPr>
      </p:cxnSp>
      <p:sp>
        <p:nvSpPr>
          <p:cNvPr id="29" name="TextBox 28"/>
          <p:cNvSpPr txBox="1">
            <a:spLocks noChangeArrowheads="1"/>
          </p:cNvSpPr>
          <p:nvPr/>
        </p:nvSpPr>
        <p:spPr bwMode="auto">
          <a:xfrm>
            <a:off x="3378200" y="1987550"/>
            <a:ext cx="990600" cy="400050"/>
          </a:xfrm>
          <a:prstGeom prst="rect">
            <a:avLst/>
          </a:prstGeom>
          <a:noFill/>
          <a:ln w="9525">
            <a:noFill/>
            <a:miter lim="800000"/>
            <a:headEnd/>
            <a:tailEnd/>
          </a:ln>
        </p:spPr>
        <p:txBody>
          <a:bodyPr wrap="none">
            <a:prstTxWarp prst="textNoShape">
              <a:avLst/>
            </a:prstTxWarp>
            <a:spAutoFit/>
          </a:bodyPr>
          <a:lstStyle/>
          <a:p>
            <a:r>
              <a:rPr lang="en-US" sz="1000"/>
              <a:t>Dissemination</a:t>
            </a:r>
          </a:p>
          <a:p>
            <a:r>
              <a:rPr lang="en-US" sz="1000"/>
              <a:t>Strategy</a:t>
            </a:r>
          </a:p>
        </p:txBody>
      </p:sp>
      <p:sp>
        <p:nvSpPr>
          <p:cNvPr id="30" name="Rectangle 19"/>
          <p:cNvSpPr>
            <a:spLocks noChangeArrowheads="1"/>
          </p:cNvSpPr>
          <p:nvPr/>
        </p:nvSpPr>
        <p:spPr bwMode="auto">
          <a:xfrm>
            <a:off x="4618038" y="1371600"/>
            <a:ext cx="4130675" cy="4689760"/>
          </a:xfrm>
          <a:prstGeom prst="rect">
            <a:avLst/>
          </a:prstGeom>
          <a:noFill/>
          <a:ln w="9525">
            <a:solidFill>
              <a:schemeClr val="tx1"/>
            </a:solidFill>
            <a:miter lim="800000"/>
            <a:headEnd/>
            <a:tailEnd/>
          </a:ln>
        </p:spPr>
        <p:txBody>
          <a:bodyPr>
            <a:prstTxWarp prst="textNoShape">
              <a:avLst/>
            </a:prstTxWarp>
          </a:bodyPr>
          <a:lstStyle/>
          <a:p>
            <a:pPr marL="342900" indent="-342900">
              <a:spcBef>
                <a:spcPct val="20000"/>
              </a:spcBef>
              <a:buFontTx/>
              <a:buChar char="•"/>
            </a:pPr>
            <a:r>
              <a:rPr lang="en-GB" dirty="0" smtClean="0"/>
              <a:t>Each scope implements the solution to a </a:t>
            </a:r>
            <a:r>
              <a:rPr lang="en-GB" dirty="0" smtClean="0">
                <a:solidFill>
                  <a:srgbClr val="FF0000"/>
                </a:solidFill>
              </a:rPr>
              <a:t>problem</a:t>
            </a:r>
          </a:p>
          <a:p>
            <a:pPr marL="800100" lvl="1" indent="-342900">
              <a:spcBef>
                <a:spcPct val="20000"/>
              </a:spcBef>
              <a:buFontTx/>
              <a:buChar char="•"/>
            </a:pPr>
            <a:r>
              <a:rPr lang="en-GB" sz="1400" dirty="0" smtClean="0"/>
              <a:t>The architecture is concerned with facilitating the exchange of information for the problem solution!</a:t>
            </a:r>
            <a:endParaRPr lang="en-GB" sz="1400" dirty="0" smtClean="0"/>
          </a:p>
          <a:p>
            <a:pPr marL="800100" lvl="1" indent="-342900">
              <a:spcBef>
                <a:spcPct val="20000"/>
              </a:spcBef>
              <a:buFontTx/>
              <a:buChar char="•"/>
            </a:pPr>
            <a:r>
              <a:rPr lang="en-GB" sz="1400" dirty="0" smtClean="0"/>
              <a:t>Think object-</a:t>
            </a:r>
            <a:r>
              <a:rPr lang="en-GB" sz="1400" dirty="0" smtClean="0"/>
              <a:t>oriented!</a:t>
            </a:r>
          </a:p>
          <a:p>
            <a:pPr marL="1257300" lvl="3" indent="-342900">
              <a:spcBef>
                <a:spcPct val="20000"/>
              </a:spcBef>
              <a:buFontTx/>
              <a:buChar char="•"/>
            </a:pPr>
            <a:r>
              <a:rPr lang="en-GB" sz="1400" dirty="0" smtClean="0"/>
              <a:t>Functional and information scoping is achieved here!</a:t>
            </a:r>
          </a:p>
          <a:p>
            <a:pPr marL="342900" indent="-342900">
              <a:spcBef>
                <a:spcPct val="20000"/>
              </a:spcBef>
              <a:buFontTx/>
              <a:buChar char="•"/>
            </a:pPr>
            <a:r>
              <a:rPr lang="en-GB" dirty="0" smtClean="0"/>
              <a:t>Strategies are represented through standards, running code etc!</a:t>
            </a:r>
          </a:p>
          <a:p>
            <a:pPr marL="800100" lvl="1" indent="-342900">
              <a:spcBef>
                <a:spcPct val="20000"/>
              </a:spcBef>
              <a:buFontTx/>
              <a:buChar char="•"/>
            </a:pPr>
            <a:r>
              <a:rPr lang="en-GB" sz="1400" dirty="0" smtClean="0"/>
              <a:t>Strategies can be represented as explicit representations</a:t>
            </a:r>
          </a:p>
          <a:p>
            <a:pPr marL="800100" lvl="1" indent="-342900">
              <a:spcBef>
                <a:spcPct val="20000"/>
              </a:spcBef>
              <a:buFontTx/>
              <a:buChar char="•"/>
            </a:pPr>
            <a:r>
              <a:rPr lang="en-GB" sz="1400" dirty="0" smtClean="0"/>
              <a:t>Semantic Web technologies help here</a:t>
            </a:r>
          </a:p>
          <a:p>
            <a:pPr marL="342900" indent="-342900">
              <a:spcBef>
                <a:spcPct val="20000"/>
              </a:spcBef>
              <a:buFontTx/>
              <a:buChar char="•"/>
            </a:pPr>
            <a:r>
              <a:rPr lang="en-GB" dirty="0" smtClean="0"/>
              <a:t>Functions need not to be strongly separated</a:t>
            </a:r>
          </a:p>
          <a:p>
            <a:pPr marL="800100" lvl="1" indent="-342900">
              <a:spcBef>
                <a:spcPct val="20000"/>
              </a:spcBef>
              <a:buFontTx/>
              <a:buChar char="•"/>
            </a:pPr>
            <a:r>
              <a:rPr lang="en-GB" sz="1400" dirty="0" smtClean="0"/>
              <a:t>Example: link-local dissemination!</a:t>
            </a:r>
            <a:endParaRPr lang="en-GB"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E2E Principle…</a:t>
            </a:r>
            <a:endParaRPr lang="en-US" dirty="0"/>
          </a:p>
        </p:txBody>
      </p:sp>
      <p:sp>
        <p:nvSpPr>
          <p:cNvPr id="4" name="Content Placeholder 3"/>
          <p:cNvSpPr>
            <a:spLocks noGrp="1"/>
          </p:cNvSpPr>
          <p:nvPr>
            <p:ph idx="1"/>
          </p:nvPr>
        </p:nvSpPr>
        <p:spPr/>
        <p:txBody>
          <a:bodyPr/>
          <a:lstStyle/>
          <a:p>
            <a:pPr>
              <a:buNone/>
            </a:pPr>
            <a:r>
              <a:rPr lang="en-US" i="1" dirty="0" smtClean="0"/>
              <a:t>The problem in question can be implemented through an assembly of sub-problem solutions, whose individual dissemination strategies are not in conflict with the</a:t>
            </a:r>
            <a:r>
              <a:rPr lang="en-US" i="1" dirty="0" smtClean="0"/>
              <a:t> ones set out by the problem in question.</a:t>
            </a:r>
            <a:r>
              <a:rPr lang="en-GB" dirty="0" smtClean="0"/>
              <a:t> </a:t>
            </a:r>
          </a:p>
          <a:p>
            <a:pPr>
              <a:buNone/>
            </a:pPr>
            <a:endParaRPr lang="en-GB" dirty="0" smtClean="0"/>
          </a:p>
          <a:p>
            <a:r>
              <a:rPr lang="en-GB" dirty="0" smtClean="0"/>
              <a:t>Hence, problems are assembled to larger solutions by recursively applying the scoping invariant of the functional model!</a:t>
            </a:r>
          </a:p>
          <a:p>
            <a:r>
              <a:rPr lang="en-GB" dirty="0" smtClean="0"/>
              <a:t>Conflicts are avoided through design and re-design, e.g., via standards procedures!</a:t>
            </a:r>
          </a:p>
          <a:p>
            <a:r>
              <a:rPr lang="en-GB" dirty="0" smtClean="0"/>
              <a:t>Can extend this to runtime reconciliation!</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304800" y="304800"/>
            <a:ext cx="6538913" cy="609600"/>
          </a:xfrm>
        </p:spPr>
        <p:txBody>
          <a:bodyPr/>
          <a:lstStyle/>
          <a:p>
            <a:r>
              <a:rPr lang="en-US" dirty="0" smtClean="0"/>
              <a:t>… Leading to A High</a:t>
            </a:r>
            <a:r>
              <a:rPr lang="en-US" dirty="0"/>
              <a:t>-Level Architecture</a:t>
            </a:r>
          </a:p>
        </p:txBody>
      </p:sp>
      <p:sp>
        <p:nvSpPr>
          <p:cNvPr id="120835" name="AutoShape 3"/>
          <p:cNvSpPr>
            <a:spLocks noChangeArrowheads="1"/>
          </p:cNvSpPr>
          <p:nvPr/>
        </p:nvSpPr>
        <p:spPr bwMode="auto">
          <a:xfrm>
            <a:off x="6629400" y="152400"/>
            <a:ext cx="2286000" cy="762000"/>
          </a:xfrm>
          <a:prstGeom prst="foldedCorner">
            <a:avLst>
              <a:gd name="adj" fmla="val 12500"/>
            </a:avLst>
          </a:prstGeom>
          <a:solidFill>
            <a:srgbClr val="FFAF00"/>
          </a:solidFill>
          <a:ln w="9525">
            <a:solidFill>
              <a:schemeClr val="tx1"/>
            </a:solidFill>
            <a:round/>
            <a:headEnd/>
            <a:tailEnd/>
          </a:ln>
        </p:spPr>
        <p:txBody>
          <a:bodyPr wrap="none" anchor="ctr">
            <a:prstTxWarp prst="textNoShape">
              <a:avLst/>
            </a:prstTxWarp>
          </a:bodyPr>
          <a:lstStyle/>
          <a:p>
            <a:pPr>
              <a:tabLst>
                <a:tab pos="284163" algn="l"/>
              </a:tabLst>
            </a:pPr>
            <a:r>
              <a:rPr lang="en-US" sz="1000" dirty="0"/>
              <a:t>RP	: Rendezvous point</a:t>
            </a:r>
          </a:p>
          <a:p>
            <a:pPr>
              <a:tabLst>
                <a:tab pos="284163" algn="l"/>
              </a:tabLst>
            </a:pPr>
            <a:r>
              <a:rPr lang="en-US" sz="1000" dirty="0"/>
              <a:t>ITF	: Inter-domain topology formation</a:t>
            </a:r>
          </a:p>
          <a:p>
            <a:pPr>
              <a:tabLst>
                <a:tab pos="284163" algn="l"/>
              </a:tabLst>
            </a:pPr>
            <a:r>
              <a:rPr lang="en-US" sz="1000" dirty="0"/>
              <a:t>TM	: Topology management</a:t>
            </a:r>
          </a:p>
          <a:p>
            <a:pPr>
              <a:tabLst>
                <a:tab pos="284163" algn="l"/>
              </a:tabLst>
            </a:pPr>
            <a:r>
              <a:rPr lang="en-US" sz="1000" dirty="0"/>
              <a:t>FN	: Forwarding node</a:t>
            </a:r>
            <a:endParaRPr lang="en-US" dirty="0"/>
          </a:p>
        </p:txBody>
      </p:sp>
      <p:sp>
        <p:nvSpPr>
          <p:cNvPr id="120837" name="Rectangle 5"/>
          <p:cNvSpPr>
            <a:spLocks noChangeArrowheads="1"/>
          </p:cNvSpPr>
          <p:nvPr/>
        </p:nvSpPr>
        <p:spPr bwMode="auto">
          <a:xfrm>
            <a:off x="457200" y="2667000"/>
            <a:ext cx="2133600" cy="3657600"/>
          </a:xfrm>
          <a:prstGeom prst="rect">
            <a:avLst/>
          </a:prstGeom>
          <a:solidFill>
            <a:srgbClr val="C0C0C0">
              <a:alpha val="35001"/>
            </a:srgbClr>
          </a:solidFill>
          <a:ln w="9525">
            <a:solidFill>
              <a:schemeClr val="tx1"/>
            </a:solidFill>
            <a:prstDash val="dash"/>
            <a:miter lim="800000"/>
            <a:headEnd/>
            <a:tailEnd/>
          </a:ln>
          <a:effectLst/>
        </p:spPr>
        <p:txBody>
          <a:bodyPr wrap="none" anchor="ctr">
            <a:prstTxWarp prst="textNoShape">
              <a:avLst/>
            </a:prstTxWarp>
          </a:bodyPr>
          <a:lstStyle/>
          <a:p>
            <a:endParaRPr lang="en-US"/>
          </a:p>
        </p:txBody>
      </p:sp>
      <p:sp>
        <p:nvSpPr>
          <p:cNvPr id="120838" name="Rectangle 6"/>
          <p:cNvSpPr>
            <a:spLocks noChangeArrowheads="1"/>
          </p:cNvSpPr>
          <p:nvPr/>
        </p:nvSpPr>
        <p:spPr bwMode="auto">
          <a:xfrm>
            <a:off x="685800" y="2838450"/>
            <a:ext cx="685800" cy="4572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ITF</a:t>
            </a:r>
          </a:p>
        </p:txBody>
      </p:sp>
      <p:sp>
        <p:nvSpPr>
          <p:cNvPr id="120839" name="Rectangle 7"/>
          <p:cNvSpPr>
            <a:spLocks noChangeArrowheads="1"/>
          </p:cNvSpPr>
          <p:nvPr/>
        </p:nvSpPr>
        <p:spPr bwMode="auto">
          <a:xfrm>
            <a:off x="609600" y="2914650"/>
            <a:ext cx="685800" cy="4572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ITF</a:t>
            </a:r>
          </a:p>
        </p:txBody>
      </p:sp>
      <p:sp>
        <p:nvSpPr>
          <p:cNvPr id="120840" name="Line 8"/>
          <p:cNvSpPr>
            <a:spLocks noChangeShapeType="1"/>
          </p:cNvSpPr>
          <p:nvPr/>
        </p:nvSpPr>
        <p:spPr bwMode="auto">
          <a:xfrm>
            <a:off x="914400" y="3371850"/>
            <a:ext cx="381000" cy="16002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41" name="Line 9"/>
          <p:cNvSpPr>
            <a:spLocks noChangeShapeType="1"/>
          </p:cNvSpPr>
          <p:nvPr/>
        </p:nvSpPr>
        <p:spPr bwMode="auto">
          <a:xfrm>
            <a:off x="990600" y="3371850"/>
            <a:ext cx="2209800" cy="18288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42" name="Line 10"/>
          <p:cNvSpPr>
            <a:spLocks noChangeShapeType="1"/>
          </p:cNvSpPr>
          <p:nvPr/>
        </p:nvSpPr>
        <p:spPr bwMode="auto">
          <a:xfrm>
            <a:off x="914400" y="3371850"/>
            <a:ext cx="4191000" cy="15240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43" name="Line 11"/>
          <p:cNvSpPr>
            <a:spLocks noChangeShapeType="1"/>
          </p:cNvSpPr>
          <p:nvPr/>
        </p:nvSpPr>
        <p:spPr bwMode="auto">
          <a:xfrm>
            <a:off x="990600" y="3371850"/>
            <a:ext cx="5867400" cy="15240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44" name="Line 12"/>
          <p:cNvSpPr>
            <a:spLocks noChangeShapeType="1"/>
          </p:cNvSpPr>
          <p:nvPr/>
        </p:nvSpPr>
        <p:spPr bwMode="auto">
          <a:xfrm flipH="1" flipV="1">
            <a:off x="1295400" y="3143250"/>
            <a:ext cx="1905000" cy="5715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45" name="Text Box 13"/>
          <p:cNvSpPr txBox="1">
            <a:spLocks noChangeArrowheads="1"/>
          </p:cNvSpPr>
          <p:nvPr/>
        </p:nvSpPr>
        <p:spPr bwMode="auto">
          <a:xfrm>
            <a:off x="1447800" y="2667000"/>
            <a:ext cx="915988" cy="304800"/>
          </a:xfrm>
          <a:prstGeom prst="rect">
            <a:avLst/>
          </a:prstGeom>
          <a:noFill/>
          <a:ln w="9525">
            <a:noFill/>
            <a:miter lim="800000"/>
            <a:headEnd/>
            <a:tailEnd/>
          </a:ln>
          <a:effectLst/>
        </p:spPr>
        <p:txBody>
          <a:bodyPr wrap="none">
            <a:prstTxWarp prst="textNoShape">
              <a:avLst/>
            </a:prstTxWarp>
            <a:spAutoFit/>
          </a:bodyPr>
          <a:lstStyle/>
          <a:p>
            <a:r>
              <a:rPr lang="en-US" sz="1400"/>
              <a:t>Topology</a:t>
            </a:r>
          </a:p>
        </p:txBody>
      </p:sp>
      <p:sp>
        <p:nvSpPr>
          <p:cNvPr id="120847" name="Rectangle 15"/>
          <p:cNvSpPr>
            <a:spLocks noChangeArrowheads="1"/>
          </p:cNvSpPr>
          <p:nvPr/>
        </p:nvSpPr>
        <p:spPr bwMode="auto">
          <a:xfrm>
            <a:off x="2590800" y="2667000"/>
            <a:ext cx="2743200" cy="1828800"/>
          </a:xfrm>
          <a:prstGeom prst="rect">
            <a:avLst/>
          </a:prstGeom>
          <a:solidFill>
            <a:srgbClr val="C0C0C0">
              <a:alpha val="35001"/>
            </a:srgbClr>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0848" name="Cloud"/>
          <p:cNvSpPr>
            <a:spLocks noChangeAspect="1" noEditPoints="1" noChangeArrowheads="1"/>
          </p:cNvSpPr>
          <p:nvPr/>
        </p:nvSpPr>
        <p:spPr bwMode="auto">
          <a:xfrm>
            <a:off x="3200400" y="3067050"/>
            <a:ext cx="1906588" cy="12763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prstTxWarp prst="textNoShape">
              <a:avLst/>
            </a:prstTxWarp>
          </a:bodyPr>
          <a:lstStyle/>
          <a:p>
            <a:endParaRPr lang="en-US"/>
          </a:p>
        </p:txBody>
      </p:sp>
      <p:sp>
        <p:nvSpPr>
          <p:cNvPr id="120849" name="Rectangle 17"/>
          <p:cNvSpPr>
            <a:spLocks noChangeArrowheads="1"/>
          </p:cNvSpPr>
          <p:nvPr/>
        </p:nvSpPr>
        <p:spPr bwMode="auto">
          <a:xfrm>
            <a:off x="3276600" y="2971800"/>
            <a:ext cx="457200" cy="4572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RP</a:t>
            </a:r>
          </a:p>
        </p:txBody>
      </p:sp>
      <p:sp>
        <p:nvSpPr>
          <p:cNvPr id="120850" name="Rectangle 18"/>
          <p:cNvSpPr>
            <a:spLocks noChangeArrowheads="1"/>
          </p:cNvSpPr>
          <p:nvPr/>
        </p:nvSpPr>
        <p:spPr bwMode="auto">
          <a:xfrm>
            <a:off x="3200400" y="3048000"/>
            <a:ext cx="457200" cy="4572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RP</a:t>
            </a:r>
          </a:p>
        </p:txBody>
      </p:sp>
      <p:sp>
        <p:nvSpPr>
          <p:cNvPr id="120851" name="Text Box 19"/>
          <p:cNvSpPr txBox="1">
            <a:spLocks noChangeArrowheads="1"/>
          </p:cNvSpPr>
          <p:nvPr/>
        </p:nvSpPr>
        <p:spPr bwMode="auto">
          <a:xfrm>
            <a:off x="4160838" y="2667000"/>
            <a:ext cx="1173163" cy="304800"/>
          </a:xfrm>
          <a:prstGeom prst="rect">
            <a:avLst/>
          </a:prstGeom>
          <a:noFill/>
          <a:ln w="9525">
            <a:noFill/>
            <a:miter lim="800000"/>
            <a:headEnd/>
            <a:tailEnd/>
          </a:ln>
          <a:effectLst/>
        </p:spPr>
        <p:txBody>
          <a:bodyPr wrap="none">
            <a:prstTxWarp prst="textNoShape">
              <a:avLst/>
            </a:prstTxWarp>
            <a:spAutoFit/>
          </a:bodyPr>
          <a:lstStyle/>
          <a:p>
            <a:r>
              <a:rPr lang="en-US" sz="1400"/>
              <a:t>Rendezvous</a:t>
            </a:r>
          </a:p>
        </p:txBody>
      </p:sp>
      <p:sp>
        <p:nvSpPr>
          <p:cNvPr id="120852" name="Text Box 20"/>
          <p:cNvSpPr txBox="1">
            <a:spLocks noChangeArrowheads="1"/>
          </p:cNvSpPr>
          <p:nvPr/>
        </p:nvSpPr>
        <p:spPr bwMode="auto">
          <a:xfrm>
            <a:off x="3657600" y="3429000"/>
            <a:ext cx="890588" cy="396875"/>
          </a:xfrm>
          <a:prstGeom prst="rect">
            <a:avLst/>
          </a:prstGeom>
          <a:noFill/>
          <a:ln w="9525">
            <a:noFill/>
            <a:miter lim="800000"/>
            <a:headEnd/>
            <a:tailEnd/>
          </a:ln>
          <a:effectLst/>
        </p:spPr>
        <p:txBody>
          <a:bodyPr wrap="none">
            <a:prstTxWarp prst="textNoShape">
              <a:avLst/>
            </a:prstTxWarp>
            <a:spAutoFit/>
          </a:bodyPr>
          <a:lstStyle/>
          <a:p>
            <a:pPr algn="ctr"/>
            <a:r>
              <a:rPr lang="en-US" sz="1000"/>
              <a:t>Rendezvous</a:t>
            </a:r>
          </a:p>
          <a:p>
            <a:pPr algn="ctr"/>
            <a:r>
              <a:rPr lang="en-US" sz="1000"/>
              <a:t>Network</a:t>
            </a:r>
          </a:p>
        </p:txBody>
      </p:sp>
      <p:sp>
        <p:nvSpPr>
          <p:cNvPr id="120853" name="Text Box 21"/>
          <p:cNvSpPr txBox="1">
            <a:spLocks noChangeArrowheads="1"/>
          </p:cNvSpPr>
          <p:nvPr/>
        </p:nvSpPr>
        <p:spPr bwMode="auto">
          <a:xfrm rot="-5400000">
            <a:off x="-688181" y="4220369"/>
            <a:ext cx="1833562" cy="304800"/>
          </a:xfrm>
          <a:prstGeom prst="rect">
            <a:avLst/>
          </a:prstGeom>
          <a:noFill/>
          <a:ln w="9525">
            <a:noFill/>
            <a:miter lim="800000"/>
            <a:headEnd/>
            <a:tailEnd/>
          </a:ln>
          <a:effectLst/>
        </p:spPr>
        <p:txBody>
          <a:bodyPr wrap="none">
            <a:prstTxWarp prst="textNoShape">
              <a:avLst/>
            </a:prstTxWarp>
            <a:spAutoFit/>
          </a:bodyPr>
          <a:lstStyle/>
          <a:p>
            <a:r>
              <a:rPr lang="en-US" sz="1400"/>
              <a:t>Network Architecture</a:t>
            </a:r>
          </a:p>
        </p:txBody>
      </p:sp>
      <p:grpSp>
        <p:nvGrpSpPr>
          <p:cNvPr id="2" name="Group 22"/>
          <p:cNvGrpSpPr>
            <a:grpSpLocks/>
          </p:cNvGrpSpPr>
          <p:nvPr/>
        </p:nvGrpSpPr>
        <p:grpSpPr bwMode="auto">
          <a:xfrm>
            <a:off x="152400" y="2362200"/>
            <a:ext cx="8839200" cy="304800"/>
            <a:chOff x="96" y="1488"/>
            <a:chExt cx="5568" cy="192"/>
          </a:xfrm>
        </p:grpSpPr>
        <p:sp>
          <p:nvSpPr>
            <p:cNvPr id="120855" name="Line 23"/>
            <p:cNvSpPr>
              <a:spLocks noChangeShapeType="1"/>
            </p:cNvSpPr>
            <p:nvPr/>
          </p:nvSpPr>
          <p:spPr bwMode="auto">
            <a:xfrm>
              <a:off x="96" y="1680"/>
              <a:ext cx="5568" cy="0"/>
            </a:xfrm>
            <a:prstGeom prst="lin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120856" name="Text Box 24"/>
            <p:cNvSpPr txBox="1">
              <a:spLocks noChangeArrowheads="1"/>
            </p:cNvSpPr>
            <p:nvPr/>
          </p:nvSpPr>
          <p:spPr bwMode="auto">
            <a:xfrm>
              <a:off x="2054" y="1488"/>
              <a:ext cx="826" cy="192"/>
            </a:xfrm>
            <a:prstGeom prst="rect">
              <a:avLst/>
            </a:prstGeom>
            <a:noFill/>
            <a:ln w="9525">
              <a:noFill/>
              <a:miter lim="800000"/>
              <a:headEnd/>
              <a:tailEnd/>
            </a:ln>
            <a:effectLst/>
          </p:spPr>
          <p:txBody>
            <a:bodyPr wrap="none">
              <a:prstTxWarp prst="textNoShape">
                <a:avLst/>
              </a:prstTxWarp>
              <a:spAutoFit/>
            </a:bodyPr>
            <a:lstStyle/>
            <a:p>
              <a:r>
                <a:rPr lang="en-US" sz="1400"/>
                <a:t>Service Model</a:t>
              </a:r>
            </a:p>
          </p:txBody>
        </p:sp>
      </p:grpSp>
      <p:sp>
        <p:nvSpPr>
          <p:cNvPr id="120858" name="Rectangle 26"/>
          <p:cNvSpPr>
            <a:spLocks noChangeArrowheads="1"/>
          </p:cNvSpPr>
          <p:nvPr/>
        </p:nvSpPr>
        <p:spPr bwMode="auto">
          <a:xfrm>
            <a:off x="5334000" y="1219200"/>
            <a:ext cx="3429000" cy="3276600"/>
          </a:xfrm>
          <a:prstGeom prst="rect">
            <a:avLst/>
          </a:prstGeom>
          <a:solidFill>
            <a:srgbClr val="C0C0C0">
              <a:alpha val="35001"/>
            </a:srgbClr>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0859" name="Text Box 27"/>
          <p:cNvSpPr txBox="1">
            <a:spLocks noChangeArrowheads="1"/>
          </p:cNvSpPr>
          <p:nvPr/>
        </p:nvSpPr>
        <p:spPr bwMode="auto">
          <a:xfrm>
            <a:off x="8054975" y="2667000"/>
            <a:ext cx="708025" cy="304800"/>
          </a:xfrm>
          <a:prstGeom prst="rect">
            <a:avLst/>
          </a:prstGeom>
          <a:noFill/>
          <a:ln w="9525">
            <a:noFill/>
            <a:miter lim="800000"/>
            <a:headEnd/>
            <a:tailEnd/>
          </a:ln>
          <a:effectLst/>
        </p:spPr>
        <p:txBody>
          <a:bodyPr wrap="none">
            <a:prstTxWarp prst="textNoShape">
              <a:avLst/>
            </a:prstTxWarp>
            <a:spAutoFit/>
          </a:bodyPr>
          <a:lstStyle/>
          <a:p>
            <a:r>
              <a:rPr lang="en-US" sz="1400"/>
              <a:t>Helper</a:t>
            </a:r>
          </a:p>
        </p:txBody>
      </p:sp>
      <p:sp>
        <p:nvSpPr>
          <p:cNvPr id="120860" name="Rectangle 28"/>
          <p:cNvSpPr>
            <a:spLocks noChangeArrowheads="1"/>
          </p:cNvSpPr>
          <p:nvPr/>
        </p:nvSpPr>
        <p:spPr bwMode="auto">
          <a:xfrm>
            <a:off x="7467600" y="3581400"/>
            <a:ext cx="914400" cy="457200"/>
          </a:xfrm>
          <a:prstGeom prst="rect">
            <a:avLst/>
          </a:prstGeom>
          <a:solidFill>
            <a:srgbClr val="FFD308"/>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Error Ctrl</a:t>
            </a:r>
          </a:p>
        </p:txBody>
      </p:sp>
      <p:sp>
        <p:nvSpPr>
          <p:cNvPr id="120861" name="Rectangle 29"/>
          <p:cNvSpPr>
            <a:spLocks noChangeArrowheads="1"/>
          </p:cNvSpPr>
          <p:nvPr/>
        </p:nvSpPr>
        <p:spPr bwMode="auto">
          <a:xfrm>
            <a:off x="7315200" y="2971800"/>
            <a:ext cx="914400" cy="457200"/>
          </a:xfrm>
          <a:prstGeom prst="rect">
            <a:avLst/>
          </a:prstGeom>
          <a:solidFill>
            <a:srgbClr val="FFD308"/>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a:t>
            </a:r>
          </a:p>
        </p:txBody>
      </p:sp>
      <p:sp>
        <p:nvSpPr>
          <p:cNvPr id="120862" name="Rectangle 30"/>
          <p:cNvSpPr>
            <a:spLocks noChangeArrowheads="1"/>
          </p:cNvSpPr>
          <p:nvPr/>
        </p:nvSpPr>
        <p:spPr bwMode="auto">
          <a:xfrm>
            <a:off x="5638800" y="1676400"/>
            <a:ext cx="1066800" cy="457200"/>
          </a:xfrm>
          <a:prstGeom prst="rect">
            <a:avLst/>
          </a:prstGeom>
          <a:solidFill>
            <a:srgbClr val="FFD308"/>
          </a:solidFill>
          <a:ln w="9525">
            <a:solidFill>
              <a:schemeClr val="tx1"/>
            </a:solidFill>
            <a:miter lim="800000"/>
            <a:headEnd/>
            <a:tailEnd/>
          </a:ln>
        </p:spPr>
        <p:txBody>
          <a:bodyPr wrap="none" anchor="ctr">
            <a:prstTxWarp prst="textNoShape">
              <a:avLst/>
            </a:prstTxWarp>
          </a:bodyPr>
          <a:lstStyle/>
          <a:p>
            <a:pPr algn="ctr"/>
            <a:r>
              <a:rPr lang="en-US" sz="1200">
                <a:solidFill>
                  <a:srgbClr val="000000"/>
                </a:solidFill>
              </a:rPr>
              <a:t>Fragmentation</a:t>
            </a:r>
          </a:p>
        </p:txBody>
      </p:sp>
      <p:sp>
        <p:nvSpPr>
          <p:cNvPr id="120863" name="Rectangle 31"/>
          <p:cNvSpPr>
            <a:spLocks noChangeArrowheads="1"/>
          </p:cNvSpPr>
          <p:nvPr/>
        </p:nvSpPr>
        <p:spPr bwMode="auto">
          <a:xfrm>
            <a:off x="5791200" y="2514600"/>
            <a:ext cx="914400" cy="457200"/>
          </a:xfrm>
          <a:prstGeom prst="rect">
            <a:avLst/>
          </a:prstGeom>
          <a:solidFill>
            <a:srgbClr val="FFD308"/>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Caching</a:t>
            </a:r>
          </a:p>
        </p:txBody>
      </p:sp>
      <p:sp>
        <p:nvSpPr>
          <p:cNvPr id="120866" name="Rectangle 34"/>
          <p:cNvSpPr>
            <a:spLocks noChangeArrowheads="1"/>
          </p:cNvSpPr>
          <p:nvPr/>
        </p:nvSpPr>
        <p:spPr bwMode="auto">
          <a:xfrm>
            <a:off x="457200" y="4495800"/>
            <a:ext cx="8305800" cy="1981200"/>
          </a:xfrm>
          <a:prstGeom prst="rect">
            <a:avLst/>
          </a:prstGeom>
          <a:solidFill>
            <a:srgbClr val="C0C0C0">
              <a:alpha val="28000"/>
            </a:srgbClr>
          </a:solidFill>
          <a:ln w="9525">
            <a:solidFill>
              <a:schemeClr val="tx1"/>
            </a:solidFill>
            <a:prstDash val="dash"/>
            <a:miter lim="800000"/>
            <a:headEnd/>
            <a:tailEnd/>
          </a:ln>
          <a:effectLst/>
        </p:spPr>
        <p:txBody>
          <a:bodyPr wrap="none" anchor="ctr">
            <a:prstTxWarp prst="textNoShape">
              <a:avLst/>
            </a:prstTxWarp>
          </a:bodyPr>
          <a:lstStyle/>
          <a:p>
            <a:endParaRPr lang="en-US"/>
          </a:p>
        </p:txBody>
      </p:sp>
      <p:sp>
        <p:nvSpPr>
          <p:cNvPr id="120867" name="Cloud"/>
          <p:cNvSpPr>
            <a:spLocks noChangeAspect="1" noEditPoints="1" noChangeArrowheads="1"/>
          </p:cNvSpPr>
          <p:nvPr/>
        </p:nvSpPr>
        <p:spPr bwMode="auto">
          <a:xfrm>
            <a:off x="609600" y="4972050"/>
            <a:ext cx="1906588" cy="12763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prstTxWarp prst="textNoShape">
              <a:avLst/>
            </a:prstTxWarp>
          </a:bodyPr>
          <a:lstStyle/>
          <a:p>
            <a:endParaRPr lang="en-US"/>
          </a:p>
        </p:txBody>
      </p:sp>
      <p:sp>
        <p:nvSpPr>
          <p:cNvPr id="120868" name="Cloud"/>
          <p:cNvSpPr>
            <a:spLocks noChangeAspect="1" noEditPoints="1" noChangeArrowheads="1"/>
          </p:cNvSpPr>
          <p:nvPr/>
        </p:nvSpPr>
        <p:spPr bwMode="auto">
          <a:xfrm>
            <a:off x="2590800" y="5105400"/>
            <a:ext cx="1906588" cy="12763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prstTxWarp prst="textNoShape">
              <a:avLst/>
            </a:prstTxWarp>
          </a:bodyPr>
          <a:lstStyle/>
          <a:p>
            <a:endParaRPr lang="en-US"/>
          </a:p>
        </p:txBody>
      </p:sp>
      <p:sp>
        <p:nvSpPr>
          <p:cNvPr id="120869" name="Cloud"/>
          <p:cNvSpPr>
            <a:spLocks noChangeAspect="1" noEditPoints="1" noChangeArrowheads="1"/>
          </p:cNvSpPr>
          <p:nvPr/>
        </p:nvSpPr>
        <p:spPr bwMode="auto">
          <a:xfrm>
            <a:off x="4343400" y="4991100"/>
            <a:ext cx="1906588" cy="12763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prstTxWarp prst="textNoShape">
              <a:avLst/>
            </a:prstTxWarp>
          </a:bodyPr>
          <a:lstStyle/>
          <a:p>
            <a:endParaRPr lang="en-US"/>
          </a:p>
        </p:txBody>
      </p:sp>
      <p:sp>
        <p:nvSpPr>
          <p:cNvPr id="120870" name="Cloud"/>
          <p:cNvSpPr>
            <a:spLocks noChangeAspect="1" noEditPoints="1" noChangeArrowheads="1"/>
          </p:cNvSpPr>
          <p:nvPr/>
        </p:nvSpPr>
        <p:spPr bwMode="auto">
          <a:xfrm>
            <a:off x="6172200" y="4972050"/>
            <a:ext cx="1906588" cy="12763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prstTxWarp prst="textNoShape">
              <a:avLst/>
            </a:prstTxWarp>
          </a:bodyPr>
          <a:lstStyle/>
          <a:p>
            <a:endParaRPr lang="en-US"/>
          </a:p>
        </p:txBody>
      </p:sp>
      <p:sp>
        <p:nvSpPr>
          <p:cNvPr id="120871" name="Rectangle 39"/>
          <p:cNvSpPr>
            <a:spLocks noChangeArrowheads="1"/>
          </p:cNvSpPr>
          <p:nvPr/>
        </p:nvSpPr>
        <p:spPr bwMode="auto">
          <a:xfrm>
            <a:off x="1143000" y="4972050"/>
            <a:ext cx="381000" cy="3810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TM</a:t>
            </a:r>
          </a:p>
        </p:txBody>
      </p:sp>
      <p:sp>
        <p:nvSpPr>
          <p:cNvPr id="120872" name="Rectangle 40"/>
          <p:cNvSpPr>
            <a:spLocks noChangeArrowheads="1"/>
          </p:cNvSpPr>
          <p:nvPr/>
        </p:nvSpPr>
        <p:spPr bwMode="auto">
          <a:xfrm>
            <a:off x="3048000" y="5200650"/>
            <a:ext cx="381000" cy="3810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TM</a:t>
            </a:r>
          </a:p>
        </p:txBody>
      </p:sp>
      <p:sp>
        <p:nvSpPr>
          <p:cNvPr id="120873" name="Rectangle 41"/>
          <p:cNvSpPr>
            <a:spLocks noChangeArrowheads="1"/>
          </p:cNvSpPr>
          <p:nvPr/>
        </p:nvSpPr>
        <p:spPr bwMode="auto">
          <a:xfrm>
            <a:off x="4876800" y="4914900"/>
            <a:ext cx="381000" cy="3810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TM</a:t>
            </a:r>
          </a:p>
        </p:txBody>
      </p:sp>
      <p:sp>
        <p:nvSpPr>
          <p:cNvPr id="120874" name="Rectangle 42"/>
          <p:cNvSpPr>
            <a:spLocks noChangeArrowheads="1"/>
          </p:cNvSpPr>
          <p:nvPr/>
        </p:nvSpPr>
        <p:spPr bwMode="auto">
          <a:xfrm>
            <a:off x="6705600" y="4895850"/>
            <a:ext cx="381000" cy="3810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TM</a:t>
            </a:r>
          </a:p>
        </p:txBody>
      </p:sp>
      <p:sp>
        <p:nvSpPr>
          <p:cNvPr id="120875" name="Text Box 43"/>
          <p:cNvSpPr txBox="1">
            <a:spLocks noChangeArrowheads="1"/>
          </p:cNvSpPr>
          <p:nvPr/>
        </p:nvSpPr>
        <p:spPr bwMode="auto">
          <a:xfrm>
            <a:off x="7689850" y="4495800"/>
            <a:ext cx="1073150" cy="304800"/>
          </a:xfrm>
          <a:prstGeom prst="rect">
            <a:avLst/>
          </a:prstGeom>
          <a:noFill/>
          <a:ln w="9525">
            <a:noFill/>
            <a:miter lim="800000"/>
            <a:headEnd/>
            <a:tailEnd/>
          </a:ln>
          <a:effectLst/>
        </p:spPr>
        <p:txBody>
          <a:bodyPr wrap="none">
            <a:prstTxWarp prst="textNoShape">
              <a:avLst/>
            </a:prstTxWarp>
            <a:spAutoFit/>
          </a:bodyPr>
          <a:lstStyle/>
          <a:p>
            <a:r>
              <a:rPr lang="en-US" sz="1400"/>
              <a:t>Forwarding</a:t>
            </a:r>
          </a:p>
        </p:txBody>
      </p:sp>
      <p:sp>
        <p:nvSpPr>
          <p:cNvPr id="120876" name="Text Box 44"/>
          <p:cNvSpPr txBox="1">
            <a:spLocks noChangeArrowheads="1"/>
          </p:cNvSpPr>
          <p:nvPr/>
        </p:nvSpPr>
        <p:spPr bwMode="auto">
          <a:xfrm>
            <a:off x="1103313" y="5410200"/>
            <a:ext cx="819150" cy="396875"/>
          </a:xfrm>
          <a:prstGeom prst="rect">
            <a:avLst/>
          </a:prstGeom>
          <a:noFill/>
          <a:ln w="9525">
            <a:noFill/>
            <a:miter lim="800000"/>
            <a:headEnd/>
            <a:tailEnd/>
          </a:ln>
          <a:effectLst/>
        </p:spPr>
        <p:txBody>
          <a:bodyPr wrap="none">
            <a:prstTxWarp prst="textNoShape">
              <a:avLst/>
            </a:prstTxWarp>
            <a:spAutoFit/>
          </a:bodyPr>
          <a:lstStyle/>
          <a:p>
            <a:pPr algn="ctr"/>
            <a:r>
              <a:rPr lang="en-US" sz="1000"/>
              <a:t>Forwarding</a:t>
            </a:r>
          </a:p>
          <a:p>
            <a:pPr algn="ctr"/>
            <a:r>
              <a:rPr lang="en-US" sz="1000"/>
              <a:t>Network</a:t>
            </a:r>
          </a:p>
        </p:txBody>
      </p:sp>
      <p:sp>
        <p:nvSpPr>
          <p:cNvPr id="120877" name="Text Box 45"/>
          <p:cNvSpPr txBox="1">
            <a:spLocks noChangeArrowheads="1"/>
          </p:cNvSpPr>
          <p:nvPr/>
        </p:nvSpPr>
        <p:spPr bwMode="auto">
          <a:xfrm>
            <a:off x="3124200" y="5562600"/>
            <a:ext cx="819150" cy="396875"/>
          </a:xfrm>
          <a:prstGeom prst="rect">
            <a:avLst/>
          </a:prstGeom>
          <a:noFill/>
          <a:ln w="9525">
            <a:noFill/>
            <a:miter lim="800000"/>
            <a:headEnd/>
            <a:tailEnd/>
          </a:ln>
          <a:effectLst/>
        </p:spPr>
        <p:txBody>
          <a:bodyPr wrap="none">
            <a:prstTxWarp prst="textNoShape">
              <a:avLst/>
            </a:prstTxWarp>
            <a:spAutoFit/>
          </a:bodyPr>
          <a:lstStyle/>
          <a:p>
            <a:pPr algn="ctr"/>
            <a:r>
              <a:rPr lang="en-US" sz="1000"/>
              <a:t>Forwarding</a:t>
            </a:r>
          </a:p>
          <a:p>
            <a:pPr algn="ctr"/>
            <a:r>
              <a:rPr lang="en-US" sz="1000"/>
              <a:t>Network</a:t>
            </a:r>
          </a:p>
        </p:txBody>
      </p:sp>
      <p:sp>
        <p:nvSpPr>
          <p:cNvPr id="120878" name="Text Box 46"/>
          <p:cNvSpPr txBox="1">
            <a:spLocks noChangeArrowheads="1"/>
          </p:cNvSpPr>
          <p:nvPr/>
        </p:nvSpPr>
        <p:spPr bwMode="auto">
          <a:xfrm>
            <a:off x="4800600" y="5410200"/>
            <a:ext cx="819150" cy="396875"/>
          </a:xfrm>
          <a:prstGeom prst="rect">
            <a:avLst/>
          </a:prstGeom>
          <a:noFill/>
          <a:ln w="9525">
            <a:noFill/>
            <a:miter lim="800000"/>
            <a:headEnd/>
            <a:tailEnd/>
          </a:ln>
          <a:effectLst/>
        </p:spPr>
        <p:txBody>
          <a:bodyPr wrap="none">
            <a:prstTxWarp prst="textNoShape">
              <a:avLst/>
            </a:prstTxWarp>
            <a:spAutoFit/>
          </a:bodyPr>
          <a:lstStyle/>
          <a:p>
            <a:pPr algn="ctr"/>
            <a:r>
              <a:rPr lang="en-US" sz="1000"/>
              <a:t>Forwarding</a:t>
            </a:r>
          </a:p>
          <a:p>
            <a:pPr algn="ctr"/>
            <a:r>
              <a:rPr lang="en-US" sz="1000"/>
              <a:t>Network</a:t>
            </a:r>
          </a:p>
        </p:txBody>
      </p:sp>
      <p:sp>
        <p:nvSpPr>
          <p:cNvPr id="120879" name="Text Box 47"/>
          <p:cNvSpPr txBox="1">
            <a:spLocks noChangeArrowheads="1"/>
          </p:cNvSpPr>
          <p:nvPr/>
        </p:nvSpPr>
        <p:spPr bwMode="auto">
          <a:xfrm>
            <a:off x="6705600" y="5410200"/>
            <a:ext cx="819150" cy="396875"/>
          </a:xfrm>
          <a:prstGeom prst="rect">
            <a:avLst/>
          </a:prstGeom>
          <a:noFill/>
          <a:ln w="9525">
            <a:noFill/>
            <a:miter lim="800000"/>
            <a:headEnd/>
            <a:tailEnd/>
          </a:ln>
          <a:effectLst/>
        </p:spPr>
        <p:txBody>
          <a:bodyPr wrap="none">
            <a:prstTxWarp prst="textNoShape">
              <a:avLst/>
            </a:prstTxWarp>
            <a:spAutoFit/>
          </a:bodyPr>
          <a:lstStyle/>
          <a:p>
            <a:pPr algn="ctr"/>
            <a:r>
              <a:rPr lang="en-US" sz="1000"/>
              <a:t>Forwarding</a:t>
            </a:r>
          </a:p>
          <a:p>
            <a:pPr algn="ctr"/>
            <a:r>
              <a:rPr lang="en-US" sz="1000"/>
              <a:t>Network</a:t>
            </a:r>
          </a:p>
        </p:txBody>
      </p:sp>
      <p:sp>
        <p:nvSpPr>
          <p:cNvPr id="120880" name="Rectangle 48"/>
          <p:cNvSpPr>
            <a:spLocks noChangeArrowheads="1"/>
          </p:cNvSpPr>
          <p:nvPr/>
        </p:nvSpPr>
        <p:spPr bwMode="auto">
          <a:xfrm>
            <a:off x="3581400" y="5257800"/>
            <a:ext cx="306388" cy="304800"/>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200">
                <a:solidFill>
                  <a:srgbClr val="000000"/>
                </a:solidFill>
              </a:rPr>
              <a:t>FN</a:t>
            </a:r>
            <a:endParaRPr lang="en-US" sz="1600">
              <a:solidFill>
                <a:srgbClr val="000000"/>
              </a:solidFill>
            </a:endParaRPr>
          </a:p>
        </p:txBody>
      </p:sp>
      <p:grpSp>
        <p:nvGrpSpPr>
          <p:cNvPr id="3" name="Group 50"/>
          <p:cNvGrpSpPr>
            <a:grpSpLocks/>
          </p:cNvGrpSpPr>
          <p:nvPr/>
        </p:nvGrpSpPr>
        <p:grpSpPr bwMode="auto">
          <a:xfrm>
            <a:off x="76200" y="958850"/>
            <a:ext cx="3657600" cy="4298950"/>
            <a:chOff x="48" y="604"/>
            <a:chExt cx="2304" cy="2708"/>
          </a:xfrm>
        </p:grpSpPr>
        <p:sp>
          <p:nvSpPr>
            <p:cNvPr id="120883" name="Rectangle 51"/>
            <p:cNvSpPr>
              <a:spLocks noChangeArrowheads="1"/>
            </p:cNvSpPr>
            <p:nvPr/>
          </p:nvSpPr>
          <p:spPr bwMode="auto">
            <a:xfrm>
              <a:off x="288" y="768"/>
              <a:ext cx="1344" cy="912"/>
            </a:xfrm>
            <a:prstGeom prst="rect">
              <a:avLst/>
            </a:prstGeom>
            <a:solidFill>
              <a:srgbClr val="C0C0C0">
                <a:alpha val="50000"/>
              </a:srgbClr>
            </a:solidFill>
            <a:ln w="9525">
              <a:solidFill>
                <a:schemeClr val="tx1"/>
              </a:solidFill>
              <a:miter lim="800000"/>
              <a:headEnd/>
              <a:tailEnd/>
            </a:ln>
            <a:effectLst/>
          </p:spPr>
          <p:txBody>
            <a:bodyPr wrap="none" anchor="ctr">
              <a:prstTxWarp prst="textNoShape">
                <a:avLst/>
              </a:prstTxWarp>
            </a:bodyPr>
            <a:lstStyle/>
            <a:p>
              <a:endParaRPr lang="en-US"/>
            </a:p>
          </p:txBody>
        </p:sp>
        <p:sp>
          <p:nvSpPr>
            <p:cNvPr id="120884" name="Rectangle 52"/>
            <p:cNvSpPr>
              <a:spLocks noChangeArrowheads="1"/>
            </p:cNvSpPr>
            <p:nvPr/>
          </p:nvSpPr>
          <p:spPr bwMode="auto">
            <a:xfrm>
              <a:off x="528" y="1020"/>
              <a:ext cx="288" cy="288"/>
            </a:xfrm>
            <a:prstGeom prst="rect">
              <a:avLst/>
            </a:prstGeom>
            <a:solidFill>
              <a:srgbClr val="FFAF00">
                <a:alpha val="50000"/>
              </a:srgbClr>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pub</a:t>
              </a:r>
            </a:p>
          </p:txBody>
        </p:sp>
        <p:sp>
          <p:nvSpPr>
            <p:cNvPr id="120885" name="Rectangle 53"/>
            <p:cNvSpPr>
              <a:spLocks noChangeArrowheads="1"/>
            </p:cNvSpPr>
            <p:nvPr/>
          </p:nvSpPr>
          <p:spPr bwMode="auto">
            <a:xfrm>
              <a:off x="480" y="1068"/>
              <a:ext cx="288" cy="288"/>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pub</a:t>
              </a:r>
            </a:p>
          </p:txBody>
        </p:sp>
        <p:sp>
          <p:nvSpPr>
            <p:cNvPr id="120886" name="Rectangle 54"/>
            <p:cNvSpPr>
              <a:spLocks noChangeArrowheads="1"/>
            </p:cNvSpPr>
            <p:nvPr/>
          </p:nvSpPr>
          <p:spPr bwMode="auto">
            <a:xfrm>
              <a:off x="1056" y="864"/>
              <a:ext cx="288" cy="288"/>
            </a:xfrm>
            <a:prstGeom prst="rect">
              <a:avLst/>
            </a:prstGeom>
            <a:solidFill>
              <a:srgbClr val="FFAF00">
                <a:alpha val="50000"/>
              </a:srgbClr>
            </a:solidFill>
            <a:ln w="9525">
              <a:solidFill>
                <a:schemeClr val="tx1"/>
              </a:solidFill>
              <a:miter lim="800000"/>
              <a:headEnd/>
              <a:tailEnd/>
            </a:ln>
          </p:spPr>
          <p:txBody>
            <a:bodyPr wrap="none" anchor="ctr">
              <a:prstTxWarp prst="textNoShape">
                <a:avLst/>
              </a:prstTxWarp>
            </a:bodyPr>
            <a:lstStyle/>
            <a:p>
              <a:pPr algn="ctr"/>
              <a:r>
                <a:rPr lang="en-US" sz="1600">
                  <a:solidFill>
                    <a:srgbClr val="000000"/>
                  </a:solidFill>
                </a:rPr>
                <a:t>pub</a:t>
              </a:r>
            </a:p>
          </p:txBody>
        </p:sp>
        <p:sp>
          <p:nvSpPr>
            <p:cNvPr id="120887" name="Rectangle 55"/>
            <p:cNvSpPr>
              <a:spLocks noChangeArrowheads="1"/>
            </p:cNvSpPr>
            <p:nvPr/>
          </p:nvSpPr>
          <p:spPr bwMode="auto">
            <a:xfrm>
              <a:off x="1008" y="912"/>
              <a:ext cx="288" cy="288"/>
            </a:xfrm>
            <a:prstGeom prst="rect">
              <a:avLst/>
            </a:prstGeom>
            <a:solidFill>
              <a:srgbClr val="FFAF00"/>
            </a:solidFill>
            <a:ln w="9525">
              <a:solidFill>
                <a:schemeClr val="tx1"/>
              </a:solidFill>
              <a:miter lim="800000"/>
              <a:headEnd/>
              <a:tailEnd/>
            </a:ln>
          </p:spPr>
          <p:txBody>
            <a:bodyPr wrap="none" anchor="ctr">
              <a:prstTxWarp prst="textNoShape">
                <a:avLst/>
              </a:prstTxWarp>
            </a:bodyPr>
            <a:lstStyle/>
            <a:p>
              <a:pPr algn="ctr"/>
              <a:r>
                <a:rPr lang="en-US" sz="1600" dirty="0">
                  <a:solidFill>
                    <a:srgbClr val="000000"/>
                  </a:solidFill>
                </a:rPr>
                <a:t>sub</a:t>
              </a:r>
            </a:p>
          </p:txBody>
        </p:sp>
        <p:sp>
          <p:nvSpPr>
            <p:cNvPr id="120888" name="Text Box 56"/>
            <p:cNvSpPr txBox="1">
              <a:spLocks noChangeArrowheads="1"/>
            </p:cNvSpPr>
            <p:nvPr/>
          </p:nvSpPr>
          <p:spPr bwMode="auto">
            <a:xfrm>
              <a:off x="288" y="768"/>
              <a:ext cx="371" cy="192"/>
            </a:xfrm>
            <a:prstGeom prst="rect">
              <a:avLst/>
            </a:prstGeom>
            <a:noFill/>
            <a:ln w="9525">
              <a:noFill/>
              <a:miter lim="800000"/>
              <a:headEnd/>
              <a:tailEnd/>
            </a:ln>
            <a:effectLst/>
          </p:spPr>
          <p:txBody>
            <a:bodyPr wrap="none">
              <a:prstTxWarp prst="textNoShape">
                <a:avLst/>
              </a:prstTxWarp>
              <a:spAutoFit/>
            </a:bodyPr>
            <a:lstStyle/>
            <a:p>
              <a:r>
                <a:rPr lang="en-US" sz="1400"/>
                <a:t>Apps</a:t>
              </a:r>
            </a:p>
          </p:txBody>
        </p:sp>
        <p:sp>
          <p:nvSpPr>
            <p:cNvPr id="120889" name="Text Box 57"/>
            <p:cNvSpPr txBox="1">
              <a:spLocks noChangeArrowheads="1"/>
            </p:cNvSpPr>
            <p:nvPr/>
          </p:nvSpPr>
          <p:spPr bwMode="auto">
            <a:xfrm rot="-5400000">
              <a:off x="-362" y="1014"/>
              <a:ext cx="1012" cy="192"/>
            </a:xfrm>
            <a:prstGeom prst="rect">
              <a:avLst/>
            </a:prstGeom>
            <a:noFill/>
            <a:ln w="9525">
              <a:noFill/>
              <a:miter lim="800000"/>
              <a:headEnd/>
              <a:tailEnd/>
            </a:ln>
            <a:effectLst/>
          </p:spPr>
          <p:txBody>
            <a:bodyPr wrap="none">
              <a:prstTxWarp prst="textNoShape">
                <a:avLst/>
              </a:prstTxWarp>
              <a:spAutoFit/>
            </a:bodyPr>
            <a:lstStyle/>
            <a:p>
              <a:r>
                <a:rPr lang="en-US" sz="1400" dirty="0"/>
                <a:t>Node Architecture</a:t>
              </a:r>
            </a:p>
          </p:txBody>
        </p:sp>
        <p:sp>
          <p:nvSpPr>
            <p:cNvPr id="120890" name="Line 58"/>
            <p:cNvSpPr>
              <a:spLocks noChangeShapeType="1"/>
            </p:cNvSpPr>
            <p:nvPr/>
          </p:nvSpPr>
          <p:spPr bwMode="auto">
            <a:xfrm>
              <a:off x="720" y="1344"/>
              <a:ext cx="1632" cy="1968"/>
            </a:xfrm>
            <a:prstGeom prst="line">
              <a:avLst/>
            </a:prstGeom>
            <a:noFill/>
            <a:ln w="9525">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20891" name="Line 59"/>
            <p:cNvSpPr>
              <a:spLocks noChangeShapeType="1"/>
            </p:cNvSpPr>
            <p:nvPr/>
          </p:nvSpPr>
          <p:spPr bwMode="auto">
            <a:xfrm>
              <a:off x="1152" y="1200"/>
              <a:ext cx="1200" cy="2112"/>
            </a:xfrm>
            <a:prstGeom prst="line">
              <a:avLst/>
            </a:prstGeom>
            <a:noFill/>
            <a:ln w="9525">
              <a:solidFill>
                <a:schemeClr val="tx1"/>
              </a:solidFill>
              <a:round/>
              <a:headEnd type="triangle" w="med" len="med"/>
              <a:tailEnd type="triangle" w="med" len="med"/>
            </a:ln>
            <a:effectLst/>
          </p:spPr>
          <p:txBody>
            <a:bodyPr wrap="none" anchor="ctr">
              <a:prstTxWarp prst="textNoShape">
                <a:avLst/>
              </a:prstTxWarp>
            </a:bodyPr>
            <a:lstStyle/>
            <a:p>
              <a:endParaRPr lang="en-US"/>
            </a:p>
          </p:txBody>
        </p:sp>
      </p:grpSp>
      <p:sp>
        <p:nvSpPr>
          <p:cNvPr id="120892" name="Line 60"/>
          <p:cNvSpPr>
            <a:spLocks noChangeShapeType="1"/>
          </p:cNvSpPr>
          <p:nvPr/>
        </p:nvSpPr>
        <p:spPr bwMode="auto">
          <a:xfrm>
            <a:off x="1066800" y="2133600"/>
            <a:ext cx="2133600" cy="10668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93" name="Line 61"/>
          <p:cNvSpPr>
            <a:spLocks noChangeShapeType="1"/>
          </p:cNvSpPr>
          <p:nvPr/>
        </p:nvSpPr>
        <p:spPr bwMode="auto">
          <a:xfrm>
            <a:off x="1828800" y="1905000"/>
            <a:ext cx="1371600" cy="12954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
        <p:nvSpPr>
          <p:cNvPr id="120894" name="Line 62"/>
          <p:cNvSpPr>
            <a:spLocks noChangeShapeType="1"/>
          </p:cNvSpPr>
          <p:nvPr/>
        </p:nvSpPr>
        <p:spPr bwMode="auto">
          <a:xfrm>
            <a:off x="990600" y="2152650"/>
            <a:ext cx="0" cy="762000"/>
          </a:xfrm>
          <a:prstGeom prst="line">
            <a:avLst/>
          </a:prstGeom>
          <a:noFill/>
          <a:ln w="9525">
            <a:solidFill>
              <a:schemeClr val="tx1"/>
            </a:solidFill>
            <a:round/>
            <a:headEnd type="triangle" w="med" len="med"/>
            <a:tailEnd type="triangle" w="med" len="med"/>
          </a:ln>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An Example: Intra-Domain Forwarding</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lstStyle/>
          <a:p>
            <a:pPr>
              <a:buNone/>
            </a:pPr>
            <a:r>
              <a:rPr lang="en-US" dirty="0" smtClean="0"/>
              <a:t>Information is sent along a route of</a:t>
            </a:r>
            <a:r>
              <a:rPr lang="en-US" dirty="0" smtClean="0"/>
              <a:t> (intra-domain) hops </a:t>
            </a:r>
            <a:r>
              <a:rPr lang="en-US" dirty="0" smtClean="0"/>
              <a:t>in the Internet</a:t>
            </a:r>
          </a:p>
          <a:p>
            <a:pPr>
              <a:buNone/>
            </a:pPr>
            <a:r>
              <a:rPr lang="en-US" dirty="0" smtClean="0"/>
              <a:t>-&gt; Requires some form of minimal state in each hop</a:t>
            </a:r>
          </a:p>
          <a:p>
            <a:pPr lvl="1"/>
            <a:endParaRPr lang="en-US" dirty="0" smtClean="0"/>
          </a:p>
          <a:p>
            <a:pPr>
              <a:buNone/>
            </a:pPr>
            <a:r>
              <a:rPr lang="en-US" dirty="0" smtClean="0">
                <a:solidFill>
                  <a:srgbClr val="FF0000"/>
                </a:solidFill>
              </a:rPr>
              <a:t>Question: </a:t>
            </a:r>
            <a:r>
              <a:rPr lang="en-US" dirty="0" smtClean="0"/>
              <a:t>What if we could include the state in the packet?</a:t>
            </a:r>
          </a:p>
          <a:p>
            <a:pPr>
              <a:buNone/>
            </a:pPr>
            <a:endParaRPr lang="en-US" dirty="0"/>
          </a:p>
        </p:txBody>
      </p:sp>
      <p:pic>
        <p:nvPicPr>
          <p:cNvPr id="6" name="Picture 8"/>
          <p:cNvPicPr>
            <a:picLocks noChangeAspect="1" noChangeArrowheads="1"/>
          </p:cNvPicPr>
          <p:nvPr/>
        </p:nvPicPr>
        <p:blipFill>
          <a:blip r:embed="rId2"/>
          <a:srcRect/>
          <a:stretch>
            <a:fillRect/>
          </a:stretch>
        </p:blipFill>
        <p:spPr bwMode="auto">
          <a:xfrm>
            <a:off x="228600" y="3733800"/>
            <a:ext cx="3956050" cy="2387600"/>
          </a:xfrm>
          <a:prstGeom prst="rect">
            <a:avLst/>
          </a:prstGeom>
          <a:noFill/>
          <a:ln w="12700" cap="flat">
            <a:noFill/>
            <a:round/>
            <a:headEnd/>
            <a:tailEnd/>
          </a:ln>
        </p:spPr>
      </p:pic>
      <p:pic>
        <p:nvPicPr>
          <p:cNvPr id="7" name="Picture 10"/>
          <p:cNvPicPr>
            <a:picLocks noChangeAspect="1" noChangeArrowheads="1"/>
          </p:cNvPicPr>
          <p:nvPr/>
        </p:nvPicPr>
        <p:blipFill>
          <a:blip r:embed="rId2"/>
          <a:srcRect/>
          <a:stretch>
            <a:fillRect/>
          </a:stretch>
        </p:blipFill>
        <p:spPr bwMode="auto">
          <a:xfrm>
            <a:off x="5734050" y="4076700"/>
            <a:ext cx="3124200" cy="1885950"/>
          </a:xfrm>
          <a:prstGeom prst="rect">
            <a:avLst/>
          </a:prstGeom>
          <a:noFill/>
          <a:ln w="12700" cap="flat">
            <a:noFill/>
            <a:round/>
            <a:headEnd/>
            <a:tailEnd/>
          </a:ln>
        </p:spPr>
      </p:pic>
      <p:sp>
        <p:nvSpPr>
          <p:cNvPr id="8" name="AutoShape 14"/>
          <p:cNvSpPr>
            <a:spLocks/>
          </p:cNvSpPr>
          <p:nvPr/>
        </p:nvSpPr>
        <p:spPr bwMode="auto">
          <a:xfrm>
            <a:off x="4318000" y="4394200"/>
            <a:ext cx="1270000" cy="1270000"/>
          </a:xfrm>
          <a:prstGeom prst="rightArrow">
            <a:avLst>
              <a:gd name="adj1" fmla="val 32000"/>
              <a:gd name="adj2" fmla="val 44000"/>
            </a:avLst>
          </a:prstGeom>
          <a:solidFill>
            <a:srgbClr val="34C333"/>
          </a:solidFill>
          <a:ln w="12700" cap="flat">
            <a:solidFill>
              <a:schemeClr val="tx1"/>
            </a:solidFill>
            <a:prstDash val="solid"/>
            <a:round/>
            <a:headEnd type="none" w="med" len="med"/>
            <a:tailEnd type="none" w="med" len="med"/>
          </a:ln>
        </p:spPr>
        <p:txBody>
          <a:bodyPr lIns="0" tIns="0" rIns="0" bIns="0">
            <a:prstTxWarp prst="textNoShape">
              <a:avLst/>
            </a:prstTxWarp>
          </a:bodyPr>
          <a:lstStyle/>
          <a:p>
            <a:endParaRPr lang="en-US"/>
          </a:p>
        </p:txBody>
      </p:sp>
      <p:sp>
        <p:nvSpPr>
          <p:cNvPr id="9" name="Rectangle 9"/>
          <p:cNvSpPr>
            <a:spLocks/>
          </p:cNvSpPr>
          <p:nvPr/>
        </p:nvSpPr>
        <p:spPr bwMode="auto">
          <a:xfrm>
            <a:off x="584200" y="4432300"/>
            <a:ext cx="2755900" cy="1054100"/>
          </a:xfrm>
          <a:prstGeom prst="rect">
            <a:avLst/>
          </a:prstGeom>
          <a:solidFill>
            <a:srgbClr val="FFFFFF"/>
          </a:solidFill>
          <a:ln w="12700" cap="flat">
            <a:noFill/>
            <a:miter lim="800000"/>
            <a:headEnd type="none" w="med" len="med"/>
            <a:tailEnd type="none" w="med" len="med"/>
          </a:ln>
        </p:spPr>
        <p:txBody>
          <a:bodyPr lIns="0" tIns="0" rIns="0" bIns="0" anchor="ctr">
            <a:prstTxWarp prst="textNoShape">
              <a:avLst/>
            </a:prstTxWarp>
          </a:bodyPr>
          <a:lstStyle/>
          <a:p>
            <a:pPr algn="ctr"/>
            <a:r>
              <a:rPr lang="en-US" sz="2400" dirty="0">
                <a:solidFill>
                  <a:schemeClr val="tx1"/>
                </a:solidFill>
                <a:ea typeface="Arial" charset="0"/>
                <a:cs typeface="Arial" charset="0"/>
              </a:rPr>
              <a:t>A: {HOP1; HOP2;</a:t>
            </a:r>
          </a:p>
          <a:p>
            <a:pPr algn="ctr"/>
            <a:r>
              <a:rPr lang="en-US" sz="2400" dirty="0">
                <a:solidFill>
                  <a:schemeClr val="tx1"/>
                </a:solidFill>
                <a:ea typeface="Arial" charset="0"/>
                <a:cs typeface="Arial" charset="0"/>
              </a:rPr>
              <a:t>HOP3; HOP4; </a:t>
            </a:r>
          </a:p>
          <a:p>
            <a:pPr algn="ctr"/>
            <a:r>
              <a:rPr lang="en-US" sz="2400" dirty="0">
                <a:solidFill>
                  <a:schemeClr val="tx1"/>
                </a:solidFill>
                <a:ea typeface="Arial" charset="0"/>
                <a:cs typeface="Arial" charset="0"/>
              </a:rPr>
              <a:t>HOP5; ... HOP 40}</a:t>
            </a:r>
          </a:p>
        </p:txBody>
      </p:sp>
      <p:sp>
        <p:nvSpPr>
          <p:cNvPr id="10" name="Rectangle 11"/>
          <p:cNvSpPr>
            <a:spLocks/>
          </p:cNvSpPr>
          <p:nvPr/>
        </p:nvSpPr>
        <p:spPr bwMode="auto">
          <a:xfrm>
            <a:off x="5969000" y="4743450"/>
            <a:ext cx="2755900" cy="698500"/>
          </a:xfrm>
          <a:prstGeom prst="rect">
            <a:avLst/>
          </a:prstGeom>
          <a:solidFill>
            <a:srgbClr val="FFFFFF"/>
          </a:solidFill>
          <a:ln w="12700" cap="flat">
            <a:noFill/>
            <a:miter lim="800000"/>
            <a:headEnd type="none" w="med" len="med"/>
            <a:tailEnd type="none" w="med" len="med"/>
          </a:ln>
        </p:spPr>
        <p:txBody>
          <a:bodyPr lIns="0" tIns="0" rIns="0" bIns="0" anchor="ctr">
            <a:prstTxWarp prst="textNoShape">
              <a:avLst/>
            </a:prstTxWarp>
          </a:bodyPr>
          <a:lstStyle/>
          <a:p>
            <a:pPr algn="ctr"/>
            <a:r>
              <a:rPr lang="en-US" sz="2400">
                <a:solidFill>
                  <a:schemeClr val="tx1"/>
                </a:solidFill>
                <a:ea typeface="Arial" charset="0"/>
                <a:cs typeface="Arial" charset="0"/>
              </a:rPr>
              <a:t>A: {Bloom Filter}</a:t>
            </a:r>
          </a:p>
          <a:p>
            <a:pPr algn="ctr"/>
            <a:endParaRPr lang="en-US" sz="2400">
              <a:solidFill>
                <a:schemeClr val="tx1"/>
              </a:solidFill>
              <a:ea typeface="Arial" charset="0"/>
              <a:cs typeface="Arial" charset="0"/>
            </a:endParaRPr>
          </a:p>
        </p:txBody>
      </p:sp>
      <p:sp>
        <p:nvSpPr>
          <p:cNvPr id="13" name="Slide Number Placeholder 5"/>
          <p:cNvSpPr>
            <a:spLocks noGrp="1"/>
          </p:cNvSpPr>
          <p:nvPr>
            <p:ph type="sldNum" sz="quarter" idx="4294967295"/>
          </p:nvPr>
        </p:nvSpPr>
        <p:spPr>
          <a:xfrm>
            <a:off x="6705600" y="6096000"/>
            <a:ext cx="2209800" cy="228600"/>
          </a:xfrm>
          <a:prstGeom prst="rect">
            <a:avLst/>
          </a:prstGeom>
        </p:spPr>
        <p:txBody>
          <a:bodyPr/>
          <a:lstStyle/>
          <a:p>
            <a:fld id="{1DA6B5F6-C709-0747-A338-806AE10D10C1}" type="slidenum">
              <a:rPr lang="en-US"/>
              <a:pPr/>
              <a:t>15</a:t>
            </a:fld>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16388"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16390" name="Rectangle 6"/>
          <p:cNvSpPr>
            <a:spLocks noGrp="1" noChangeArrowheads="1"/>
          </p:cNvSpPr>
          <p:nvPr>
            <p:ph type="title"/>
          </p:nvPr>
        </p:nvSpPr>
        <p:spPr>
          <a:ln/>
        </p:spPr>
        <p:txBody>
          <a:bodyPr rIns="144000"/>
          <a:lstStyle/>
          <a:p>
            <a:r>
              <a:rPr lang="en-US" dirty="0" smtClean="0"/>
              <a:t>What are Bloom Filters?</a:t>
            </a:r>
            <a:endParaRPr lang="en-US" dirty="0"/>
          </a:p>
        </p:txBody>
      </p:sp>
      <p:sp>
        <p:nvSpPr>
          <p:cNvPr id="16391" name="Rectangle 7"/>
          <p:cNvSpPr>
            <a:spLocks noGrp="1" noChangeArrowheads="1"/>
          </p:cNvSpPr>
          <p:nvPr>
            <p:ph type="body" idx="1"/>
          </p:nvPr>
        </p:nvSpPr>
        <p:spPr>
          <a:xfrm>
            <a:off x="393700" y="1376363"/>
            <a:ext cx="8356600" cy="1181100"/>
          </a:xfrm>
          <a:ln/>
        </p:spPr>
        <p:txBody>
          <a:bodyPr rIns="252000"/>
          <a:lstStyle/>
          <a:p>
            <a:r>
              <a:rPr lang="en-US"/>
              <a:t>Inserting items</a:t>
            </a:r>
          </a:p>
          <a:p>
            <a:pPr lvl="1"/>
            <a:r>
              <a:rPr lang="en-US"/>
              <a:t>Hash the data n times, get index values, and set the bits</a:t>
            </a:r>
          </a:p>
        </p:txBody>
      </p:sp>
      <p:sp>
        <p:nvSpPr>
          <p:cNvPr id="16392" name="Rectangle 8"/>
          <p:cNvSpPr>
            <a:spLocks/>
          </p:cNvSpPr>
          <p:nvPr/>
        </p:nvSpPr>
        <p:spPr bwMode="auto">
          <a:xfrm>
            <a:off x="4584700" y="2654300"/>
            <a:ext cx="368300" cy="3746500"/>
          </a:xfrm>
          <a:prstGeom prst="rect">
            <a:avLst/>
          </a:prstGeom>
          <a:solidFill>
            <a:srgbClr val="EEECE9"/>
          </a:solidFill>
          <a:ln w="12700" cap="flat">
            <a:solidFill>
              <a:srgbClr val="000000"/>
            </a:solidFill>
            <a:prstDash val="solid"/>
            <a:miter lim="800000"/>
            <a:headEnd type="none" w="med" len="med"/>
            <a:tailEnd type="none" w="med" len="med"/>
          </a:ln>
        </p:spPr>
        <p:txBody>
          <a:bodyPr lIns="50800" tIns="50800" bIns="50800">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1</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1</a:t>
            </a:r>
          </a:p>
          <a:p>
            <a:pPr algn="ctr"/>
            <a:r>
              <a:rPr lang="en-US" sz="2400">
                <a:solidFill>
                  <a:srgbClr val="003258"/>
                </a:solidFill>
                <a:latin typeface="Times New Roman" charset="0"/>
                <a:ea typeface="Times New Roman" charset="0"/>
                <a:cs typeface="Times New Roman" charset="0"/>
                <a:sym typeface="Times New Roman" charset="0"/>
              </a:rPr>
              <a:t>0</a:t>
            </a:r>
          </a:p>
        </p:txBody>
      </p:sp>
      <p:sp>
        <p:nvSpPr>
          <p:cNvPr id="16393" name="Rectangle 9"/>
          <p:cNvSpPr>
            <a:spLocks/>
          </p:cNvSpPr>
          <p:nvPr/>
        </p:nvSpPr>
        <p:spPr bwMode="auto">
          <a:xfrm>
            <a:off x="1193800" y="3556000"/>
            <a:ext cx="984250" cy="457200"/>
          </a:xfrm>
          <a:prstGeom prst="rect">
            <a:avLst/>
          </a:prstGeom>
          <a:solidFill>
            <a:srgbClr val="C0B4AC"/>
          </a:solidFill>
          <a:ln w="12700" cap="flat">
            <a:solidFill>
              <a:srgbClr val="000000"/>
            </a:solidFill>
            <a:prstDash val="solid"/>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Data 1</a:t>
            </a:r>
          </a:p>
        </p:txBody>
      </p:sp>
      <p:sp>
        <p:nvSpPr>
          <p:cNvPr id="16394" name="Line 10"/>
          <p:cNvSpPr>
            <a:spLocks noChangeShapeType="1"/>
          </p:cNvSpPr>
          <p:nvPr/>
        </p:nvSpPr>
        <p:spPr bwMode="auto">
          <a:xfrm flipH="1">
            <a:off x="2270125" y="3636963"/>
            <a:ext cx="2244725" cy="103187"/>
          </a:xfrm>
          <a:prstGeom prst="line">
            <a:avLst/>
          </a:prstGeom>
          <a:noFill/>
          <a:ln w="38100" cap="flat">
            <a:solidFill>
              <a:srgbClr val="003258"/>
            </a:solidFill>
            <a:prstDash val="solid"/>
            <a:round/>
            <a:headEnd type="stealth" w="med" len="med"/>
            <a:tailEnd type="none" w="med" len="med"/>
          </a:ln>
        </p:spPr>
        <p:txBody>
          <a:bodyPr lIns="0" tIns="0" rIns="0" bIns="0">
            <a:prstTxWarp prst="textNoShape">
              <a:avLst/>
            </a:prstTxWarp>
          </a:bodyPr>
          <a:lstStyle/>
          <a:p>
            <a:endParaRPr lang="en-US"/>
          </a:p>
        </p:txBody>
      </p:sp>
      <p:sp>
        <p:nvSpPr>
          <p:cNvPr id="16395" name="Line 11"/>
          <p:cNvSpPr>
            <a:spLocks noChangeShapeType="1"/>
          </p:cNvSpPr>
          <p:nvPr/>
        </p:nvSpPr>
        <p:spPr bwMode="auto">
          <a:xfrm rot="10800000">
            <a:off x="2259013" y="3957638"/>
            <a:ext cx="2266950" cy="1579562"/>
          </a:xfrm>
          <a:prstGeom prst="line">
            <a:avLst/>
          </a:prstGeom>
          <a:noFill/>
          <a:ln w="38100" cap="flat">
            <a:solidFill>
              <a:srgbClr val="FF0000"/>
            </a:solidFill>
            <a:prstDash val="solid"/>
            <a:round/>
            <a:headEnd type="stealth" w="med" len="med"/>
            <a:tailEnd type="none" w="med" len="med"/>
          </a:ln>
        </p:spPr>
        <p:txBody>
          <a:bodyPr lIns="0" tIns="0" rIns="0" bIns="0">
            <a:prstTxWarp prst="textNoShape">
              <a:avLst/>
            </a:prstTxWarp>
          </a:bodyPr>
          <a:lstStyle/>
          <a:p>
            <a:endParaRPr lang="en-US"/>
          </a:p>
        </p:txBody>
      </p:sp>
      <p:sp>
        <p:nvSpPr>
          <p:cNvPr id="16396" name="Line 12"/>
          <p:cNvSpPr>
            <a:spLocks noChangeShapeType="1"/>
          </p:cNvSpPr>
          <p:nvPr/>
        </p:nvSpPr>
        <p:spPr bwMode="auto">
          <a:xfrm rot="10800000">
            <a:off x="7843838" y="5260975"/>
            <a:ext cx="941387" cy="0"/>
          </a:xfrm>
          <a:prstGeom prst="line">
            <a:avLst/>
          </a:prstGeom>
          <a:noFill/>
          <a:ln w="38100" cap="flat">
            <a:solidFill>
              <a:srgbClr val="FF0000"/>
            </a:solidFill>
            <a:prstDash val="solid"/>
            <a:round/>
            <a:headEnd type="stealth" w="med" len="med"/>
            <a:tailEnd type="none" w="med" len="med"/>
          </a:ln>
        </p:spPr>
        <p:txBody>
          <a:bodyPr lIns="0" tIns="0" rIns="0" bIns="0">
            <a:prstTxWarp prst="textNoShape">
              <a:avLst/>
            </a:prstTxWarp>
          </a:bodyPr>
          <a:lstStyle/>
          <a:p>
            <a:endParaRPr lang="en-US"/>
          </a:p>
        </p:txBody>
      </p:sp>
      <p:sp>
        <p:nvSpPr>
          <p:cNvPr id="16397" name="Line 13"/>
          <p:cNvSpPr>
            <a:spLocks noChangeShapeType="1"/>
          </p:cNvSpPr>
          <p:nvPr/>
        </p:nvSpPr>
        <p:spPr bwMode="auto">
          <a:xfrm rot="10800000">
            <a:off x="7858125" y="5564188"/>
            <a:ext cx="915988" cy="0"/>
          </a:xfrm>
          <a:prstGeom prst="line">
            <a:avLst/>
          </a:prstGeom>
          <a:noFill/>
          <a:ln w="38100" cap="flat">
            <a:solidFill>
              <a:srgbClr val="003258"/>
            </a:solidFill>
            <a:prstDash val="solid"/>
            <a:round/>
            <a:headEnd type="stealth" w="med" len="med"/>
            <a:tailEnd type="none" w="med" len="med"/>
          </a:ln>
        </p:spPr>
        <p:txBody>
          <a:bodyPr lIns="0" tIns="0" rIns="0" bIns="0">
            <a:prstTxWarp prst="textNoShape">
              <a:avLst/>
            </a:prstTxWarp>
          </a:bodyPr>
          <a:lstStyle/>
          <a:p>
            <a:endParaRPr lang="en-US"/>
          </a:p>
        </p:txBody>
      </p:sp>
      <p:sp>
        <p:nvSpPr>
          <p:cNvPr id="16398" name="Rectangle 14"/>
          <p:cNvSpPr>
            <a:spLocks/>
          </p:cNvSpPr>
          <p:nvPr/>
        </p:nvSpPr>
        <p:spPr bwMode="auto">
          <a:xfrm>
            <a:off x="6756400" y="5029200"/>
            <a:ext cx="1009650" cy="7747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Hash 1</a:t>
            </a:r>
          </a:p>
          <a:p>
            <a:r>
              <a:rPr lang="en-US" sz="2400">
                <a:solidFill>
                  <a:srgbClr val="003258"/>
                </a:solidFill>
                <a:latin typeface="Times New Roman" charset="0"/>
                <a:ea typeface="Times New Roman" charset="0"/>
                <a:cs typeface="Times New Roman" charset="0"/>
                <a:sym typeface="Times New Roman" charset="0"/>
              </a:rPr>
              <a:t>Hash 2</a:t>
            </a:r>
          </a:p>
        </p:txBody>
      </p:sp>
      <p:sp>
        <p:nvSpPr>
          <p:cNvPr id="16399" name="Rectangle 15"/>
          <p:cNvSpPr>
            <a:spLocks/>
          </p:cNvSpPr>
          <p:nvPr/>
        </p:nvSpPr>
        <p:spPr bwMode="auto">
          <a:xfrm>
            <a:off x="533400" y="27940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1(Data1) = 9</a:t>
            </a:r>
          </a:p>
        </p:txBody>
      </p:sp>
      <p:sp>
        <p:nvSpPr>
          <p:cNvPr id="16400" name="Rectangle 16"/>
          <p:cNvSpPr>
            <a:spLocks/>
          </p:cNvSpPr>
          <p:nvPr/>
        </p:nvSpPr>
        <p:spPr bwMode="auto">
          <a:xfrm>
            <a:off x="533400" y="30988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2(Data1) = 3</a:t>
            </a:r>
          </a:p>
        </p:txBody>
      </p:sp>
      <p:sp>
        <p:nvSpPr>
          <p:cNvPr id="16401" name="Rectangle 17"/>
          <p:cNvSpPr>
            <a:spLocks/>
          </p:cNvSpPr>
          <p:nvPr/>
        </p:nvSpPr>
        <p:spPr bwMode="auto">
          <a:xfrm>
            <a:off x="3949700" y="2286000"/>
            <a:ext cx="186690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dirty="0">
                <a:solidFill>
                  <a:schemeClr val="tx1"/>
                </a:solidFill>
                <a:ea typeface="Arial" charset="0"/>
                <a:cs typeface="Arial" charset="0"/>
              </a:rPr>
              <a:t>10-bit Bloom Filter</a:t>
            </a:r>
          </a:p>
        </p:txBody>
      </p:sp>
      <p:sp>
        <p:nvSpPr>
          <p:cNvPr id="16402" name="Rectangle 18"/>
          <p:cNvSpPr>
            <a:spLocks/>
          </p:cNvSpPr>
          <p:nvPr/>
        </p:nvSpPr>
        <p:spPr bwMode="auto">
          <a:xfrm>
            <a:off x="1193800" y="5257800"/>
            <a:ext cx="984250" cy="457200"/>
          </a:xfrm>
          <a:prstGeom prst="rect">
            <a:avLst/>
          </a:prstGeom>
          <a:solidFill>
            <a:srgbClr val="C0B4AC"/>
          </a:solidFill>
          <a:ln w="12700" cap="flat">
            <a:solidFill>
              <a:srgbClr val="000000"/>
            </a:solidFill>
            <a:prstDash val="solid"/>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Data 2</a:t>
            </a:r>
          </a:p>
        </p:txBody>
      </p:sp>
      <p:sp>
        <p:nvSpPr>
          <p:cNvPr id="16403" name="Line 19"/>
          <p:cNvSpPr>
            <a:spLocks noChangeShapeType="1"/>
          </p:cNvSpPr>
          <p:nvPr/>
        </p:nvSpPr>
        <p:spPr bwMode="auto">
          <a:xfrm flipH="1">
            <a:off x="2178050" y="4964113"/>
            <a:ext cx="2347913" cy="469900"/>
          </a:xfrm>
          <a:prstGeom prst="line">
            <a:avLst/>
          </a:prstGeom>
          <a:noFill/>
          <a:ln w="38100" cap="flat">
            <a:solidFill>
              <a:srgbClr val="FF0000"/>
            </a:solidFill>
            <a:prstDash val="solid"/>
            <a:round/>
            <a:headEnd type="stealth" w="med" len="med"/>
            <a:tailEnd type="none" w="med" len="med"/>
          </a:ln>
        </p:spPr>
        <p:txBody>
          <a:bodyPr lIns="0" tIns="0" rIns="0" bIns="0">
            <a:prstTxWarp prst="textNoShape">
              <a:avLst/>
            </a:prstTxWarp>
          </a:bodyPr>
          <a:lstStyle/>
          <a:p>
            <a:endParaRPr lang="en-US"/>
          </a:p>
        </p:txBody>
      </p:sp>
      <p:sp>
        <p:nvSpPr>
          <p:cNvPr id="16404" name="Line 20"/>
          <p:cNvSpPr>
            <a:spLocks noChangeShapeType="1"/>
          </p:cNvSpPr>
          <p:nvPr/>
        </p:nvSpPr>
        <p:spPr bwMode="auto">
          <a:xfrm rot="10800000">
            <a:off x="2155825" y="5526088"/>
            <a:ext cx="2392363" cy="114300"/>
          </a:xfrm>
          <a:prstGeom prst="line">
            <a:avLst/>
          </a:prstGeom>
          <a:noFill/>
          <a:ln w="38100" cap="flat">
            <a:solidFill>
              <a:srgbClr val="003258"/>
            </a:solidFill>
            <a:prstDash val="solid"/>
            <a:round/>
            <a:headEnd type="stealth" w="med" len="med"/>
            <a:tailEnd type="none" w="med" len="med"/>
          </a:ln>
        </p:spPr>
        <p:txBody>
          <a:bodyPr lIns="0" tIns="0" rIns="0" bIns="0">
            <a:prstTxWarp prst="textNoShape">
              <a:avLst/>
            </a:prstTxWarp>
          </a:bodyPr>
          <a:lstStyle/>
          <a:p>
            <a:endParaRPr lang="en-US"/>
          </a:p>
        </p:txBody>
      </p:sp>
      <p:sp>
        <p:nvSpPr>
          <p:cNvPr id="16405" name="Rectangle 21"/>
          <p:cNvSpPr>
            <a:spLocks/>
          </p:cNvSpPr>
          <p:nvPr/>
        </p:nvSpPr>
        <p:spPr bwMode="auto">
          <a:xfrm>
            <a:off x="533400" y="46355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1(Data2) = 7</a:t>
            </a:r>
          </a:p>
        </p:txBody>
      </p:sp>
      <p:sp>
        <p:nvSpPr>
          <p:cNvPr id="16406" name="Rectangle 22"/>
          <p:cNvSpPr>
            <a:spLocks/>
          </p:cNvSpPr>
          <p:nvPr/>
        </p:nvSpPr>
        <p:spPr bwMode="auto">
          <a:xfrm>
            <a:off x="533400" y="49403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2(Data2) = 9</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19460"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19462" name="Rectangle 6"/>
          <p:cNvSpPr>
            <a:spLocks noGrp="1" noChangeArrowheads="1"/>
          </p:cNvSpPr>
          <p:nvPr>
            <p:ph type="title"/>
          </p:nvPr>
        </p:nvSpPr>
        <p:spPr>
          <a:ln/>
        </p:spPr>
        <p:txBody>
          <a:bodyPr rIns="144000"/>
          <a:lstStyle/>
          <a:p>
            <a:r>
              <a:rPr lang="en-US" dirty="0" smtClean="0"/>
              <a:t>What are Bloom Filters?</a:t>
            </a:r>
            <a:endParaRPr lang="en-US" dirty="0"/>
          </a:p>
        </p:txBody>
      </p:sp>
      <p:sp>
        <p:nvSpPr>
          <p:cNvPr id="19463" name="Rectangle 7"/>
          <p:cNvSpPr>
            <a:spLocks noGrp="1" noChangeArrowheads="1"/>
          </p:cNvSpPr>
          <p:nvPr>
            <p:ph type="body" idx="1"/>
          </p:nvPr>
        </p:nvSpPr>
        <p:spPr>
          <a:xfrm>
            <a:off x="393700" y="1376363"/>
            <a:ext cx="8356600" cy="1181100"/>
          </a:xfrm>
          <a:ln/>
        </p:spPr>
        <p:txBody>
          <a:bodyPr rIns="252000"/>
          <a:lstStyle/>
          <a:p>
            <a:r>
              <a:rPr lang="en-US"/>
              <a:t>Test if “Data 1” has been inserted in the BF</a:t>
            </a:r>
          </a:p>
          <a:p>
            <a:pPr lvl="1"/>
            <a:r>
              <a:rPr lang="en-US"/>
              <a:t>All corresponding bits are set =&gt; positive response!</a:t>
            </a:r>
          </a:p>
        </p:txBody>
      </p:sp>
      <p:sp>
        <p:nvSpPr>
          <p:cNvPr id="19464" name="Rectangle 8"/>
          <p:cNvSpPr>
            <a:spLocks/>
          </p:cNvSpPr>
          <p:nvPr/>
        </p:nvSpPr>
        <p:spPr bwMode="auto">
          <a:xfrm>
            <a:off x="4584700" y="2806700"/>
            <a:ext cx="368300" cy="3746500"/>
          </a:xfrm>
          <a:prstGeom prst="rect">
            <a:avLst/>
          </a:prstGeom>
          <a:solidFill>
            <a:srgbClr val="EEECE9"/>
          </a:solidFill>
          <a:ln w="12700" cap="flat">
            <a:solidFill>
              <a:srgbClr val="000000"/>
            </a:solidFill>
            <a:prstDash val="solid"/>
            <a:miter lim="800000"/>
            <a:headEnd type="none" w="med" len="med"/>
            <a:tailEnd type="none" w="med" len="med"/>
          </a:ln>
        </p:spPr>
        <p:txBody>
          <a:bodyPr lIns="50800" tIns="50800" bIns="50800">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1</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1</a:t>
            </a:r>
          </a:p>
          <a:p>
            <a:pPr algn="ctr"/>
            <a:r>
              <a:rPr lang="en-US" sz="2400">
                <a:solidFill>
                  <a:srgbClr val="003258"/>
                </a:solidFill>
                <a:latin typeface="Times New Roman" charset="0"/>
                <a:ea typeface="Times New Roman" charset="0"/>
                <a:cs typeface="Times New Roman" charset="0"/>
                <a:sym typeface="Times New Roman" charset="0"/>
              </a:rPr>
              <a:t>0</a:t>
            </a:r>
          </a:p>
          <a:p>
            <a:pPr algn="ctr"/>
            <a:r>
              <a:rPr lang="en-US" sz="2400">
                <a:solidFill>
                  <a:srgbClr val="003258"/>
                </a:solidFill>
                <a:latin typeface="Times New Roman" charset="0"/>
                <a:ea typeface="Times New Roman" charset="0"/>
                <a:cs typeface="Times New Roman" charset="0"/>
                <a:sym typeface="Times New Roman" charset="0"/>
              </a:rPr>
              <a:t>1</a:t>
            </a:r>
          </a:p>
          <a:p>
            <a:pPr algn="ctr"/>
            <a:r>
              <a:rPr lang="en-US" sz="2400">
                <a:solidFill>
                  <a:srgbClr val="003258"/>
                </a:solidFill>
                <a:latin typeface="Times New Roman" charset="0"/>
                <a:ea typeface="Times New Roman" charset="0"/>
                <a:cs typeface="Times New Roman" charset="0"/>
                <a:sym typeface="Times New Roman" charset="0"/>
              </a:rPr>
              <a:t>0</a:t>
            </a:r>
          </a:p>
        </p:txBody>
      </p:sp>
      <p:sp>
        <p:nvSpPr>
          <p:cNvPr id="19465" name="Rectangle 9"/>
          <p:cNvSpPr>
            <a:spLocks/>
          </p:cNvSpPr>
          <p:nvPr/>
        </p:nvSpPr>
        <p:spPr bwMode="auto">
          <a:xfrm>
            <a:off x="7632700" y="4343400"/>
            <a:ext cx="984250" cy="457200"/>
          </a:xfrm>
          <a:prstGeom prst="rect">
            <a:avLst/>
          </a:prstGeom>
          <a:solidFill>
            <a:srgbClr val="C0B4AC"/>
          </a:solidFill>
          <a:ln w="12700" cap="flat">
            <a:solidFill>
              <a:srgbClr val="000000"/>
            </a:solidFill>
            <a:prstDash val="solid"/>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Data 1</a:t>
            </a:r>
          </a:p>
        </p:txBody>
      </p:sp>
      <p:sp>
        <p:nvSpPr>
          <p:cNvPr id="19466" name="Line 10"/>
          <p:cNvSpPr>
            <a:spLocks noChangeShapeType="1"/>
          </p:cNvSpPr>
          <p:nvPr/>
        </p:nvSpPr>
        <p:spPr bwMode="auto">
          <a:xfrm rot="10800000">
            <a:off x="7843838" y="5565775"/>
            <a:ext cx="941387" cy="0"/>
          </a:xfrm>
          <a:prstGeom prst="line">
            <a:avLst/>
          </a:prstGeom>
          <a:noFill/>
          <a:ln w="38100" cap="flat">
            <a:solidFill>
              <a:srgbClr val="FF0000"/>
            </a:solidFill>
            <a:prstDash val="solid"/>
            <a:round/>
            <a:headEnd type="stealth" w="med" len="med"/>
            <a:tailEnd type="none" w="med" len="med"/>
          </a:ln>
        </p:spPr>
        <p:txBody>
          <a:bodyPr lIns="0" tIns="0" rIns="0" bIns="0">
            <a:prstTxWarp prst="textNoShape">
              <a:avLst/>
            </a:prstTxWarp>
          </a:bodyPr>
          <a:lstStyle/>
          <a:p>
            <a:endParaRPr lang="en-US"/>
          </a:p>
        </p:txBody>
      </p:sp>
      <p:sp>
        <p:nvSpPr>
          <p:cNvPr id="19467" name="Line 11"/>
          <p:cNvSpPr>
            <a:spLocks noChangeShapeType="1"/>
          </p:cNvSpPr>
          <p:nvPr/>
        </p:nvSpPr>
        <p:spPr bwMode="auto">
          <a:xfrm rot="10800000">
            <a:off x="7858125" y="5868988"/>
            <a:ext cx="915988" cy="0"/>
          </a:xfrm>
          <a:prstGeom prst="line">
            <a:avLst/>
          </a:prstGeom>
          <a:noFill/>
          <a:ln w="38100" cap="flat">
            <a:solidFill>
              <a:srgbClr val="003258"/>
            </a:solidFill>
            <a:prstDash val="solid"/>
            <a:round/>
            <a:headEnd type="stealth" w="med" len="med"/>
            <a:tailEnd type="none" w="med" len="med"/>
          </a:ln>
        </p:spPr>
        <p:txBody>
          <a:bodyPr lIns="0" tIns="0" rIns="0" bIns="0">
            <a:prstTxWarp prst="textNoShape">
              <a:avLst/>
            </a:prstTxWarp>
          </a:bodyPr>
          <a:lstStyle/>
          <a:p>
            <a:endParaRPr lang="en-US"/>
          </a:p>
        </p:txBody>
      </p:sp>
      <p:sp>
        <p:nvSpPr>
          <p:cNvPr id="19468" name="Rectangle 12"/>
          <p:cNvSpPr>
            <a:spLocks/>
          </p:cNvSpPr>
          <p:nvPr/>
        </p:nvSpPr>
        <p:spPr bwMode="auto">
          <a:xfrm>
            <a:off x="6756400" y="5334000"/>
            <a:ext cx="1009650" cy="7747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Hash 1</a:t>
            </a:r>
          </a:p>
          <a:p>
            <a:r>
              <a:rPr lang="en-US" sz="2400">
                <a:solidFill>
                  <a:srgbClr val="003258"/>
                </a:solidFill>
                <a:latin typeface="Times New Roman" charset="0"/>
                <a:ea typeface="Times New Roman" charset="0"/>
                <a:cs typeface="Times New Roman" charset="0"/>
                <a:sym typeface="Times New Roman" charset="0"/>
              </a:rPr>
              <a:t>Hash 2</a:t>
            </a:r>
          </a:p>
        </p:txBody>
      </p:sp>
      <p:sp>
        <p:nvSpPr>
          <p:cNvPr id="19469" name="Line 13"/>
          <p:cNvSpPr>
            <a:spLocks noChangeShapeType="1"/>
          </p:cNvSpPr>
          <p:nvPr/>
        </p:nvSpPr>
        <p:spPr bwMode="auto">
          <a:xfrm rot="10800000" flipH="1">
            <a:off x="4972050" y="4613275"/>
            <a:ext cx="2541588" cy="1144588"/>
          </a:xfrm>
          <a:prstGeom prst="line">
            <a:avLst/>
          </a:prstGeom>
          <a:noFill/>
          <a:ln w="38100" cap="flat">
            <a:solidFill>
              <a:srgbClr val="FF0000"/>
            </a:solidFill>
            <a:prstDash val="solid"/>
            <a:round/>
            <a:headEnd type="stealth" w="med" len="med"/>
            <a:tailEnd type="none" w="med" len="med"/>
          </a:ln>
        </p:spPr>
        <p:txBody>
          <a:bodyPr lIns="0" tIns="0" rIns="0" bIns="0">
            <a:prstTxWarp prst="textNoShape">
              <a:avLst/>
            </a:prstTxWarp>
          </a:bodyPr>
          <a:lstStyle/>
          <a:p>
            <a:endParaRPr lang="en-US"/>
          </a:p>
        </p:txBody>
      </p:sp>
      <p:sp>
        <p:nvSpPr>
          <p:cNvPr id="19470" name="Line 14"/>
          <p:cNvSpPr>
            <a:spLocks noChangeShapeType="1"/>
          </p:cNvSpPr>
          <p:nvPr/>
        </p:nvSpPr>
        <p:spPr bwMode="auto">
          <a:xfrm>
            <a:off x="5018088" y="3789363"/>
            <a:ext cx="2506662" cy="685800"/>
          </a:xfrm>
          <a:prstGeom prst="line">
            <a:avLst/>
          </a:prstGeom>
          <a:noFill/>
          <a:ln w="38100" cap="flat">
            <a:solidFill>
              <a:srgbClr val="003258"/>
            </a:solidFill>
            <a:prstDash val="solid"/>
            <a:round/>
            <a:headEnd type="stealth" w="med" len="med"/>
            <a:tailEnd type="none" w="med" len="med"/>
          </a:ln>
        </p:spPr>
        <p:txBody>
          <a:bodyPr lIns="0" tIns="0" rIns="0" bIns="0">
            <a:prstTxWarp prst="textNoShape">
              <a:avLst/>
            </a:prstTxWarp>
          </a:bodyPr>
          <a:lstStyle/>
          <a:p>
            <a:endParaRPr lang="en-US"/>
          </a:p>
        </p:txBody>
      </p:sp>
      <p:sp>
        <p:nvSpPr>
          <p:cNvPr id="19471" name="Rectangle 15"/>
          <p:cNvSpPr>
            <a:spLocks/>
          </p:cNvSpPr>
          <p:nvPr/>
        </p:nvSpPr>
        <p:spPr bwMode="auto">
          <a:xfrm>
            <a:off x="5600700" y="2863850"/>
            <a:ext cx="2197100" cy="5207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b="1">
                <a:solidFill>
                  <a:schemeClr val="tx1"/>
                </a:solidFill>
                <a:ea typeface="Arial" charset="0"/>
                <a:cs typeface="Arial" charset="0"/>
              </a:rPr>
              <a:t>Verifying</a:t>
            </a:r>
          </a:p>
          <a:p>
            <a:r>
              <a:rPr lang="en-US">
                <a:solidFill>
                  <a:schemeClr val="tx1"/>
                </a:solidFill>
                <a:ea typeface="Arial" charset="0"/>
                <a:cs typeface="Arial" charset="0"/>
              </a:rPr>
              <a:t>Hash and check if set</a:t>
            </a:r>
          </a:p>
        </p:txBody>
      </p:sp>
      <p:sp>
        <p:nvSpPr>
          <p:cNvPr id="19472" name="Rectangle 16"/>
          <p:cNvSpPr>
            <a:spLocks/>
          </p:cNvSpPr>
          <p:nvPr/>
        </p:nvSpPr>
        <p:spPr bwMode="auto">
          <a:xfrm>
            <a:off x="6667500" y="35306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1(Data1) = 9</a:t>
            </a:r>
          </a:p>
        </p:txBody>
      </p:sp>
      <p:sp>
        <p:nvSpPr>
          <p:cNvPr id="19473" name="Rectangle 17"/>
          <p:cNvSpPr>
            <a:spLocks/>
          </p:cNvSpPr>
          <p:nvPr/>
        </p:nvSpPr>
        <p:spPr bwMode="auto">
          <a:xfrm>
            <a:off x="6667500" y="3835400"/>
            <a:ext cx="188595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Hash 2(Data1) = 3</a:t>
            </a:r>
          </a:p>
        </p:txBody>
      </p:sp>
      <p:sp>
        <p:nvSpPr>
          <p:cNvPr id="19474" name="Rectangle 18"/>
          <p:cNvSpPr>
            <a:spLocks/>
          </p:cNvSpPr>
          <p:nvPr/>
        </p:nvSpPr>
        <p:spPr bwMode="auto">
          <a:xfrm>
            <a:off x="3949700" y="2438400"/>
            <a:ext cx="186690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10-bit Bloom Filter</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08580" name="Picture 4" descr="zfilter"/>
          <p:cNvPicPr>
            <a:picLocks noChangeAspect="1" noChangeArrowheads="1"/>
          </p:cNvPicPr>
          <p:nvPr/>
        </p:nvPicPr>
        <p:blipFill>
          <a:blip r:embed="rId3"/>
          <a:srcRect/>
          <a:stretch>
            <a:fillRect/>
          </a:stretch>
        </p:blipFill>
        <p:spPr bwMode="auto">
          <a:xfrm>
            <a:off x="4389438" y="2819400"/>
            <a:ext cx="4433887" cy="3384550"/>
          </a:xfrm>
          <a:prstGeom prst="rect">
            <a:avLst/>
          </a:prstGeom>
          <a:noFill/>
        </p:spPr>
      </p:pic>
      <p:sp>
        <p:nvSpPr>
          <p:cNvPr id="5" name="Slide Number Placeholder 5"/>
          <p:cNvSpPr>
            <a:spLocks noGrp="1"/>
          </p:cNvSpPr>
          <p:nvPr>
            <p:ph type="sldNum" sz="quarter" idx="4294967295"/>
          </p:nvPr>
        </p:nvSpPr>
        <p:spPr>
          <a:xfrm>
            <a:off x="6705600" y="6172200"/>
            <a:ext cx="2209800" cy="228600"/>
          </a:xfrm>
          <a:prstGeom prst="rect">
            <a:avLst/>
          </a:prstGeom>
        </p:spPr>
        <p:txBody>
          <a:bodyPr/>
          <a:lstStyle/>
          <a:p>
            <a:fld id="{F13F4D61-E4A2-3E41-BD12-8722D897E012}" type="slidenum">
              <a:rPr lang="en-US"/>
              <a:pPr/>
              <a:t>18</a:t>
            </a:fld>
            <a:endParaRPr lang="en-US"/>
          </a:p>
        </p:txBody>
      </p:sp>
      <p:sp>
        <p:nvSpPr>
          <p:cNvPr id="408578" name="Rectangle 2"/>
          <p:cNvSpPr>
            <a:spLocks noGrp="1" noChangeArrowheads="1"/>
          </p:cNvSpPr>
          <p:nvPr>
            <p:ph type="title"/>
          </p:nvPr>
        </p:nvSpPr>
        <p:spPr>
          <a:xfrm>
            <a:off x="384175" y="152400"/>
            <a:ext cx="8375650" cy="423862"/>
          </a:xfrm>
        </p:spPr>
        <p:txBody>
          <a:bodyPr/>
          <a:lstStyle/>
          <a:p>
            <a:r>
              <a:rPr lang="fi-FI" dirty="0" smtClean="0">
                <a:solidFill>
                  <a:srgbClr val="FF0000"/>
                </a:solidFill>
              </a:rPr>
              <a:t>Idea: </a:t>
            </a:r>
            <a:r>
              <a:rPr lang="fi-FI" dirty="0" smtClean="0"/>
              <a:t>Line </a:t>
            </a:r>
            <a:r>
              <a:rPr lang="fi-FI" dirty="0" err="1"/>
              <a:t>Speed</a:t>
            </a:r>
            <a:r>
              <a:rPr lang="fi-FI" dirty="0"/>
              <a:t> </a:t>
            </a:r>
            <a:r>
              <a:rPr lang="fi-FI" dirty="0" err="1"/>
              <a:t>Publish/Subscribe</a:t>
            </a:r>
            <a:r>
              <a:rPr lang="fi-FI" dirty="0"/>
              <a:t> </a:t>
            </a:r>
            <a:r>
              <a:rPr lang="fi-FI" dirty="0" err="1"/>
              <a:t>Inter-Network</a:t>
            </a:r>
            <a:r>
              <a:rPr lang="fi-FI" dirty="0"/>
              <a:t> (LIPSIN)</a:t>
            </a:r>
            <a:endParaRPr lang="en-US" dirty="0"/>
          </a:p>
        </p:txBody>
      </p:sp>
      <p:sp>
        <p:nvSpPr>
          <p:cNvPr id="408579" name="Rectangle 3"/>
          <p:cNvSpPr>
            <a:spLocks noGrp="1" noChangeArrowheads="1"/>
          </p:cNvSpPr>
          <p:nvPr>
            <p:ph type="body" idx="1"/>
          </p:nvPr>
        </p:nvSpPr>
        <p:spPr>
          <a:xfrm>
            <a:off x="255588" y="1470025"/>
            <a:ext cx="8596312" cy="1425575"/>
          </a:xfrm>
          <a:noFill/>
          <a:ln/>
        </p:spPr>
        <p:txBody>
          <a:bodyPr/>
          <a:lstStyle/>
          <a:p>
            <a:pPr>
              <a:lnSpc>
                <a:spcPct val="80000"/>
              </a:lnSpc>
            </a:pPr>
            <a:r>
              <a:rPr lang="en-US" dirty="0"/>
              <a:t>Line speed forwarding with simplified logic</a:t>
            </a:r>
          </a:p>
          <a:p>
            <a:pPr>
              <a:lnSpc>
                <a:spcPct val="80000"/>
              </a:lnSpc>
            </a:pPr>
            <a:r>
              <a:rPr lang="en-US" dirty="0"/>
              <a:t>Links are</a:t>
            </a:r>
            <a:r>
              <a:rPr lang="en-US" dirty="0" smtClean="0"/>
              <a:t> (domain-locally) named </a:t>
            </a:r>
            <a:r>
              <a:rPr lang="en-US" dirty="0"/>
              <a:t>instead of </a:t>
            </a:r>
            <a:r>
              <a:rPr lang="en-US" dirty="0" smtClean="0"/>
              <a:t>nodes (</a:t>
            </a:r>
            <a:r>
              <a:rPr lang="en-US" dirty="0" err="1" smtClean="0"/>
              <a:t>LId</a:t>
            </a:r>
            <a:r>
              <a:rPr lang="en-US" dirty="0" smtClean="0"/>
              <a:t>), </a:t>
            </a:r>
            <a:r>
              <a:rPr lang="en-US" dirty="0"/>
              <a:t>therefore there is no equivalent to IP addresses</a:t>
            </a:r>
          </a:p>
          <a:p>
            <a:pPr>
              <a:lnSpc>
                <a:spcPct val="80000"/>
              </a:lnSpc>
            </a:pPr>
            <a:r>
              <a:rPr lang="en-US" dirty="0"/>
              <a:t>Link identifiers are combined in a </a:t>
            </a:r>
            <a:r>
              <a:rPr lang="en-US" b="1" dirty="0"/>
              <a:t>bloom filter</a:t>
            </a:r>
            <a:r>
              <a:rPr lang="en-US" dirty="0"/>
              <a:t> (called </a:t>
            </a:r>
            <a:r>
              <a:rPr lang="en-US" dirty="0" err="1"/>
              <a:t>zFilter</a:t>
            </a:r>
            <a:r>
              <a:rPr lang="en-US" dirty="0"/>
              <a:t>) that defines the transit path</a:t>
            </a:r>
          </a:p>
          <a:p>
            <a:pPr>
              <a:lnSpc>
                <a:spcPct val="80000"/>
              </a:lnSpc>
            </a:pPr>
            <a:endParaRPr lang="en-US" dirty="0"/>
          </a:p>
          <a:p>
            <a:pPr>
              <a:lnSpc>
                <a:spcPct val="80000"/>
              </a:lnSpc>
            </a:pPr>
            <a:r>
              <a:rPr lang="en-US" dirty="0"/>
              <a:t>Advantages</a:t>
            </a:r>
          </a:p>
          <a:p>
            <a:pPr lvl="1">
              <a:lnSpc>
                <a:spcPct val="80000"/>
              </a:lnSpc>
            </a:pPr>
            <a:r>
              <a:rPr lang="en-US" sz="2000" dirty="0"/>
              <a:t>Very fast forwarding</a:t>
            </a:r>
          </a:p>
          <a:p>
            <a:pPr lvl="1">
              <a:lnSpc>
                <a:spcPct val="80000"/>
              </a:lnSpc>
            </a:pPr>
            <a:r>
              <a:rPr lang="en-US" sz="2000" dirty="0"/>
              <a:t>No need for routing tables</a:t>
            </a:r>
          </a:p>
          <a:p>
            <a:pPr lvl="1">
              <a:lnSpc>
                <a:spcPct val="80000"/>
              </a:lnSpc>
            </a:pPr>
            <a:r>
              <a:rPr lang="en-US" sz="2000" dirty="0"/>
              <a:t>Native multicast support</a:t>
            </a:r>
          </a:p>
          <a:p>
            <a:pPr lvl="1">
              <a:lnSpc>
                <a:spcPct val="80000"/>
              </a:lnSpc>
            </a:pPr>
            <a:endParaRPr lang="en-US" dirty="0"/>
          </a:p>
          <a:p>
            <a:pPr lvl="1">
              <a:lnSpc>
                <a:spcPct val="80000"/>
              </a:lnSpc>
            </a:pPr>
            <a:endParaRPr lang="en-US" dirty="0"/>
          </a:p>
          <a:p>
            <a:pPr>
              <a:lnSpc>
                <a:spcPct val="80000"/>
              </a:lnSpc>
            </a:pPr>
            <a:endParaRPr lang="en-US" dirty="0"/>
          </a:p>
          <a:p>
            <a:pPr>
              <a:lnSpc>
                <a:spcPct val="80000"/>
              </a:lnSpc>
            </a:pPr>
            <a:endParaRPr lang="en-US" sz="1800" dirty="0"/>
          </a:p>
          <a:p>
            <a:pPr>
              <a:lnSpc>
                <a:spcPct val="80000"/>
              </a:lnSpc>
            </a:pPr>
            <a:endParaRPr lang="en-US" sz="1800" dirty="0"/>
          </a:p>
          <a:p>
            <a:pPr>
              <a:lnSpc>
                <a:spcPct val="80000"/>
              </a:lnSpc>
            </a:pPr>
            <a:endParaRPr lang="en-US" sz="1800" dirty="0"/>
          </a:p>
          <a:p>
            <a:pPr>
              <a:lnSpc>
                <a:spcPct val="80000"/>
              </a:lnSpc>
            </a:pP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21508"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21510" name="Rectangle 6"/>
          <p:cNvSpPr>
            <a:spLocks noGrp="1" noChangeArrowheads="1"/>
          </p:cNvSpPr>
          <p:nvPr>
            <p:ph type="title"/>
          </p:nvPr>
        </p:nvSpPr>
        <p:spPr>
          <a:ln/>
        </p:spPr>
        <p:txBody>
          <a:bodyPr rIns="144000"/>
          <a:lstStyle/>
          <a:p>
            <a:r>
              <a:rPr lang="en-US" dirty="0"/>
              <a:t>Forwarding</a:t>
            </a:r>
            <a:r>
              <a:rPr lang="en-US" dirty="0" smtClean="0"/>
              <a:t> Decision</a:t>
            </a:r>
            <a:endParaRPr lang="en-US" dirty="0"/>
          </a:p>
        </p:txBody>
      </p:sp>
      <p:sp>
        <p:nvSpPr>
          <p:cNvPr id="21511" name="Rectangle 7"/>
          <p:cNvSpPr>
            <a:spLocks noGrp="1" noChangeArrowheads="1"/>
          </p:cNvSpPr>
          <p:nvPr>
            <p:ph type="body" idx="1"/>
          </p:nvPr>
        </p:nvSpPr>
        <p:spPr>
          <a:xfrm>
            <a:off x="393700" y="1376363"/>
            <a:ext cx="8356600" cy="1917700"/>
          </a:xfrm>
          <a:ln/>
        </p:spPr>
        <p:txBody>
          <a:bodyPr rIns="252000"/>
          <a:lstStyle/>
          <a:p>
            <a:r>
              <a:rPr lang="en-US" dirty="0"/>
              <a:t>Forwarding decision based on binary AND and CMP</a:t>
            </a:r>
          </a:p>
          <a:p>
            <a:pPr lvl="1"/>
            <a:r>
              <a:rPr lang="en-US" sz="1800" dirty="0" err="1"/>
              <a:t>zFilter</a:t>
            </a:r>
            <a:r>
              <a:rPr lang="en-US" sz="1800" dirty="0"/>
              <a:t> in the packet matched with all outgoing Link IDs</a:t>
            </a:r>
          </a:p>
          <a:p>
            <a:pPr lvl="1"/>
            <a:r>
              <a:rPr lang="en-US" sz="1800" dirty="0"/>
              <a:t>Multicasting: </a:t>
            </a:r>
            <a:r>
              <a:rPr lang="en-US" sz="1800" dirty="0" err="1"/>
              <a:t>zFilter</a:t>
            </a:r>
            <a:r>
              <a:rPr lang="en-US" sz="1800" dirty="0"/>
              <a:t> contains more than one outgoing links</a:t>
            </a:r>
          </a:p>
        </p:txBody>
      </p:sp>
      <p:sp>
        <p:nvSpPr>
          <p:cNvPr id="21512" name="AutoShape 8"/>
          <p:cNvSpPr>
            <a:spLocks/>
          </p:cNvSpPr>
          <p:nvPr/>
        </p:nvSpPr>
        <p:spPr bwMode="auto">
          <a:xfrm>
            <a:off x="3022600" y="3556000"/>
            <a:ext cx="3086100" cy="2146300"/>
          </a:xfrm>
          <a:prstGeom prst="roundRect">
            <a:avLst>
              <a:gd name="adj" fmla="val 4731"/>
            </a:avLst>
          </a:prstGeom>
          <a:solidFill>
            <a:srgbClr val="C0B4AC"/>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1513" name="AutoShape 9"/>
          <p:cNvSpPr>
            <a:spLocks/>
          </p:cNvSpPr>
          <p:nvPr/>
        </p:nvSpPr>
        <p:spPr bwMode="auto">
          <a:xfrm>
            <a:off x="2908300" y="3683000"/>
            <a:ext cx="3086100" cy="2146300"/>
          </a:xfrm>
          <a:prstGeom prst="roundRect">
            <a:avLst>
              <a:gd name="adj" fmla="val 4731"/>
            </a:avLst>
          </a:prstGeom>
          <a:solidFill>
            <a:srgbClr val="C0B4AC"/>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1514" name="AutoShape 10"/>
          <p:cNvSpPr>
            <a:spLocks/>
          </p:cNvSpPr>
          <p:nvPr/>
        </p:nvSpPr>
        <p:spPr bwMode="auto">
          <a:xfrm>
            <a:off x="2781300" y="3822700"/>
            <a:ext cx="3086100" cy="2146300"/>
          </a:xfrm>
          <a:prstGeom prst="roundRect">
            <a:avLst>
              <a:gd name="adj" fmla="val 4731"/>
            </a:avLst>
          </a:prstGeom>
          <a:solidFill>
            <a:srgbClr val="C0B4AC"/>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1515" name="AutoShape 11"/>
          <p:cNvSpPr>
            <a:spLocks/>
          </p:cNvSpPr>
          <p:nvPr/>
        </p:nvSpPr>
        <p:spPr bwMode="auto">
          <a:xfrm>
            <a:off x="622300" y="5537200"/>
            <a:ext cx="1930400" cy="558800"/>
          </a:xfrm>
          <a:prstGeom prst="roundRect">
            <a:avLst>
              <a:gd name="adj" fmla="val 18181"/>
            </a:avLst>
          </a:prstGeom>
          <a:solidFill>
            <a:srgbClr val="6C5140"/>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1516" name="Rectangle 12"/>
          <p:cNvSpPr>
            <a:spLocks/>
          </p:cNvSpPr>
          <p:nvPr/>
        </p:nvSpPr>
        <p:spPr bwMode="auto">
          <a:xfrm>
            <a:off x="1397000" y="5613400"/>
            <a:ext cx="1054100" cy="406400"/>
          </a:xfrm>
          <a:prstGeom prst="rect">
            <a:avLst/>
          </a:prstGeom>
          <a:solidFill>
            <a:srgbClr val="DAEDEC"/>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zFilter</a:t>
            </a:r>
          </a:p>
        </p:txBody>
      </p:sp>
      <p:sp>
        <p:nvSpPr>
          <p:cNvPr id="21517" name="Rectangle 13"/>
          <p:cNvSpPr>
            <a:spLocks/>
          </p:cNvSpPr>
          <p:nvPr/>
        </p:nvSpPr>
        <p:spPr bwMode="auto">
          <a:xfrm>
            <a:off x="4089400" y="3886200"/>
            <a:ext cx="1447800" cy="406400"/>
          </a:xfrm>
          <a:prstGeom prst="rect">
            <a:avLst/>
          </a:prstGeom>
          <a:solidFill>
            <a:srgbClr val="DAEDEC"/>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Link ID</a:t>
            </a:r>
          </a:p>
        </p:txBody>
      </p:sp>
      <p:sp>
        <p:nvSpPr>
          <p:cNvPr id="21518" name="Oval 14"/>
          <p:cNvSpPr>
            <a:spLocks/>
          </p:cNvSpPr>
          <p:nvPr/>
        </p:nvSpPr>
        <p:spPr bwMode="auto">
          <a:xfrm>
            <a:off x="4051300" y="4686300"/>
            <a:ext cx="584200" cy="584200"/>
          </a:xfrm>
          <a:prstGeom prst="ellipse">
            <a:avLst/>
          </a:prstGeom>
          <a:solidFill>
            <a:srgbClr val="EEECE9"/>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&amp;</a:t>
            </a:r>
          </a:p>
        </p:txBody>
      </p:sp>
      <p:sp>
        <p:nvSpPr>
          <p:cNvPr id="21519" name="Oval 15"/>
          <p:cNvSpPr>
            <a:spLocks/>
          </p:cNvSpPr>
          <p:nvPr/>
        </p:nvSpPr>
        <p:spPr bwMode="auto">
          <a:xfrm>
            <a:off x="4991100" y="4686300"/>
            <a:ext cx="584200" cy="584200"/>
          </a:xfrm>
          <a:prstGeom prst="ellipse">
            <a:avLst/>
          </a:prstGeom>
          <a:solidFill>
            <a:srgbClr val="EEECE9"/>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a:t>
            </a:r>
          </a:p>
        </p:txBody>
      </p:sp>
      <p:sp>
        <p:nvSpPr>
          <p:cNvPr id="21520" name="AutoShape 16"/>
          <p:cNvSpPr>
            <a:spLocks/>
          </p:cNvSpPr>
          <p:nvPr/>
        </p:nvSpPr>
        <p:spPr bwMode="auto">
          <a:xfrm>
            <a:off x="6350000" y="5524500"/>
            <a:ext cx="1930400" cy="558800"/>
          </a:xfrm>
          <a:prstGeom prst="roundRect">
            <a:avLst>
              <a:gd name="adj" fmla="val 18181"/>
            </a:avLst>
          </a:prstGeom>
          <a:solidFill>
            <a:srgbClr val="6C5140"/>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1521" name="Rectangle 17"/>
          <p:cNvSpPr>
            <a:spLocks/>
          </p:cNvSpPr>
          <p:nvPr/>
        </p:nvSpPr>
        <p:spPr bwMode="auto">
          <a:xfrm>
            <a:off x="7124700" y="5600700"/>
            <a:ext cx="1054100" cy="406400"/>
          </a:xfrm>
          <a:prstGeom prst="rect">
            <a:avLst/>
          </a:prstGeom>
          <a:solidFill>
            <a:srgbClr val="DAEDEC"/>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003258"/>
                </a:solidFill>
                <a:latin typeface="Times New Roman" charset="0"/>
                <a:ea typeface="Times New Roman" charset="0"/>
                <a:cs typeface="Times New Roman" charset="0"/>
                <a:sym typeface="Times New Roman" charset="0"/>
              </a:rPr>
              <a:t>zFilter</a:t>
            </a:r>
          </a:p>
        </p:txBody>
      </p:sp>
      <p:sp>
        <p:nvSpPr>
          <p:cNvPr id="21522" name="Line 18"/>
          <p:cNvSpPr>
            <a:spLocks noChangeShapeType="1"/>
          </p:cNvSpPr>
          <p:nvPr/>
        </p:nvSpPr>
        <p:spPr bwMode="auto">
          <a:xfrm rot="10800000">
            <a:off x="2578100" y="5816600"/>
            <a:ext cx="3759200" cy="0"/>
          </a:xfrm>
          <a:prstGeom prst="line">
            <a:avLst/>
          </a:prstGeom>
          <a:noFill/>
          <a:ln w="101600" cap="flat">
            <a:solidFill>
              <a:srgbClr val="002647"/>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3" name="Line 19"/>
          <p:cNvSpPr>
            <a:spLocks noChangeShapeType="1"/>
          </p:cNvSpPr>
          <p:nvPr/>
        </p:nvSpPr>
        <p:spPr bwMode="auto">
          <a:xfrm rot="10800000">
            <a:off x="1941513" y="4978400"/>
            <a:ext cx="2084387" cy="0"/>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4" name="Line 20"/>
          <p:cNvSpPr>
            <a:spLocks noChangeShapeType="1"/>
          </p:cNvSpPr>
          <p:nvPr/>
        </p:nvSpPr>
        <p:spPr bwMode="auto">
          <a:xfrm flipH="1">
            <a:off x="1955800" y="4986338"/>
            <a:ext cx="0" cy="612775"/>
          </a:xfrm>
          <a:prstGeom prst="line">
            <a:avLst/>
          </a:prstGeom>
          <a:noFill/>
          <a:ln w="38100" cap="flat">
            <a:solidFill>
              <a:srgbClr val="000000"/>
            </a:solidFill>
            <a:prstDash val="solid"/>
            <a:round/>
            <a:headEnd type="none" w="med" len="med"/>
            <a:tailEnd type="none" w="med" len="med"/>
          </a:ln>
        </p:spPr>
        <p:txBody>
          <a:bodyPr lIns="0" tIns="0" rIns="0" bIns="0">
            <a:prstTxWarp prst="textNoShape">
              <a:avLst/>
            </a:prstTxWarp>
          </a:bodyPr>
          <a:lstStyle/>
          <a:p>
            <a:endParaRPr lang="en-US"/>
          </a:p>
        </p:txBody>
      </p:sp>
      <p:sp>
        <p:nvSpPr>
          <p:cNvPr id="21525" name="Line 21"/>
          <p:cNvSpPr>
            <a:spLocks noChangeShapeType="1"/>
          </p:cNvSpPr>
          <p:nvPr/>
        </p:nvSpPr>
        <p:spPr bwMode="auto">
          <a:xfrm rot="10800000">
            <a:off x="4633913" y="4978400"/>
            <a:ext cx="358775" cy="0"/>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6" name="Line 22"/>
          <p:cNvSpPr>
            <a:spLocks noChangeShapeType="1"/>
          </p:cNvSpPr>
          <p:nvPr/>
        </p:nvSpPr>
        <p:spPr bwMode="auto">
          <a:xfrm rot="10800000" flipH="1">
            <a:off x="5295900" y="4305300"/>
            <a:ext cx="0" cy="358775"/>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7" name="Line 23"/>
          <p:cNvSpPr>
            <a:spLocks noChangeShapeType="1"/>
          </p:cNvSpPr>
          <p:nvPr/>
        </p:nvSpPr>
        <p:spPr bwMode="auto">
          <a:xfrm rot="10800000" flipH="1">
            <a:off x="4356100" y="4305300"/>
            <a:ext cx="0" cy="358775"/>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8" name="Line 24"/>
          <p:cNvSpPr>
            <a:spLocks noChangeShapeType="1"/>
          </p:cNvSpPr>
          <p:nvPr/>
        </p:nvSpPr>
        <p:spPr bwMode="auto">
          <a:xfrm rot="10800000" flipH="1">
            <a:off x="5283200" y="5257800"/>
            <a:ext cx="0" cy="482600"/>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21529" name="Rectangle 25"/>
          <p:cNvSpPr>
            <a:spLocks/>
          </p:cNvSpPr>
          <p:nvPr/>
        </p:nvSpPr>
        <p:spPr bwMode="auto">
          <a:xfrm>
            <a:off x="4038600" y="5283200"/>
            <a:ext cx="1050925" cy="4318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b="1">
                <a:solidFill>
                  <a:srgbClr val="1C0F0E"/>
                </a:solidFill>
                <a:latin typeface="Times New Roman" charset="0"/>
                <a:ea typeface="Times New Roman" charset="0"/>
                <a:cs typeface="Times New Roman" charset="0"/>
                <a:sym typeface="Times New Roman" charset="0"/>
              </a:rPr>
              <a:t>Yes/No</a:t>
            </a:r>
          </a:p>
        </p:txBody>
      </p:sp>
      <p:sp>
        <p:nvSpPr>
          <p:cNvPr id="21530" name="Line 26"/>
          <p:cNvSpPr>
            <a:spLocks noChangeShapeType="1"/>
          </p:cNvSpPr>
          <p:nvPr/>
        </p:nvSpPr>
        <p:spPr bwMode="auto">
          <a:xfrm flipH="1">
            <a:off x="1965325" y="4705350"/>
            <a:ext cx="238125" cy="260350"/>
          </a:xfrm>
          <a:prstGeom prst="line">
            <a:avLst/>
          </a:prstGeom>
          <a:noFill/>
          <a:ln w="38100" cap="flat">
            <a:solidFill>
              <a:srgbClr val="000000"/>
            </a:solidFill>
            <a:prstDash val="solid"/>
            <a:round/>
            <a:headEnd type="none" w="med" len="med"/>
            <a:tailEnd type="none" w="med" len="med"/>
          </a:ln>
        </p:spPr>
        <p:txBody>
          <a:bodyPr lIns="0" tIns="0" rIns="0" bIns="0">
            <a:prstTxWarp prst="textNoShape">
              <a:avLst/>
            </a:prstTxWarp>
          </a:bodyPr>
          <a:lstStyle/>
          <a:p>
            <a:endParaRPr lang="en-US"/>
          </a:p>
        </p:txBody>
      </p:sp>
      <p:sp>
        <p:nvSpPr>
          <p:cNvPr id="21531" name="Line 27"/>
          <p:cNvSpPr>
            <a:spLocks noChangeShapeType="1"/>
          </p:cNvSpPr>
          <p:nvPr/>
        </p:nvSpPr>
        <p:spPr bwMode="auto">
          <a:xfrm>
            <a:off x="2179638" y="4716463"/>
            <a:ext cx="600075" cy="0"/>
          </a:xfrm>
          <a:prstGeom prst="line">
            <a:avLst/>
          </a:prstGeom>
          <a:noFill/>
          <a:ln w="38100" cap="flat">
            <a:solidFill>
              <a:srgbClr val="000000"/>
            </a:solidFill>
            <a:prstDash val="solid"/>
            <a:round/>
            <a:headEnd type="none" w="med" len="med"/>
            <a:tailEnd type="none" w="med" len="med"/>
          </a:ln>
        </p:spPr>
        <p:txBody>
          <a:bodyPr lIns="0" tIns="0" rIns="0" bIns="0">
            <a:prstTxWarp prst="textNoShape">
              <a:avLst/>
            </a:prstTxWarp>
          </a:bodyPr>
          <a:lstStyle/>
          <a:p>
            <a:endParaRPr lang="en-US"/>
          </a:p>
        </p:txBody>
      </p:sp>
      <p:sp>
        <p:nvSpPr>
          <p:cNvPr id="21532" name="Line 28"/>
          <p:cNvSpPr>
            <a:spLocks noChangeShapeType="1"/>
          </p:cNvSpPr>
          <p:nvPr/>
        </p:nvSpPr>
        <p:spPr bwMode="auto">
          <a:xfrm>
            <a:off x="2085975" y="4833938"/>
            <a:ext cx="706438" cy="0"/>
          </a:xfrm>
          <a:prstGeom prst="line">
            <a:avLst/>
          </a:prstGeom>
          <a:noFill/>
          <a:ln w="38100" cap="flat">
            <a:solidFill>
              <a:srgbClr val="000000"/>
            </a:solidFill>
            <a:prstDash val="solid"/>
            <a:round/>
            <a:headEnd type="none" w="med" len="med"/>
            <a:tailEnd type="none" w="med" len="med"/>
          </a:ln>
        </p:spPr>
        <p:txBody>
          <a:bodyPr lIns="0" tIns="0" rIns="0" bIns="0">
            <a:prstTxWarp prst="textNoShape">
              <a:avLst/>
            </a:prstTxWarp>
          </a:bodyPr>
          <a:lstStyle/>
          <a:p>
            <a:endParaRPr lang="en-US"/>
          </a:p>
        </p:txBody>
      </p:sp>
      <p:sp>
        <p:nvSpPr>
          <p:cNvPr id="21533" name="Rectangle 29"/>
          <p:cNvSpPr>
            <a:spLocks/>
          </p:cNvSpPr>
          <p:nvPr/>
        </p:nvSpPr>
        <p:spPr bwMode="auto">
          <a:xfrm>
            <a:off x="939800" y="3035300"/>
            <a:ext cx="1016000" cy="254000"/>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solidFill>
                  <a:schemeClr val="tx1"/>
                </a:solidFill>
                <a:ea typeface="Arial" charset="0"/>
                <a:cs typeface="Arial" charset="0"/>
              </a:rPr>
              <a:t>Interfaces</a:t>
            </a:r>
          </a:p>
        </p:txBody>
      </p:sp>
      <p:sp>
        <p:nvSpPr>
          <p:cNvPr id="21534" name="Line 30"/>
          <p:cNvSpPr>
            <a:spLocks noChangeShapeType="1"/>
          </p:cNvSpPr>
          <p:nvPr/>
        </p:nvSpPr>
        <p:spPr bwMode="auto">
          <a:xfrm rot="10800000">
            <a:off x="2082800" y="3289300"/>
            <a:ext cx="812800" cy="266700"/>
          </a:xfrm>
          <a:prstGeom prst="line">
            <a:avLst/>
          </a:prstGeom>
          <a:noFill/>
          <a:ln w="38100" cap="flat">
            <a:solidFill>
              <a:srgbClr val="808080"/>
            </a:solidFill>
            <a:prstDash val="sysDot"/>
            <a:round/>
            <a:headEnd type="stealth" w="med" len="med"/>
            <a:tailEnd type="none" w="med" len="med"/>
          </a:ln>
        </p:spPr>
        <p:txBody>
          <a:bodyPr lIns="0" tIns="0" rIns="0" bIns="0">
            <a:prstTxWarp prst="textNoShape">
              <a:avLst/>
            </a:prstTxWarp>
          </a:bodyPr>
          <a:lstStyle/>
          <a:p>
            <a:endParaRPr lang="en-US"/>
          </a:p>
        </p:txBody>
      </p:sp>
      <p:sp>
        <p:nvSpPr>
          <p:cNvPr id="21535" name="Line 31"/>
          <p:cNvSpPr>
            <a:spLocks noChangeShapeType="1"/>
          </p:cNvSpPr>
          <p:nvPr/>
        </p:nvSpPr>
        <p:spPr bwMode="auto">
          <a:xfrm rot="10800000">
            <a:off x="2082800" y="3289300"/>
            <a:ext cx="660400" cy="482600"/>
          </a:xfrm>
          <a:prstGeom prst="line">
            <a:avLst/>
          </a:prstGeom>
          <a:noFill/>
          <a:ln w="38100" cap="flat">
            <a:solidFill>
              <a:srgbClr val="808080"/>
            </a:solidFill>
            <a:prstDash val="sysDot"/>
            <a:round/>
            <a:headEnd type="stealth" w="med" len="med"/>
            <a:tailEnd type="none" w="med" len="med"/>
          </a:ln>
        </p:spPr>
        <p:txBody>
          <a:bodyPr lIns="0" tIns="0" rIns="0" bIns="0">
            <a:prstTxWarp prst="textNoShape">
              <a:avLst/>
            </a:prstTxWarp>
          </a:bodyPr>
          <a:lstStyle/>
          <a:p>
            <a:endParaRPr lang="en-US"/>
          </a:p>
        </p:txBody>
      </p:sp>
      <p:sp>
        <p:nvSpPr>
          <p:cNvPr id="35"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19</a:t>
            </a:fld>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dirty="0" smtClean="0"/>
              <a:t>Overview</a:t>
            </a:r>
            <a:endParaRPr lang="en-US" dirty="0" smtClean="0"/>
          </a:p>
        </p:txBody>
      </p:sp>
      <p:sp>
        <p:nvSpPr>
          <p:cNvPr id="17411" name="Content Placeholder 2"/>
          <p:cNvSpPr>
            <a:spLocks noGrp="1"/>
          </p:cNvSpPr>
          <p:nvPr>
            <p:ph idx="1"/>
          </p:nvPr>
        </p:nvSpPr>
        <p:spPr/>
        <p:txBody>
          <a:bodyPr/>
          <a:lstStyle/>
          <a:p>
            <a:pPr eaLnBrk="1" hangingPunct="1"/>
            <a:r>
              <a:rPr lang="en-US" dirty="0" smtClean="0"/>
              <a:t>Background and motivation</a:t>
            </a:r>
          </a:p>
          <a:p>
            <a:pPr eaLnBrk="1" hangingPunct="1"/>
            <a:endParaRPr lang="en-US" dirty="0" smtClean="0"/>
          </a:p>
          <a:p>
            <a:pPr eaLnBrk="1" hangingPunct="1"/>
            <a:r>
              <a:rPr lang="en-US" dirty="0" smtClean="0"/>
              <a:t>Architectural foundations</a:t>
            </a:r>
          </a:p>
          <a:p>
            <a:pPr eaLnBrk="1" hangingPunct="1"/>
            <a:endParaRPr lang="en-US" dirty="0" smtClean="0"/>
          </a:p>
          <a:p>
            <a:pPr eaLnBrk="1" hangingPunct="1"/>
            <a:r>
              <a:rPr lang="en-US" dirty="0" smtClean="0"/>
              <a:t>Example: intra-domain forwarding</a:t>
            </a: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Problem: </a:t>
            </a:r>
            <a:r>
              <a:rPr lang="en-US" dirty="0" smtClean="0"/>
              <a:t>False Positives in Forwarding</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False positives </a:t>
            </a:r>
            <a:r>
              <a:rPr lang="en-US" dirty="0" smtClean="0"/>
              <a:t>occur when test is positive in a given node despite non-hashed </a:t>
            </a:r>
            <a:r>
              <a:rPr lang="en-US" dirty="0" err="1" smtClean="0"/>
              <a:t>LId</a:t>
            </a:r>
            <a:r>
              <a:rPr lang="en-US" dirty="0" smtClean="0"/>
              <a:t> (probability for consecutive false positives is multiplicative!) </a:t>
            </a:r>
          </a:p>
          <a:p>
            <a:r>
              <a:rPr lang="en-US" dirty="0" smtClean="0"/>
              <a:t>Increase with number of links in a domain (since more data is hashed into constant length Bloom filter)</a:t>
            </a:r>
          </a:p>
          <a:p>
            <a:r>
              <a:rPr lang="en-US" dirty="0" smtClean="0"/>
              <a:t>Two solutions:</a:t>
            </a:r>
          </a:p>
          <a:p>
            <a:pPr lvl="1"/>
            <a:r>
              <a:rPr lang="en-US" dirty="0" smtClean="0">
                <a:solidFill>
                  <a:srgbClr val="FF0000"/>
                </a:solidFill>
              </a:rPr>
              <a:t>Use Link Identity Tags</a:t>
            </a:r>
            <a:r>
              <a:rPr lang="en-US" dirty="0" smtClean="0"/>
              <a:t>: tag a single link with N names instead of one, then pick resulting Bloom filter with lowest false positive probability</a:t>
            </a:r>
          </a:p>
          <a:p>
            <a:pPr lvl="1"/>
            <a:r>
              <a:rPr lang="en-US" dirty="0" smtClean="0">
                <a:solidFill>
                  <a:srgbClr val="FF0000"/>
                </a:solidFill>
              </a:rPr>
              <a:t>Virtual trees</a:t>
            </a:r>
            <a:r>
              <a:rPr lang="en-US" dirty="0" smtClean="0"/>
              <a:t>: fold “popular” sub-trees into single virtual link, i.e., decrease number of </a:t>
            </a:r>
            <a:r>
              <a:rPr lang="en-US" dirty="0" err="1" smtClean="0"/>
              <a:t>LIds</a:t>
            </a:r>
            <a:r>
              <a:rPr lang="en-US" dirty="0" smtClean="0"/>
              <a:t> to be used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30724"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30726" name="Rectangle 6"/>
          <p:cNvSpPr>
            <a:spLocks noGrp="1" noChangeArrowheads="1"/>
          </p:cNvSpPr>
          <p:nvPr>
            <p:ph type="title"/>
          </p:nvPr>
        </p:nvSpPr>
        <p:spPr>
          <a:ln/>
        </p:spPr>
        <p:txBody>
          <a:bodyPr rIns="144000"/>
          <a:lstStyle/>
          <a:p>
            <a:r>
              <a:rPr lang="en-US" dirty="0" smtClean="0"/>
              <a:t>Virtual </a:t>
            </a:r>
            <a:r>
              <a:rPr lang="en-US" dirty="0"/>
              <a:t>trees</a:t>
            </a:r>
          </a:p>
        </p:txBody>
      </p:sp>
      <p:sp>
        <p:nvSpPr>
          <p:cNvPr id="30727" name="Rectangle 7"/>
          <p:cNvSpPr>
            <a:spLocks noGrp="1" noChangeArrowheads="1"/>
          </p:cNvSpPr>
          <p:nvPr>
            <p:ph type="body" idx="1"/>
          </p:nvPr>
        </p:nvSpPr>
        <p:spPr>
          <a:xfrm>
            <a:off x="393700" y="1376363"/>
            <a:ext cx="8356600" cy="2286000"/>
          </a:xfrm>
          <a:ln/>
        </p:spPr>
        <p:txBody>
          <a:bodyPr rIns="252000"/>
          <a:lstStyle/>
          <a:p>
            <a:r>
              <a:rPr lang="en-US" dirty="0"/>
              <a:t>Popular paths can be merged into virtual trees</a:t>
            </a:r>
          </a:p>
          <a:p>
            <a:pPr lvl="1"/>
            <a:r>
              <a:rPr lang="en-US" sz="1600" dirty="0"/>
              <a:t>A single Link ID for the </a:t>
            </a:r>
            <a:r>
              <a:rPr lang="en-US" sz="1600" dirty="0" smtClean="0"/>
              <a:t>tree</a:t>
            </a:r>
          </a:p>
          <a:p>
            <a:pPr lvl="1"/>
            <a:r>
              <a:rPr lang="en-US" sz="1600" dirty="0" smtClean="0">
                <a:solidFill>
                  <a:srgbClr val="008000"/>
                </a:solidFill>
              </a:rPr>
              <a:t>PRO: </a:t>
            </a:r>
            <a:r>
              <a:rPr lang="en-US" sz="1600" dirty="0" smtClean="0"/>
              <a:t>Increase scalability due to decreased false positives, which c</a:t>
            </a:r>
            <a:r>
              <a:rPr lang="en-US" sz="1600" dirty="0" smtClean="0"/>
              <a:t>ould be combined with lower-layer optical techniques</a:t>
            </a:r>
            <a:endParaRPr lang="en-US" sz="1600" dirty="0" smtClean="0"/>
          </a:p>
          <a:p>
            <a:pPr lvl="1"/>
            <a:r>
              <a:rPr lang="en-US" sz="1600" dirty="0" smtClean="0">
                <a:solidFill>
                  <a:srgbClr val="FF0000"/>
                </a:solidFill>
              </a:rPr>
              <a:t>CON: </a:t>
            </a:r>
            <a:r>
              <a:rPr lang="en-US" sz="1600" dirty="0" smtClean="0"/>
              <a:t>Additional </a:t>
            </a:r>
            <a:r>
              <a:rPr lang="en-US" sz="1600" dirty="0"/>
              <a:t>state in the forwarding nodes</a:t>
            </a:r>
            <a:endParaRPr lang="en-US" sz="1600" dirty="0" smtClean="0"/>
          </a:p>
          <a:p>
            <a:r>
              <a:rPr lang="en-US" dirty="0" smtClean="0"/>
              <a:t>A </a:t>
            </a:r>
            <a:r>
              <a:rPr lang="en-US" dirty="0"/>
              <a:t>virtual tree is not bound to a certain </a:t>
            </a:r>
            <a:r>
              <a:rPr lang="en-US" dirty="0" smtClean="0"/>
              <a:t>publication</a:t>
            </a:r>
          </a:p>
          <a:p>
            <a:pPr lvl="1"/>
            <a:r>
              <a:rPr lang="en-US" sz="1600" dirty="0"/>
              <a:t>E.g. a single tree for all AS transit traffic</a:t>
            </a:r>
          </a:p>
        </p:txBody>
      </p:sp>
      <p:sp>
        <p:nvSpPr>
          <p:cNvPr id="30728" name="AutoShape 8"/>
          <p:cNvSpPr>
            <a:spLocks/>
          </p:cNvSpPr>
          <p:nvPr/>
        </p:nvSpPr>
        <p:spPr bwMode="auto">
          <a:xfrm>
            <a:off x="3124200" y="46863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B</a:t>
            </a:r>
          </a:p>
        </p:txBody>
      </p:sp>
      <p:sp>
        <p:nvSpPr>
          <p:cNvPr id="30729" name="Line 9"/>
          <p:cNvSpPr>
            <a:spLocks noChangeShapeType="1"/>
          </p:cNvSpPr>
          <p:nvPr/>
        </p:nvSpPr>
        <p:spPr bwMode="auto">
          <a:xfrm flipH="1">
            <a:off x="3989388" y="4152900"/>
            <a:ext cx="684212" cy="434975"/>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30730" name="AutoShape 10"/>
          <p:cNvSpPr>
            <a:spLocks/>
          </p:cNvSpPr>
          <p:nvPr/>
        </p:nvSpPr>
        <p:spPr bwMode="auto">
          <a:xfrm>
            <a:off x="4775200" y="56388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F</a:t>
            </a:r>
          </a:p>
        </p:txBody>
      </p:sp>
      <p:sp>
        <p:nvSpPr>
          <p:cNvPr id="30731" name="AutoShape 11"/>
          <p:cNvSpPr>
            <a:spLocks/>
          </p:cNvSpPr>
          <p:nvPr/>
        </p:nvSpPr>
        <p:spPr bwMode="auto">
          <a:xfrm>
            <a:off x="4775200" y="39878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C</a:t>
            </a:r>
          </a:p>
        </p:txBody>
      </p:sp>
      <p:sp>
        <p:nvSpPr>
          <p:cNvPr id="30732" name="AutoShape 12"/>
          <p:cNvSpPr>
            <a:spLocks/>
          </p:cNvSpPr>
          <p:nvPr/>
        </p:nvSpPr>
        <p:spPr bwMode="auto">
          <a:xfrm>
            <a:off x="6540500" y="39878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D</a:t>
            </a:r>
          </a:p>
        </p:txBody>
      </p:sp>
      <p:sp>
        <p:nvSpPr>
          <p:cNvPr id="30734" name="Line 14"/>
          <p:cNvSpPr>
            <a:spLocks noChangeShapeType="1"/>
          </p:cNvSpPr>
          <p:nvPr/>
        </p:nvSpPr>
        <p:spPr bwMode="auto">
          <a:xfrm flipH="1">
            <a:off x="4032250" y="4330700"/>
            <a:ext cx="628650" cy="422275"/>
          </a:xfrm>
          <a:prstGeom prst="line">
            <a:avLst/>
          </a:prstGeom>
          <a:noFill/>
          <a:ln w="38100" cap="flat">
            <a:solidFill>
              <a:srgbClr val="0000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735" name="Line 15"/>
          <p:cNvSpPr>
            <a:spLocks noChangeShapeType="1"/>
          </p:cNvSpPr>
          <p:nvPr/>
        </p:nvSpPr>
        <p:spPr bwMode="auto">
          <a:xfrm rot="10800000">
            <a:off x="5672138" y="4165600"/>
            <a:ext cx="809625" cy="0"/>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30736" name="Line 16"/>
          <p:cNvSpPr>
            <a:spLocks noChangeShapeType="1"/>
          </p:cNvSpPr>
          <p:nvPr/>
        </p:nvSpPr>
        <p:spPr bwMode="auto">
          <a:xfrm rot="10800000">
            <a:off x="5681663" y="4318000"/>
            <a:ext cx="808037" cy="0"/>
          </a:xfrm>
          <a:prstGeom prst="line">
            <a:avLst/>
          </a:prstGeom>
          <a:noFill/>
          <a:ln w="38100" cap="flat">
            <a:solidFill>
              <a:srgbClr val="0000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737" name="Line 17"/>
          <p:cNvSpPr>
            <a:spLocks noChangeShapeType="1"/>
          </p:cNvSpPr>
          <p:nvPr/>
        </p:nvSpPr>
        <p:spPr bwMode="auto">
          <a:xfrm rot="10800000">
            <a:off x="3911600" y="5283200"/>
            <a:ext cx="762000" cy="404813"/>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30738" name="Line 18"/>
          <p:cNvSpPr>
            <a:spLocks noChangeShapeType="1"/>
          </p:cNvSpPr>
          <p:nvPr/>
        </p:nvSpPr>
        <p:spPr bwMode="auto">
          <a:xfrm rot="10800000">
            <a:off x="3781425" y="5349875"/>
            <a:ext cx="854075" cy="466725"/>
          </a:xfrm>
          <a:prstGeom prst="line">
            <a:avLst/>
          </a:prstGeom>
          <a:noFill/>
          <a:ln w="38100" cap="flat">
            <a:solidFill>
              <a:srgbClr val="0000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739" name="AutoShape 19"/>
          <p:cNvSpPr>
            <a:spLocks/>
          </p:cNvSpPr>
          <p:nvPr/>
        </p:nvSpPr>
        <p:spPr bwMode="auto">
          <a:xfrm>
            <a:off x="4037013" y="4552950"/>
            <a:ext cx="3960812" cy="538163"/>
          </a:xfrm>
          <a:custGeom>
            <a:avLst/>
            <a:gdLst>
              <a:gd name="T0" fmla="*/ 10800 w 21600"/>
              <a:gd name="T1" fmla="+- 0 10800 10397"/>
              <a:gd name="T2" fmla="*/ 10800 h 11203"/>
            </a:gdLst>
            <a:ahLst/>
            <a:cxnLst>
              <a:cxn ang="0">
                <a:pos x="T0" y="T2"/>
              </a:cxn>
            </a:cxnLst>
            <a:rect l="0" t="0" r="r" b="b"/>
            <a:pathLst>
              <a:path w="21600" h="11203">
                <a:moveTo>
                  <a:pt x="0" y="8027"/>
                </a:moveTo>
                <a:cubicBezTo>
                  <a:pt x="0" y="8027"/>
                  <a:pt x="11847" y="-10397"/>
                  <a:pt x="20365" y="8580"/>
                </a:cubicBezTo>
                <a:lnTo>
                  <a:pt x="21600" y="11203"/>
                </a:lnTo>
              </a:path>
            </a:pathLst>
          </a:custGeom>
          <a:noFill/>
          <a:ln w="63500" cap="flat">
            <a:solidFill>
              <a:srgbClr val="D90B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740" name="AutoShape 20"/>
          <p:cNvSpPr>
            <a:spLocks/>
          </p:cNvSpPr>
          <p:nvPr/>
        </p:nvSpPr>
        <p:spPr bwMode="auto">
          <a:xfrm>
            <a:off x="1676400" y="46863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A</a:t>
            </a:r>
          </a:p>
        </p:txBody>
      </p:sp>
      <p:sp>
        <p:nvSpPr>
          <p:cNvPr id="30741" name="Line 21"/>
          <p:cNvSpPr>
            <a:spLocks noChangeShapeType="1"/>
          </p:cNvSpPr>
          <p:nvPr/>
        </p:nvSpPr>
        <p:spPr bwMode="auto">
          <a:xfrm rot="10800000">
            <a:off x="2578100" y="4927600"/>
            <a:ext cx="512763" cy="0"/>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30742" name="Line 22"/>
          <p:cNvSpPr>
            <a:spLocks noChangeShapeType="1"/>
          </p:cNvSpPr>
          <p:nvPr/>
        </p:nvSpPr>
        <p:spPr bwMode="auto">
          <a:xfrm rot="10800000">
            <a:off x="2574925" y="5032375"/>
            <a:ext cx="504825" cy="0"/>
          </a:xfrm>
          <a:prstGeom prst="line">
            <a:avLst/>
          </a:prstGeom>
          <a:noFill/>
          <a:ln w="38100" cap="flat">
            <a:solidFill>
              <a:srgbClr val="0000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743" name="AutoShape 23"/>
          <p:cNvSpPr>
            <a:spLocks/>
          </p:cNvSpPr>
          <p:nvPr/>
        </p:nvSpPr>
        <p:spPr bwMode="auto">
          <a:xfrm>
            <a:off x="8039100" y="4762500"/>
            <a:ext cx="863600" cy="533400"/>
          </a:xfrm>
          <a:prstGeom prst="roundRect">
            <a:avLst>
              <a:gd name="adj" fmla="val 19046"/>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chemeClr val="tx1"/>
                </a:solidFill>
                <a:latin typeface="Times New Roman" charset="0"/>
                <a:ea typeface="Times New Roman" charset="0"/>
                <a:cs typeface="Times New Roman" charset="0"/>
                <a:sym typeface="Times New Roman" charset="0"/>
              </a:rPr>
              <a:t>E</a:t>
            </a:r>
          </a:p>
        </p:txBody>
      </p:sp>
      <p:sp>
        <p:nvSpPr>
          <p:cNvPr id="30744" name="Line 24"/>
          <p:cNvSpPr>
            <a:spLocks noChangeShapeType="1"/>
          </p:cNvSpPr>
          <p:nvPr/>
        </p:nvSpPr>
        <p:spPr bwMode="auto">
          <a:xfrm rot="10800000">
            <a:off x="7531100" y="4419600"/>
            <a:ext cx="487363" cy="271463"/>
          </a:xfrm>
          <a:prstGeom prst="line">
            <a:avLst/>
          </a:prstGeom>
          <a:noFill/>
          <a:ln w="38100" cap="flat">
            <a:solidFill>
              <a:srgbClr val="000000"/>
            </a:solidFill>
            <a:prstDash val="solid"/>
            <a:round/>
            <a:headEnd type="triangle" w="med" len="med"/>
            <a:tailEnd type="none" w="med" len="med"/>
          </a:ln>
        </p:spPr>
        <p:txBody>
          <a:bodyPr lIns="0" tIns="0" rIns="0" bIns="0">
            <a:prstTxWarp prst="textNoShape">
              <a:avLst/>
            </a:prstTxWarp>
          </a:bodyPr>
          <a:lstStyle/>
          <a:p>
            <a:endParaRPr lang="en-US"/>
          </a:p>
        </p:txBody>
      </p:sp>
      <p:sp>
        <p:nvSpPr>
          <p:cNvPr id="30745" name="Line 25"/>
          <p:cNvSpPr>
            <a:spLocks noChangeShapeType="1"/>
          </p:cNvSpPr>
          <p:nvPr/>
        </p:nvSpPr>
        <p:spPr bwMode="auto">
          <a:xfrm rot="10800000">
            <a:off x="7400925" y="4486275"/>
            <a:ext cx="495300" cy="277813"/>
          </a:xfrm>
          <a:prstGeom prst="line">
            <a:avLst/>
          </a:prstGeom>
          <a:noFill/>
          <a:ln w="38100" cap="flat">
            <a:solidFill>
              <a:srgbClr val="000000"/>
            </a:solidFill>
            <a:prstDash val="solid"/>
            <a:round/>
            <a:headEnd type="none" w="med" len="med"/>
            <a:tailEnd type="triangle" w="med" len="med"/>
          </a:ln>
        </p:spPr>
        <p:txBody>
          <a:bodyPr lIns="0" tIns="0" rIns="0" bIns="0">
            <a:prstTxWarp prst="textNoShape">
              <a:avLst/>
            </a:prstTxWarp>
          </a:bodyPr>
          <a:lstStyle/>
          <a:p>
            <a:endParaRPr lang="en-US"/>
          </a:p>
        </p:txBody>
      </p:sp>
      <p:sp>
        <p:nvSpPr>
          <p:cNvPr id="30" name="Slide Number Placeholder 5"/>
          <p:cNvSpPr>
            <a:spLocks noGrp="1"/>
          </p:cNvSpPr>
          <p:nvPr>
            <p:ph type="sldNum" sz="quarter" idx="4294967295"/>
          </p:nvPr>
        </p:nvSpPr>
        <p:spPr>
          <a:xfrm>
            <a:off x="7721600" y="6172200"/>
            <a:ext cx="2209800" cy="228600"/>
          </a:xfrm>
          <a:prstGeom prst="rect">
            <a:avLst/>
          </a:prstGeom>
        </p:spPr>
        <p:txBody>
          <a:bodyPr/>
          <a:lstStyle/>
          <a:p>
            <a:fld id="{1DA6B5F6-C709-0747-A338-806AE10D10C1}" type="slidenum">
              <a:rPr lang="en-US"/>
              <a:pPr/>
              <a:t>21</a:t>
            </a:fld>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29700"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29702" name="Rectangle 6"/>
          <p:cNvSpPr>
            <a:spLocks noGrp="1" noChangeArrowheads="1"/>
          </p:cNvSpPr>
          <p:nvPr>
            <p:ph type="title"/>
          </p:nvPr>
        </p:nvSpPr>
        <p:spPr>
          <a:ln/>
        </p:spPr>
        <p:txBody>
          <a:bodyPr rIns="144000"/>
          <a:lstStyle/>
          <a:p>
            <a:r>
              <a:rPr lang="en-US" dirty="0"/>
              <a:t>Avoiding</a:t>
            </a:r>
            <a:r>
              <a:rPr lang="en-US" dirty="0" smtClean="0"/>
              <a:t> Loops</a:t>
            </a:r>
            <a:endParaRPr lang="en-US" dirty="0"/>
          </a:p>
        </p:txBody>
      </p:sp>
      <p:sp>
        <p:nvSpPr>
          <p:cNvPr id="29703" name="Rectangle 7"/>
          <p:cNvSpPr>
            <a:spLocks noGrp="1" noChangeArrowheads="1"/>
          </p:cNvSpPr>
          <p:nvPr>
            <p:ph type="body" idx="1"/>
          </p:nvPr>
        </p:nvSpPr>
        <p:spPr>
          <a:xfrm>
            <a:off x="393700" y="1376363"/>
            <a:ext cx="8356600" cy="2222500"/>
          </a:xfrm>
          <a:ln/>
        </p:spPr>
        <p:txBody>
          <a:bodyPr rIns="252000"/>
          <a:lstStyle/>
          <a:p>
            <a:r>
              <a:rPr lang="en-US" dirty="0" smtClean="0"/>
              <a:t>…by lowering </a:t>
            </a:r>
            <a:r>
              <a:rPr lang="en-US" dirty="0"/>
              <a:t>the amount of loops</a:t>
            </a:r>
          </a:p>
          <a:p>
            <a:pPr lvl="1"/>
            <a:r>
              <a:rPr lang="en-US" sz="1800" dirty="0"/>
              <a:t>Instead of fixed </a:t>
            </a:r>
            <a:r>
              <a:rPr lang="en-US" sz="1800" i="1" dirty="0" err="1"/>
              <a:t>d</a:t>
            </a:r>
            <a:r>
              <a:rPr lang="en-US" sz="1800" dirty="0"/>
              <a:t> determining the used LIT, change the </a:t>
            </a:r>
            <a:r>
              <a:rPr lang="en-US" sz="1800" i="1" dirty="0" err="1"/>
              <a:t>d</a:t>
            </a:r>
            <a:r>
              <a:rPr lang="en-US" sz="1800" dirty="0"/>
              <a:t> e.g. with </a:t>
            </a:r>
            <a:r>
              <a:rPr lang="en-US" sz="1800" i="1" dirty="0" err="1"/>
              <a:t>d</a:t>
            </a:r>
            <a:r>
              <a:rPr lang="en-US" sz="1800" dirty="0"/>
              <a:t>=(</a:t>
            </a:r>
            <a:r>
              <a:rPr lang="en-US" sz="1800" i="1" dirty="0"/>
              <a:t>d</a:t>
            </a:r>
            <a:r>
              <a:rPr lang="en-US" sz="1800" dirty="0"/>
              <a:t>+1) MOD </a:t>
            </a:r>
            <a:r>
              <a:rPr lang="en-US" sz="1800" i="1" dirty="0" err="1"/>
              <a:t>e</a:t>
            </a:r>
            <a:endParaRPr lang="en-US" sz="1800" dirty="0"/>
          </a:p>
          <a:p>
            <a:pPr lvl="1"/>
            <a:r>
              <a:rPr lang="en-US" sz="1800" dirty="0"/>
              <a:t>In case of a loop, the packet will have the same </a:t>
            </a:r>
            <a:r>
              <a:rPr lang="en-US" sz="1800" i="1" dirty="0" err="1"/>
              <a:t>d</a:t>
            </a:r>
            <a:r>
              <a:rPr lang="en-US" sz="1800" dirty="0"/>
              <a:t> only if the loop is </a:t>
            </a:r>
            <a:r>
              <a:rPr lang="en-US" sz="1800" i="1" dirty="0" err="1"/>
              <a:t>e</a:t>
            </a:r>
            <a:r>
              <a:rPr lang="en-US" sz="1800" dirty="0"/>
              <a:t> hops long</a:t>
            </a:r>
          </a:p>
          <a:p>
            <a:pPr lvl="1"/>
            <a:r>
              <a:rPr lang="en-US" sz="1800" dirty="0"/>
              <a:t>Simple, stateless solution</a:t>
            </a:r>
          </a:p>
        </p:txBody>
      </p:sp>
      <p:sp>
        <p:nvSpPr>
          <p:cNvPr id="29704" name="AutoShape 8"/>
          <p:cNvSpPr>
            <a:spLocks/>
          </p:cNvSpPr>
          <p:nvPr/>
        </p:nvSpPr>
        <p:spPr bwMode="auto">
          <a:xfrm>
            <a:off x="850900" y="3733800"/>
            <a:ext cx="1879600" cy="2336800"/>
          </a:xfrm>
          <a:prstGeom prst="roundRect">
            <a:avLst>
              <a:gd name="adj" fmla="val 10134"/>
            </a:avLst>
          </a:prstGeom>
          <a:solidFill>
            <a:srgbClr val="EEECE9"/>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9705" name="Rectangle 9"/>
          <p:cNvSpPr>
            <a:spLocks/>
          </p:cNvSpPr>
          <p:nvPr/>
        </p:nvSpPr>
        <p:spPr bwMode="auto">
          <a:xfrm>
            <a:off x="939800" y="40640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Link ID</a:t>
            </a:r>
          </a:p>
        </p:txBody>
      </p:sp>
      <p:sp>
        <p:nvSpPr>
          <p:cNvPr id="29706" name="Rectangle 10"/>
          <p:cNvSpPr>
            <a:spLocks/>
          </p:cNvSpPr>
          <p:nvPr/>
        </p:nvSpPr>
        <p:spPr bwMode="auto">
          <a:xfrm>
            <a:off x="1079500" y="45593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1</a:t>
            </a:r>
          </a:p>
        </p:txBody>
      </p:sp>
      <p:sp>
        <p:nvSpPr>
          <p:cNvPr id="29707" name="Rectangle 11"/>
          <p:cNvSpPr>
            <a:spLocks/>
          </p:cNvSpPr>
          <p:nvPr/>
        </p:nvSpPr>
        <p:spPr bwMode="auto">
          <a:xfrm>
            <a:off x="1079500" y="50038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2</a:t>
            </a:r>
          </a:p>
        </p:txBody>
      </p:sp>
      <p:sp>
        <p:nvSpPr>
          <p:cNvPr id="29708" name="Rectangle 12"/>
          <p:cNvSpPr>
            <a:spLocks/>
          </p:cNvSpPr>
          <p:nvPr/>
        </p:nvSpPr>
        <p:spPr bwMode="auto">
          <a:xfrm>
            <a:off x="1079500" y="54483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3</a:t>
            </a:r>
          </a:p>
        </p:txBody>
      </p:sp>
      <p:sp>
        <p:nvSpPr>
          <p:cNvPr id="29709" name="Rectangle 13"/>
          <p:cNvSpPr>
            <a:spLocks/>
          </p:cNvSpPr>
          <p:nvPr/>
        </p:nvSpPr>
        <p:spPr bwMode="auto">
          <a:xfrm>
            <a:off x="1193800" y="3670300"/>
            <a:ext cx="958850" cy="4318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Host 1</a:t>
            </a:r>
          </a:p>
        </p:txBody>
      </p:sp>
      <p:sp>
        <p:nvSpPr>
          <p:cNvPr id="29710" name="AutoShape 14"/>
          <p:cNvSpPr>
            <a:spLocks/>
          </p:cNvSpPr>
          <p:nvPr/>
        </p:nvSpPr>
        <p:spPr bwMode="auto">
          <a:xfrm>
            <a:off x="2997200" y="3771900"/>
            <a:ext cx="1879600" cy="2336800"/>
          </a:xfrm>
          <a:prstGeom prst="roundRect">
            <a:avLst>
              <a:gd name="adj" fmla="val 10134"/>
            </a:avLst>
          </a:prstGeom>
          <a:solidFill>
            <a:srgbClr val="EEECE9"/>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9711" name="Rectangle 15"/>
          <p:cNvSpPr>
            <a:spLocks/>
          </p:cNvSpPr>
          <p:nvPr/>
        </p:nvSpPr>
        <p:spPr bwMode="auto">
          <a:xfrm>
            <a:off x="3086100" y="41021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Link ID</a:t>
            </a:r>
          </a:p>
        </p:txBody>
      </p:sp>
      <p:sp>
        <p:nvSpPr>
          <p:cNvPr id="29712" name="Rectangle 16"/>
          <p:cNvSpPr>
            <a:spLocks/>
          </p:cNvSpPr>
          <p:nvPr/>
        </p:nvSpPr>
        <p:spPr bwMode="auto">
          <a:xfrm>
            <a:off x="3225800" y="45974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1</a:t>
            </a:r>
          </a:p>
        </p:txBody>
      </p:sp>
      <p:sp>
        <p:nvSpPr>
          <p:cNvPr id="29713" name="Rectangle 17"/>
          <p:cNvSpPr>
            <a:spLocks/>
          </p:cNvSpPr>
          <p:nvPr/>
        </p:nvSpPr>
        <p:spPr bwMode="auto">
          <a:xfrm>
            <a:off x="3225800" y="50419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2</a:t>
            </a:r>
          </a:p>
        </p:txBody>
      </p:sp>
      <p:sp>
        <p:nvSpPr>
          <p:cNvPr id="29714" name="Rectangle 18"/>
          <p:cNvSpPr>
            <a:spLocks/>
          </p:cNvSpPr>
          <p:nvPr/>
        </p:nvSpPr>
        <p:spPr bwMode="auto">
          <a:xfrm>
            <a:off x="3225800" y="54864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3</a:t>
            </a:r>
          </a:p>
        </p:txBody>
      </p:sp>
      <p:sp>
        <p:nvSpPr>
          <p:cNvPr id="29715" name="Rectangle 19"/>
          <p:cNvSpPr>
            <a:spLocks/>
          </p:cNvSpPr>
          <p:nvPr/>
        </p:nvSpPr>
        <p:spPr bwMode="auto">
          <a:xfrm>
            <a:off x="3340100" y="3708400"/>
            <a:ext cx="958850" cy="4318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Host 2</a:t>
            </a:r>
          </a:p>
        </p:txBody>
      </p:sp>
      <p:sp>
        <p:nvSpPr>
          <p:cNvPr id="29716" name="AutoShape 20"/>
          <p:cNvSpPr>
            <a:spLocks/>
          </p:cNvSpPr>
          <p:nvPr/>
        </p:nvSpPr>
        <p:spPr bwMode="auto">
          <a:xfrm>
            <a:off x="5143500" y="3810000"/>
            <a:ext cx="1879600" cy="2336800"/>
          </a:xfrm>
          <a:prstGeom prst="roundRect">
            <a:avLst>
              <a:gd name="adj" fmla="val 10134"/>
            </a:avLst>
          </a:prstGeom>
          <a:solidFill>
            <a:srgbClr val="EEECE9"/>
          </a:solidFill>
          <a:ln w="12700" cap="flat">
            <a:solidFill>
              <a:srgbClr val="003258"/>
            </a:solidFill>
            <a:prstDash val="solid"/>
            <a:round/>
            <a:headEnd type="none" w="med" len="med"/>
            <a:tailEnd type="none" w="med" len="med"/>
          </a:ln>
        </p:spPr>
        <p:txBody>
          <a:bodyPr lIns="0" tIns="0" rIns="0" bIns="0">
            <a:prstTxWarp prst="textNoShape">
              <a:avLst/>
            </a:prstTxWarp>
          </a:bodyPr>
          <a:lstStyle/>
          <a:p>
            <a:endParaRPr lang="en-US"/>
          </a:p>
        </p:txBody>
      </p:sp>
      <p:sp>
        <p:nvSpPr>
          <p:cNvPr id="29717" name="Rectangle 21"/>
          <p:cNvSpPr>
            <a:spLocks/>
          </p:cNvSpPr>
          <p:nvPr/>
        </p:nvSpPr>
        <p:spPr bwMode="auto">
          <a:xfrm>
            <a:off x="5232400" y="41402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Link ID</a:t>
            </a:r>
          </a:p>
        </p:txBody>
      </p:sp>
      <p:sp>
        <p:nvSpPr>
          <p:cNvPr id="29718" name="Rectangle 22"/>
          <p:cNvSpPr>
            <a:spLocks/>
          </p:cNvSpPr>
          <p:nvPr/>
        </p:nvSpPr>
        <p:spPr bwMode="auto">
          <a:xfrm>
            <a:off x="5372100" y="46355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1</a:t>
            </a:r>
          </a:p>
        </p:txBody>
      </p:sp>
      <p:sp>
        <p:nvSpPr>
          <p:cNvPr id="29719" name="Rectangle 23"/>
          <p:cNvSpPr>
            <a:spLocks/>
          </p:cNvSpPr>
          <p:nvPr/>
        </p:nvSpPr>
        <p:spPr bwMode="auto">
          <a:xfrm>
            <a:off x="5372100" y="50800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2</a:t>
            </a:r>
          </a:p>
        </p:txBody>
      </p:sp>
      <p:sp>
        <p:nvSpPr>
          <p:cNvPr id="29720" name="Rectangle 24"/>
          <p:cNvSpPr>
            <a:spLocks/>
          </p:cNvSpPr>
          <p:nvPr/>
        </p:nvSpPr>
        <p:spPr bwMode="auto">
          <a:xfrm>
            <a:off x="5372100" y="5524500"/>
            <a:ext cx="1447800" cy="406400"/>
          </a:xfrm>
          <a:prstGeom prst="rect">
            <a:avLst/>
          </a:prstGeom>
          <a:solidFill>
            <a:srgbClr val="6DB8B4"/>
          </a:solidFill>
          <a:ln w="12700" cap="flat">
            <a:solidFill>
              <a:srgbClr val="003258"/>
            </a:solidFill>
            <a:prstDash val="solid"/>
            <a:round/>
            <a:headEnd type="none" w="med" len="med"/>
            <a:tailEnd type="none" w="med" len="med"/>
          </a:ln>
        </p:spPr>
        <p:txBody>
          <a:bodyPr lIns="50800" tIns="50800" bIns="50800" anchor="ctr">
            <a:prstTxWarp prst="textNoShape">
              <a:avLst/>
            </a:prstTxWarp>
          </a:bodyPr>
          <a:lstStyle/>
          <a:p>
            <a:pPr algn="ctr"/>
            <a:r>
              <a:rPr lang="en-US" sz="2400">
                <a:solidFill>
                  <a:srgbClr val="1C0F0E"/>
                </a:solidFill>
                <a:latin typeface="Times New Roman" charset="0"/>
                <a:ea typeface="Times New Roman" charset="0"/>
                <a:cs typeface="Times New Roman" charset="0"/>
                <a:sym typeface="Times New Roman" charset="0"/>
              </a:rPr>
              <a:t>LIT 3</a:t>
            </a:r>
          </a:p>
        </p:txBody>
      </p:sp>
      <p:sp>
        <p:nvSpPr>
          <p:cNvPr id="29721" name="Rectangle 25"/>
          <p:cNvSpPr>
            <a:spLocks/>
          </p:cNvSpPr>
          <p:nvPr/>
        </p:nvSpPr>
        <p:spPr bwMode="auto">
          <a:xfrm>
            <a:off x="5486400" y="3746500"/>
            <a:ext cx="958850" cy="4318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Host 3</a:t>
            </a:r>
          </a:p>
        </p:txBody>
      </p:sp>
      <p:sp>
        <p:nvSpPr>
          <p:cNvPr id="29722" name="Freeform 26"/>
          <p:cNvSpPr>
            <a:spLocks/>
          </p:cNvSpPr>
          <p:nvPr/>
        </p:nvSpPr>
        <p:spPr bwMode="auto">
          <a:xfrm>
            <a:off x="698500" y="4710113"/>
            <a:ext cx="6667500" cy="1050925"/>
          </a:xfrm>
          <a:custGeom>
            <a:avLst/>
            <a:gdLst/>
            <a:ahLst/>
            <a:cxnLst>
              <a:cxn ang="0">
                <a:pos x="0" y="448"/>
              </a:cxn>
              <a:cxn ang="0">
                <a:pos x="7159" y="5248"/>
              </a:cxn>
              <a:cxn ang="0">
                <a:pos x="10409" y="9394"/>
              </a:cxn>
              <a:cxn ang="0">
                <a:pos x="14071" y="13975"/>
              </a:cxn>
              <a:cxn ang="0">
                <a:pos x="17280" y="17685"/>
              </a:cxn>
              <a:cxn ang="0">
                <a:pos x="21600" y="17248"/>
              </a:cxn>
            </a:cxnLst>
            <a:rect l="0" t="0" r="r" b="b"/>
            <a:pathLst>
              <a:path w="21600" h="18046">
                <a:moveTo>
                  <a:pt x="0" y="448"/>
                </a:moveTo>
                <a:cubicBezTo>
                  <a:pt x="0" y="448"/>
                  <a:pt x="7159" y="-2170"/>
                  <a:pt x="7159" y="5248"/>
                </a:cubicBezTo>
                <a:cubicBezTo>
                  <a:pt x="7159" y="10975"/>
                  <a:pt x="8064" y="9175"/>
                  <a:pt x="10409" y="9394"/>
                </a:cubicBezTo>
                <a:cubicBezTo>
                  <a:pt x="11644" y="9509"/>
                  <a:pt x="13947" y="8521"/>
                  <a:pt x="14071" y="13975"/>
                </a:cubicBezTo>
                <a:cubicBezTo>
                  <a:pt x="14194" y="19430"/>
                  <a:pt x="15141" y="17903"/>
                  <a:pt x="17280" y="17685"/>
                </a:cubicBezTo>
                <a:cubicBezTo>
                  <a:pt x="19419" y="17466"/>
                  <a:pt x="21600" y="17248"/>
                  <a:pt x="21600" y="17248"/>
                </a:cubicBezTo>
              </a:path>
            </a:pathLst>
          </a:custGeom>
          <a:noFill/>
          <a:ln w="38100" cap="flat">
            <a:solidFill>
              <a:srgbClr val="2E6FFD"/>
            </a:solidFill>
            <a:prstDash val="solid"/>
            <a:round/>
            <a:headEnd type="none" w="med" len="med"/>
            <a:tailEnd type="triangle" w="med" len="med"/>
          </a:ln>
        </p:spPr>
        <p:txBody>
          <a:bodyPr lIns="0" tIns="0" rIns="0" bIns="0">
            <a:prstTxWarp prst="textNoShape">
              <a:avLst/>
            </a:prstTxWarp>
          </a:bodyPr>
          <a:lstStyle/>
          <a:p>
            <a:endParaRPr lang="en-US"/>
          </a:p>
        </p:txBody>
      </p:sp>
      <p:sp>
        <p:nvSpPr>
          <p:cNvPr id="29723" name="Rectangle 27"/>
          <p:cNvSpPr>
            <a:spLocks/>
          </p:cNvSpPr>
          <p:nvPr/>
        </p:nvSpPr>
        <p:spPr bwMode="auto">
          <a:xfrm>
            <a:off x="7493000" y="5486400"/>
            <a:ext cx="949325" cy="431800"/>
          </a:xfrm>
          <a:prstGeom prst="rect">
            <a:avLst/>
          </a:prstGeom>
          <a:noFill/>
          <a:ln w="12700" cap="flat">
            <a:noFill/>
            <a:miter lim="800000"/>
            <a:headEnd type="none" w="med" len="med"/>
            <a:tailEnd type="none" w="med" len="med"/>
          </a:ln>
        </p:spPr>
        <p:txBody>
          <a:bodyPr wrap="none" lIns="50800" tIns="50800" bIns="50800">
            <a:prstTxWarp prst="textNoShape">
              <a:avLst/>
            </a:prstTxWarp>
            <a:spAutoFit/>
          </a:bodyPr>
          <a:lstStyle/>
          <a:p>
            <a:r>
              <a:rPr lang="en-US" sz="2400">
                <a:solidFill>
                  <a:srgbClr val="003258"/>
                </a:solidFill>
                <a:latin typeface="Times New Roman" charset="0"/>
                <a:ea typeface="Times New Roman" charset="0"/>
                <a:cs typeface="Times New Roman" charset="0"/>
                <a:sym typeface="Times New Roman" charset="0"/>
              </a:rPr>
              <a:t>zFilter</a:t>
            </a:r>
          </a:p>
        </p:txBody>
      </p:sp>
      <p:sp>
        <p:nvSpPr>
          <p:cNvPr id="31"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22</a:t>
            </a:fld>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24580"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24582" name="Rectangle 6"/>
          <p:cNvSpPr>
            <a:spLocks noGrp="1" noChangeArrowheads="1"/>
          </p:cNvSpPr>
          <p:nvPr>
            <p:ph type="title"/>
          </p:nvPr>
        </p:nvSpPr>
        <p:spPr>
          <a:ln/>
        </p:spPr>
        <p:txBody>
          <a:bodyPr rIns="144000"/>
          <a:lstStyle/>
          <a:p>
            <a:r>
              <a:rPr lang="en-US" dirty="0"/>
              <a:t>Forwarding</a:t>
            </a:r>
            <a:r>
              <a:rPr lang="en-US" dirty="0" smtClean="0"/>
              <a:t> Efficiency</a:t>
            </a:r>
            <a:endParaRPr lang="en-US" dirty="0"/>
          </a:p>
        </p:txBody>
      </p:sp>
      <p:sp>
        <p:nvSpPr>
          <p:cNvPr id="24583" name="Rectangle 7"/>
          <p:cNvSpPr>
            <a:spLocks noGrp="1" noChangeArrowheads="1"/>
          </p:cNvSpPr>
          <p:nvPr>
            <p:ph type="body" idx="1"/>
          </p:nvPr>
        </p:nvSpPr>
        <p:spPr>
          <a:xfrm>
            <a:off x="396874" y="1373188"/>
            <a:ext cx="3336925" cy="5486400"/>
          </a:xfrm>
          <a:ln/>
        </p:spPr>
        <p:txBody>
          <a:bodyPr rIns="252000"/>
          <a:lstStyle/>
          <a:p>
            <a:r>
              <a:rPr lang="en-US" dirty="0"/>
              <a:t>Simulations with</a:t>
            </a:r>
          </a:p>
          <a:p>
            <a:pPr lvl="1"/>
            <a:r>
              <a:rPr lang="en-US" dirty="0" err="1"/>
              <a:t>Rocketfuel</a:t>
            </a:r>
            <a:endParaRPr lang="en-US" dirty="0"/>
          </a:p>
          <a:p>
            <a:pPr lvl="1"/>
            <a:r>
              <a:rPr lang="en-US" dirty="0" err="1"/>
              <a:t>SNDlib</a:t>
            </a:r>
            <a:endParaRPr lang="en-US" dirty="0"/>
          </a:p>
          <a:p>
            <a:r>
              <a:rPr lang="en-US" dirty="0"/>
              <a:t>Forwarding efficiency with 20 subscribers</a:t>
            </a:r>
          </a:p>
          <a:p>
            <a:pPr lvl="1"/>
            <a:r>
              <a:rPr lang="en-US" dirty="0"/>
              <a:t>~80</a:t>
            </a:r>
            <a:r>
              <a:rPr lang="en-US" dirty="0" smtClean="0"/>
              <a:t>%</a:t>
            </a:r>
          </a:p>
          <a:p>
            <a:pPr lvl="1">
              <a:buNone/>
            </a:pPr>
            <a:r>
              <a:rPr lang="en-US" dirty="0" smtClean="0"/>
              <a:t>-&gt; suited for MAN-size multicast groups</a:t>
            </a:r>
            <a:endParaRPr lang="en-US" dirty="0"/>
          </a:p>
        </p:txBody>
      </p:sp>
      <p:pic>
        <p:nvPicPr>
          <p:cNvPr id="24584" name="Picture 8"/>
          <p:cNvPicPr>
            <a:picLocks noChangeAspect="1" noChangeArrowheads="1"/>
          </p:cNvPicPr>
          <p:nvPr/>
        </p:nvPicPr>
        <p:blipFill>
          <a:blip r:embed="rId2"/>
          <a:srcRect/>
          <a:stretch>
            <a:fillRect/>
          </a:stretch>
        </p:blipFill>
        <p:spPr bwMode="auto">
          <a:xfrm>
            <a:off x="3352800" y="1674813"/>
            <a:ext cx="5727700" cy="3916362"/>
          </a:xfrm>
          <a:prstGeom prst="rect">
            <a:avLst/>
          </a:prstGeom>
          <a:noFill/>
          <a:ln w="12700" cap="flat">
            <a:noFill/>
            <a:round/>
            <a:headEnd/>
            <a:tailEnd/>
          </a:ln>
        </p:spPr>
      </p:pic>
      <p:sp>
        <p:nvSpPr>
          <p:cNvPr id="12"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23</a:t>
            </a:fld>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AutoShape 2"/>
          <p:cNvSpPr>
            <a:spLocks/>
          </p:cNvSpPr>
          <p:nvPr/>
        </p:nvSpPr>
        <p:spPr bwMode="auto">
          <a:xfrm>
            <a:off x="153988" y="1093788"/>
            <a:ext cx="8828087" cy="22225"/>
          </a:xfrm>
          <a:prstGeom prst="roundRect">
            <a:avLst>
              <a:gd name="adj" fmla="val 50000"/>
            </a:avLst>
          </a:prstGeom>
          <a:solidFill>
            <a:srgbClr val="58585A"/>
          </a:solidFill>
          <a:ln w="12700" cap="flat">
            <a:noFill/>
            <a:round/>
            <a:headEnd type="none" w="med" len="med"/>
            <a:tailEnd type="none" w="med" len="med"/>
          </a:ln>
        </p:spPr>
        <p:txBody>
          <a:bodyPr lIns="0" tIns="0" rIns="0" bIns="0">
            <a:prstTxWarp prst="textNoShape">
              <a:avLst/>
            </a:prstTxWarp>
          </a:bodyPr>
          <a:lstStyle/>
          <a:p>
            <a:endParaRPr lang="en-US"/>
          </a:p>
        </p:txBody>
      </p:sp>
      <p:sp>
        <p:nvSpPr>
          <p:cNvPr id="25604" name="Line 4"/>
          <p:cNvSpPr>
            <a:spLocks noChangeShapeType="1"/>
          </p:cNvSpPr>
          <p:nvPr/>
        </p:nvSpPr>
        <p:spPr bwMode="auto">
          <a:xfrm flipH="1">
            <a:off x="-792163" y="0"/>
            <a:ext cx="595313" cy="15875"/>
          </a:xfrm>
          <a:prstGeom prst="line">
            <a:avLst/>
          </a:prstGeom>
          <a:noFill/>
          <a:ln w="12700" cap="flat">
            <a:solidFill>
              <a:srgbClr val="9099AE"/>
            </a:solidFill>
            <a:prstDash val="solid"/>
            <a:round/>
            <a:headEnd type="none" w="med" len="med"/>
            <a:tailEnd type="none" w="med" len="med"/>
          </a:ln>
        </p:spPr>
        <p:txBody>
          <a:bodyPr lIns="0" tIns="0" rIns="0" bIns="0">
            <a:prstTxWarp prst="textNoShape">
              <a:avLst/>
            </a:prstTxWarp>
          </a:bodyPr>
          <a:lstStyle/>
          <a:p>
            <a:endParaRPr lang="en-US"/>
          </a:p>
        </p:txBody>
      </p:sp>
      <p:sp>
        <p:nvSpPr>
          <p:cNvPr id="25606" name="Rectangle 6"/>
          <p:cNvSpPr>
            <a:spLocks noGrp="1" noChangeArrowheads="1"/>
          </p:cNvSpPr>
          <p:nvPr>
            <p:ph type="title"/>
          </p:nvPr>
        </p:nvSpPr>
        <p:spPr>
          <a:ln/>
        </p:spPr>
        <p:txBody>
          <a:bodyPr rIns="144000"/>
          <a:lstStyle/>
          <a:p>
            <a:r>
              <a:rPr lang="en-US" dirty="0"/>
              <a:t>Forwarding</a:t>
            </a:r>
            <a:r>
              <a:rPr lang="en-US" dirty="0" smtClean="0"/>
              <a:t> Efficiency</a:t>
            </a:r>
            <a:endParaRPr lang="en-US" dirty="0"/>
          </a:p>
        </p:txBody>
      </p:sp>
      <p:sp>
        <p:nvSpPr>
          <p:cNvPr id="25607" name="Rectangle 7"/>
          <p:cNvSpPr>
            <a:spLocks noGrp="1" noChangeArrowheads="1"/>
          </p:cNvSpPr>
          <p:nvPr>
            <p:ph type="body" idx="1"/>
          </p:nvPr>
        </p:nvSpPr>
        <p:spPr>
          <a:xfrm>
            <a:off x="396875" y="1373188"/>
            <a:ext cx="3390900" cy="5486400"/>
          </a:xfrm>
          <a:ln/>
        </p:spPr>
        <p:txBody>
          <a:bodyPr rIns="252000"/>
          <a:lstStyle/>
          <a:p>
            <a:r>
              <a:rPr lang="en-US" dirty="0"/>
              <a:t>Simulations with</a:t>
            </a:r>
          </a:p>
          <a:p>
            <a:pPr lvl="1"/>
            <a:r>
              <a:rPr lang="en-US" dirty="0" err="1"/>
              <a:t>Rocketfuel</a:t>
            </a:r>
            <a:endParaRPr lang="en-US" dirty="0"/>
          </a:p>
          <a:p>
            <a:pPr lvl="1"/>
            <a:r>
              <a:rPr lang="en-US" dirty="0" err="1"/>
              <a:t>SNDlib</a:t>
            </a:r>
            <a:endParaRPr lang="en-US" dirty="0"/>
          </a:p>
          <a:p>
            <a:r>
              <a:rPr lang="en-US" dirty="0"/>
              <a:t>Forwarding efficiency with 20 subscribers</a:t>
            </a:r>
          </a:p>
          <a:p>
            <a:pPr lvl="1"/>
            <a:r>
              <a:rPr lang="en-US" dirty="0"/>
              <a:t>~80%</a:t>
            </a:r>
            <a:endParaRPr lang="en-US" dirty="0" smtClean="0"/>
          </a:p>
          <a:p>
            <a:pPr lvl="1"/>
            <a:r>
              <a:rPr lang="en-US" dirty="0" smtClean="0"/>
              <a:t>Can be optimized to </a:t>
            </a:r>
            <a:r>
              <a:rPr lang="en-US" dirty="0"/>
              <a:t>88</a:t>
            </a:r>
            <a:r>
              <a:rPr lang="en-US" dirty="0" smtClean="0"/>
              <a:t>% using extended mechanisms</a:t>
            </a:r>
            <a:endParaRPr lang="en-US" dirty="0"/>
          </a:p>
        </p:txBody>
      </p:sp>
      <p:pic>
        <p:nvPicPr>
          <p:cNvPr id="25608" name="Picture 8"/>
          <p:cNvPicPr>
            <a:picLocks noChangeAspect="1" noChangeArrowheads="1"/>
          </p:cNvPicPr>
          <p:nvPr/>
        </p:nvPicPr>
        <p:blipFill>
          <a:blip r:embed="rId2"/>
          <a:srcRect/>
          <a:stretch>
            <a:fillRect/>
          </a:stretch>
        </p:blipFill>
        <p:spPr bwMode="auto">
          <a:xfrm>
            <a:off x="3352800" y="1592263"/>
            <a:ext cx="5651500" cy="3902075"/>
          </a:xfrm>
          <a:prstGeom prst="rect">
            <a:avLst/>
          </a:prstGeom>
          <a:noFill/>
          <a:ln w="12700" cap="flat">
            <a:noFill/>
            <a:round/>
            <a:headEnd/>
            <a:tailEnd/>
          </a:ln>
        </p:spPr>
      </p:pic>
      <p:sp>
        <p:nvSpPr>
          <p:cNvPr id="25609" name="Rectangle 9"/>
          <p:cNvSpPr>
            <a:spLocks/>
          </p:cNvSpPr>
          <p:nvPr/>
        </p:nvSpPr>
        <p:spPr bwMode="auto">
          <a:xfrm>
            <a:off x="4876800" y="4165600"/>
            <a:ext cx="96838" cy="177800"/>
          </a:xfrm>
          <a:prstGeom prst="rect">
            <a:avLst/>
          </a:prstGeom>
          <a:solidFill>
            <a:srgbClr val="FFFFFF"/>
          </a:solidFill>
          <a:ln w="12700" cap="flat">
            <a:noFill/>
            <a:miter lim="800000"/>
            <a:headEnd type="none" w="med" len="med"/>
            <a:tailEnd type="none" w="med" len="med"/>
          </a:ln>
        </p:spPr>
        <p:txBody>
          <a:bodyPr wrap="none" lIns="0" tIns="0" rIns="0" bIns="0" anchor="ctr">
            <a:prstTxWarp prst="textNoShape">
              <a:avLst/>
            </a:prstTxWarp>
            <a:spAutoFit/>
          </a:bodyPr>
          <a:lstStyle/>
          <a:p>
            <a:r>
              <a:rPr lang="en-US" sz="1200">
                <a:solidFill>
                  <a:schemeClr val="tx1"/>
                </a:solidFill>
                <a:ea typeface="Arial" charset="0"/>
                <a:cs typeface="Arial" charset="0"/>
              </a:rPr>
              <a:t>n</a:t>
            </a:r>
          </a:p>
        </p:txBody>
      </p:sp>
      <p:sp>
        <p:nvSpPr>
          <p:cNvPr id="13"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24</a:t>
            </a:fld>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5"/>
          <p:cNvSpPr>
            <a:spLocks noGrp="1"/>
          </p:cNvSpPr>
          <p:nvPr>
            <p:ph type="sldNum" sz="quarter" idx="4294967295"/>
          </p:nvPr>
        </p:nvSpPr>
        <p:spPr>
          <a:xfrm>
            <a:off x="6705600" y="6172200"/>
            <a:ext cx="2209800" cy="228600"/>
          </a:xfrm>
          <a:prstGeom prst="rect">
            <a:avLst/>
          </a:prstGeom>
        </p:spPr>
        <p:txBody>
          <a:bodyPr/>
          <a:lstStyle/>
          <a:p>
            <a:fld id="{E2D75743-D688-744D-B4B1-E381AC0E5474}" type="slidenum">
              <a:rPr lang="en-US"/>
              <a:pPr/>
              <a:t>25</a:t>
            </a:fld>
            <a:endParaRPr lang="en-US"/>
          </a:p>
        </p:txBody>
      </p:sp>
      <p:sp>
        <p:nvSpPr>
          <p:cNvPr id="287746" name="Rectangle 2"/>
          <p:cNvSpPr>
            <a:spLocks noGrp="1" noChangeArrowheads="1"/>
          </p:cNvSpPr>
          <p:nvPr>
            <p:ph type="title"/>
          </p:nvPr>
        </p:nvSpPr>
        <p:spPr/>
        <p:txBody>
          <a:bodyPr/>
          <a:lstStyle/>
          <a:p>
            <a:r>
              <a:rPr lang="en-US"/>
              <a:t>Conclusions</a:t>
            </a:r>
          </a:p>
        </p:txBody>
      </p:sp>
      <p:sp>
        <p:nvSpPr>
          <p:cNvPr id="287747" name="Rectangle 3"/>
          <p:cNvSpPr>
            <a:spLocks noGrp="1" noChangeArrowheads="1"/>
          </p:cNvSpPr>
          <p:nvPr>
            <p:ph type="body" idx="1"/>
          </p:nvPr>
        </p:nvSpPr>
        <p:spPr/>
        <p:txBody>
          <a:bodyPr/>
          <a:lstStyle/>
          <a:p>
            <a:pPr>
              <a:lnSpc>
                <a:spcPct val="90000"/>
              </a:lnSpc>
            </a:pPr>
            <a:r>
              <a:rPr lang="en-US" sz="1800" dirty="0" smtClean="0"/>
              <a:t>Changing the internetworking architecture surely is ambitious!</a:t>
            </a:r>
          </a:p>
          <a:p>
            <a:pPr lvl="1">
              <a:lnSpc>
                <a:spcPct val="90000"/>
              </a:lnSpc>
            </a:pPr>
            <a:r>
              <a:rPr lang="en-US" sz="1600" dirty="0" smtClean="0"/>
              <a:t>But there’s a growing case being made in the community!</a:t>
            </a:r>
          </a:p>
          <a:p>
            <a:pPr lvl="2">
              <a:lnSpc>
                <a:spcPct val="90000"/>
              </a:lnSpc>
            </a:pPr>
            <a:r>
              <a:rPr lang="en-US" sz="1400" dirty="0" smtClean="0"/>
              <a:t>CCN, PSIRP, PURSUIT, recent pubs (e.g., ACM CCR 04/2010)</a:t>
            </a:r>
          </a:p>
          <a:p>
            <a:pPr>
              <a:lnSpc>
                <a:spcPct val="90000"/>
              </a:lnSpc>
            </a:pPr>
            <a:r>
              <a:rPr lang="en-US" sz="1800" dirty="0" smtClean="0"/>
              <a:t>A sound architectural model is crucial</a:t>
            </a:r>
          </a:p>
          <a:p>
            <a:pPr lvl="1">
              <a:lnSpc>
                <a:spcPct val="90000"/>
              </a:lnSpc>
            </a:pPr>
            <a:r>
              <a:rPr lang="en-US" sz="1600" dirty="0" smtClean="0"/>
              <a:t>Principles, invariants, functional models, E2E assembly</a:t>
            </a:r>
          </a:p>
          <a:p>
            <a:pPr>
              <a:lnSpc>
                <a:spcPct val="90000"/>
              </a:lnSpc>
            </a:pPr>
            <a:r>
              <a:rPr lang="en-US" sz="1800" dirty="0" smtClean="0"/>
              <a:t>There is lots of technology providing already solutions</a:t>
            </a:r>
          </a:p>
          <a:p>
            <a:pPr lvl="1">
              <a:lnSpc>
                <a:spcPct val="90000"/>
              </a:lnSpc>
            </a:pPr>
            <a:r>
              <a:rPr lang="en-US" sz="1600" dirty="0" smtClean="0"/>
              <a:t>LIPSIN, DHT, caching based on locality/social relation, swarming, …</a:t>
            </a:r>
          </a:p>
          <a:p>
            <a:pPr lvl="2">
              <a:lnSpc>
                <a:spcPct val="90000"/>
              </a:lnSpc>
            </a:pPr>
            <a:r>
              <a:rPr lang="en-US" sz="1400" dirty="0" smtClean="0"/>
              <a:t>Some of it seems to fit better in an information-centric model</a:t>
            </a:r>
          </a:p>
          <a:p>
            <a:pPr>
              <a:lnSpc>
                <a:spcPct val="90000"/>
              </a:lnSpc>
            </a:pPr>
            <a:r>
              <a:rPr lang="en-US" sz="1800" dirty="0" smtClean="0"/>
              <a:t>Pieces are being put together as we speak</a:t>
            </a:r>
          </a:p>
          <a:p>
            <a:pPr lvl="1">
              <a:lnSpc>
                <a:spcPct val="90000"/>
              </a:lnSpc>
            </a:pPr>
            <a:r>
              <a:rPr lang="en-US" sz="1600" dirty="0" smtClean="0"/>
              <a:t>Work on deployment strategies and socio-economic evaluation</a:t>
            </a:r>
            <a:endParaRPr lang="en-US" sz="1600" dirty="0" smtClean="0"/>
          </a:p>
          <a:p>
            <a:pPr lvl="1">
              <a:lnSpc>
                <a:spcPct val="90000"/>
              </a:lnSpc>
            </a:pPr>
            <a:r>
              <a:rPr lang="en-US" sz="1600" dirty="0" smtClean="0"/>
              <a:t>PISPR/PURSUIT test bed between 6 major sites with working prototype</a:t>
            </a:r>
            <a:endParaRPr lang="en-US"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Information</a:t>
            </a:r>
            <a:endParaRPr lang="en-US" dirty="0"/>
          </a:p>
        </p:txBody>
      </p:sp>
      <p:sp>
        <p:nvSpPr>
          <p:cNvPr id="3" name="Content Placeholder 2"/>
          <p:cNvSpPr>
            <a:spLocks noGrp="1"/>
          </p:cNvSpPr>
          <p:nvPr>
            <p:ph idx="1"/>
          </p:nvPr>
        </p:nvSpPr>
        <p:spPr/>
        <p:txBody>
          <a:bodyPr/>
          <a:lstStyle/>
          <a:p>
            <a:r>
              <a:rPr lang="en-US" dirty="0" smtClean="0"/>
              <a:t>Websites</a:t>
            </a:r>
          </a:p>
          <a:p>
            <a:pPr lvl="1"/>
            <a:r>
              <a:rPr lang="en-US" dirty="0" smtClean="0">
                <a:hlinkClick r:id="rId2"/>
              </a:rPr>
              <a:t>http://www.psirp.org</a:t>
            </a:r>
            <a:r>
              <a:rPr lang="en-US" dirty="0" smtClean="0"/>
              <a:t>  (the start of this work)</a:t>
            </a:r>
          </a:p>
          <a:p>
            <a:pPr lvl="1"/>
            <a:r>
              <a:rPr lang="en-US" dirty="0" smtClean="0">
                <a:hlinkClick r:id="rId3"/>
              </a:rPr>
              <a:t>http://www.fp7-pursuit.org</a:t>
            </a:r>
            <a:r>
              <a:rPr lang="en-US" dirty="0" smtClean="0"/>
              <a:t> (the continuation of this work)</a:t>
            </a:r>
          </a:p>
          <a:p>
            <a:pPr lvl="1"/>
            <a:r>
              <a:rPr lang="en-US" dirty="0" smtClean="0">
                <a:hlinkClick r:id="rId4"/>
              </a:rPr>
              <a:t>http://www.named-data.net/</a:t>
            </a:r>
            <a:r>
              <a:rPr lang="en-US" dirty="0" smtClean="0"/>
              <a:t> (successor of CCN)</a:t>
            </a:r>
          </a:p>
          <a:p>
            <a:r>
              <a:rPr lang="en-US" dirty="0" smtClean="0"/>
              <a:t>Papers</a:t>
            </a:r>
          </a:p>
          <a:p>
            <a:pPr lvl="1"/>
            <a:r>
              <a:rPr lang="en-US" dirty="0" smtClean="0"/>
              <a:t>ACM CCR 04/2010, SIGCOMM 2009 (LIPSIN), CONEXT 2009 (CCN), and many more on </a:t>
            </a:r>
            <a:r>
              <a:rPr lang="en-US" dirty="0" smtClean="0">
                <a:hlinkClick r:id="rId2"/>
              </a:rPr>
              <a:t>http://www.psirp.org</a:t>
            </a:r>
            <a:r>
              <a:rPr lang="en-US" dirty="0" smtClean="0"/>
              <a:t> </a:t>
            </a:r>
          </a:p>
          <a:p>
            <a:r>
              <a:rPr lang="en-US" dirty="0" smtClean="0">
                <a:solidFill>
                  <a:srgbClr val="FF0000"/>
                </a:solidFill>
              </a:rPr>
              <a:t>Contact: </a:t>
            </a:r>
            <a:r>
              <a:rPr lang="en-US" dirty="0" smtClean="0">
                <a:hlinkClick r:id="rId5"/>
              </a:rPr>
              <a:t>dirk.trossen@cl.cam.ac.uk</a:t>
            </a:r>
            <a:r>
              <a:rPr lang="en-US" dirty="0" smtClean="0"/>
              <a:t> (for questions or student projects)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rPr>
              <a:t>!!!WARNING!!!</a:t>
            </a:r>
            <a:endParaRPr lang="en-US" dirty="0">
              <a:solidFill>
                <a:srgbClr val="FF0000"/>
              </a:solidFill>
            </a:endParaRPr>
          </a:p>
        </p:txBody>
      </p:sp>
      <p:sp>
        <p:nvSpPr>
          <p:cNvPr id="3" name="Content Placeholder 2"/>
          <p:cNvSpPr>
            <a:spLocks noGrp="1"/>
          </p:cNvSpPr>
          <p:nvPr>
            <p:ph idx="1"/>
          </p:nvPr>
        </p:nvSpPr>
        <p:spPr/>
        <p:txBody>
          <a:bodyPr/>
          <a:lstStyle/>
          <a:p>
            <a:pPr algn="ctr">
              <a:buNone/>
            </a:pPr>
            <a:endParaRPr lang="en-US" dirty="0" smtClean="0"/>
          </a:p>
          <a:p>
            <a:pPr algn="ctr">
              <a:buNone/>
            </a:pPr>
            <a:r>
              <a:rPr lang="en-US" dirty="0" smtClean="0"/>
              <a:t>If you understand IP and a socket-based RPC model</a:t>
            </a:r>
          </a:p>
          <a:p>
            <a:pPr algn="ctr">
              <a:buNone/>
            </a:pPr>
            <a:endParaRPr lang="en-US" dirty="0" smtClean="0"/>
          </a:p>
          <a:p>
            <a:pPr algn="ctr">
              <a:buNone/>
            </a:pPr>
            <a:r>
              <a:rPr lang="en-US" dirty="0" smtClean="0"/>
              <a:t>… </a:t>
            </a:r>
          </a:p>
          <a:p>
            <a:pPr>
              <a:buNone/>
            </a:pPr>
            <a:endParaRPr lang="en-US" dirty="0" smtClean="0"/>
          </a:p>
          <a:p>
            <a:pPr algn="ctr">
              <a:buNone/>
            </a:pPr>
            <a:r>
              <a:rPr lang="en-US" dirty="0" smtClean="0"/>
              <a:t>FORGOT IT FOR THE NEXT HOUR!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dirty="0"/>
              <a:t>Observation</a:t>
            </a:r>
          </a:p>
        </p:txBody>
      </p:sp>
      <p:sp>
        <p:nvSpPr>
          <p:cNvPr id="18435" name="Rectangle 4"/>
          <p:cNvSpPr>
            <a:spLocks noGrp="1" noChangeArrowheads="1"/>
          </p:cNvSpPr>
          <p:nvPr>
            <p:ph type="body" sz="half" idx="1"/>
          </p:nvPr>
        </p:nvSpPr>
        <p:spPr>
          <a:xfrm>
            <a:off x="304800" y="1371600"/>
            <a:ext cx="4000500" cy="4724400"/>
          </a:xfrm>
          <a:solidFill>
            <a:schemeClr val="bg1"/>
          </a:solidFill>
          <a:ln w="25400">
            <a:solidFill>
              <a:schemeClr val="tx1"/>
            </a:solidFill>
          </a:ln>
        </p:spPr>
        <p:txBody>
          <a:bodyPr/>
          <a:lstStyle/>
          <a:p>
            <a:pPr indent="-179388" eaLnBrk="1" hangingPunct="1">
              <a:lnSpc>
                <a:spcPct val="80000"/>
              </a:lnSpc>
              <a:buFontTx/>
              <a:buNone/>
            </a:pPr>
            <a:r>
              <a:rPr lang="en-GB" sz="2000" b="1" dirty="0" smtClean="0">
                <a:solidFill>
                  <a:srgbClr val="FF0000"/>
                </a:solidFill>
              </a:rPr>
              <a:t> Fundamentals </a:t>
            </a:r>
            <a:r>
              <a:rPr lang="en-GB" sz="2000" b="1" dirty="0">
                <a:solidFill>
                  <a:srgbClr val="FF0000"/>
                </a:solidFill>
              </a:rPr>
              <a:t>of the Internet</a:t>
            </a:r>
            <a:endParaRPr lang="en-GB" sz="2000" b="1" dirty="0" smtClean="0">
              <a:solidFill>
                <a:srgbClr val="FF0000"/>
              </a:solidFill>
            </a:endParaRPr>
          </a:p>
          <a:p>
            <a:pPr indent="-179388" eaLnBrk="1" hangingPunct="1">
              <a:lnSpc>
                <a:spcPct val="80000"/>
              </a:lnSpc>
            </a:pPr>
            <a:r>
              <a:rPr lang="en-GB" sz="1800" dirty="0" smtClean="0"/>
              <a:t>Collaboration</a:t>
            </a:r>
            <a:endParaRPr lang="en-GB" sz="1800" dirty="0"/>
          </a:p>
          <a:p>
            <a:pPr marL="541337" lvl="2" indent="-179388" eaLnBrk="1" hangingPunct="1">
              <a:lnSpc>
                <a:spcPct val="80000"/>
              </a:lnSpc>
            </a:pPr>
            <a:r>
              <a:rPr lang="en-GB" sz="1800" dirty="0"/>
              <a:t>Reflected in forwarding and routing</a:t>
            </a:r>
            <a:endParaRPr lang="en-GB" sz="1800" dirty="0" smtClean="0"/>
          </a:p>
          <a:p>
            <a:pPr indent="-179388" eaLnBrk="1" hangingPunct="1">
              <a:lnSpc>
                <a:spcPct val="80000"/>
              </a:lnSpc>
            </a:pPr>
            <a:r>
              <a:rPr lang="en-GB" sz="1800" dirty="0" smtClean="0"/>
              <a:t>Cooperation</a:t>
            </a:r>
            <a:endParaRPr lang="en-GB" sz="1800" dirty="0"/>
          </a:p>
          <a:p>
            <a:pPr marL="541337" lvl="2" indent="-179388" eaLnBrk="1" hangingPunct="1">
              <a:lnSpc>
                <a:spcPct val="80000"/>
              </a:lnSpc>
            </a:pPr>
            <a:r>
              <a:rPr lang="en-GB" sz="1800" dirty="0"/>
              <a:t>Reflected in trust among participants</a:t>
            </a:r>
            <a:endParaRPr lang="en-GB" sz="1800" dirty="0" smtClean="0"/>
          </a:p>
          <a:p>
            <a:pPr indent="-179388" eaLnBrk="1" hangingPunct="1">
              <a:lnSpc>
                <a:spcPct val="80000"/>
              </a:lnSpc>
            </a:pPr>
            <a:r>
              <a:rPr lang="en-GB" sz="1800" dirty="0" smtClean="0"/>
              <a:t>Endpoint</a:t>
            </a:r>
            <a:r>
              <a:rPr lang="en-GB" sz="1800" dirty="0"/>
              <a:t>-centric services (mail, FTP, even web)</a:t>
            </a:r>
          </a:p>
          <a:p>
            <a:pPr marL="541337" lvl="2" indent="-179388" eaLnBrk="1" hangingPunct="1">
              <a:lnSpc>
                <a:spcPct val="80000"/>
              </a:lnSpc>
            </a:pPr>
            <a:r>
              <a:rPr lang="en-GB" sz="1800" dirty="0"/>
              <a:t>Reflected in E2E principle</a:t>
            </a:r>
          </a:p>
          <a:p>
            <a:pPr indent="-179388" eaLnBrk="1" hangingPunct="1">
              <a:lnSpc>
                <a:spcPct val="80000"/>
              </a:lnSpc>
            </a:pPr>
            <a:endParaRPr lang="en-GB" sz="1800" dirty="0"/>
          </a:p>
          <a:p>
            <a:pPr indent="-179388" eaLnBrk="1" hangingPunct="1">
              <a:lnSpc>
                <a:spcPct val="80000"/>
              </a:lnSpc>
              <a:buFontTx/>
              <a:buNone/>
            </a:pPr>
            <a:r>
              <a:rPr lang="en-GB" sz="1800" b="1" dirty="0" err="1">
                <a:sym typeface="Symbol" charset="2"/>
              </a:rPr>
              <a:t></a:t>
            </a:r>
            <a:r>
              <a:rPr lang="en-GB" sz="1800" b="1" dirty="0" smtClean="0"/>
              <a:t> IP with full </a:t>
            </a:r>
            <a:r>
              <a:rPr lang="en-GB" sz="1800" b="1" dirty="0"/>
              <a:t>end-to-end </a:t>
            </a:r>
            <a:r>
              <a:rPr lang="en-GB" sz="1800" b="1" dirty="0" err="1"/>
              <a:t>reachability</a:t>
            </a:r>
            <a:endParaRPr lang="en-GB" sz="1800" b="1" dirty="0"/>
          </a:p>
        </p:txBody>
      </p:sp>
      <p:sp>
        <p:nvSpPr>
          <p:cNvPr id="18436" name="Rectangle 5"/>
          <p:cNvSpPr>
            <a:spLocks noGrp="1" noChangeArrowheads="1"/>
          </p:cNvSpPr>
          <p:nvPr>
            <p:ph type="body" sz="half" idx="2"/>
          </p:nvPr>
        </p:nvSpPr>
        <p:spPr>
          <a:xfrm>
            <a:off x="4803775" y="1371600"/>
            <a:ext cx="4111625" cy="4724400"/>
          </a:xfrm>
          <a:solidFill>
            <a:schemeClr val="bg1"/>
          </a:solidFill>
          <a:ln w="25400">
            <a:solidFill>
              <a:schemeClr val="tx1"/>
            </a:solidFill>
          </a:ln>
        </p:spPr>
        <p:txBody>
          <a:bodyPr/>
          <a:lstStyle/>
          <a:p>
            <a:pPr indent="-179388" eaLnBrk="1" hangingPunct="1">
              <a:lnSpc>
                <a:spcPct val="80000"/>
              </a:lnSpc>
              <a:buFontTx/>
              <a:buNone/>
            </a:pPr>
            <a:r>
              <a:rPr lang="en-GB" sz="2000" b="1" dirty="0" smtClean="0">
                <a:solidFill>
                  <a:srgbClr val="FF0000"/>
                </a:solidFill>
              </a:rPr>
              <a:t> Reality </a:t>
            </a:r>
            <a:r>
              <a:rPr lang="en-GB" sz="2000" b="1" dirty="0">
                <a:solidFill>
                  <a:srgbClr val="FF0000"/>
                </a:solidFill>
              </a:rPr>
              <a:t>in the Internet Today:</a:t>
            </a:r>
            <a:endParaRPr lang="en-GB" sz="2000" b="1" dirty="0" smtClean="0">
              <a:solidFill>
                <a:srgbClr val="FF0000"/>
              </a:solidFill>
            </a:endParaRPr>
          </a:p>
          <a:p>
            <a:pPr indent="-179388" eaLnBrk="1" hangingPunct="1">
              <a:lnSpc>
                <a:spcPct val="80000"/>
              </a:lnSpc>
            </a:pPr>
            <a:r>
              <a:rPr lang="en-GB" sz="1800" dirty="0" smtClean="0"/>
              <a:t>Trust </a:t>
            </a:r>
            <a:r>
              <a:rPr lang="en-GB" sz="1800" dirty="0" smtClean="0"/>
              <a:t>erosion through phishing</a:t>
            </a:r>
            <a:r>
              <a:rPr lang="en-GB" sz="1800" dirty="0"/>
              <a:t>, spam, </a:t>
            </a:r>
            <a:r>
              <a:rPr lang="en-GB" sz="1800" dirty="0" smtClean="0"/>
              <a:t>viruses</a:t>
            </a:r>
            <a:endParaRPr lang="en-GB" sz="1800" dirty="0" smtClean="0"/>
          </a:p>
          <a:p>
            <a:pPr lvl="1" indent="-179388" eaLnBrk="1" hangingPunct="1">
              <a:lnSpc>
                <a:spcPct val="80000"/>
              </a:lnSpc>
            </a:pPr>
            <a:r>
              <a:rPr lang="en-US" sz="1800" dirty="0" smtClean="0"/>
              <a:t>Current </a:t>
            </a:r>
            <a:r>
              <a:rPr lang="en-US" sz="1800" dirty="0"/>
              <a:t>technology</a:t>
            </a:r>
            <a:r>
              <a:rPr lang="en-US" sz="1800" dirty="0" smtClean="0"/>
              <a:t> economically </a:t>
            </a:r>
            <a:r>
              <a:rPr lang="en-US" sz="1800" dirty="0"/>
              <a:t>favors</a:t>
            </a:r>
            <a:r>
              <a:rPr lang="en-US" sz="1800" dirty="0" smtClean="0"/>
              <a:t> senders </a:t>
            </a:r>
            <a:endParaRPr lang="en-US" sz="1800" dirty="0"/>
          </a:p>
          <a:p>
            <a:pPr marL="541337" lvl="2" indent="-179388" eaLnBrk="1" hangingPunct="1">
              <a:lnSpc>
                <a:spcPct val="80000"/>
              </a:lnSpc>
            </a:pPr>
            <a:r>
              <a:rPr lang="en-US" sz="1800" dirty="0"/>
              <a:t>Receivers are forced to carry the cost of unwanted traffic</a:t>
            </a:r>
            <a:endParaRPr lang="en-US" sz="1800" dirty="0" smtClean="0"/>
          </a:p>
          <a:p>
            <a:pPr indent="-179388" eaLnBrk="1" hangingPunct="1">
              <a:lnSpc>
                <a:spcPct val="80000"/>
              </a:lnSpc>
            </a:pPr>
            <a:r>
              <a:rPr lang="en-GB" sz="1800" dirty="0" smtClean="0"/>
              <a:t>Do </a:t>
            </a:r>
            <a:r>
              <a:rPr lang="en-GB" sz="1800" dirty="0" smtClean="0"/>
              <a:t>endpoints really matter?</a:t>
            </a:r>
          </a:p>
          <a:p>
            <a:pPr marL="541337" lvl="2" indent="-179388" eaLnBrk="1" hangingPunct="1">
              <a:lnSpc>
                <a:spcPct val="80000"/>
              </a:lnSpc>
            </a:pPr>
            <a:r>
              <a:rPr lang="en-GB" sz="1800" dirty="0" smtClean="0"/>
              <a:t>Information more important</a:t>
            </a:r>
          </a:p>
          <a:p>
            <a:pPr marL="541337" lvl="2" indent="-179388" eaLnBrk="1" hangingPunct="1">
              <a:lnSpc>
                <a:spcPct val="80000"/>
              </a:lnSpc>
            </a:pPr>
            <a:r>
              <a:rPr lang="en-GB" sz="1800" dirty="0" smtClean="0"/>
              <a:t>Endpoint</a:t>
            </a:r>
            <a:r>
              <a:rPr lang="en-GB" sz="1800" dirty="0"/>
              <a:t>-centric services move towards information </a:t>
            </a:r>
            <a:r>
              <a:rPr lang="en-GB" sz="1800" dirty="0" smtClean="0"/>
              <a:t>retrieval through, </a:t>
            </a:r>
            <a:r>
              <a:rPr lang="en-GB" sz="1800" dirty="0"/>
              <a:t>e.g., </a:t>
            </a:r>
            <a:r>
              <a:rPr lang="en-GB" sz="1800" dirty="0" err="1"/>
              <a:t>CDNs</a:t>
            </a:r>
            <a:endParaRPr lang="en-GB" sz="1800" dirty="0" smtClean="0"/>
          </a:p>
          <a:p>
            <a:pPr indent="-179388" eaLnBrk="1" hangingPunct="1">
              <a:lnSpc>
                <a:spcPct val="80000"/>
              </a:lnSpc>
              <a:buFontTx/>
              <a:buNone/>
            </a:pPr>
            <a:r>
              <a:rPr lang="en-GB" sz="1800" b="1" dirty="0" err="1" smtClean="0">
                <a:sym typeface="Symbol" charset="2"/>
              </a:rPr>
              <a:t></a:t>
            </a:r>
            <a:r>
              <a:rPr lang="en-GB" sz="1800" b="1" dirty="0" smtClean="0"/>
              <a:t> </a:t>
            </a:r>
            <a:r>
              <a:rPr lang="en-GB" sz="1800" b="1" dirty="0" smtClean="0"/>
              <a:t>Ossification of IP-based  </a:t>
            </a:r>
            <a:br>
              <a:rPr lang="en-GB" sz="1800" b="1" dirty="0" smtClean="0"/>
            </a:br>
            <a:r>
              <a:rPr lang="en-GB" sz="1800" b="1" dirty="0" smtClean="0"/>
              <a:t>architecture</a:t>
            </a:r>
            <a:endParaRPr lang="en-GB" sz="1800" b="1" dirty="0"/>
          </a:p>
        </p:txBody>
      </p:sp>
      <p:sp>
        <p:nvSpPr>
          <p:cNvPr id="18437" name="Text Box 6"/>
          <p:cNvSpPr txBox="1">
            <a:spLocks/>
          </p:cNvSpPr>
          <p:nvPr/>
        </p:nvSpPr>
        <p:spPr bwMode="auto">
          <a:xfrm>
            <a:off x="4343400" y="3773488"/>
            <a:ext cx="569913" cy="457200"/>
          </a:xfrm>
          <a:prstGeom prst="rect">
            <a:avLst/>
          </a:prstGeom>
          <a:noFill/>
          <a:ln w="25400">
            <a:noFill/>
            <a:miter lim="800000"/>
            <a:headEnd/>
            <a:tailEnd/>
          </a:ln>
        </p:spPr>
        <p:txBody>
          <a:bodyPr wrap="none" lIns="90000" tIns="46800" rIns="90000" bIns="46800">
            <a:prstTxWarp prst="textNoShape">
              <a:avLst/>
            </a:prstTxWarp>
            <a:spAutoFit/>
          </a:bodyPr>
          <a:lstStyle/>
          <a:p>
            <a:r>
              <a:rPr lang="en-GB" dirty="0"/>
              <a:t>vs.</a:t>
            </a:r>
          </a:p>
        </p:txBody>
      </p:sp>
      <p:sp>
        <p:nvSpPr>
          <p:cNvPr id="8"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lide Number Placeholder 5"/>
          <p:cNvSpPr>
            <a:spLocks noGrp="1"/>
          </p:cNvSpPr>
          <p:nvPr>
            <p:ph type="sldNum" sz="quarter" idx="4294967295"/>
          </p:nvPr>
        </p:nvSpPr>
        <p:spPr>
          <a:xfrm>
            <a:off x="6705600" y="6172200"/>
            <a:ext cx="2209800" cy="228600"/>
          </a:xfrm>
          <a:prstGeom prst="rect">
            <a:avLst/>
          </a:prstGeom>
        </p:spPr>
        <p:txBody>
          <a:bodyPr/>
          <a:lstStyle/>
          <a:p>
            <a:fld id="{B1C32D08-2659-714F-B4C0-DC3B0669FDA1}" type="slidenum">
              <a:rPr lang="en-US"/>
              <a:pPr/>
              <a:t>5</a:t>
            </a:fld>
            <a:endParaRPr lang="en-US"/>
          </a:p>
        </p:txBody>
      </p:sp>
      <p:sp>
        <p:nvSpPr>
          <p:cNvPr id="269314" name="Rectangle 2"/>
          <p:cNvSpPr>
            <a:spLocks noGrp="1" noChangeArrowheads="1"/>
          </p:cNvSpPr>
          <p:nvPr>
            <p:ph type="title"/>
          </p:nvPr>
        </p:nvSpPr>
        <p:spPr>
          <a:xfrm>
            <a:off x="381000" y="228600"/>
            <a:ext cx="8382000" cy="533400"/>
          </a:xfrm>
        </p:spPr>
        <p:txBody>
          <a:bodyPr/>
          <a:lstStyle/>
          <a:p>
            <a:r>
              <a:rPr lang="en-GB" dirty="0">
                <a:solidFill>
                  <a:srgbClr val="FF0000"/>
                </a:solidFill>
              </a:rPr>
              <a:t>Hypothesis</a:t>
            </a:r>
            <a:r>
              <a:rPr lang="en-GB" dirty="0"/>
              <a:t>:</a:t>
            </a:r>
            <a:r>
              <a:rPr lang="en-GB" dirty="0" smtClean="0"/>
              <a:t> Increased Importance of Information Requires Information</a:t>
            </a:r>
            <a:r>
              <a:rPr lang="en-GB" dirty="0"/>
              <a:t>-centric Network Approaches</a:t>
            </a:r>
          </a:p>
        </p:txBody>
      </p:sp>
      <p:sp>
        <p:nvSpPr>
          <p:cNvPr id="269315" name="Rectangle 3"/>
          <p:cNvSpPr>
            <a:spLocks noGrp="1" noChangeArrowheads="1"/>
          </p:cNvSpPr>
          <p:nvPr>
            <p:ph type="body" idx="1"/>
          </p:nvPr>
        </p:nvSpPr>
        <p:spPr>
          <a:xfrm>
            <a:off x="381000" y="1600200"/>
            <a:ext cx="8382000" cy="4572000"/>
          </a:xfrm>
        </p:spPr>
        <p:txBody>
          <a:bodyPr/>
          <a:lstStyle/>
          <a:p>
            <a:pPr>
              <a:buFontTx/>
              <a:buNone/>
            </a:pPr>
            <a:r>
              <a:rPr lang="en-GB" sz="1800" dirty="0"/>
              <a:t>Application developers care about information concepts</a:t>
            </a:r>
          </a:p>
          <a:p>
            <a:pPr lvl="1"/>
            <a:r>
              <a:rPr lang="en-GB" sz="1800" dirty="0"/>
              <a:t>Creation of information topologies of various kinds</a:t>
            </a:r>
            <a:endParaRPr lang="en-GB" sz="1800" dirty="0" smtClean="0"/>
          </a:p>
          <a:p>
            <a:pPr>
              <a:buFontTx/>
              <a:buNone/>
            </a:pPr>
            <a:r>
              <a:rPr lang="en-GB" sz="1800" dirty="0" smtClean="0"/>
              <a:t>-</a:t>
            </a:r>
            <a:r>
              <a:rPr lang="en-GB" sz="1800" dirty="0"/>
              <a:t>&gt; Endpoint-centric networking structures are inadequate</a:t>
            </a:r>
          </a:p>
          <a:p>
            <a:pPr lvl="1"/>
            <a:r>
              <a:rPr lang="en-GB" sz="1800" dirty="0"/>
              <a:t>Topological network changes too slow in timescale</a:t>
            </a:r>
            <a:endParaRPr lang="en-GB" sz="1800" dirty="0" smtClean="0"/>
          </a:p>
          <a:p>
            <a:pPr lvl="1"/>
            <a:r>
              <a:rPr lang="en-GB" sz="1800" dirty="0" smtClean="0"/>
              <a:t>Topological </a:t>
            </a:r>
            <a:r>
              <a:rPr lang="en-GB" sz="1800" dirty="0"/>
              <a:t>network boundaries often not aligned with information </a:t>
            </a:r>
            <a:r>
              <a:rPr lang="en-GB" sz="1800" dirty="0" smtClean="0"/>
              <a:t>topologies (in particular in cross-organisation scenarios)</a:t>
            </a:r>
          </a:p>
          <a:p>
            <a:pPr lvl="1"/>
            <a:r>
              <a:rPr lang="en-GB" sz="1800" dirty="0"/>
              <a:t>Overlaying possible but restricted in (developer) scalability</a:t>
            </a:r>
            <a:endParaRPr lang="en-GB" sz="1700" dirty="0"/>
          </a:p>
          <a:p>
            <a:pPr>
              <a:buFontTx/>
              <a:buNone/>
            </a:pPr>
            <a:endParaRPr lang="en-GB" sz="1800" dirty="0"/>
          </a:p>
          <a:p>
            <a:pPr>
              <a:buFontTx/>
              <a:buNone/>
            </a:pPr>
            <a:r>
              <a:rPr lang="en-GB" dirty="0">
                <a:solidFill>
                  <a:srgbClr val="FF0000"/>
                </a:solidFill>
              </a:rPr>
              <a:t>-&gt; If it is all about information,</a:t>
            </a:r>
            <a:r>
              <a:rPr lang="en-GB" dirty="0" smtClean="0">
                <a:solidFill>
                  <a:srgbClr val="FF0000"/>
                </a:solidFill>
              </a:rPr>
              <a:t> why </a:t>
            </a:r>
            <a:r>
              <a:rPr lang="en-GB" dirty="0">
                <a:solidFill>
                  <a:srgbClr val="FF0000"/>
                </a:solidFill>
              </a:rPr>
              <a:t>not </a:t>
            </a:r>
            <a:r>
              <a:rPr lang="en-GB" dirty="0" smtClean="0">
                <a:solidFill>
                  <a:srgbClr val="FF0000"/>
                </a:solidFill>
              </a:rPr>
              <a:t>route </a:t>
            </a:r>
            <a:r>
              <a:rPr lang="en-GB" dirty="0">
                <a:solidFill>
                  <a:srgbClr val="FF0000"/>
                </a:solidFill>
              </a:rPr>
              <a:t>on information?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93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931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93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931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931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931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9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15"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304800"/>
            <a:ext cx="8686800" cy="533400"/>
          </a:xfrm>
        </p:spPr>
        <p:txBody>
          <a:bodyPr/>
          <a:lstStyle/>
          <a:p>
            <a:pPr eaLnBrk="1" hangingPunct="1"/>
            <a:r>
              <a:rPr lang="en-US" sz="2800" dirty="0">
                <a:solidFill>
                  <a:schemeClr val="bg1"/>
                </a:solidFill>
              </a:rPr>
              <a:t>Vision	</a:t>
            </a:r>
          </a:p>
        </p:txBody>
      </p:sp>
      <p:sp>
        <p:nvSpPr>
          <p:cNvPr id="20483" name="Rectangle 3"/>
          <p:cNvSpPr>
            <a:spLocks noGrp="1" noChangeArrowheads="1"/>
          </p:cNvSpPr>
          <p:nvPr>
            <p:ph type="body" sz="half" idx="1"/>
          </p:nvPr>
        </p:nvSpPr>
        <p:spPr>
          <a:xfrm>
            <a:off x="457200" y="1471613"/>
            <a:ext cx="8153400" cy="4395787"/>
          </a:xfrm>
          <a:noFill/>
        </p:spPr>
        <p:txBody>
          <a:bodyPr anchor="b"/>
          <a:lstStyle/>
          <a:p>
            <a:pPr eaLnBrk="1" hangingPunct="1">
              <a:buNone/>
            </a:pPr>
            <a:endParaRPr lang="en-US" sz="1600" dirty="0" smtClean="0"/>
          </a:p>
          <a:p>
            <a:pPr eaLnBrk="1" hangingPunct="1"/>
            <a:r>
              <a:rPr lang="en-US" sz="1800" dirty="0" smtClean="0"/>
              <a:t>Provides </a:t>
            </a:r>
            <a:r>
              <a:rPr lang="en-US" sz="1800" dirty="0" smtClean="0"/>
              <a:t>an improved impedance match between net &amp; svc/apps</a:t>
            </a:r>
          </a:p>
          <a:p>
            <a:pPr lvl="1" eaLnBrk="1" hangingPunct="1"/>
            <a:r>
              <a:rPr lang="en-US" sz="1600" dirty="0" smtClean="0"/>
              <a:t>Better aligned with today’s application concepts</a:t>
            </a:r>
          </a:p>
          <a:p>
            <a:pPr eaLnBrk="1" hangingPunct="1"/>
            <a:r>
              <a:rPr lang="en-US" sz="1800" dirty="0" smtClean="0"/>
              <a:t>Provides tussle delineation of crucial</a:t>
            </a:r>
            <a:r>
              <a:rPr lang="en-US" sz="1800" dirty="0" smtClean="0"/>
              <a:t> functions</a:t>
            </a:r>
            <a:endParaRPr lang="en-US" sz="1800" dirty="0" smtClean="0"/>
          </a:p>
          <a:p>
            <a:pPr lvl="1" eaLnBrk="1" hangingPunct="1"/>
            <a:r>
              <a:rPr lang="en-US" sz="1600" dirty="0" smtClean="0"/>
              <a:t>Better suited for future (unknown)</a:t>
            </a:r>
            <a:r>
              <a:rPr lang="en-US" sz="1600" dirty="0" smtClean="0"/>
              <a:t> business </a:t>
            </a:r>
            <a:r>
              <a:rPr lang="en-US" sz="1600" dirty="0" smtClean="0"/>
              <a:t>models</a:t>
            </a:r>
          </a:p>
          <a:p>
            <a:pPr eaLnBrk="1" hangingPunct="1"/>
            <a:r>
              <a:rPr lang="en-US" sz="1800" dirty="0" smtClean="0"/>
              <a:t>Enables optimized sub-architectures</a:t>
            </a:r>
          </a:p>
          <a:p>
            <a:pPr lvl="1" eaLnBrk="1" hangingPunct="1"/>
            <a:r>
              <a:rPr lang="en-US" sz="1600" dirty="0" smtClean="0"/>
              <a:t>Better suited for variety of </a:t>
            </a:r>
            <a:r>
              <a:rPr lang="en-US" sz="1600" dirty="0" smtClean="0"/>
              <a:t>access technologies</a:t>
            </a:r>
            <a:endParaRPr lang="en-US" sz="1600" dirty="0" smtClean="0"/>
          </a:p>
          <a:p>
            <a:pPr eaLnBrk="1" hangingPunct="1"/>
            <a:r>
              <a:rPr lang="en-US" sz="1800" dirty="0" smtClean="0"/>
              <a:t>Provides high performance</a:t>
            </a:r>
          </a:p>
          <a:p>
            <a:pPr eaLnBrk="1" hangingPunct="1"/>
            <a:r>
              <a:rPr lang="en-US" sz="1800" dirty="0" smtClean="0"/>
              <a:t>Scales to the needs of the Future Internet</a:t>
            </a:r>
          </a:p>
        </p:txBody>
      </p:sp>
      <p:sp>
        <p:nvSpPr>
          <p:cNvPr id="20484" name="Oval 4"/>
          <p:cNvSpPr>
            <a:spLocks noChangeArrowheads="1"/>
          </p:cNvSpPr>
          <p:nvPr/>
        </p:nvSpPr>
        <p:spPr bwMode="auto">
          <a:xfrm rot="3523012">
            <a:off x="5531644" y="3583745"/>
            <a:ext cx="1901825" cy="2036763"/>
          </a:xfrm>
          <a:prstGeom prst="ellipse">
            <a:avLst/>
          </a:prstGeom>
          <a:solidFill>
            <a:srgbClr val="FFCC00"/>
          </a:solidFill>
          <a:ln w="19050">
            <a:solidFill>
              <a:schemeClr val="bg2"/>
            </a:solidFill>
            <a:round/>
            <a:headEnd/>
            <a:tailEnd/>
          </a:ln>
        </p:spPr>
        <p:txBody>
          <a:bodyPr lIns="90000" tIns="46800" rIns="90000" bIns="46800" anchor="ctr">
            <a:prstTxWarp prst="textNoShape">
              <a:avLst/>
            </a:prstTxWarp>
            <a:spAutoFit/>
          </a:bodyPr>
          <a:lstStyle/>
          <a:p>
            <a:endParaRPr lang="en-US"/>
          </a:p>
        </p:txBody>
      </p:sp>
      <p:sp>
        <p:nvSpPr>
          <p:cNvPr id="20485" name="Oval 5"/>
          <p:cNvSpPr>
            <a:spLocks noChangeArrowheads="1"/>
          </p:cNvSpPr>
          <p:nvPr/>
        </p:nvSpPr>
        <p:spPr bwMode="auto">
          <a:xfrm>
            <a:off x="6353175" y="3398801"/>
            <a:ext cx="2638425" cy="2270125"/>
          </a:xfrm>
          <a:prstGeom prst="ellipse">
            <a:avLst/>
          </a:prstGeom>
          <a:solidFill>
            <a:srgbClr val="CC99FF">
              <a:alpha val="63921"/>
            </a:srgbClr>
          </a:solidFill>
          <a:ln w="19050">
            <a:solidFill>
              <a:srgbClr val="FF99CC"/>
            </a:solidFill>
            <a:round/>
            <a:headEnd/>
            <a:tailEnd/>
          </a:ln>
        </p:spPr>
        <p:txBody>
          <a:bodyPr wrap="none" lIns="90000" tIns="46800" rIns="90000" bIns="46800" anchor="ctr">
            <a:prstTxWarp prst="textNoShape">
              <a:avLst/>
            </a:prstTxWarp>
            <a:spAutoFit/>
          </a:bodyPr>
          <a:lstStyle/>
          <a:p>
            <a:endParaRPr lang="en-US"/>
          </a:p>
        </p:txBody>
      </p:sp>
      <p:sp>
        <p:nvSpPr>
          <p:cNvPr id="20486" name="Oval 6"/>
          <p:cNvSpPr>
            <a:spLocks noChangeArrowheads="1"/>
          </p:cNvSpPr>
          <p:nvPr/>
        </p:nvSpPr>
        <p:spPr bwMode="auto">
          <a:xfrm rot="5400000">
            <a:off x="6965950" y="2841589"/>
            <a:ext cx="1673225" cy="1841500"/>
          </a:xfrm>
          <a:prstGeom prst="ellipse">
            <a:avLst/>
          </a:prstGeom>
          <a:solidFill>
            <a:srgbClr val="FF0000"/>
          </a:solidFill>
          <a:ln w="19050">
            <a:solidFill>
              <a:schemeClr val="bg2"/>
            </a:solidFill>
            <a:round/>
            <a:headEnd/>
            <a:tailEnd/>
          </a:ln>
        </p:spPr>
        <p:txBody>
          <a:bodyPr lIns="90000" tIns="46800" rIns="90000" bIns="46800" anchor="ctr">
            <a:prstTxWarp prst="textNoShape">
              <a:avLst/>
            </a:prstTxWarp>
            <a:spAutoFit/>
          </a:bodyPr>
          <a:lstStyle/>
          <a:p>
            <a:endParaRPr lang="en-US"/>
          </a:p>
        </p:txBody>
      </p:sp>
      <p:grpSp>
        <p:nvGrpSpPr>
          <p:cNvPr id="2" name="Group 7"/>
          <p:cNvGrpSpPr>
            <a:grpSpLocks/>
          </p:cNvGrpSpPr>
          <p:nvPr/>
        </p:nvGrpSpPr>
        <p:grpSpPr bwMode="auto">
          <a:xfrm rot="-2246134">
            <a:off x="5959475" y="2932076"/>
            <a:ext cx="1841500" cy="1674813"/>
            <a:chOff x="1872" y="1656"/>
            <a:chExt cx="1440" cy="1608"/>
          </a:xfrm>
        </p:grpSpPr>
        <p:sp>
          <p:nvSpPr>
            <p:cNvPr id="20493" name="Oval 8"/>
            <p:cNvSpPr>
              <a:spLocks noChangeArrowheads="1"/>
            </p:cNvSpPr>
            <p:nvPr/>
          </p:nvSpPr>
          <p:spPr bwMode="auto">
            <a:xfrm rot="5400000">
              <a:off x="1788" y="1740"/>
              <a:ext cx="1608" cy="1440"/>
            </a:xfrm>
            <a:prstGeom prst="ellipse">
              <a:avLst/>
            </a:prstGeom>
            <a:solidFill>
              <a:srgbClr val="99CC00"/>
            </a:solidFill>
            <a:ln w="19050">
              <a:solidFill>
                <a:schemeClr val="bg2"/>
              </a:solidFill>
              <a:round/>
              <a:headEnd/>
              <a:tailEnd/>
            </a:ln>
          </p:spPr>
          <p:txBody>
            <a:bodyPr lIns="90000" tIns="46800" rIns="90000" bIns="46800" anchor="ctr">
              <a:prstTxWarp prst="textNoShape">
                <a:avLst/>
              </a:prstTxWarp>
              <a:spAutoFit/>
            </a:bodyPr>
            <a:lstStyle/>
            <a:p>
              <a:endParaRPr lang="en-US"/>
            </a:p>
          </p:txBody>
        </p:sp>
        <p:sp>
          <p:nvSpPr>
            <p:cNvPr id="20494" name="WordArt 9"/>
            <p:cNvSpPr>
              <a:spLocks noChangeArrowheads="1" noChangeShapeType="1" noTextEdit="1"/>
            </p:cNvSpPr>
            <p:nvPr/>
          </p:nvSpPr>
          <p:spPr bwMode="auto">
            <a:xfrm rot="770137">
              <a:off x="2217" y="1949"/>
              <a:ext cx="910" cy="341"/>
            </a:xfrm>
            <a:prstGeom prst="rect">
              <a:avLst/>
            </a:prstGeom>
          </p:spPr>
          <p:txBody>
            <a:bodyPr spcFirstLastPara="1" wrap="none" fromWordArt="1">
              <a:prstTxWarp prst="textArchUp">
                <a:avLst>
                  <a:gd name="adj" fmla="val 10800000"/>
                </a:avLst>
              </a:prstTxWarp>
            </a:bodyPr>
            <a:lstStyle/>
            <a:p>
              <a:pPr algn="ctr"/>
              <a:r>
                <a:rPr lang="en-US" sz="1600" kern="10">
                  <a:ln w="9525">
                    <a:solidFill>
                      <a:srgbClr val="000000"/>
                    </a:solidFill>
                    <a:round/>
                    <a:headEnd/>
                    <a:tailEnd/>
                  </a:ln>
                  <a:solidFill>
                    <a:srgbClr val="FF0000"/>
                  </a:solidFill>
                  <a:latin typeface="Arial Black"/>
                  <a:ea typeface="Arial Black"/>
                  <a:cs typeface="Arial Black"/>
                </a:rPr>
                <a:t>Routing</a:t>
              </a:r>
            </a:p>
          </p:txBody>
        </p:sp>
      </p:grpSp>
      <p:sp>
        <p:nvSpPr>
          <p:cNvPr id="20488" name="WordArt 10"/>
          <p:cNvSpPr>
            <a:spLocks noChangeArrowheads="1" noChangeShapeType="1" noTextEdit="1"/>
          </p:cNvSpPr>
          <p:nvPr/>
        </p:nvSpPr>
        <p:spPr bwMode="auto">
          <a:xfrm rot="3631206">
            <a:off x="5542756" y="3940933"/>
            <a:ext cx="1609725" cy="1471612"/>
          </a:xfrm>
          <a:prstGeom prst="rect">
            <a:avLst/>
          </a:prstGeom>
        </p:spPr>
        <p:txBody>
          <a:bodyPr spcFirstLastPara="1" wrap="none" fromWordArt="1">
            <a:prstTxWarp prst="textArchDown">
              <a:avLst>
                <a:gd name="adj" fmla="val 0"/>
              </a:avLst>
            </a:prstTxWarp>
          </a:bodyPr>
          <a:lstStyle/>
          <a:p>
            <a:pPr algn="ctr"/>
            <a:r>
              <a:rPr lang="en-US" sz="1600" kern="10">
                <a:ln w="9525">
                  <a:solidFill>
                    <a:srgbClr val="000000"/>
                  </a:solidFill>
                  <a:round/>
                  <a:headEnd/>
                  <a:tailEnd/>
                </a:ln>
                <a:solidFill>
                  <a:srgbClr val="0000FF"/>
                </a:solidFill>
                <a:latin typeface="Arial Black"/>
                <a:ea typeface="Arial Black"/>
                <a:cs typeface="Arial Black"/>
              </a:rPr>
              <a:t>network economics</a:t>
            </a:r>
          </a:p>
        </p:txBody>
      </p:sp>
      <p:pic>
        <p:nvPicPr>
          <p:cNvPr id="20489" name="Picture 11" descr="PSIRP_symbol_RGB"/>
          <p:cNvPicPr>
            <a:picLocks noChangeAspect="1" noChangeArrowheads="1"/>
          </p:cNvPicPr>
          <p:nvPr/>
        </p:nvPicPr>
        <p:blipFill>
          <a:blip r:embed="rId3"/>
          <a:srcRect/>
          <a:stretch>
            <a:fillRect/>
          </a:stretch>
        </p:blipFill>
        <p:spPr bwMode="auto">
          <a:xfrm>
            <a:off x="6670675" y="3871876"/>
            <a:ext cx="1163638" cy="925513"/>
          </a:xfrm>
          <a:prstGeom prst="rect">
            <a:avLst/>
          </a:prstGeom>
          <a:noFill/>
          <a:ln w="9525">
            <a:noFill/>
            <a:miter lim="800000"/>
            <a:headEnd/>
            <a:tailEnd/>
          </a:ln>
        </p:spPr>
      </p:pic>
      <p:sp>
        <p:nvSpPr>
          <p:cNvPr id="20490" name="WordArt 12"/>
          <p:cNvSpPr>
            <a:spLocks noChangeArrowheads="1" noChangeShapeType="1" noTextEdit="1"/>
          </p:cNvSpPr>
          <p:nvPr/>
        </p:nvSpPr>
        <p:spPr bwMode="auto">
          <a:xfrm rot="2569036">
            <a:off x="7516813" y="3303551"/>
            <a:ext cx="1163637" cy="473075"/>
          </a:xfrm>
          <a:prstGeom prst="rect">
            <a:avLst/>
          </a:prstGeom>
        </p:spPr>
        <p:txBody>
          <a:bodyPr spcFirstLastPara="1" wrap="none" fromWordArt="1">
            <a:prstTxWarp prst="textArchUp">
              <a:avLst>
                <a:gd name="adj" fmla="val 10800000"/>
              </a:avLst>
            </a:prstTxWarp>
          </a:bodyPr>
          <a:lstStyle/>
          <a:p>
            <a:pPr algn="ctr"/>
            <a:r>
              <a:rPr lang="en-US" sz="1600" kern="10">
                <a:ln w="9525">
                  <a:solidFill>
                    <a:srgbClr val="000000"/>
                  </a:solidFill>
                  <a:round/>
                  <a:headEnd/>
                  <a:tailEnd/>
                </a:ln>
                <a:solidFill>
                  <a:srgbClr val="FFCC00"/>
                </a:solidFill>
                <a:latin typeface="Arial Black"/>
                <a:ea typeface="Arial Black"/>
                <a:cs typeface="Arial Black"/>
              </a:rPr>
              <a:t>Security</a:t>
            </a:r>
          </a:p>
        </p:txBody>
      </p:sp>
      <p:sp>
        <p:nvSpPr>
          <p:cNvPr id="20491" name="WordArt 13"/>
          <p:cNvSpPr>
            <a:spLocks noChangeArrowheads="1" noChangeShapeType="1" noTextEdit="1"/>
          </p:cNvSpPr>
          <p:nvPr/>
        </p:nvSpPr>
        <p:spPr bwMode="auto">
          <a:xfrm rot="-2696412">
            <a:off x="7034213" y="4373526"/>
            <a:ext cx="1798637" cy="804863"/>
          </a:xfrm>
          <a:prstGeom prst="rect">
            <a:avLst/>
          </a:prstGeom>
        </p:spPr>
        <p:txBody>
          <a:bodyPr spcFirstLastPara="1" wrap="none" fromWordArt="1">
            <a:prstTxWarp prst="textArchDown">
              <a:avLst>
                <a:gd name="adj" fmla="val 0"/>
              </a:avLst>
            </a:prstTxWarp>
          </a:bodyPr>
          <a:lstStyle/>
          <a:p>
            <a:pPr algn="ctr"/>
            <a:r>
              <a:rPr lang="en-US" sz="1000" b="1" kern="10">
                <a:ln w="9525">
                  <a:solidFill>
                    <a:srgbClr val="000000"/>
                  </a:solidFill>
                  <a:round/>
                  <a:headEnd/>
                  <a:tailEnd/>
                </a:ln>
                <a:solidFill>
                  <a:srgbClr val="00FF00"/>
                </a:solidFill>
                <a:latin typeface="Arial Black"/>
                <a:ea typeface="Arial Black"/>
                <a:cs typeface="Arial Black"/>
              </a:rPr>
              <a:t>Unification of</a:t>
            </a:r>
          </a:p>
          <a:p>
            <a:pPr algn="ctr"/>
            <a:r>
              <a:rPr lang="en-US" sz="1000" b="1" kern="10">
                <a:ln w="9525">
                  <a:solidFill>
                    <a:srgbClr val="000000"/>
                  </a:solidFill>
                  <a:round/>
                  <a:headEnd/>
                  <a:tailEnd/>
                </a:ln>
                <a:solidFill>
                  <a:srgbClr val="00FF00"/>
                </a:solidFill>
                <a:latin typeface="Arial Black"/>
                <a:ea typeface="Arial Black"/>
                <a:cs typeface="Arial Black"/>
              </a:rPr>
              <a:t>wireline and wireless</a:t>
            </a:r>
          </a:p>
        </p:txBody>
      </p:sp>
      <p:sp>
        <p:nvSpPr>
          <p:cNvPr id="20492" name="Rectangle 14"/>
          <p:cNvSpPr>
            <a:spLocks noChangeArrowheads="1"/>
          </p:cNvSpPr>
          <p:nvPr/>
        </p:nvSpPr>
        <p:spPr bwMode="auto">
          <a:xfrm>
            <a:off x="457200" y="1447800"/>
            <a:ext cx="8153400" cy="533400"/>
          </a:xfrm>
          <a:prstGeom prst="rect">
            <a:avLst/>
          </a:prstGeom>
          <a:noFill/>
          <a:ln w="9525">
            <a:noFill/>
            <a:miter lim="800000"/>
            <a:headEnd/>
            <a:tailEnd/>
          </a:ln>
        </p:spPr>
        <p:txBody>
          <a:bodyPr anchor="ctr">
            <a:prstTxWarp prst="textNoShape">
              <a:avLst/>
            </a:prstTxWarp>
          </a:bodyPr>
          <a:lstStyle/>
          <a:p>
            <a:pPr eaLnBrk="1" hangingPunct="1"/>
            <a:r>
              <a:rPr lang="en-US" sz="2000" b="1" dirty="0">
                <a:solidFill>
                  <a:srgbClr val="669900"/>
                </a:solidFill>
              </a:rPr>
              <a:t/>
            </a:r>
            <a:br>
              <a:rPr lang="en-US" sz="2000" b="1" dirty="0">
                <a:solidFill>
                  <a:srgbClr val="669900"/>
                </a:solidFill>
              </a:rPr>
            </a:br>
            <a:r>
              <a:rPr lang="en-US" sz="2000" b="1" dirty="0">
                <a:solidFill>
                  <a:srgbClr val="669900"/>
                </a:solidFill>
              </a:rPr>
              <a:t>Envision a system that dynamically adapts to evolving concerns and needs of their participating users</a:t>
            </a:r>
            <a:r>
              <a:rPr lang="en-US" sz="2000" b="1" dirty="0">
                <a:solidFill>
                  <a:schemeClr val="tx2"/>
                </a:solidFill>
              </a:rPr>
              <a:t/>
            </a:r>
            <a:br>
              <a:rPr lang="en-US" sz="2000" b="1" dirty="0">
                <a:solidFill>
                  <a:schemeClr val="tx2"/>
                </a:solidFill>
              </a:rPr>
            </a:br>
            <a:endParaRPr lang="en-US" sz="2000" b="1" dirty="0">
              <a:solidFill>
                <a:schemeClr val="tx2"/>
              </a:solidFill>
            </a:endParaRPr>
          </a:p>
        </p:txBody>
      </p:sp>
      <p:sp>
        <p:nvSpPr>
          <p:cNvPr id="17" name="Slide Number Placeholder 5"/>
          <p:cNvSpPr>
            <a:spLocks noGrp="1"/>
          </p:cNvSpPr>
          <p:nvPr>
            <p:ph type="sldNum" sz="quarter" idx="12"/>
          </p:nvPr>
        </p:nvSpPr>
        <p:spPr>
          <a:xfrm>
            <a:off x="6705600" y="6172200"/>
            <a:ext cx="2209800" cy="228600"/>
          </a:xfrm>
        </p:spPr>
        <p:txBody>
          <a:bodyPr/>
          <a:lstStyle/>
          <a:p>
            <a:fld id="{1DA6B5F6-C709-0747-A338-806AE10D10C1}" type="slidenum">
              <a:rPr lang="en-US"/>
              <a:pPr/>
              <a:t>6</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4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eaLnBrk="1" hangingPunct="1"/>
            <a:r>
              <a:rPr lang="en-US" dirty="0"/>
              <a:t>Main</a:t>
            </a:r>
            <a:r>
              <a:rPr lang="en-US" dirty="0" smtClean="0"/>
              <a:t> Design </a:t>
            </a:r>
            <a:r>
              <a:rPr lang="en-US" dirty="0" smtClean="0"/>
              <a:t>Principles…</a:t>
            </a:r>
            <a:endParaRPr lang="en-US" dirty="0"/>
          </a:p>
        </p:txBody>
      </p:sp>
      <p:sp>
        <p:nvSpPr>
          <p:cNvPr id="22532" name="Rectangle 3"/>
          <p:cNvSpPr>
            <a:spLocks noGrp="1" noChangeArrowheads="1"/>
          </p:cNvSpPr>
          <p:nvPr>
            <p:ph type="body" idx="1"/>
          </p:nvPr>
        </p:nvSpPr>
        <p:spPr>
          <a:xfrm>
            <a:off x="457200" y="1447800"/>
            <a:ext cx="8153400" cy="4648200"/>
          </a:xfrm>
        </p:spPr>
        <p:txBody>
          <a:bodyPr/>
          <a:lstStyle/>
          <a:p>
            <a:pPr eaLnBrk="1" hangingPunct="1"/>
            <a:r>
              <a:rPr lang="en-GB" sz="1800" b="1" dirty="0" smtClean="0"/>
              <a:t>Everything is Information</a:t>
            </a:r>
          </a:p>
          <a:p>
            <a:pPr lvl="1" eaLnBrk="1" hangingPunct="1"/>
            <a:r>
              <a:rPr lang="en-GB" sz="1400" dirty="0" smtClean="0"/>
              <a:t>Higher-level information semantics are constructed as  graphs of </a:t>
            </a:r>
            <a:r>
              <a:rPr lang="en-GB" sz="1400" dirty="0" smtClean="0"/>
              <a:t>information</a:t>
            </a:r>
          </a:p>
          <a:p>
            <a:pPr eaLnBrk="1" hangingPunct="1"/>
            <a:r>
              <a:rPr lang="en-GB" sz="1800" b="1" dirty="0" smtClean="0"/>
              <a:t>Information</a:t>
            </a:r>
            <a:r>
              <a:rPr lang="en-GB" sz="1800" b="1" dirty="0" smtClean="0"/>
              <a:t> is scoped</a:t>
            </a:r>
          </a:p>
          <a:p>
            <a:pPr lvl="1" eaLnBrk="1" hangingPunct="1"/>
            <a:r>
              <a:rPr lang="en-GB" sz="1400" dirty="0" smtClean="0"/>
              <a:t>Provide a simple mechanism for structuring data and limiting the </a:t>
            </a:r>
            <a:r>
              <a:rPr lang="en-GB" sz="1400" dirty="0" err="1" smtClean="0"/>
              <a:t>reachability</a:t>
            </a:r>
            <a:r>
              <a:rPr lang="en-GB" sz="1400" dirty="0" smtClean="0"/>
              <a:t> of information to the parties having access to the particular mechanism that implements the scoping</a:t>
            </a:r>
            <a:endParaRPr lang="en-GB" sz="1400" dirty="0" smtClean="0"/>
          </a:p>
          <a:p>
            <a:pPr eaLnBrk="1" hangingPunct="1"/>
            <a:r>
              <a:rPr lang="en-GB" sz="1800" b="1" dirty="0" smtClean="0"/>
              <a:t>Functionality is scoped</a:t>
            </a:r>
          </a:p>
          <a:p>
            <a:pPr lvl="1" eaLnBrk="1" hangingPunct="1"/>
            <a:r>
              <a:rPr lang="en-GB" sz="1400" dirty="0" smtClean="0"/>
              <a:t>Functions to disseminate information implement a scoped strategy! </a:t>
            </a:r>
            <a:endParaRPr lang="en-US" sz="1400" dirty="0" smtClean="0"/>
          </a:p>
          <a:p>
            <a:pPr eaLnBrk="1" hangingPunct="1"/>
            <a:r>
              <a:rPr lang="en-GB" sz="1800" b="1" dirty="0" smtClean="0"/>
              <a:t>Scoped </a:t>
            </a:r>
            <a:r>
              <a:rPr lang="en-GB" sz="1800" b="1" dirty="0" smtClean="0"/>
              <a:t>information neutrality</a:t>
            </a:r>
            <a:r>
              <a:rPr lang="en-GB" sz="1600" b="1" dirty="0" smtClean="0"/>
              <a:t> </a:t>
            </a:r>
          </a:p>
          <a:p>
            <a:pPr lvl="1" eaLnBrk="1" hangingPunct="1"/>
            <a:r>
              <a:rPr lang="en-GB" sz="1400" dirty="0" smtClean="0"/>
              <a:t>Within each scope of information, data is only forwarded based on the given (scoped) identifier</a:t>
            </a:r>
          </a:p>
          <a:p>
            <a:pPr eaLnBrk="1" hangingPunct="1"/>
            <a:r>
              <a:rPr lang="en-GB" sz="1800" b="1" dirty="0" smtClean="0"/>
              <a:t>Ensure balance of power</a:t>
            </a:r>
          </a:p>
          <a:p>
            <a:pPr lvl="1" eaLnBrk="1" hangingPunct="1"/>
            <a:r>
              <a:rPr lang="en-GB" sz="1400" dirty="0" smtClean="0"/>
              <a:t>No entity is provided with data unless it has agreed to receive those </a:t>
            </a:r>
            <a:r>
              <a:rPr lang="en-GB" sz="1400" dirty="0" smtClean="0"/>
              <a:t>beforehand</a:t>
            </a:r>
          </a:p>
        </p:txBody>
      </p:sp>
      <p:sp>
        <p:nvSpPr>
          <p:cNvPr id="30"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7</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53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53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53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2">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53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532">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2">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532">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53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into Architecture Invariants</a:t>
            </a:r>
            <a:endParaRPr lang="en-US" dirty="0"/>
          </a:p>
        </p:txBody>
      </p:sp>
      <p:sp>
        <p:nvSpPr>
          <p:cNvPr id="3" name="Content Placeholder 2"/>
          <p:cNvSpPr>
            <a:spLocks noGrp="1"/>
          </p:cNvSpPr>
          <p:nvPr>
            <p:ph idx="1"/>
          </p:nvPr>
        </p:nvSpPr>
        <p:spPr/>
        <p:txBody>
          <a:bodyPr/>
          <a:lstStyle/>
          <a:p>
            <a:r>
              <a:rPr lang="en-US" dirty="0" smtClean="0">
                <a:solidFill>
                  <a:srgbClr val="FF0000"/>
                </a:solidFill>
              </a:rPr>
              <a:t>Flat-label referencing: </a:t>
            </a:r>
            <a:r>
              <a:rPr lang="en-US" dirty="0" smtClean="0"/>
              <a:t>identify anything as information</a:t>
            </a:r>
          </a:p>
          <a:p>
            <a:r>
              <a:rPr lang="en-US" dirty="0" smtClean="0">
                <a:solidFill>
                  <a:srgbClr val="FF0000"/>
                </a:solidFill>
              </a:rPr>
              <a:t>Scoping: </a:t>
            </a:r>
            <a:r>
              <a:rPr lang="en-US" dirty="0" smtClean="0"/>
              <a:t>group information and functions (including scopes themselves)</a:t>
            </a:r>
          </a:p>
          <a:p>
            <a:r>
              <a:rPr lang="en-US" dirty="0" smtClean="0">
                <a:solidFill>
                  <a:srgbClr val="FF0000"/>
                </a:solidFill>
              </a:rPr>
              <a:t>Pub/sub service model: </a:t>
            </a:r>
            <a:r>
              <a:rPr lang="en-US" dirty="0" smtClean="0"/>
              <a:t>anything is delivered by pub/sub</a:t>
            </a:r>
          </a:p>
          <a:p>
            <a:r>
              <a:rPr lang="en-US" dirty="0" smtClean="0">
                <a:solidFill>
                  <a:srgbClr val="FF0000"/>
                </a:solidFill>
              </a:rPr>
              <a:t>Separation of functions: </a:t>
            </a:r>
            <a:r>
              <a:rPr lang="en-US" dirty="0" smtClean="0"/>
              <a:t>each scope provides functions for  finding (</a:t>
            </a:r>
            <a:r>
              <a:rPr lang="en-US" b="1" dirty="0" smtClean="0"/>
              <a:t>rendezvous</a:t>
            </a:r>
            <a:r>
              <a:rPr lang="en-US" dirty="0" smtClean="0"/>
              <a:t>), constructing (</a:t>
            </a:r>
            <a:r>
              <a:rPr lang="en-US" b="1" dirty="0" smtClean="0"/>
              <a:t>topology</a:t>
            </a:r>
            <a:r>
              <a:rPr lang="en-US" dirty="0" smtClean="0"/>
              <a:t>) and delivering (</a:t>
            </a:r>
            <a:r>
              <a:rPr lang="en-US" b="1" dirty="0" smtClean="0"/>
              <a:t>forwarding</a:t>
            </a:r>
            <a:r>
              <a:rPr lang="en-US" dirty="0" smtClean="0"/>
              <a:t>)</a:t>
            </a:r>
          </a:p>
          <a:p>
            <a:pPr lvl="1"/>
            <a:r>
              <a:rPr lang="en-US" sz="1600" dirty="0" smtClean="0"/>
              <a:t>Can be implemented jointly for optimization reasons</a:t>
            </a:r>
          </a:p>
          <a:p>
            <a:r>
              <a:rPr lang="en-US" dirty="0" smtClean="0">
                <a:solidFill>
                  <a:srgbClr val="FF0000"/>
                </a:solidFill>
              </a:rPr>
              <a:t>Dissemination strategy per scope: </a:t>
            </a:r>
            <a:r>
              <a:rPr lang="en-US" dirty="0" smtClean="0"/>
              <a:t>the implementation of the functions is described by a dissemination per scope</a:t>
            </a:r>
          </a:p>
          <a:p>
            <a:pPr lvl="1"/>
            <a:r>
              <a:rPr lang="en-US" sz="1600" dirty="0" smtClean="0"/>
              <a:t>Inherited by each sub-scope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t>Information-Centrism is Key</a:t>
            </a:r>
          </a:p>
        </p:txBody>
      </p:sp>
      <p:sp>
        <p:nvSpPr>
          <p:cNvPr id="62467" name="Rectangle 3"/>
          <p:cNvSpPr>
            <a:spLocks noGrp="1" noChangeArrowheads="1"/>
          </p:cNvSpPr>
          <p:nvPr>
            <p:ph type="body" sz="half" idx="2"/>
          </p:nvPr>
        </p:nvSpPr>
        <p:spPr>
          <a:xfrm>
            <a:off x="6084888" y="1801813"/>
            <a:ext cx="2833687" cy="3836987"/>
          </a:xfrm>
          <a:noFill/>
          <a:ln>
            <a:solidFill>
              <a:schemeClr val="tx1"/>
            </a:solidFill>
          </a:ln>
        </p:spPr>
        <p:txBody>
          <a:bodyPr tIns="72000" bIns="72000"/>
          <a:lstStyle/>
          <a:p>
            <a:pPr indent="-179388">
              <a:lnSpc>
                <a:spcPct val="90000"/>
              </a:lnSpc>
            </a:pPr>
            <a:r>
              <a:rPr lang="en-GB" sz="1800" dirty="0"/>
              <a:t>Information is everything and everything is information</a:t>
            </a:r>
            <a:endParaRPr lang="en-GB" sz="1800" dirty="0" smtClean="0"/>
          </a:p>
          <a:p>
            <a:pPr indent="-179388">
              <a:lnSpc>
                <a:spcPct val="90000"/>
              </a:lnSpc>
            </a:pPr>
            <a:r>
              <a:rPr lang="en-GB" sz="1800" dirty="0" smtClean="0"/>
              <a:t>Scopes </a:t>
            </a:r>
            <a:r>
              <a:rPr lang="en-GB" sz="1800" dirty="0"/>
              <a:t>build </a:t>
            </a:r>
            <a:r>
              <a:rPr lang="en-GB" sz="1800" dirty="0">
                <a:solidFill>
                  <a:srgbClr val="FF0000"/>
                </a:solidFill>
              </a:rPr>
              <a:t>information networks</a:t>
            </a:r>
            <a:endParaRPr lang="en-GB" sz="1800" dirty="0" smtClean="0">
              <a:solidFill>
                <a:srgbClr val="FF0000"/>
              </a:solidFill>
            </a:endParaRPr>
          </a:p>
          <a:p>
            <a:pPr indent="-179388">
              <a:lnSpc>
                <a:spcPct val="90000"/>
              </a:lnSpc>
            </a:pPr>
            <a:r>
              <a:rPr lang="en-GB" sz="1800" dirty="0" smtClean="0"/>
              <a:t>Notion of </a:t>
            </a:r>
            <a:r>
              <a:rPr lang="en-GB" sz="1800" dirty="0" smtClean="0">
                <a:solidFill>
                  <a:srgbClr val="FF0000"/>
                </a:solidFill>
              </a:rPr>
              <a:t>metadata </a:t>
            </a:r>
            <a:r>
              <a:rPr lang="en-GB" sz="1800" dirty="0" smtClean="0"/>
              <a:t>by linking to other identifiers</a:t>
            </a:r>
          </a:p>
          <a:p>
            <a:pPr lvl="1" indent="-179388">
              <a:lnSpc>
                <a:spcPct val="90000"/>
              </a:lnSpc>
            </a:pPr>
            <a:r>
              <a:rPr lang="en-GB" sz="1400" dirty="0" smtClean="0"/>
              <a:t>Policy </a:t>
            </a:r>
            <a:r>
              <a:rPr lang="en-GB" sz="1400" dirty="0"/>
              <a:t>is metadata</a:t>
            </a:r>
            <a:endParaRPr lang="en-GB" sz="1400" dirty="0" smtClean="0"/>
          </a:p>
          <a:p>
            <a:pPr indent="-179388">
              <a:lnSpc>
                <a:spcPct val="90000"/>
              </a:lnSpc>
            </a:pPr>
            <a:r>
              <a:rPr lang="en-GB" sz="1800" dirty="0" smtClean="0"/>
              <a:t>Producers </a:t>
            </a:r>
            <a:r>
              <a:rPr lang="en-GB" sz="1800" dirty="0"/>
              <a:t>and consumers need no internetwork-level addressing! </a:t>
            </a:r>
          </a:p>
        </p:txBody>
      </p:sp>
      <p:sp>
        <p:nvSpPr>
          <p:cNvPr id="62468" name="Line 4"/>
          <p:cNvSpPr>
            <a:spLocks noChangeShapeType="1"/>
          </p:cNvSpPr>
          <p:nvPr/>
        </p:nvSpPr>
        <p:spPr bwMode="auto">
          <a:xfrm>
            <a:off x="1530350" y="2133600"/>
            <a:ext cx="287338" cy="790575"/>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69" name="Line 5"/>
          <p:cNvSpPr>
            <a:spLocks noChangeShapeType="1"/>
          </p:cNvSpPr>
          <p:nvPr/>
        </p:nvSpPr>
        <p:spPr bwMode="auto">
          <a:xfrm>
            <a:off x="1530350" y="2133600"/>
            <a:ext cx="1655763" cy="1223963"/>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70" name="Line 6"/>
          <p:cNvSpPr>
            <a:spLocks noChangeShapeType="1"/>
          </p:cNvSpPr>
          <p:nvPr/>
        </p:nvSpPr>
        <p:spPr bwMode="auto">
          <a:xfrm>
            <a:off x="3617913" y="1773238"/>
            <a:ext cx="0" cy="935037"/>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71" name="Line 7"/>
          <p:cNvSpPr>
            <a:spLocks noChangeShapeType="1"/>
          </p:cNvSpPr>
          <p:nvPr/>
        </p:nvSpPr>
        <p:spPr bwMode="auto">
          <a:xfrm flipH="1">
            <a:off x="1962150" y="1773238"/>
            <a:ext cx="1655763" cy="1150937"/>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72" name="AutoShape 8"/>
          <p:cNvSpPr>
            <a:spLocks noChangeArrowheads="1"/>
          </p:cNvSpPr>
          <p:nvPr/>
        </p:nvSpPr>
        <p:spPr bwMode="auto">
          <a:xfrm>
            <a:off x="1530350" y="5084763"/>
            <a:ext cx="1008063" cy="504825"/>
          </a:xfrm>
          <a:prstGeom prst="roundRect">
            <a:avLst>
              <a:gd name="adj" fmla="val 16667"/>
            </a:avLst>
          </a:prstGeom>
          <a:solidFill>
            <a:srgbClr val="FFFF00"/>
          </a:solidFill>
          <a:ln w="9525">
            <a:solidFill>
              <a:schemeClr val="tx1"/>
            </a:solidFill>
            <a:round/>
            <a:headEnd/>
            <a:tailEnd/>
          </a:ln>
          <a:effectLst/>
        </p:spPr>
        <p:txBody>
          <a:bodyPr wrap="none" anchor="ctr">
            <a:prstTxWarp prst="textNoShape">
              <a:avLst/>
            </a:prstTxWarp>
          </a:bodyPr>
          <a:lstStyle/>
          <a:p>
            <a:pPr algn="ctr" eaLnBrk="1" hangingPunct="1"/>
            <a:r>
              <a:rPr lang="en-GB" sz="1800"/>
              <a:t>Father</a:t>
            </a:r>
          </a:p>
        </p:txBody>
      </p:sp>
      <p:sp>
        <p:nvSpPr>
          <p:cNvPr id="62473" name="AutoShape 9"/>
          <p:cNvSpPr>
            <a:spLocks noChangeArrowheads="1"/>
          </p:cNvSpPr>
          <p:nvPr/>
        </p:nvSpPr>
        <p:spPr bwMode="auto">
          <a:xfrm>
            <a:off x="2609850" y="5084763"/>
            <a:ext cx="1008063" cy="504825"/>
          </a:xfrm>
          <a:prstGeom prst="roundRect">
            <a:avLst>
              <a:gd name="adj" fmla="val 16667"/>
            </a:avLst>
          </a:prstGeom>
          <a:solidFill>
            <a:srgbClr val="FFFF00"/>
          </a:solidFill>
          <a:ln w="9525">
            <a:solidFill>
              <a:schemeClr val="tx1"/>
            </a:solidFill>
            <a:round/>
            <a:headEnd/>
            <a:tailEnd/>
          </a:ln>
          <a:effectLst/>
        </p:spPr>
        <p:txBody>
          <a:bodyPr wrap="none" anchor="ctr">
            <a:prstTxWarp prst="textNoShape">
              <a:avLst/>
            </a:prstTxWarp>
          </a:bodyPr>
          <a:lstStyle/>
          <a:p>
            <a:pPr algn="ctr" eaLnBrk="1" hangingPunct="1"/>
            <a:r>
              <a:rPr lang="en-GB" sz="1800"/>
              <a:t>Friend</a:t>
            </a:r>
          </a:p>
        </p:txBody>
      </p:sp>
      <p:sp>
        <p:nvSpPr>
          <p:cNvPr id="62474" name="AutoShape 10"/>
          <p:cNvSpPr>
            <a:spLocks noChangeArrowheads="1"/>
          </p:cNvSpPr>
          <p:nvPr/>
        </p:nvSpPr>
        <p:spPr bwMode="auto">
          <a:xfrm>
            <a:off x="449263" y="5084763"/>
            <a:ext cx="1008062" cy="504825"/>
          </a:xfrm>
          <a:prstGeom prst="roundRect">
            <a:avLst>
              <a:gd name="adj" fmla="val 16667"/>
            </a:avLst>
          </a:prstGeom>
          <a:solidFill>
            <a:srgbClr val="FFFF00"/>
          </a:solidFill>
          <a:ln w="9525">
            <a:solidFill>
              <a:schemeClr val="tx1"/>
            </a:solidFill>
            <a:round/>
            <a:headEnd/>
            <a:tailEnd/>
          </a:ln>
          <a:effectLst/>
        </p:spPr>
        <p:txBody>
          <a:bodyPr wrap="none" anchor="ctr">
            <a:prstTxWarp prst="textNoShape">
              <a:avLst/>
            </a:prstTxWarp>
          </a:bodyPr>
          <a:lstStyle/>
          <a:p>
            <a:pPr algn="ctr" eaLnBrk="1" hangingPunct="1"/>
            <a:r>
              <a:rPr lang="en-GB" sz="1800"/>
              <a:t>Spouse</a:t>
            </a:r>
          </a:p>
        </p:txBody>
      </p:sp>
      <p:sp>
        <p:nvSpPr>
          <p:cNvPr id="62475" name="AutoShape 11"/>
          <p:cNvSpPr>
            <a:spLocks noChangeArrowheads="1"/>
          </p:cNvSpPr>
          <p:nvPr/>
        </p:nvSpPr>
        <p:spPr bwMode="auto">
          <a:xfrm>
            <a:off x="3689350" y="5084763"/>
            <a:ext cx="1152525" cy="504825"/>
          </a:xfrm>
          <a:prstGeom prst="roundRect">
            <a:avLst>
              <a:gd name="adj" fmla="val 16667"/>
            </a:avLst>
          </a:prstGeom>
          <a:solidFill>
            <a:srgbClr val="FFFF00"/>
          </a:solidFill>
          <a:ln w="9525">
            <a:solidFill>
              <a:schemeClr val="tx1"/>
            </a:solidFill>
            <a:round/>
            <a:headEnd/>
            <a:tailEnd/>
          </a:ln>
          <a:effectLst/>
        </p:spPr>
        <p:txBody>
          <a:bodyPr wrap="none" anchor="ctr">
            <a:prstTxWarp prst="textNoShape">
              <a:avLst/>
            </a:prstTxWarp>
          </a:bodyPr>
          <a:lstStyle/>
          <a:p>
            <a:pPr algn="ctr" eaLnBrk="1" hangingPunct="1"/>
            <a:r>
              <a:rPr lang="en-GB" sz="1800"/>
              <a:t>Colleague</a:t>
            </a:r>
          </a:p>
        </p:txBody>
      </p:sp>
      <p:sp>
        <p:nvSpPr>
          <p:cNvPr id="62476" name="Line 12"/>
          <p:cNvSpPr>
            <a:spLocks noChangeShapeType="1"/>
          </p:cNvSpPr>
          <p:nvPr/>
        </p:nvSpPr>
        <p:spPr bwMode="auto">
          <a:xfrm flipV="1">
            <a:off x="954088" y="3716338"/>
            <a:ext cx="863600" cy="1368425"/>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77" name="Line 13"/>
          <p:cNvSpPr>
            <a:spLocks noChangeShapeType="1"/>
          </p:cNvSpPr>
          <p:nvPr/>
        </p:nvSpPr>
        <p:spPr bwMode="auto">
          <a:xfrm flipH="1" flipV="1">
            <a:off x="1817688" y="3789363"/>
            <a:ext cx="215900" cy="12954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78" name="Oval 14"/>
          <p:cNvSpPr>
            <a:spLocks noChangeArrowheads="1"/>
          </p:cNvSpPr>
          <p:nvPr/>
        </p:nvSpPr>
        <p:spPr bwMode="auto">
          <a:xfrm>
            <a:off x="1098550" y="2924175"/>
            <a:ext cx="1944688" cy="865188"/>
          </a:xfrm>
          <a:prstGeom prst="ellipse">
            <a:avLst/>
          </a:prstGeom>
          <a:solidFill>
            <a:srgbClr val="FFCC00"/>
          </a:solidFill>
          <a:ln w="9525">
            <a:solidFill>
              <a:schemeClr val="tx1"/>
            </a:solidFill>
            <a:round/>
            <a:headEnd/>
            <a:tailEnd/>
          </a:ln>
          <a:effectLst/>
        </p:spPr>
        <p:txBody>
          <a:bodyPr wrap="none" anchor="ctr">
            <a:prstTxWarp prst="textNoShape">
              <a:avLst/>
            </a:prstTxWarp>
          </a:bodyPr>
          <a:lstStyle/>
          <a:p>
            <a:pPr algn="ctr" eaLnBrk="1" hangingPunct="1"/>
            <a:r>
              <a:rPr lang="en-GB" sz="1800"/>
              <a:t>Scope Family</a:t>
            </a:r>
          </a:p>
        </p:txBody>
      </p:sp>
      <p:sp>
        <p:nvSpPr>
          <p:cNvPr id="62479" name="Oval 15"/>
          <p:cNvSpPr>
            <a:spLocks noChangeArrowheads="1"/>
          </p:cNvSpPr>
          <p:nvPr/>
        </p:nvSpPr>
        <p:spPr bwMode="auto">
          <a:xfrm>
            <a:off x="2898775" y="2708275"/>
            <a:ext cx="1944688" cy="576263"/>
          </a:xfrm>
          <a:prstGeom prst="ellipse">
            <a:avLst/>
          </a:prstGeom>
          <a:solidFill>
            <a:srgbClr val="FFCC00"/>
          </a:solidFill>
          <a:ln w="9525">
            <a:solidFill>
              <a:schemeClr val="tx1"/>
            </a:solidFill>
            <a:round/>
            <a:headEnd/>
            <a:tailEnd/>
          </a:ln>
          <a:effectLst/>
        </p:spPr>
        <p:txBody>
          <a:bodyPr wrap="none" anchor="ctr">
            <a:prstTxWarp prst="textNoShape">
              <a:avLst/>
            </a:prstTxWarp>
          </a:bodyPr>
          <a:lstStyle/>
          <a:p>
            <a:pPr algn="ctr" eaLnBrk="1" hangingPunct="1"/>
            <a:r>
              <a:rPr lang="en-GB" sz="1400"/>
              <a:t>Scope Company A</a:t>
            </a:r>
          </a:p>
        </p:txBody>
      </p:sp>
      <p:sp>
        <p:nvSpPr>
          <p:cNvPr id="62480" name="Line 16"/>
          <p:cNvSpPr>
            <a:spLocks noChangeShapeType="1"/>
          </p:cNvSpPr>
          <p:nvPr/>
        </p:nvSpPr>
        <p:spPr bwMode="auto">
          <a:xfrm flipV="1">
            <a:off x="954088" y="3860800"/>
            <a:ext cx="2519362" cy="1223963"/>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1" name="Line 17"/>
          <p:cNvSpPr>
            <a:spLocks noChangeShapeType="1"/>
          </p:cNvSpPr>
          <p:nvPr/>
        </p:nvSpPr>
        <p:spPr bwMode="auto">
          <a:xfrm flipH="1">
            <a:off x="3041650" y="3860800"/>
            <a:ext cx="431800" cy="1223963"/>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2" name="Line 18"/>
          <p:cNvSpPr>
            <a:spLocks noChangeShapeType="1"/>
          </p:cNvSpPr>
          <p:nvPr/>
        </p:nvSpPr>
        <p:spPr bwMode="auto">
          <a:xfrm flipV="1">
            <a:off x="4410075" y="3141663"/>
            <a:ext cx="288925" cy="1943100"/>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3" name="Line 19"/>
          <p:cNvSpPr>
            <a:spLocks noChangeShapeType="1"/>
          </p:cNvSpPr>
          <p:nvPr/>
        </p:nvSpPr>
        <p:spPr bwMode="auto">
          <a:xfrm flipV="1">
            <a:off x="3041650" y="3213100"/>
            <a:ext cx="1439863" cy="1871663"/>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4" name="Text Box 20"/>
          <p:cNvSpPr txBox="1">
            <a:spLocks noChangeArrowheads="1"/>
          </p:cNvSpPr>
          <p:nvPr/>
        </p:nvSpPr>
        <p:spPr bwMode="auto">
          <a:xfrm>
            <a:off x="738188" y="1771650"/>
            <a:ext cx="1514475" cy="376238"/>
          </a:xfrm>
          <a:prstGeom prst="rect">
            <a:avLst/>
          </a:prstGeom>
          <a:solidFill>
            <a:srgbClr val="99CC00"/>
          </a:solidFill>
          <a:ln w="9525">
            <a:solidFill>
              <a:schemeClr val="tx1"/>
            </a:solidFill>
            <a:miter lim="800000"/>
            <a:headEnd/>
            <a:tailEnd/>
          </a:ln>
          <a:effectLst/>
        </p:spPr>
        <p:txBody>
          <a:bodyPr wrap="none">
            <a:prstTxWarp prst="textNoShape">
              <a:avLst/>
            </a:prstTxWarp>
            <a:spAutoFit/>
          </a:bodyPr>
          <a:lstStyle/>
          <a:p>
            <a:pPr eaLnBrk="1" hangingPunct="1"/>
            <a:r>
              <a:rPr lang="en-GB" sz="1800"/>
              <a:t>Data: Picture</a:t>
            </a:r>
          </a:p>
        </p:txBody>
      </p:sp>
      <p:sp>
        <p:nvSpPr>
          <p:cNvPr id="62485" name="Text Box 21"/>
          <p:cNvSpPr txBox="1">
            <a:spLocks noChangeArrowheads="1"/>
          </p:cNvSpPr>
          <p:nvPr/>
        </p:nvSpPr>
        <p:spPr bwMode="auto">
          <a:xfrm>
            <a:off x="3041650" y="1412875"/>
            <a:ext cx="1222375" cy="376238"/>
          </a:xfrm>
          <a:prstGeom prst="rect">
            <a:avLst/>
          </a:prstGeom>
          <a:solidFill>
            <a:srgbClr val="99CC00"/>
          </a:solidFill>
          <a:ln w="9525">
            <a:solidFill>
              <a:schemeClr val="tx1"/>
            </a:solidFill>
            <a:miter lim="800000"/>
            <a:headEnd/>
            <a:tailEnd/>
          </a:ln>
          <a:effectLst/>
        </p:spPr>
        <p:txBody>
          <a:bodyPr wrap="none">
            <a:prstTxWarp prst="textNoShape">
              <a:avLst/>
            </a:prstTxWarp>
            <a:spAutoFit/>
          </a:bodyPr>
          <a:lstStyle/>
          <a:p>
            <a:pPr eaLnBrk="1" hangingPunct="1"/>
            <a:r>
              <a:rPr lang="en-GB" sz="1800"/>
              <a:t>Data: Mail</a:t>
            </a:r>
          </a:p>
        </p:txBody>
      </p:sp>
      <p:sp>
        <p:nvSpPr>
          <p:cNvPr id="62486" name="Line 22"/>
          <p:cNvSpPr>
            <a:spLocks noChangeShapeType="1"/>
          </p:cNvSpPr>
          <p:nvPr/>
        </p:nvSpPr>
        <p:spPr bwMode="auto">
          <a:xfrm flipV="1">
            <a:off x="4841875" y="2636838"/>
            <a:ext cx="504825" cy="287337"/>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7" name="AutoShape 23"/>
          <p:cNvSpPr>
            <a:spLocks noChangeArrowheads="1"/>
          </p:cNvSpPr>
          <p:nvPr/>
        </p:nvSpPr>
        <p:spPr bwMode="auto">
          <a:xfrm>
            <a:off x="4746625" y="1981200"/>
            <a:ext cx="936625" cy="865188"/>
          </a:xfrm>
          <a:prstGeom prst="octagon">
            <a:avLst>
              <a:gd name="adj" fmla="val 29287"/>
            </a:avLst>
          </a:prstGeom>
          <a:solidFill>
            <a:srgbClr val="FFCC99"/>
          </a:solidFill>
          <a:ln w="9525">
            <a:solidFill>
              <a:schemeClr val="tx1"/>
            </a:solidFill>
            <a:miter lim="800000"/>
            <a:headEnd/>
            <a:tailEnd/>
          </a:ln>
          <a:effectLst/>
        </p:spPr>
        <p:txBody>
          <a:bodyPr wrap="none" anchor="ctr">
            <a:prstTxWarp prst="textNoShape">
              <a:avLst/>
            </a:prstTxWarp>
          </a:bodyPr>
          <a:lstStyle/>
          <a:p>
            <a:pPr algn="ctr" eaLnBrk="1" hangingPunct="1"/>
            <a:r>
              <a:rPr lang="en-GB" sz="1200"/>
              <a:t>Governance</a:t>
            </a:r>
          </a:p>
          <a:p>
            <a:pPr algn="ctr" eaLnBrk="1" hangingPunct="1"/>
            <a:r>
              <a:rPr lang="en-GB" sz="1200"/>
              <a:t>policy</a:t>
            </a:r>
          </a:p>
        </p:txBody>
      </p:sp>
      <p:sp>
        <p:nvSpPr>
          <p:cNvPr id="62488" name="Line 24"/>
          <p:cNvSpPr>
            <a:spLocks noChangeShapeType="1"/>
          </p:cNvSpPr>
          <p:nvPr/>
        </p:nvSpPr>
        <p:spPr bwMode="auto">
          <a:xfrm flipH="1" flipV="1">
            <a:off x="4554538" y="3573463"/>
            <a:ext cx="792162" cy="287337"/>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89" name="Oval 25"/>
          <p:cNvSpPr>
            <a:spLocks noChangeArrowheads="1"/>
          </p:cNvSpPr>
          <p:nvPr/>
        </p:nvSpPr>
        <p:spPr bwMode="auto">
          <a:xfrm>
            <a:off x="2609850" y="3284538"/>
            <a:ext cx="1944688" cy="576262"/>
          </a:xfrm>
          <a:prstGeom prst="ellipse">
            <a:avLst/>
          </a:prstGeom>
          <a:solidFill>
            <a:srgbClr val="FFCC00"/>
          </a:solidFill>
          <a:ln w="9525">
            <a:solidFill>
              <a:schemeClr val="tx1"/>
            </a:solidFill>
            <a:round/>
            <a:headEnd/>
            <a:tailEnd/>
          </a:ln>
          <a:effectLst/>
        </p:spPr>
        <p:txBody>
          <a:bodyPr wrap="none" anchor="ctr">
            <a:prstTxWarp prst="textNoShape">
              <a:avLst/>
            </a:prstTxWarp>
          </a:bodyPr>
          <a:lstStyle/>
          <a:p>
            <a:pPr algn="ctr" eaLnBrk="1" hangingPunct="1"/>
            <a:r>
              <a:rPr lang="en-GB" sz="1800"/>
              <a:t>Scope Friends</a:t>
            </a:r>
          </a:p>
        </p:txBody>
      </p:sp>
      <p:sp>
        <p:nvSpPr>
          <p:cNvPr id="62490" name="Line 26"/>
          <p:cNvSpPr>
            <a:spLocks noChangeShapeType="1"/>
          </p:cNvSpPr>
          <p:nvPr/>
        </p:nvSpPr>
        <p:spPr bwMode="auto">
          <a:xfrm>
            <a:off x="881063" y="3213100"/>
            <a:ext cx="217487" cy="71438"/>
          </a:xfrm>
          <a:prstGeom prst="line">
            <a:avLst/>
          </a:prstGeom>
          <a:noFill/>
          <a:ln w="9525">
            <a:solidFill>
              <a:schemeClr val="tx1"/>
            </a:solidFill>
            <a:round/>
            <a:headEnd/>
            <a:tailEnd/>
          </a:ln>
          <a:effectLst/>
        </p:spPr>
        <p:txBody>
          <a:bodyPr>
            <a:prstTxWarp prst="textNoShape">
              <a:avLst/>
            </a:prstTxWarp>
          </a:bodyPr>
          <a:lstStyle/>
          <a:p>
            <a:endParaRPr lang="en-US"/>
          </a:p>
        </p:txBody>
      </p:sp>
      <p:sp>
        <p:nvSpPr>
          <p:cNvPr id="62491" name="AutoShape 27"/>
          <p:cNvSpPr>
            <a:spLocks noChangeArrowheads="1"/>
          </p:cNvSpPr>
          <p:nvPr/>
        </p:nvSpPr>
        <p:spPr bwMode="auto">
          <a:xfrm>
            <a:off x="4822825" y="3429000"/>
            <a:ext cx="936625" cy="865188"/>
          </a:xfrm>
          <a:prstGeom prst="octagon">
            <a:avLst>
              <a:gd name="adj" fmla="val 29287"/>
            </a:avLst>
          </a:prstGeom>
          <a:solidFill>
            <a:srgbClr val="FFCC99"/>
          </a:solidFill>
          <a:ln w="9525">
            <a:solidFill>
              <a:schemeClr val="tx1"/>
            </a:solidFill>
            <a:miter lim="800000"/>
            <a:headEnd/>
            <a:tailEnd/>
          </a:ln>
          <a:effectLst/>
        </p:spPr>
        <p:txBody>
          <a:bodyPr wrap="none" anchor="ctr">
            <a:prstTxWarp prst="textNoShape">
              <a:avLst/>
            </a:prstTxWarp>
          </a:bodyPr>
          <a:lstStyle/>
          <a:p>
            <a:pPr algn="ctr" eaLnBrk="1" hangingPunct="1"/>
            <a:r>
              <a:rPr lang="en-GB" sz="1200"/>
              <a:t>Governance</a:t>
            </a:r>
          </a:p>
          <a:p>
            <a:pPr algn="ctr" eaLnBrk="1" hangingPunct="1"/>
            <a:r>
              <a:rPr lang="en-GB" sz="1200"/>
              <a:t>policy</a:t>
            </a:r>
          </a:p>
        </p:txBody>
      </p:sp>
      <p:sp>
        <p:nvSpPr>
          <p:cNvPr id="62492" name="AutoShape 28"/>
          <p:cNvSpPr>
            <a:spLocks noChangeArrowheads="1"/>
          </p:cNvSpPr>
          <p:nvPr/>
        </p:nvSpPr>
        <p:spPr bwMode="auto">
          <a:xfrm>
            <a:off x="152400" y="2590800"/>
            <a:ext cx="936625" cy="865188"/>
          </a:xfrm>
          <a:prstGeom prst="octagon">
            <a:avLst>
              <a:gd name="adj" fmla="val 29287"/>
            </a:avLst>
          </a:prstGeom>
          <a:solidFill>
            <a:srgbClr val="FFCC99"/>
          </a:solidFill>
          <a:ln w="9525">
            <a:solidFill>
              <a:schemeClr val="tx1"/>
            </a:solidFill>
            <a:miter lim="800000"/>
            <a:headEnd/>
            <a:tailEnd/>
          </a:ln>
          <a:effectLst/>
        </p:spPr>
        <p:txBody>
          <a:bodyPr wrap="none" anchor="ctr">
            <a:prstTxWarp prst="textNoShape">
              <a:avLst/>
            </a:prstTxWarp>
          </a:bodyPr>
          <a:lstStyle/>
          <a:p>
            <a:pPr algn="ctr" eaLnBrk="1" hangingPunct="1"/>
            <a:r>
              <a:rPr lang="en-GB" sz="1200"/>
              <a:t>Governance</a:t>
            </a:r>
          </a:p>
          <a:p>
            <a:pPr algn="ctr" eaLnBrk="1" hangingPunct="1"/>
            <a:r>
              <a:rPr lang="en-GB" sz="1200"/>
              <a:t>policy</a:t>
            </a:r>
          </a:p>
        </p:txBody>
      </p:sp>
      <p:sp>
        <p:nvSpPr>
          <p:cNvPr id="29" name="Slide Number Placeholder 5"/>
          <p:cNvSpPr>
            <a:spLocks noGrp="1"/>
          </p:cNvSpPr>
          <p:nvPr>
            <p:ph type="sldNum" sz="quarter" idx="4294967295"/>
          </p:nvPr>
        </p:nvSpPr>
        <p:spPr>
          <a:xfrm>
            <a:off x="6705600" y="6172200"/>
            <a:ext cx="2209800" cy="228600"/>
          </a:xfrm>
          <a:prstGeom prst="rect">
            <a:avLst/>
          </a:prstGeom>
        </p:spPr>
        <p:txBody>
          <a:bodyPr/>
          <a:lstStyle/>
          <a:p>
            <a:fld id="{1DA6B5F6-C709-0747-A338-806AE10D10C1}" type="slidenum">
              <a:rPr lang="en-US"/>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mbridge">
  <a:themeElements>
    <a:clrScheme name="Office Theme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Office Theme 1">
        <a:dk1>
          <a:srgbClr val="003E72"/>
        </a:dk1>
        <a:lt1>
          <a:srgbClr val="FFFFFF"/>
        </a:lt1>
        <a:dk2>
          <a:srgbClr val="FFFFFF"/>
        </a:dk2>
        <a:lt2>
          <a:srgbClr val="00B3BE"/>
        </a:lt2>
        <a:accent1>
          <a:srgbClr val="0073CF"/>
        </a:accent1>
        <a:accent2>
          <a:srgbClr val="E37222"/>
        </a:accent2>
        <a:accent3>
          <a:srgbClr val="FFFFFF"/>
        </a:accent3>
        <a:accent4>
          <a:srgbClr val="003460"/>
        </a:accent4>
        <a:accent5>
          <a:srgbClr val="AABCE4"/>
        </a:accent5>
        <a:accent6>
          <a:srgbClr val="CE671E"/>
        </a:accent6>
        <a:hlink>
          <a:srgbClr val="58A618"/>
        </a:hlink>
        <a:folHlink>
          <a:srgbClr val="8E258D"/>
        </a:folHlink>
      </a:clrScheme>
      <a:clrMap bg1="lt1" tx1="dk1" bg2="lt2" tx2="dk2" accent1="accent1" accent2="accent2" accent3="accent3" accent4="accent4" accent5="accent5" accent6="accent6" hlink="hlink" folHlink="folHlink"/>
    </a:extraClrScheme>
    <a:extraClrScheme>
      <a:clrScheme name="Office Theme 2">
        <a:dk1>
          <a:srgbClr val="003E72"/>
        </a:dk1>
        <a:lt1>
          <a:srgbClr val="FFFFFF"/>
        </a:lt1>
        <a:dk2>
          <a:srgbClr val="FFFFFF"/>
        </a:dk2>
        <a:lt2>
          <a:srgbClr val="83AFB4"/>
        </a:lt2>
        <a:accent1>
          <a:srgbClr val="6AADE4"/>
        </a:accent1>
        <a:accent2>
          <a:srgbClr val="EFBD47"/>
        </a:accent2>
        <a:accent3>
          <a:srgbClr val="FFFFFF"/>
        </a:accent3>
        <a:accent4>
          <a:srgbClr val="003460"/>
        </a:accent4>
        <a:accent5>
          <a:srgbClr val="B9D3EF"/>
        </a:accent5>
        <a:accent6>
          <a:srgbClr val="D9AB3F"/>
        </a:accent6>
        <a:hlink>
          <a:srgbClr val="A8B400"/>
        </a:hlink>
        <a:folHlink>
          <a:srgbClr val="6A4061"/>
        </a:folHlink>
      </a:clrScheme>
      <a:clrMap bg1="lt1" tx1="dk1" bg2="lt2" tx2="dk2" accent1="accent1" accent2="accent2" accent3="accent3" accent4="accent4" accent5="accent5" accent6="accent6" hlink="hlink" folHlink="folHlink"/>
    </a:extraClrScheme>
    <a:extraClrScheme>
      <a:clrScheme name="Office Theme 3">
        <a:dk1>
          <a:srgbClr val="003E72"/>
        </a:dk1>
        <a:lt1>
          <a:srgbClr val="FFFFFF"/>
        </a:lt1>
        <a:dk2>
          <a:srgbClr val="FFFFFF"/>
        </a:dk2>
        <a:lt2>
          <a:srgbClr val="156570"/>
        </a:lt2>
        <a:accent1>
          <a:srgbClr val="003E72"/>
        </a:accent1>
        <a:accent2>
          <a:srgbClr val="C84E00"/>
        </a:accent2>
        <a:accent3>
          <a:srgbClr val="FFFFFF"/>
        </a:accent3>
        <a:accent4>
          <a:srgbClr val="003460"/>
        </a:accent4>
        <a:accent5>
          <a:srgbClr val="AAAFBC"/>
        </a:accent5>
        <a:accent6>
          <a:srgbClr val="B54600"/>
        </a:accent6>
        <a:hlink>
          <a:srgbClr val="435125"/>
        </a:hlink>
        <a:folHlink>
          <a:srgbClr val="412D5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Cambridge.pot</Template>
  <TotalTime>74</TotalTime>
  <Words>1831</Words>
  <Application>Microsoft Macintosh PowerPoint</Application>
  <PresentationFormat>On-screen Show (4:3)</PresentationFormat>
  <Paragraphs>360</Paragraphs>
  <Slides>26</Slides>
  <Notes>8</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26</vt:i4>
      </vt:variant>
    </vt:vector>
  </HeadingPairs>
  <TitlesOfParts>
    <vt:vector size="29" baseType="lpstr">
      <vt:lpstr>Arial</vt:lpstr>
      <vt:lpstr>ＭＳ Ｐゴシック</vt:lpstr>
      <vt:lpstr>Cambridge</vt:lpstr>
      <vt:lpstr>Information-centric Internetworking</vt:lpstr>
      <vt:lpstr>Overview</vt:lpstr>
      <vt:lpstr>!!!WARNING!!!</vt:lpstr>
      <vt:lpstr>Observation</vt:lpstr>
      <vt:lpstr>Hypothesis: Increased Importance of Information Requires Information-centric Network Approaches</vt:lpstr>
      <vt:lpstr>Vision </vt:lpstr>
      <vt:lpstr>Main Design Principles…</vt:lpstr>
      <vt:lpstr>…Translating into Architecture Invariants</vt:lpstr>
      <vt:lpstr>Information-Centrism is Key</vt:lpstr>
      <vt:lpstr>Our Current IDs</vt:lpstr>
      <vt:lpstr>A Functional Model</vt:lpstr>
      <vt:lpstr>An E2E Principle…</vt:lpstr>
      <vt:lpstr>… Leading to A High-Level Architecture</vt:lpstr>
      <vt:lpstr>An Example: Intra-Domain Forwarding</vt:lpstr>
      <vt:lpstr>Motivation</vt:lpstr>
      <vt:lpstr>What are Bloom Filters?</vt:lpstr>
      <vt:lpstr>What are Bloom Filters?</vt:lpstr>
      <vt:lpstr>Idea: Line Speed Publish/Subscribe Inter-Network (LIPSIN)</vt:lpstr>
      <vt:lpstr>Forwarding Decision</vt:lpstr>
      <vt:lpstr>Problem: False Positives in Forwarding</vt:lpstr>
      <vt:lpstr>Virtual trees</vt:lpstr>
      <vt:lpstr>Avoiding Loops</vt:lpstr>
      <vt:lpstr>Forwarding Efficiency</vt:lpstr>
      <vt:lpstr>Forwarding Efficiency</vt:lpstr>
      <vt:lpstr>Conclusions</vt:lpstr>
      <vt:lpstr>More Information</vt:lpstr>
    </vt:vector>
  </TitlesOfParts>
  <Company>Cambridge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Dirk Trossen</dc:creator>
  <cp:lastModifiedBy>Dirk Trossen</cp:lastModifiedBy>
  <cp:revision>35</cp:revision>
  <cp:lastPrinted>2009-04-22T19:24:48Z</cp:lastPrinted>
  <dcterms:created xsi:type="dcterms:W3CDTF">2010-11-14T10:17:33Z</dcterms:created>
  <dcterms:modified xsi:type="dcterms:W3CDTF">2010-11-14T11:32:07Z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