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2" r:id="rId3"/>
    <p:sldId id="266" r:id="rId4"/>
    <p:sldId id="264" r:id="rId5"/>
    <p:sldId id="265" r:id="rId6"/>
    <p:sldId id="258" r:id="rId7"/>
    <p:sldId id="259" r:id="rId8"/>
    <p:sldId id="260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480" y="3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CDD4-C926-2C4D-B65B-A8F681250FA7}" type="datetimeFigureOut">
              <a:rPr lang="en-US" smtClean="0"/>
              <a:pPr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A5F1-50DD-C449-811F-2BF3081E9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CDD4-C926-2C4D-B65B-A8F681250FA7}" type="datetimeFigureOut">
              <a:rPr lang="en-US" smtClean="0"/>
              <a:pPr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A5F1-50DD-C449-811F-2BF3081E9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CDD4-C926-2C4D-B65B-A8F681250FA7}" type="datetimeFigureOut">
              <a:rPr lang="en-US" smtClean="0"/>
              <a:pPr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A5F1-50DD-C449-811F-2BF3081E9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CDD4-C926-2C4D-B65B-A8F681250FA7}" type="datetimeFigureOut">
              <a:rPr lang="en-US" smtClean="0"/>
              <a:pPr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A5F1-50DD-C449-811F-2BF3081E9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CDD4-C926-2C4D-B65B-A8F681250FA7}" type="datetimeFigureOut">
              <a:rPr lang="en-US" smtClean="0"/>
              <a:pPr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A5F1-50DD-C449-811F-2BF3081E9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CDD4-C926-2C4D-B65B-A8F681250FA7}" type="datetimeFigureOut">
              <a:rPr lang="en-US" smtClean="0"/>
              <a:pPr/>
              <a:t>10/1/10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A5F1-50DD-C449-811F-2BF3081E9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CDD4-C926-2C4D-B65B-A8F681250FA7}" type="datetimeFigureOut">
              <a:rPr lang="en-US" smtClean="0"/>
              <a:pPr/>
              <a:t>10/1/10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A5F1-50DD-C449-811F-2BF3081E9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CDD4-C926-2C4D-B65B-A8F681250FA7}" type="datetimeFigureOut">
              <a:rPr lang="en-US" smtClean="0"/>
              <a:pPr/>
              <a:t>10/1/10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A5F1-50DD-C449-811F-2BF3081E9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CDD4-C926-2C4D-B65B-A8F681250FA7}" type="datetimeFigureOut">
              <a:rPr lang="en-US" smtClean="0"/>
              <a:pPr/>
              <a:t>10/1/10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A5F1-50DD-C449-811F-2BF3081E9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CDD4-C926-2C4D-B65B-A8F681250FA7}" type="datetimeFigureOut">
              <a:rPr lang="en-US" smtClean="0"/>
              <a:pPr/>
              <a:t>10/1/10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A5F1-50DD-C449-811F-2BF3081E9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CDD4-C926-2C4D-B65B-A8F681250FA7}" type="datetimeFigureOut">
              <a:rPr lang="en-US" smtClean="0"/>
              <a:pPr/>
              <a:t>10/1/10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A5F1-50DD-C449-811F-2BF3081E9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5CDD4-C926-2C4D-B65B-A8F681250FA7}" type="datetimeFigureOut">
              <a:rPr lang="en-US" smtClean="0"/>
              <a:pPr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7A5F1-50DD-C449-811F-2BF3081E9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2381250"/>
          </a:xfrm>
        </p:spPr>
        <p:txBody>
          <a:bodyPr>
            <a:normAutofit/>
          </a:bodyPr>
          <a:lstStyle/>
          <a:p>
            <a:r>
              <a:rPr lang="en-US" dirty="0" smtClean="0"/>
              <a:t>Toward an Open Source (Network) Hardware</a:t>
            </a:r>
            <a:br>
              <a:rPr lang="en-US" dirty="0" smtClean="0"/>
            </a:br>
            <a:r>
              <a:rPr lang="en-US" dirty="0" smtClean="0"/>
              <a:t>Community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Gordon </a:t>
            </a:r>
            <a:r>
              <a:rPr lang="en-US" sz="4000" dirty="0" err="1" smtClean="0"/>
              <a:t>Brebner</a:t>
            </a:r>
            <a:endParaRPr lang="en-US" sz="4000" dirty="0" smtClean="0"/>
          </a:p>
          <a:p>
            <a:r>
              <a:rPr lang="en-US" sz="4000" dirty="0" smtClean="0"/>
              <a:t>Andrew Moore</a:t>
            </a:r>
          </a:p>
        </p:txBody>
      </p:sp>
      <p:pic>
        <p:nvPicPr>
          <p:cNvPr id="5" name="Picture 25" descr="Xilinx_Logo_corp_RG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008" y="4150225"/>
            <a:ext cx="1719080" cy="331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univheader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37275" y="4784196"/>
            <a:ext cx="2320925" cy="4720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Enable people to build interesting networking systems with FPGA-based implementations</a:t>
            </a:r>
          </a:p>
          <a:p>
            <a:endParaRPr lang="en-US" dirty="0"/>
          </a:p>
          <a:p>
            <a:r>
              <a:rPr lang="en-US" dirty="0" smtClean="0"/>
              <a:t>Allow people to focus on their particular areas of networking expertise and interest</a:t>
            </a:r>
          </a:p>
          <a:p>
            <a:endParaRPr lang="en-US" dirty="0"/>
          </a:p>
          <a:p>
            <a:r>
              <a:rPr lang="en-US" dirty="0" smtClean="0"/>
              <a:t>Provide lightweight coordination to share expertise in a systematic way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and After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5908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NetFPGA</a:t>
                      </a:r>
                      <a:r>
                        <a:rPr lang="en-US" dirty="0" smtClean="0"/>
                        <a:t> 1G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NetFPGA</a:t>
                      </a:r>
                      <a:r>
                        <a:rPr lang="en-US" dirty="0" smtClean="0"/>
                        <a:t> 10G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Increase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FPGA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Virtex</a:t>
                      </a:r>
                      <a:r>
                        <a:rPr lang="en-US" dirty="0" smtClean="0"/>
                        <a:t>-II Pro 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Virtex-5</a:t>
                      </a:r>
                      <a:r>
                        <a:rPr lang="en-US" baseline="0" dirty="0" smtClean="0"/>
                        <a:t> TXT 240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Lookup</a:t>
                      </a:r>
                      <a:r>
                        <a:rPr lang="en-US" baseline="0" dirty="0" smtClean="0"/>
                        <a:t> tables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47232 4-LUTs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149760 6-LUTs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 4.76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Flip-flops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47232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149760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 3.17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Block</a:t>
                      </a:r>
                      <a:r>
                        <a:rPr lang="en-US" baseline="0" dirty="0" smtClean="0"/>
                        <a:t> 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4176 Kb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11664</a:t>
                      </a:r>
                      <a:r>
                        <a:rPr lang="en-US" baseline="0" dirty="0" smtClean="0"/>
                        <a:t> Kb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 2.79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Tri-mode MACs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∞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NetFPGA</a:t>
            </a:r>
            <a:r>
              <a:rPr lang="en-US" dirty="0" smtClean="0"/>
              <a:t> 1G:</a:t>
            </a:r>
          </a:p>
          <a:p>
            <a:pPr lvl="1"/>
            <a:r>
              <a:rPr lang="en-US" dirty="0" smtClean="0"/>
              <a:t>Usually produce single-function reference designs</a:t>
            </a:r>
          </a:p>
          <a:p>
            <a:pPr lvl="1"/>
            <a:r>
              <a:rPr lang="en-US" dirty="0" smtClean="0"/>
              <a:t>Typically based on IP router example</a:t>
            </a:r>
          </a:p>
          <a:p>
            <a:pPr lvl="1"/>
            <a:endParaRPr lang="en-US" dirty="0"/>
          </a:p>
          <a:p>
            <a:r>
              <a:rPr lang="en-US" dirty="0" err="1" smtClean="0"/>
              <a:t>NetFPGA</a:t>
            </a:r>
            <a:r>
              <a:rPr lang="en-US" dirty="0" smtClean="0"/>
              <a:t> 10G</a:t>
            </a:r>
          </a:p>
          <a:p>
            <a:pPr lvl="1"/>
            <a:r>
              <a:rPr lang="en-US" dirty="0" smtClean="0"/>
              <a:t>Space to build more complex systems</a:t>
            </a:r>
          </a:p>
          <a:p>
            <a:pPr lvl="1"/>
            <a:r>
              <a:rPr lang="en-US" dirty="0" smtClean="0"/>
              <a:t>More motivation for repository of reusable blocks</a:t>
            </a:r>
          </a:p>
          <a:p>
            <a:pPr lvl="2"/>
            <a:r>
              <a:rPr lang="en-US" dirty="0" smtClean="0"/>
              <a:t>Get some components from the repository</a:t>
            </a:r>
          </a:p>
          <a:p>
            <a:pPr lvl="2"/>
            <a:r>
              <a:rPr lang="en-US" dirty="0" smtClean="0"/>
              <a:t>Contribute new components to the repository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Standard interfaces for hardware components to maximize reuse and “plug and play”</a:t>
            </a:r>
          </a:p>
          <a:p>
            <a:pPr lvl="1"/>
            <a:r>
              <a:rPr lang="en-US" dirty="0" smtClean="0"/>
              <a:t>ARM’s AMBA AXI4 has been chosen</a:t>
            </a:r>
          </a:p>
          <a:p>
            <a:pPr lvl="1"/>
            <a:endParaRPr lang="en-US" dirty="0"/>
          </a:p>
          <a:p>
            <a:r>
              <a:rPr lang="en-US" dirty="0" smtClean="0"/>
              <a:t>Planned collection of contributed networking components that provides wide coverage of functions and are produced by specialists</a:t>
            </a:r>
          </a:p>
          <a:p>
            <a:endParaRPr lang="en-US" dirty="0"/>
          </a:p>
          <a:p>
            <a:r>
              <a:rPr lang="en-US" dirty="0" smtClean="0"/>
              <a:t>Be agnostic about how individual components are designed – tools and languages</a:t>
            </a:r>
          </a:p>
          <a:p>
            <a:pPr lvl="1"/>
            <a:r>
              <a:rPr lang="en-US" dirty="0" smtClean="0"/>
              <a:t>Provide tool support for building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Thoughts on core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00027"/>
          </a:xfrm>
        </p:spPr>
        <p:txBody>
          <a:bodyPr>
            <a:normAutofit/>
          </a:bodyPr>
          <a:lstStyle/>
          <a:p>
            <a:r>
              <a:rPr lang="en-US" dirty="0" smtClean="0"/>
              <a:t>Monitoring core (high quality timestamps)</a:t>
            </a:r>
          </a:p>
          <a:p>
            <a:pPr lvl="1"/>
            <a:r>
              <a:rPr lang="en-US" dirty="0" smtClean="0"/>
              <a:t>Feeds capture card</a:t>
            </a:r>
          </a:p>
          <a:p>
            <a:pPr lvl="1"/>
            <a:r>
              <a:rPr lang="en-US" dirty="0" smtClean="0"/>
              <a:t>Feeds benchmarking (development cycle for most apps)</a:t>
            </a:r>
          </a:p>
          <a:p>
            <a:pPr lvl="1"/>
            <a:r>
              <a:rPr lang="en-US" dirty="0" smtClean="0"/>
              <a:t>Feeds traffic generator/receiver test rig</a:t>
            </a:r>
          </a:p>
          <a:p>
            <a:pPr lvl="1"/>
            <a:r>
              <a:rPr lang="en-US" dirty="0" smtClean="0"/>
              <a:t>Feeds an ieee1588 appliance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All this depends on modules with good interface definition – part of the NetFPGA 10G process has been to get the interface right too…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1600200"/>
            <a:ext cx="8602133" cy="4525963"/>
          </a:xfrm>
        </p:spPr>
        <p:txBody>
          <a:bodyPr/>
          <a:lstStyle/>
          <a:p>
            <a:r>
              <a:rPr lang="en-US" dirty="0" err="1" smtClean="0"/>
              <a:t>NetThreads</a:t>
            </a:r>
            <a:r>
              <a:rPr lang="en-US" dirty="0" smtClean="0"/>
              <a:t> (CPU) – Toronto</a:t>
            </a:r>
          </a:p>
          <a:p>
            <a:pPr lvl="1"/>
            <a:r>
              <a:rPr lang="en-US" dirty="0" smtClean="0"/>
              <a:t>Feeds Traffic Generator (for example)</a:t>
            </a:r>
          </a:p>
          <a:p>
            <a:r>
              <a:rPr lang="en-US" dirty="0" smtClean="0"/>
              <a:t>High precision time </a:t>
            </a:r>
            <a:r>
              <a:rPr lang="en-US" dirty="0"/>
              <a:t>s</a:t>
            </a:r>
            <a:r>
              <a:rPr lang="en-US" dirty="0" smtClean="0"/>
              <a:t>tamp – Cambridge</a:t>
            </a:r>
          </a:p>
          <a:p>
            <a:pPr lvl="1"/>
            <a:r>
              <a:rPr lang="en-US" dirty="0" smtClean="0"/>
              <a:t>Feeds Capture card (for example)</a:t>
            </a:r>
          </a:p>
          <a:p>
            <a:r>
              <a:rPr lang="en-US" dirty="0" smtClean="0"/>
              <a:t>Traffic Manager – QUB (Belfast)</a:t>
            </a:r>
          </a:p>
          <a:p>
            <a:pPr lvl="1"/>
            <a:r>
              <a:rPr lang="en-US" dirty="0" smtClean="0"/>
              <a:t>Feeds </a:t>
            </a:r>
            <a:r>
              <a:rPr lang="en-US" dirty="0" err="1" smtClean="0"/>
              <a:t>virtualizable</a:t>
            </a:r>
            <a:r>
              <a:rPr lang="en-US" dirty="0" smtClean="0"/>
              <a:t> NIC with QOS (for example)</a:t>
            </a:r>
          </a:p>
          <a:p>
            <a:r>
              <a:rPr lang="en-US" dirty="0" smtClean="0"/>
              <a:t>IPv4 Reference Router (meta module)  - Stanford</a:t>
            </a:r>
          </a:p>
          <a:p>
            <a:pPr>
              <a:buNone/>
            </a:pPr>
            <a:r>
              <a:rPr lang="en-US" dirty="0" smtClean="0"/>
              <a:t>	along with Reference NIC and Ethernet switch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0"/>
            <a:ext cx="8458200" cy="6429375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Build an accurate, fast, line-rate </a:t>
            </a:r>
            <a:r>
              <a:rPr lang="en-GB" sz="1050" dirty="0" err="1" smtClean="0"/>
              <a:t>NetDummy/nistnet</a:t>
            </a:r>
            <a:r>
              <a:rPr lang="en-GB" sz="1050" dirty="0" smtClean="0"/>
              <a:t> element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A flexible home-grown monitoring card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Evaluate new packet classifiers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900" dirty="0" smtClean="0"/>
              <a:t>(and application classifiers, and other neat network apps….)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Prototype a full line-rate next-generation Ethernet-type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Trying any of Jon </a:t>
            </a:r>
            <a:r>
              <a:rPr lang="en-GB" sz="1050" dirty="0" err="1" smtClean="0"/>
              <a:t>Crowcrofts</a:t>
            </a:r>
            <a:r>
              <a:rPr lang="en-GB" sz="1050" dirty="0" smtClean="0"/>
              <a:t>’ ideas (</a:t>
            </a:r>
            <a:r>
              <a:rPr lang="en-GB" sz="1050" dirty="0" err="1" smtClean="0"/>
              <a:t>Sourceless</a:t>
            </a:r>
            <a:r>
              <a:rPr lang="en-GB" sz="1050" dirty="0" smtClean="0"/>
              <a:t> IP routing for example)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Demonstrate the wonders of </a:t>
            </a:r>
            <a:r>
              <a:rPr lang="en-GB" sz="1050" dirty="0" err="1" smtClean="0"/>
              <a:t>Metarouting</a:t>
            </a:r>
            <a:r>
              <a:rPr lang="en-GB" sz="1050" dirty="0" smtClean="0"/>
              <a:t> in a different implementation (dedicated hardware)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Provable hardware (using a C# implementation and kiwi with NetFPGA as target </a:t>
            </a:r>
            <a:r>
              <a:rPr lang="en-GB" sz="1050" dirty="0" err="1" smtClean="0"/>
              <a:t>h/w</a:t>
            </a:r>
            <a:r>
              <a:rPr lang="en-GB" sz="105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en-US" sz="1050" dirty="0" smtClean="0"/>
          </a:p>
          <a:p>
            <a:pPr eaLnBrk="1" hangingPunct="1">
              <a:lnSpc>
                <a:spcPct val="80000"/>
              </a:lnSpc>
            </a:pPr>
            <a:r>
              <a:rPr lang="en-US" sz="1050" dirty="0" smtClean="0"/>
              <a:t>Hardware supporting Virtual Routers</a:t>
            </a: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Check that some brave new idea actually works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GB" sz="900" dirty="0" smtClean="0"/>
              <a:t>e.g. Rate Control Protocol (RCP), Multipath TCP, 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toolkit for hardware hashing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MOOSE implementation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IP address </a:t>
            </a:r>
            <a:r>
              <a:rPr lang="en-GB" sz="1050" dirty="0" err="1" smtClean="0"/>
              <a:t>anonymization</a:t>
            </a:r>
            <a:r>
              <a:rPr lang="en-GB" sz="105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SSL decoding “bump in the wire”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err="1" smtClean="0"/>
              <a:t>Xen</a:t>
            </a:r>
            <a:r>
              <a:rPr lang="en-GB" sz="1050" dirty="0" smtClean="0"/>
              <a:t> specialist </a:t>
            </a:r>
            <a:r>
              <a:rPr lang="en-GB" sz="1050" dirty="0" err="1" smtClean="0"/>
              <a:t>nic</a:t>
            </a: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computational co-processor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Distributed computational co-processor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IPv6 anything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IPv6 – IPv4 gateway (6in4, 4in6, 6over4, 4over6, ….)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err="1" smtClean="0"/>
              <a:t>Netflow</a:t>
            </a:r>
            <a:r>
              <a:rPr lang="en-GB" sz="1050" dirty="0" smtClean="0"/>
              <a:t> v9 reference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PSAMP reference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IPFIX reference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Different driver/buffer interfaces (e.g. PFRING)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or “escalators” (from </a:t>
            </a:r>
            <a:r>
              <a:rPr lang="en-GB" sz="1050" dirty="0" err="1" smtClean="0"/>
              <a:t>gridprobe</a:t>
            </a:r>
            <a:r>
              <a:rPr lang="en-GB" sz="1050" dirty="0" smtClean="0"/>
              <a:t>) for faster network monitors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Firewall reference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GPS packet-timestamp things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High-Speed Host Bus Adapter reference implementations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000" dirty="0" smtClean="0"/>
              <a:t>Infiniband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000" dirty="0" err="1" smtClean="0"/>
              <a:t>iSCSI</a:t>
            </a:r>
            <a:endParaRPr lang="en-GB" sz="1000" dirty="0" smtClean="0"/>
          </a:p>
          <a:p>
            <a:pPr lvl="1" eaLnBrk="1" hangingPunct="1">
              <a:lnSpc>
                <a:spcPct val="80000"/>
              </a:lnSpc>
            </a:pPr>
            <a:r>
              <a:rPr lang="en-GB" sz="1000" dirty="0" err="1" smtClean="0"/>
              <a:t>Myranet</a:t>
            </a:r>
            <a:endParaRPr lang="en-GB" sz="1000" dirty="0" smtClean="0"/>
          </a:p>
          <a:p>
            <a:pPr lvl="1" eaLnBrk="1" hangingPunct="1">
              <a:lnSpc>
                <a:spcPct val="80000"/>
              </a:lnSpc>
            </a:pPr>
            <a:r>
              <a:rPr lang="en-GB" sz="1000" dirty="0" err="1" smtClean="0"/>
              <a:t>Fiber</a:t>
            </a:r>
            <a:r>
              <a:rPr lang="en-GB" sz="1000" dirty="0" smtClean="0"/>
              <a:t> Channel</a:t>
            </a:r>
          </a:p>
          <a:p>
            <a:pPr lvl="1" eaLnBrk="1" hangingPunct="1">
              <a:lnSpc>
                <a:spcPct val="80000"/>
              </a:lnSpc>
            </a:pPr>
            <a:endParaRPr lang="en-GB" sz="100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Smart Disk adapter (presuming a direct-disk interface)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Software Defined Radio (SDR) directly on the FPGA (probably UWB only)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Routing accelerator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000" dirty="0" smtClean="0"/>
              <a:t>Hardware route-reflector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000" dirty="0" smtClean="0"/>
              <a:t>Internet exchange route accelerator</a:t>
            </a:r>
          </a:p>
          <a:p>
            <a:pPr lvl="1" eaLnBrk="1" hangingPunct="1">
              <a:lnSpc>
                <a:spcPct val="80000"/>
              </a:lnSpc>
            </a:pPr>
            <a:endParaRPr lang="en-GB" sz="100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Hardware channel bonding reference implementation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TCP sanitizer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Other protocol sanitizer (applications… UDP DCCP, etc.)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Full and complete Crypto NIC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IPSec endpoint/ VPN appliance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VLAN reference implementation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err="1" smtClean="0"/>
              <a:t>metarouting</a:t>
            </a:r>
            <a:r>
              <a:rPr lang="en-GB" sz="1050" dirty="0" smtClean="0"/>
              <a:t> implementation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virtual &lt;pick-something&gt;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intelligent proxy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application embargo-</a:t>
            </a:r>
            <a:r>
              <a:rPr lang="en-GB" sz="1050" dirty="0" err="1" smtClean="0"/>
              <a:t>er</a:t>
            </a: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Layer-4 gateway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err="1" smtClean="0"/>
              <a:t>h/w</a:t>
            </a:r>
            <a:r>
              <a:rPr lang="en-GB" sz="1050" dirty="0" smtClean="0"/>
              <a:t> gateway for VoIP/SIP/</a:t>
            </a:r>
            <a:r>
              <a:rPr lang="en-GB" sz="1050" dirty="0" err="1" smtClean="0"/>
              <a:t>skype</a:t>
            </a: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err="1" smtClean="0"/>
              <a:t>h/w</a:t>
            </a:r>
            <a:r>
              <a:rPr lang="en-GB" sz="1050" dirty="0" smtClean="0"/>
              <a:t> gateway for video conference spaces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security pattern/rules matching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Anti-spoof </a:t>
            </a:r>
            <a:r>
              <a:rPr lang="en-GB" sz="1050" dirty="0" err="1" smtClean="0"/>
              <a:t>traceback</a:t>
            </a:r>
            <a:r>
              <a:rPr lang="en-GB" sz="1050" dirty="0" smtClean="0"/>
              <a:t> implementations (e.g. BBN stuff)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err="1" smtClean="0"/>
              <a:t>IPtv</a:t>
            </a:r>
            <a:r>
              <a:rPr lang="en-GB" sz="1050" dirty="0" smtClean="0"/>
              <a:t> multicast controller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Intelligent IP-enabled device controller (e.g. IP cameras or IP </a:t>
            </a:r>
            <a:r>
              <a:rPr lang="en-GB" sz="1050" dirty="0" err="1" smtClean="0"/>
              <a:t>powermeters</a:t>
            </a:r>
            <a:r>
              <a:rPr lang="en-GB" sz="105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DES breaker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platform for flexible NIC API evaluations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err="1" smtClean="0"/>
              <a:t>snmp</a:t>
            </a:r>
            <a:r>
              <a:rPr lang="en-GB" sz="1050" dirty="0" smtClean="0"/>
              <a:t> statistics reference implementation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err="1" smtClean="0"/>
              <a:t>sflow</a:t>
            </a:r>
            <a:r>
              <a:rPr lang="en-GB" sz="1050" dirty="0" smtClean="0"/>
              <a:t> (hp) reference implementation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trajectory sampling (reference implementation)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implementation of </a:t>
            </a:r>
            <a:r>
              <a:rPr lang="en-GB" sz="1050" dirty="0" err="1" smtClean="0"/>
              <a:t>zeroconf/netconf</a:t>
            </a:r>
            <a:r>
              <a:rPr lang="en-GB" sz="1050" dirty="0" smtClean="0"/>
              <a:t> configuration language for routers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err="1" smtClean="0"/>
              <a:t>h/w</a:t>
            </a:r>
            <a:r>
              <a:rPr lang="en-GB" sz="1050" dirty="0" smtClean="0"/>
              <a:t> </a:t>
            </a:r>
            <a:r>
              <a:rPr lang="en-GB" sz="1050" dirty="0" err="1" smtClean="0"/>
              <a:t>openflow</a:t>
            </a:r>
            <a:r>
              <a:rPr lang="en-GB" sz="1050" dirty="0" smtClean="0"/>
              <a:t> and (simple) NOX controller in one…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Network RAID (multicast TCP with redundancy)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inline compression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hardware </a:t>
            </a:r>
            <a:r>
              <a:rPr lang="en-GB" sz="1050" dirty="0" err="1" smtClean="0"/>
              <a:t>accelorator</a:t>
            </a:r>
            <a:r>
              <a:rPr lang="en-GB" sz="1050" dirty="0" smtClean="0"/>
              <a:t> for TOR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load-balancer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err="1" smtClean="0"/>
              <a:t>openflow</a:t>
            </a:r>
            <a:r>
              <a:rPr lang="en-GB" sz="1050" dirty="0" smtClean="0"/>
              <a:t> with (</a:t>
            </a:r>
            <a:r>
              <a:rPr lang="en-GB" sz="1050" dirty="0" err="1" smtClean="0"/>
              <a:t>netflow</a:t>
            </a:r>
            <a:r>
              <a:rPr lang="en-GB" sz="1050" dirty="0" smtClean="0"/>
              <a:t>, ACL, ….)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reference NAT device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active measurement kit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network discovery tool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passive performance measurement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active sender control (e.g. performance feedback fed to endpoints for control)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  <a:p>
            <a:pPr eaLnBrk="1" hangingPunct="1">
              <a:lnSpc>
                <a:spcPct val="80000"/>
              </a:lnSpc>
            </a:pPr>
            <a:r>
              <a:rPr lang="en-GB" sz="1050" dirty="0" smtClean="0"/>
              <a:t>Prototype platform for NON-Ethernet or near-Ethernet </a:t>
            </a:r>
            <a:r>
              <a:rPr lang="en-GB" sz="1050" dirty="0" err="1" smtClean="0"/>
              <a:t>MACs</a:t>
            </a:r>
            <a:endParaRPr lang="en-GB" sz="1050" dirty="0" smtClean="0"/>
          </a:p>
          <a:p>
            <a:pPr lvl="1" eaLnBrk="1" hangingPunct="1">
              <a:lnSpc>
                <a:spcPct val="80000"/>
              </a:lnSpc>
            </a:pPr>
            <a:r>
              <a:rPr lang="en-GB" sz="1000" dirty="0" smtClean="0"/>
              <a:t>Optical LAN (no buffers)</a:t>
            </a:r>
          </a:p>
          <a:p>
            <a:pPr eaLnBrk="1" hangingPunct="1">
              <a:lnSpc>
                <a:spcPct val="80000"/>
              </a:lnSpc>
            </a:pPr>
            <a:endParaRPr lang="en-GB" sz="1050" dirty="0" smtClean="0"/>
          </a:p>
        </p:txBody>
      </p:sp>
      <p:sp useBgFill="1">
        <p:nvSpPr>
          <p:cNvPr id="4" name="Rectangle 3"/>
          <p:cNvSpPr/>
          <p:nvPr/>
        </p:nvSpPr>
        <p:spPr>
          <a:xfrm>
            <a:off x="11113" y="0"/>
            <a:ext cx="9144000" cy="1773238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113"/>
            <a:ext cx="8229600" cy="1143000"/>
          </a:xfrm>
        </p:spPr>
        <p:txBody>
          <a:bodyPr/>
          <a:lstStyle/>
          <a:p>
            <a:pPr eaLnBrk="1" hangingPunct="1"/>
            <a:r>
              <a:rPr lang="en-GB"/>
              <a:t>How might we use NetFPGA?</a:t>
            </a:r>
            <a:endParaRPr lang="en-GB" sz="280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" y="947738"/>
            <a:ext cx="8382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charset="0"/>
              </a:rPr>
              <a:t>Well I’m not sure about you but here is a list I created: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5400" y="381000"/>
            <a:ext cx="8458200" cy="5857875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GB" sz="1050" dirty="0">
              <a:latin typeface="+mn-lt"/>
              <a:ea typeface="+mn-ea"/>
              <a:cs typeface="+mn-cs"/>
            </a:endParaRP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GB" sz="1050" dirty="0">
              <a:latin typeface="+mn-lt"/>
              <a:ea typeface="+mn-ea"/>
              <a:cs typeface="+mn-cs"/>
            </a:endParaRP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GB" sz="1050" dirty="0">
              <a:latin typeface="+mn-lt"/>
              <a:ea typeface="+mn-ea"/>
              <a:cs typeface="+mn-cs"/>
            </a:endParaRP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GB" sz="1050" dirty="0">
              <a:latin typeface="+mn-lt"/>
              <a:ea typeface="+mn-ea"/>
              <a:cs typeface="+mn-cs"/>
            </a:endParaRP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Build an accurate, fast, line-rate </a:t>
            </a:r>
            <a:r>
              <a:rPr lang="en-GB" sz="1050" dirty="0" err="1">
                <a:latin typeface="+mn-lt"/>
                <a:ea typeface="+mn-ea"/>
                <a:cs typeface="+mn-cs"/>
              </a:rPr>
              <a:t>NetDummy/nistnet</a:t>
            </a:r>
            <a:r>
              <a:rPr lang="en-GB" sz="1050" dirty="0">
                <a:latin typeface="+mn-lt"/>
                <a:ea typeface="+mn-ea"/>
                <a:cs typeface="+mn-cs"/>
              </a:rPr>
              <a:t> element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A flexible home-grown monitoring card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Evaluate new packet classifiers </a:t>
            </a:r>
          </a:p>
          <a:p>
            <a:pPr marL="742950" lvl="1" indent="-28575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en-GB" sz="800" dirty="0">
                <a:latin typeface="+mn-lt"/>
                <a:ea typeface="+mn-ea"/>
                <a:cs typeface="+mn-cs"/>
              </a:rPr>
              <a:t>(and application classifiers, and other neat network apps….)</a:t>
            </a:r>
            <a:endParaRPr lang="en-GB" sz="1050" dirty="0">
              <a:latin typeface="+mn-lt"/>
              <a:ea typeface="+mn-ea"/>
              <a:cs typeface="+mn-cs"/>
            </a:endParaRP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Prototype a full line-rate next-generation Ethernet-type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Trying any of Jon </a:t>
            </a:r>
            <a:r>
              <a:rPr lang="en-GB" sz="1050" dirty="0" err="1">
                <a:latin typeface="+mn-lt"/>
                <a:ea typeface="+mn-ea"/>
                <a:cs typeface="+mn-cs"/>
              </a:rPr>
              <a:t>Crowcrofts</a:t>
            </a:r>
            <a:r>
              <a:rPr lang="en-GB" sz="1050" dirty="0">
                <a:latin typeface="+mn-lt"/>
                <a:ea typeface="+mn-ea"/>
                <a:cs typeface="+mn-cs"/>
              </a:rPr>
              <a:t>’ ideas (</a:t>
            </a:r>
            <a:r>
              <a:rPr lang="en-GB" sz="1050" dirty="0" err="1">
                <a:latin typeface="+mn-lt"/>
                <a:ea typeface="+mn-ea"/>
                <a:cs typeface="+mn-cs"/>
              </a:rPr>
              <a:t>Sourceless</a:t>
            </a:r>
            <a:r>
              <a:rPr lang="en-GB" sz="1050" dirty="0">
                <a:latin typeface="+mn-lt"/>
                <a:ea typeface="+mn-ea"/>
                <a:cs typeface="+mn-cs"/>
              </a:rPr>
              <a:t> IP routing for example)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Demonstrate the wonders of </a:t>
            </a:r>
            <a:r>
              <a:rPr lang="en-GB" sz="1050" dirty="0" err="1">
                <a:latin typeface="+mn-lt"/>
                <a:ea typeface="+mn-ea"/>
                <a:cs typeface="+mn-cs"/>
              </a:rPr>
              <a:t>Metarouting</a:t>
            </a:r>
            <a:r>
              <a:rPr lang="en-GB" sz="1050" dirty="0">
                <a:latin typeface="+mn-lt"/>
                <a:ea typeface="+mn-ea"/>
                <a:cs typeface="+mn-cs"/>
              </a:rPr>
              <a:t> in a different implementation (dedicated hardware)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Provable hardware (using a C# implementation and kiwi with NetFPGA as target </a:t>
            </a:r>
            <a:r>
              <a:rPr lang="en-GB" sz="1050" dirty="0" err="1">
                <a:latin typeface="+mn-lt"/>
                <a:ea typeface="+mn-ea"/>
                <a:cs typeface="+mn-cs"/>
              </a:rPr>
              <a:t>h/w</a:t>
            </a:r>
            <a:r>
              <a:rPr lang="en-GB" sz="1050" dirty="0">
                <a:latin typeface="+mn-lt"/>
                <a:ea typeface="+mn-ea"/>
                <a:cs typeface="+mn-cs"/>
              </a:rPr>
              <a:t>)</a:t>
            </a:r>
            <a:endParaRPr lang="en-US" sz="1050" dirty="0">
              <a:latin typeface="+mn-lt"/>
              <a:ea typeface="+mn-ea"/>
              <a:cs typeface="+mn-cs"/>
            </a:endParaRP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050" dirty="0">
                <a:latin typeface="+mn-lt"/>
                <a:ea typeface="+mn-ea"/>
                <a:cs typeface="+mn-cs"/>
              </a:rPr>
              <a:t>Hardware supporting Virtual Routers</a:t>
            </a:r>
            <a:endParaRPr lang="en-GB" sz="1050" dirty="0">
              <a:latin typeface="+mn-lt"/>
              <a:ea typeface="+mn-ea"/>
              <a:cs typeface="+mn-cs"/>
            </a:endParaRP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Check that some brave new idea actually works </a:t>
            </a:r>
          </a:p>
          <a:p>
            <a:pPr marL="742950" lvl="1" indent="-28575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GB" sz="800" dirty="0">
                <a:latin typeface="+mn-lt"/>
                <a:ea typeface="+mn-ea"/>
                <a:cs typeface="+mn-cs"/>
              </a:rPr>
              <a:t>e.g. Rate Control Protocol (RCP), Multipath TCP, </a:t>
            </a:r>
            <a:endParaRPr lang="en-GB" sz="1050" dirty="0">
              <a:latin typeface="+mn-lt"/>
              <a:ea typeface="+mn-ea"/>
              <a:cs typeface="+mn-cs"/>
            </a:endParaRP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toolkit for hardware hashing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MOOSE implementation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IP address </a:t>
            </a:r>
            <a:r>
              <a:rPr lang="en-GB" sz="1050" dirty="0" err="1">
                <a:latin typeface="+mn-lt"/>
                <a:ea typeface="+mn-ea"/>
                <a:cs typeface="+mn-cs"/>
              </a:rPr>
              <a:t>anonymization</a:t>
            </a:r>
            <a:r>
              <a:rPr lang="en-GB" sz="1050" dirty="0">
                <a:latin typeface="+mn-lt"/>
                <a:ea typeface="+mn-ea"/>
                <a:cs typeface="+mn-cs"/>
              </a:rPr>
              <a:t> 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SSL decoding “bump in the wire”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 err="1">
                <a:latin typeface="+mn-lt"/>
                <a:ea typeface="+mn-ea"/>
                <a:cs typeface="+mn-cs"/>
              </a:rPr>
              <a:t>Xen</a:t>
            </a:r>
            <a:r>
              <a:rPr lang="en-GB" sz="1050" dirty="0">
                <a:latin typeface="+mn-lt"/>
                <a:ea typeface="+mn-ea"/>
                <a:cs typeface="+mn-cs"/>
              </a:rPr>
              <a:t> specialist </a:t>
            </a:r>
            <a:r>
              <a:rPr lang="en-GB" sz="1050" dirty="0" err="1">
                <a:latin typeface="+mn-lt"/>
                <a:ea typeface="+mn-ea"/>
                <a:cs typeface="+mn-cs"/>
              </a:rPr>
              <a:t>nic</a:t>
            </a:r>
            <a:endParaRPr lang="en-GB" sz="1050" dirty="0">
              <a:latin typeface="+mn-lt"/>
              <a:ea typeface="+mn-ea"/>
              <a:cs typeface="+mn-cs"/>
            </a:endParaRP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computational co-processor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Distributed computational co-processor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IPv6 anything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IPv6 – IPv4 gateway (6in4, 4in6, 6over4, 4over6, ….)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 err="1">
                <a:latin typeface="+mn-lt"/>
                <a:ea typeface="+mn-ea"/>
                <a:cs typeface="+mn-cs"/>
              </a:rPr>
              <a:t>Netflow</a:t>
            </a:r>
            <a:r>
              <a:rPr lang="en-GB" sz="1050" dirty="0">
                <a:latin typeface="+mn-lt"/>
                <a:ea typeface="+mn-ea"/>
                <a:cs typeface="+mn-cs"/>
              </a:rPr>
              <a:t> v9 reference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PSAMP reference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IPFIX reference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Different driver/buffer interfaces (e.g. PFRING)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or “escalators” (from </a:t>
            </a:r>
            <a:r>
              <a:rPr lang="en-GB" sz="1050" dirty="0" err="1">
                <a:latin typeface="+mn-lt"/>
                <a:ea typeface="+mn-ea"/>
                <a:cs typeface="+mn-cs"/>
              </a:rPr>
              <a:t>gridprobe</a:t>
            </a:r>
            <a:r>
              <a:rPr lang="en-GB" sz="1050" dirty="0">
                <a:latin typeface="+mn-lt"/>
                <a:ea typeface="+mn-ea"/>
                <a:cs typeface="+mn-cs"/>
              </a:rPr>
              <a:t>) for faster network monitors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Firewall reference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GPS packet-timestamp things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High-Speed Host Bus Adapter reference implementations</a:t>
            </a:r>
          </a:p>
          <a:p>
            <a:pPr marL="742950" lvl="1" indent="-28575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en-GB" sz="900" dirty="0">
                <a:latin typeface="+mn-lt"/>
                <a:ea typeface="+mn-ea"/>
                <a:cs typeface="+mn-cs"/>
              </a:rPr>
              <a:t>Infiniband</a:t>
            </a:r>
          </a:p>
          <a:p>
            <a:pPr marL="742950" lvl="1" indent="-28575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en-GB" sz="900" dirty="0" err="1">
                <a:latin typeface="+mn-lt"/>
                <a:ea typeface="+mn-ea"/>
                <a:cs typeface="+mn-cs"/>
              </a:rPr>
              <a:t>iSCSI</a:t>
            </a:r>
            <a:endParaRPr lang="en-GB" sz="900" dirty="0">
              <a:latin typeface="+mn-lt"/>
              <a:ea typeface="+mn-ea"/>
              <a:cs typeface="+mn-cs"/>
            </a:endParaRPr>
          </a:p>
          <a:p>
            <a:pPr marL="742950" lvl="1" indent="-28575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en-GB" sz="900" dirty="0" err="1">
                <a:latin typeface="+mn-lt"/>
                <a:ea typeface="+mn-ea"/>
                <a:cs typeface="+mn-cs"/>
              </a:rPr>
              <a:t>Myranet</a:t>
            </a:r>
            <a:endParaRPr lang="en-GB" sz="900" dirty="0">
              <a:latin typeface="+mn-lt"/>
              <a:ea typeface="+mn-ea"/>
              <a:cs typeface="+mn-cs"/>
            </a:endParaRPr>
          </a:p>
          <a:p>
            <a:pPr marL="742950" lvl="1" indent="-28575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en-GB" sz="900" dirty="0" err="1">
                <a:latin typeface="+mn-lt"/>
                <a:ea typeface="+mn-ea"/>
                <a:cs typeface="+mn-cs"/>
              </a:rPr>
              <a:t>Fiber</a:t>
            </a:r>
            <a:r>
              <a:rPr lang="en-GB" sz="900" dirty="0">
                <a:latin typeface="+mn-lt"/>
                <a:ea typeface="+mn-ea"/>
                <a:cs typeface="+mn-cs"/>
              </a:rPr>
              <a:t> Channel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Smart Disk adapter (presuming a direct-disk interface)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Software Defined Radio (SDR) directly on the FPGA (probably UWB only)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Routing accelerator</a:t>
            </a:r>
          </a:p>
          <a:p>
            <a:pPr marL="742950" lvl="1" indent="-28575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en-GB" sz="900" dirty="0">
                <a:latin typeface="+mn-lt"/>
                <a:ea typeface="+mn-ea"/>
                <a:cs typeface="+mn-cs"/>
              </a:rPr>
              <a:t>Hardware route-reflector</a:t>
            </a:r>
          </a:p>
          <a:p>
            <a:pPr marL="742950" lvl="1" indent="-28575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en-GB" sz="900" dirty="0">
                <a:latin typeface="+mn-lt"/>
                <a:ea typeface="+mn-ea"/>
                <a:cs typeface="+mn-cs"/>
              </a:rPr>
              <a:t>Internet exchange route accelerator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GB" sz="1050" dirty="0">
              <a:latin typeface="+mn-lt"/>
              <a:ea typeface="+mn-ea"/>
              <a:cs typeface="+mn-cs"/>
            </a:endParaRPr>
          </a:p>
          <a:p>
            <a:pPr marL="285750" indent="-28575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/>
            </a:pPr>
            <a:endParaRPr lang="en-GB" sz="900" dirty="0">
              <a:latin typeface="+mn-lt"/>
              <a:ea typeface="+mn-ea"/>
              <a:cs typeface="+mn-cs"/>
            </a:endParaRPr>
          </a:p>
          <a:p>
            <a:pPr marL="742950" lvl="1" indent="-28575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/>
            </a:pPr>
            <a:endParaRPr lang="en-GB" sz="900" dirty="0">
              <a:latin typeface="+mn-lt"/>
              <a:ea typeface="+mn-ea"/>
              <a:cs typeface="+mn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132388" y="533400"/>
            <a:ext cx="8458200" cy="5857875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GB" sz="1050" dirty="0">
              <a:latin typeface="+mn-lt"/>
              <a:ea typeface="+mn-ea"/>
              <a:cs typeface="+mn-cs"/>
            </a:endParaRP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GB" sz="1050" dirty="0">
              <a:latin typeface="+mn-lt"/>
              <a:ea typeface="+mn-ea"/>
              <a:cs typeface="+mn-cs"/>
            </a:endParaRP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GB" sz="1050" dirty="0">
              <a:latin typeface="+mn-lt"/>
              <a:ea typeface="+mn-ea"/>
              <a:cs typeface="+mn-cs"/>
            </a:endParaRP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Hardware channel bonding reference implementation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TCP sanitizer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Other protocol sanitizer (applications… UDP DCCP, etc.)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Full and complete Crypto NIC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IPSec endpoint/ VPN appliance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VLAN reference implementation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 err="1">
                <a:latin typeface="+mn-lt"/>
                <a:ea typeface="+mn-ea"/>
                <a:cs typeface="+mn-cs"/>
              </a:rPr>
              <a:t>metarouting</a:t>
            </a:r>
            <a:r>
              <a:rPr lang="en-GB" sz="1050" dirty="0">
                <a:latin typeface="+mn-lt"/>
                <a:ea typeface="+mn-ea"/>
                <a:cs typeface="+mn-cs"/>
              </a:rPr>
              <a:t> implementation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virtual &lt;pick-something&gt;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intelligent proxy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application embargo-</a:t>
            </a:r>
            <a:r>
              <a:rPr lang="en-GB" sz="1050" dirty="0" err="1">
                <a:latin typeface="+mn-lt"/>
                <a:ea typeface="+mn-ea"/>
                <a:cs typeface="+mn-cs"/>
              </a:rPr>
              <a:t>er</a:t>
            </a:r>
            <a:endParaRPr lang="en-GB" sz="1050" dirty="0">
              <a:latin typeface="+mn-lt"/>
              <a:ea typeface="+mn-ea"/>
              <a:cs typeface="+mn-cs"/>
            </a:endParaRP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Layer-4 gateway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 err="1">
                <a:latin typeface="+mn-lt"/>
                <a:ea typeface="+mn-ea"/>
                <a:cs typeface="+mn-cs"/>
              </a:rPr>
              <a:t>h/w</a:t>
            </a:r>
            <a:r>
              <a:rPr lang="en-GB" sz="1050" dirty="0">
                <a:latin typeface="+mn-lt"/>
                <a:ea typeface="+mn-ea"/>
                <a:cs typeface="+mn-cs"/>
              </a:rPr>
              <a:t> gateway for VoIP/SIP/</a:t>
            </a:r>
            <a:r>
              <a:rPr lang="en-GB" sz="1050" dirty="0" err="1">
                <a:latin typeface="+mn-lt"/>
                <a:ea typeface="+mn-ea"/>
                <a:cs typeface="+mn-cs"/>
              </a:rPr>
              <a:t>skype</a:t>
            </a:r>
            <a:endParaRPr lang="en-GB" sz="1050" dirty="0">
              <a:latin typeface="+mn-lt"/>
              <a:ea typeface="+mn-ea"/>
              <a:cs typeface="+mn-cs"/>
            </a:endParaRP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 err="1">
                <a:latin typeface="+mn-lt"/>
                <a:ea typeface="+mn-ea"/>
                <a:cs typeface="+mn-cs"/>
              </a:rPr>
              <a:t>h/w</a:t>
            </a:r>
            <a:r>
              <a:rPr lang="en-GB" sz="1050" dirty="0">
                <a:latin typeface="+mn-lt"/>
                <a:ea typeface="+mn-ea"/>
                <a:cs typeface="+mn-cs"/>
              </a:rPr>
              <a:t> gateway for video conference spaces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security pattern/rules matching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Anti-spoof </a:t>
            </a:r>
            <a:r>
              <a:rPr lang="en-GB" sz="1050" dirty="0" err="1">
                <a:latin typeface="+mn-lt"/>
                <a:ea typeface="+mn-ea"/>
                <a:cs typeface="+mn-cs"/>
              </a:rPr>
              <a:t>traceback</a:t>
            </a:r>
            <a:r>
              <a:rPr lang="en-GB" sz="1050" dirty="0">
                <a:latin typeface="+mn-lt"/>
                <a:ea typeface="+mn-ea"/>
                <a:cs typeface="+mn-cs"/>
              </a:rPr>
              <a:t> implementations (e.g. BBN stuff)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 err="1">
                <a:latin typeface="+mn-lt"/>
                <a:ea typeface="+mn-ea"/>
                <a:cs typeface="+mn-cs"/>
              </a:rPr>
              <a:t>IPtv</a:t>
            </a:r>
            <a:r>
              <a:rPr lang="en-GB" sz="1050" dirty="0">
                <a:latin typeface="+mn-lt"/>
                <a:ea typeface="+mn-ea"/>
                <a:cs typeface="+mn-cs"/>
              </a:rPr>
              <a:t> multicast controller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Intelligent IP-enabled device controller (e.g. IP cameras or IP </a:t>
            </a:r>
            <a:r>
              <a:rPr lang="en-GB" sz="1050" dirty="0" err="1">
                <a:latin typeface="+mn-lt"/>
                <a:ea typeface="+mn-ea"/>
                <a:cs typeface="+mn-cs"/>
              </a:rPr>
              <a:t>powermeters</a:t>
            </a:r>
            <a:r>
              <a:rPr lang="en-GB" sz="1050" dirty="0">
                <a:latin typeface="+mn-lt"/>
                <a:ea typeface="+mn-ea"/>
                <a:cs typeface="+mn-cs"/>
              </a:rPr>
              <a:t>)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DES breaker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platform for flexible NIC API evaluations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 err="1">
                <a:latin typeface="+mn-lt"/>
                <a:ea typeface="+mn-ea"/>
                <a:cs typeface="+mn-cs"/>
              </a:rPr>
              <a:t>snmp</a:t>
            </a:r>
            <a:r>
              <a:rPr lang="en-GB" sz="1050" dirty="0">
                <a:latin typeface="+mn-lt"/>
                <a:ea typeface="+mn-ea"/>
                <a:cs typeface="+mn-cs"/>
              </a:rPr>
              <a:t> statistics reference implementation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 err="1">
                <a:latin typeface="+mn-lt"/>
                <a:ea typeface="+mn-ea"/>
                <a:cs typeface="+mn-cs"/>
              </a:rPr>
              <a:t>sflow</a:t>
            </a:r>
            <a:r>
              <a:rPr lang="en-GB" sz="1050" dirty="0">
                <a:latin typeface="+mn-lt"/>
                <a:ea typeface="+mn-ea"/>
                <a:cs typeface="+mn-cs"/>
              </a:rPr>
              <a:t> (hp) reference implementation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trajectory sampling (reference implementation)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implementation of </a:t>
            </a:r>
            <a:r>
              <a:rPr lang="en-GB" sz="1050" dirty="0" err="1">
                <a:latin typeface="+mn-lt"/>
                <a:ea typeface="+mn-ea"/>
                <a:cs typeface="+mn-cs"/>
              </a:rPr>
              <a:t>zeroconf/netconf</a:t>
            </a:r>
            <a:r>
              <a:rPr lang="en-GB" sz="1050" dirty="0">
                <a:latin typeface="+mn-lt"/>
                <a:ea typeface="+mn-ea"/>
                <a:cs typeface="+mn-cs"/>
              </a:rPr>
              <a:t> configuration language for routers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 err="1">
                <a:latin typeface="+mn-lt"/>
                <a:ea typeface="+mn-ea"/>
                <a:cs typeface="+mn-cs"/>
              </a:rPr>
              <a:t>h/w</a:t>
            </a:r>
            <a:r>
              <a:rPr lang="en-GB" sz="1050" dirty="0">
                <a:latin typeface="+mn-lt"/>
                <a:ea typeface="+mn-ea"/>
                <a:cs typeface="+mn-cs"/>
              </a:rPr>
              <a:t> </a:t>
            </a:r>
            <a:r>
              <a:rPr lang="en-GB" sz="1050" dirty="0" err="1">
                <a:latin typeface="+mn-lt"/>
                <a:ea typeface="+mn-ea"/>
                <a:cs typeface="+mn-cs"/>
              </a:rPr>
              <a:t>openflow</a:t>
            </a:r>
            <a:r>
              <a:rPr lang="en-GB" sz="1050" dirty="0">
                <a:latin typeface="+mn-lt"/>
                <a:ea typeface="+mn-ea"/>
                <a:cs typeface="+mn-cs"/>
              </a:rPr>
              <a:t> and (simple) NOX controller in one…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Network RAID (multicast TCP with redundancy)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inline compression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hardware </a:t>
            </a:r>
            <a:r>
              <a:rPr lang="en-GB" sz="1050" dirty="0" err="1">
                <a:latin typeface="+mn-lt"/>
                <a:ea typeface="+mn-ea"/>
                <a:cs typeface="+mn-cs"/>
              </a:rPr>
              <a:t>accelorator</a:t>
            </a:r>
            <a:r>
              <a:rPr lang="en-GB" sz="1050" dirty="0">
                <a:latin typeface="+mn-lt"/>
                <a:ea typeface="+mn-ea"/>
                <a:cs typeface="+mn-cs"/>
              </a:rPr>
              <a:t> for TOR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load-balancer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 err="1">
                <a:latin typeface="+mn-lt"/>
                <a:ea typeface="+mn-ea"/>
                <a:cs typeface="+mn-cs"/>
              </a:rPr>
              <a:t>openflow</a:t>
            </a:r>
            <a:r>
              <a:rPr lang="en-GB" sz="1050" dirty="0">
                <a:latin typeface="+mn-lt"/>
                <a:ea typeface="+mn-ea"/>
                <a:cs typeface="+mn-cs"/>
              </a:rPr>
              <a:t> with (</a:t>
            </a:r>
            <a:r>
              <a:rPr lang="en-GB" sz="1050" dirty="0" err="1">
                <a:latin typeface="+mn-lt"/>
                <a:ea typeface="+mn-ea"/>
                <a:cs typeface="+mn-cs"/>
              </a:rPr>
              <a:t>netflow</a:t>
            </a:r>
            <a:r>
              <a:rPr lang="en-GB" sz="1050" dirty="0">
                <a:latin typeface="+mn-lt"/>
                <a:ea typeface="+mn-ea"/>
                <a:cs typeface="+mn-cs"/>
              </a:rPr>
              <a:t>, ACL, ….)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reference NAT device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active measurement kit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network discovery tool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passive performance measurement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active sender control (e.g. performance feedback fed to endpoints for control)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GB" sz="1050" dirty="0">
                <a:latin typeface="+mn-lt"/>
                <a:ea typeface="+mn-ea"/>
                <a:cs typeface="+mn-cs"/>
              </a:rPr>
              <a:t>Prototype platform for NON-Ethernet or near-Ethernet </a:t>
            </a:r>
            <a:r>
              <a:rPr lang="en-GB" sz="1050" dirty="0" err="1">
                <a:latin typeface="+mn-lt"/>
                <a:ea typeface="+mn-ea"/>
                <a:cs typeface="+mn-cs"/>
              </a:rPr>
              <a:t>MACs</a:t>
            </a:r>
            <a:endParaRPr lang="en-GB" sz="1050" dirty="0">
              <a:latin typeface="+mn-lt"/>
              <a:ea typeface="+mn-ea"/>
              <a:cs typeface="+mn-cs"/>
            </a:endParaRPr>
          </a:p>
          <a:p>
            <a:pPr marL="742950" lvl="1" indent="-28575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en-GB" sz="900" dirty="0">
                <a:latin typeface="+mn-lt"/>
                <a:ea typeface="+mn-ea"/>
                <a:cs typeface="+mn-cs"/>
              </a:rPr>
              <a:t>Optical LAN (no buffers)</a:t>
            </a:r>
          </a:p>
          <a:p>
            <a:pPr marL="342900" indent="-34290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GB" sz="105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/>
      <p:bldP spid="124931" grpId="1"/>
      <p:bldP spid="5" grpId="0"/>
      <p:bldP spid="5" grpId="1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en-US" sz="3200" dirty="0" smtClean="0"/>
              <a:t>Next steps for the community…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0733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dirty="0" smtClean="0"/>
              <a:t>You can contribute too….</a:t>
            </a:r>
          </a:p>
          <a:p>
            <a:pPr lvl="1" eaLnBrk="1" hangingPunct="1">
              <a:buFont typeface="Arial" charset="0"/>
              <a:buNone/>
            </a:pPr>
            <a:r>
              <a:rPr lang="en-US" dirty="0" smtClean="0"/>
              <a:t>(Many of you have done it already!)</a:t>
            </a:r>
          </a:p>
          <a:p>
            <a:pPr lvl="1" eaLnBrk="1" hangingPunct="1">
              <a:buFont typeface="Arial" charset="0"/>
              <a:buNone/>
            </a:pPr>
            <a:endParaRPr lang="en-US" dirty="0" smtClean="0"/>
          </a:p>
          <a:p>
            <a:pPr lvl="1"/>
            <a:r>
              <a:rPr lang="en-US" dirty="0" smtClean="0"/>
              <a:t>10G needs an Alpha team</a:t>
            </a:r>
          </a:p>
          <a:p>
            <a:pPr lvl="2"/>
            <a:r>
              <a:rPr lang="en-US" dirty="0" smtClean="0"/>
              <a:t>General community release new year</a:t>
            </a:r>
          </a:p>
          <a:p>
            <a:pPr lvl="2"/>
            <a:r>
              <a:rPr lang="en-US" dirty="0" smtClean="0"/>
              <a:t>hardware even sooner! </a:t>
            </a:r>
          </a:p>
          <a:p>
            <a:pPr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Research usage – please tell the rest of us!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Teaching using the Open Source Hardware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Advocating Open Source Hardware such as the NetFPGA project…</a:t>
            </a:r>
          </a:p>
        </p:txBody>
      </p:sp>
      <p:pic>
        <p:nvPicPr>
          <p:cNvPr id="10" name="Picture 9" descr="nm2.tiff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6729413" y="274638"/>
            <a:ext cx="2286000" cy="3225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2106</TotalTime>
  <Words>1342</Words>
  <Application>Microsoft Macintosh PowerPoint</Application>
  <PresentationFormat>On-screen Show (4:3)</PresentationFormat>
  <Paragraphs>311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Toward an Open Source (Network) Hardware Community</vt:lpstr>
      <vt:lpstr>Goals</vt:lpstr>
      <vt:lpstr>Before and After</vt:lpstr>
      <vt:lpstr>Implication</vt:lpstr>
      <vt:lpstr>Needs</vt:lpstr>
      <vt:lpstr>Thoughts on core projects</vt:lpstr>
      <vt:lpstr>Example Modules</vt:lpstr>
      <vt:lpstr>How might we use NetFPGA?</vt:lpstr>
      <vt:lpstr>Next steps for the community…</vt:lpstr>
    </vt:vector>
  </TitlesOfParts>
  <Company>University of Cambridge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Source (Network) Hardware Community Session</dc:title>
  <dc:creator>Andrew Moore</dc:creator>
  <cp:lastModifiedBy>Andrew Moore</cp:lastModifiedBy>
  <cp:revision>3</cp:revision>
  <dcterms:created xsi:type="dcterms:W3CDTF">2010-10-01T19:46:35Z</dcterms:created>
  <dcterms:modified xsi:type="dcterms:W3CDTF">2010-10-01T19:46:58Z</dcterms:modified>
</cp:coreProperties>
</file>