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56" r:id="rId2"/>
  </p:sldMasterIdLst>
  <p:notesMasterIdLst>
    <p:notesMasterId r:id="rId23"/>
  </p:notesMasterIdLst>
  <p:handoutMasterIdLst>
    <p:handoutMasterId r:id="rId24"/>
  </p:handoutMasterIdLst>
  <p:sldIdLst>
    <p:sldId id="337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256" r:id="rId12"/>
    <p:sldId id="318" r:id="rId13"/>
    <p:sldId id="324" r:id="rId14"/>
    <p:sldId id="319" r:id="rId15"/>
    <p:sldId id="322" r:id="rId16"/>
    <p:sldId id="320" r:id="rId17"/>
    <p:sldId id="325" r:id="rId18"/>
    <p:sldId id="321" r:id="rId19"/>
    <p:sldId id="326" r:id="rId20"/>
    <p:sldId id="327" r:id="rId21"/>
    <p:sldId id="328" r:id="rId22"/>
  </p:sldIdLst>
  <p:sldSz cx="9144000" cy="6858000" type="screen4x3"/>
  <p:notesSz cx="6858000" cy="9144000"/>
  <p:custDataLst>
    <p:tags r:id="rId26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5" autoAdjust="0"/>
    <p:restoredTop sz="86364" autoAdjust="0"/>
  </p:normalViewPr>
  <p:slideViewPr>
    <p:cSldViewPr>
      <p:cViewPr>
        <p:scale>
          <a:sx n="125" d="100"/>
          <a:sy n="125" d="100"/>
        </p:scale>
        <p:origin x="-1000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tags" Target="tags/tag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B83FFB0-603B-0B45-B05A-1BA4631668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510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AA07CD7-8861-8545-8993-FEFE62B8B3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274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FBDC47-D114-4042-A84E-A27AEA1DECD2}" type="slidenum">
              <a:rPr lang="en-US"/>
              <a:pPr/>
              <a:t>2</a:t>
            </a:fld>
            <a:endParaRPr lang="en-US"/>
          </a:p>
        </p:txBody>
      </p:sp>
      <p:sp>
        <p:nvSpPr>
          <p:cNvPr id="1126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126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AAAE190-15C7-6042-9F06-9E8D2D45EB28}" type="slidenum">
              <a:rPr lang="en-US"/>
              <a:pPr/>
              <a:t>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229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BFC36FD-2AFA-3443-B9B8-0FE132EFFD3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7549" cy="342679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33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5536" cy="411378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F30528F-5408-244E-9D84-3094EB53CD59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433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CA5ACAA-19AF-294E-B295-468A6C805B02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536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BD2646-B837-504E-BA01-B1F8C4C6C90F}" type="slidenum">
              <a:rPr lang="en-US"/>
              <a:pPr/>
              <a:t>7</a:t>
            </a:fld>
            <a:endParaRPr lang="en-US"/>
          </a:p>
        </p:txBody>
      </p:sp>
      <p:sp>
        <p:nvSpPr>
          <p:cNvPr id="1638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638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30BD2F-3468-C449-A8EA-0A2BCEDD5B3E}" type="slidenum">
              <a:rPr lang="en-US"/>
              <a:pPr/>
              <a:t>8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741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BCA9760-D375-B941-8B5C-5036781FA4FB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003786" y="695134"/>
            <a:ext cx="4848989" cy="342815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1843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512" y="4343231"/>
            <a:ext cx="5486976" cy="403775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20E251-875E-E942-9F2A-1BD38707AEA2}" type="slidenum">
              <a:rPr lang="en-GB" sz="1200"/>
              <a:pPr eaLnBrk="1" hangingPunct="1"/>
              <a:t>10</a:t>
            </a:fld>
            <a:endParaRPr lang="en-GB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xtLs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AD1D902-E29C-1647-A981-E4F0ABF07A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71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01E2E-6110-924A-A43A-CCBF7B1C3B8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4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326FD-905B-C146-A6CE-2648A23778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71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B4BC85-BC68-5F4B-9534-37FC84EE56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8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BEC0C8D-6AF2-6942-8C4E-9A5465954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358ACD-3774-CF4C-805D-D93917BA43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32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6480" y="1604328"/>
            <a:ext cx="4043520" cy="39762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240" y="1604328"/>
            <a:ext cx="4043520" cy="3976258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67DAE4-EC10-4E4D-BF34-A0FCB9DD2E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8699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EC52F57-B18E-4F4D-97C5-8D19169B92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437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1C4A5A-60BD-9E46-8A34-5328CFCA6F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5385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DC392E-B5B8-7F4D-A0A8-97688A4A00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838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FE1FB69-5D96-0C4F-B773-0E82C91E0D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0E2E1-AC4D-2949-B3B6-8510F0C687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498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2286B4-3F7E-754A-81A5-0CAFF3B888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36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2BE344-0AD1-7D4C-878B-D01AB0AA19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07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5440" y="273629"/>
            <a:ext cx="2056320" cy="530695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6480" y="273629"/>
            <a:ext cx="6030720" cy="530695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4A6EEB-93E7-8049-972D-31D807AA0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62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26747-F9B7-0849-AF6C-920FD70441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045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6E7D5-3175-AA4F-B97E-C3478830BC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790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D0B24-ECF5-724E-AE62-81BE7EFD809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00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F2E05-6073-7D46-9DBA-3368AD7B41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17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91F7D-A735-E640-A349-BB709D2666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50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0F21A-3951-7544-8033-AB0900B7F9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16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1DBC8D-82A8-1C45-8814-7D06A13BD6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46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6FA0F23C-F3C8-9E45-8230-CFA1D1EEC7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538163" indent="-266700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809625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079500" indent="-268288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350963" indent="-269875" algn="l" rtl="0" eaLnBrk="0" fontAlgn="base" hangingPunct="0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18081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6pPr>
      <a:lvl7pPr marL="22653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7pPr>
      <a:lvl8pPr marL="27225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8pPr>
      <a:lvl9pPr marL="3179763" indent="-269875" algn="l" rtl="0" fontAlgn="base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0" y="273629"/>
            <a:ext cx="8225280" cy="1142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0" y="1604328"/>
            <a:ext cx="8225280" cy="3976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090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688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07526" hangingPunct="0">
              <a:lnSpc>
                <a:spcPct val="93000"/>
              </a:lnSpc>
              <a:buSzPct val="100000"/>
            </a:pPr>
            <a:endParaRPr lang="en-US" smtClean="0">
              <a:cs typeface="DejaVu Sans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1" y="6247376"/>
            <a:ext cx="289584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07526" hangingPunct="0">
              <a:lnSpc>
                <a:spcPct val="93000"/>
              </a:lnSpc>
              <a:buSzPct val="100000"/>
            </a:pPr>
            <a:endParaRPr lang="en-US" smtClean="0">
              <a:cs typeface="DejaVu Sans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4880" y="6247376"/>
            <a:ext cx="2126880" cy="46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14726" algn="l"/>
                <a:tab pos="829452" algn="l"/>
                <a:tab pos="1244178" algn="l"/>
                <a:tab pos="1658904" algn="l"/>
                <a:tab pos="2073631" algn="l"/>
                <a:tab pos="2488357" algn="l"/>
                <a:tab pos="2903083" algn="l"/>
                <a:tab pos="3317809" algn="l"/>
                <a:tab pos="3732535" algn="l"/>
                <a:tab pos="4147261" algn="l"/>
                <a:tab pos="4561987" algn="l"/>
                <a:tab pos="4976713" algn="l"/>
                <a:tab pos="5391440" algn="l"/>
                <a:tab pos="5806166" algn="l"/>
                <a:tab pos="6220892" algn="l"/>
                <a:tab pos="6635618" algn="l"/>
                <a:tab pos="7050344" algn="l"/>
                <a:tab pos="7465070" algn="l"/>
                <a:tab pos="7879796" algn="l"/>
                <a:tab pos="8294522" algn="l"/>
              </a:tabLst>
              <a:defRPr>
                <a:solidFill>
                  <a:srgbClr val="000000"/>
                </a:solidFill>
              </a:defRPr>
            </a:lvl1pPr>
          </a:lstStyle>
          <a:p>
            <a:pPr defTabSz="407526" hangingPunct="0">
              <a:lnSpc>
                <a:spcPct val="93000"/>
              </a:lnSpc>
              <a:buSzPct val="100000"/>
            </a:pPr>
            <a:fld id="{1AD6E23D-4F21-F14F-8A3C-74C0AE7BBC73}" type="slidenum">
              <a:rPr lang="en-US" smtClean="0">
                <a:cs typeface="DejaVu Sans" charset="0"/>
              </a:rPr>
              <a:pPr defTabSz="407526" hangingPunct="0">
                <a:lnSpc>
                  <a:spcPct val="93000"/>
                </a:lnSpc>
                <a:buSzPct val="100000"/>
              </a:pPr>
              <a:t>‹#›</a:t>
            </a:fld>
            <a:endParaRPr lang="en-US" smtClean="0">
              <a:cs typeface="DejaVu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Arial" charset="0"/>
          <a:ea typeface="ＭＳ Ｐゴシック" charset="0"/>
          <a:cs typeface="DejaVu Sans" charset="0"/>
        </a:defRPr>
      </a:lvl2pPr>
      <a:lvl3pPr marL="1036815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Arial" charset="0"/>
          <a:ea typeface="ＭＳ Ｐゴシック" charset="0"/>
          <a:cs typeface="DejaVu Sans" charset="0"/>
        </a:defRPr>
      </a:lvl3pPr>
      <a:lvl4pPr marL="1451541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Arial" charset="0"/>
          <a:ea typeface="ＭＳ Ｐゴシック" charset="0"/>
          <a:cs typeface="DejaVu Sans" charset="0"/>
        </a:defRPr>
      </a:lvl4pPr>
      <a:lvl5pPr marL="1866268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Arial" charset="0"/>
          <a:ea typeface="ＭＳ Ｐゴシック" charset="0"/>
          <a:cs typeface="DejaVu Sans" charset="0"/>
        </a:defRPr>
      </a:lvl5pPr>
      <a:lvl6pPr marL="2280994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Arial" charset="0"/>
          <a:ea typeface="ＭＳ Ｐゴシック" charset="0"/>
          <a:cs typeface="DejaVu Sans" charset="0"/>
        </a:defRPr>
      </a:lvl6pPr>
      <a:lvl7pPr marL="2695720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Arial" charset="0"/>
          <a:ea typeface="ＭＳ Ｐゴシック" charset="0"/>
          <a:cs typeface="DejaVu Sans" charset="0"/>
        </a:defRPr>
      </a:lvl7pPr>
      <a:lvl8pPr marL="3110446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Arial" charset="0"/>
          <a:ea typeface="ＭＳ Ｐゴシック" charset="0"/>
          <a:cs typeface="DejaVu Sans" charset="0"/>
        </a:defRPr>
      </a:lvl8pPr>
      <a:lvl9pPr marL="3525172" indent="-207363" algn="ctr" defTabSz="40752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500">
          <a:solidFill>
            <a:srgbClr val="000000"/>
          </a:solidFill>
          <a:latin typeface="Arial" charset="0"/>
          <a:ea typeface="ＭＳ Ｐゴシック" charset="0"/>
          <a:cs typeface="DejaVu Sans" charset="0"/>
        </a:defRPr>
      </a:lvl9pPr>
    </p:titleStyle>
    <p:bodyStyle>
      <a:lvl1pPr marL="311045" indent="-311045" algn="l" defTabSz="407526" rtl="0" fontAlgn="base" hangingPunct="0">
        <a:lnSpc>
          <a:spcPct val="93000"/>
        </a:lnSpc>
        <a:spcBef>
          <a:spcPts val="1542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fontAlgn="base" hangingPunct="0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charset="0"/>
        <a:defRPr sz="22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fontAlgn="base" hangingPunct="0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fontAlgn="base" hangingPunct="0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4147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Introducing LEMS-Lite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An intermediate format for code-generation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395536" y="4221088"/>
            <a:ext cx="837406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0"/>
              </a:spcBef>
              <a:spcAft>
                <a:spcPct val="75000"/>
              </a:spcAft>
              <a:buFontTx/>
              <a:buNone/>
              <a:defRPr sz="1800" b="1">
                <a:solidFill>
                  <a:schemeClr val="tx2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538163" indent="-266700" algn="l" rtl="0" eaLnBrk="0" fontAlgn="base" hangingPunct="0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809625" indent="-269875" algn="l" rtl="0" eaLnBrk="0" fontAlgn="base" hangingPunct="0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079500" indent="-268288" algn="l" rtl="0" eaLnBrk="0" fontAlgn="base" hangingPunct="0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1350963" indent="-269875" algn="l" rtl="0" eaLnBrk="0" fontAlgn="base" hangingPunct="0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18081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22653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7225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3179763" indent="-269875" algn="l" rtl="0" fontAlgn="base">
              <a:spcBef>
                <a:spcPct val="0"/>
              </a:spcBef>
              <a:spcAft>
                <a:spcPct val="7500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</a:rPr>
              <a:t>Robert Cannon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713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 smtClean="0"/>
              <a:t>HiveMind</a:t>
            </a:r>
            <a:r>
              <a:rPr lang="en-US" sz="3200" dirty="0"/>
              <a:t>: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2400" dirty="0" smtClean="0"/>
              <a:t>Providing an efficient programming model for extreme-scale real-time neural network simulation</a:t>
            </a:r>
            <a:endParaRPr lang="en-US" sz="3200" dirty="0">
              <a:latin typeface="Arial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4650" y="3857625"/>
            <a:ext cx="8374063" cy="53975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Steven Marsh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Supervised by: Dr. Simon Moore</a:t>
            </a:r>
            <a:endParaRPr lang="en-US" dirty="0">
              <a:latin typeface="Arial" charset="0"/>
            </a:endParaRP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384175" y="5548313"/>
            <a:ext cx="8374063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r>
              <a:rPr lang="en-GB" b="1">
                <a:solidFill>
                  <a:schemeClr val="tx2"/>
                </a:solidFill>
              </a:rPr>
              <a:t>Computer Laboratory 			         Computer Architecture Group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467544" y="4149080"/>
            <a:ext cx="8208912" cy="11521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From </a:t>
            </a:r>
            <a:r>
              <a:rPr lang="en-US" dirty="0">
                <a:latin typeface="Arial" charset="0"/>
              </a:rPr>
              <a:t>a</a:t>
            </a:r>
            <a:r>
              <a:rPr lang="en-US" dirty="0" smtClean="0">
                <a:latin typeface="Arial" charset="0"/>
              </a:rPr>
              <a:t>bstract descriptions to working simulators</a:t>
            </a:r>
            <a:endParaRPr lang="en-US" dirty="0">
              <a:latin typeface="Arial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67544" y="1916832"/>
            <a:ext cx="1512168" cy="5760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LEMS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67544" y="2564904"/>
            <a:ext cx="1512168" cy="5760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NeuroML</a:t>
            </a: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2627784" y="1916832"/>
            <a:ext cx="1440160" cy="12241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LEMS-Lite</a:t>
            </a:r>
          </a:p>
          <a:p>
            <a:pPr algn="ctr"/>
            <a:r>
              <a:rPr lang="en-US" dirty="0" smtClean="0"/>
              <a:t>Generator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860032" y="2204864"/>
            <a:ext cx="1512168" cy="576064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LEMS-Lite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164288" y="1916832"/>
            <a:ext cx="1512168" cy="12241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HiveMind</a:t>
            </a:r>
            <a:endParaRPr lang="en-US" dirty="0" smtClean="0"/>
          </a:p>
        </p:txBody>
      </p:sp>
      <p:cxnSp>
        <p:nvCxnSpPr>
          <p:cNvPr id="7" name="Straight Arrow Connector 6"/>
          <p:cNvCxnSpPr>
            <a:stCxn id="2" idx="3"/>
          </p:cNvCxnSpPr>
          <p:nvPr/>
        </p:nvCxnSpPr>
        <p:spPr>
          <a:xfrm>
            <a:off x="1979712" y="220486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3"/>
          </p:cNvCxnSpPr>
          <p:nvPr/>
        </p:nvCxnSpPr>
        <p:spPr>
          <a:xfrm>
            <a:off x="1979712" y="28529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>
            <a:off x="4067944" y="249289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372200" y="2492896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683568" y="4293096"/>
            <a:ext cx="1440160" cy="864096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Single Threaded C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2267744" y="4293096"/>
            <a:ext cx="1440160" cy="864096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Parallel C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3851920" y="4293096"/>
            <a:ext cx="1440160" cy="864096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BlueVec</a:t>
            </a:r>
            <a:endParaRPr lang="en-US" dirty="0" smtClean="0"/>
          </a:p>
        </p:txBody>
      </p:sp>
      <p:sp>
        <p:nvSpPr>
          <p:cNvPr id="23" name="Rounded Rectangle 22"/>
          <p:cNvSpPr/>
          <p:nvPr/>
        </p:nvSpPr>
        <p:spPr>
          <a:xfrm>
            <a:off x="5436096" y="4293096"/>
            <a:ext cx="1440160" cy="864096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OpenCL</a:t>
            </a:r>
            <a:endParaRPr lang="en-US" dirty="0" smtClean="0"/>
          </a:p>
        </p:txBody>
      </p:sp>
      <p:sp>
        <p:nvSpPr>
          <p:cNvPr id="24" name="Rounded Rectangle 23"/>
          <p:cNvSpPr/>
          <p:nvPr/>
        </p:nvSpPr>
        <p:spPr>
          <a:xfrm>
            <a:off x="7020272" y="4293096"/>
            <a:ext cx="1440160" cy="864096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SpiNNaker</a:t>
            </a:r>
            <a:endParaRPr lang="en-US" dirty="0" smtClean="0"/>
          </a:p>
        </p:txBody>
      </p:sp>
      <p:sp>
        <p:nvSpPr>
          <p:cNvPr id="25" name="Down Arrow 24"/>
          <p:cNvSpPr/>
          <p:nvPr/>
        </p:nvSpPr>
        <p:spPr>
          <a:xfrm>
            <a:off x="7668344" y="3140968"/>
            <a:ext cx="504056" cy="100811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60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Architecture of the generated system</a:t>
            </a:r>
            <a:endParaRPr lang="en-US" dirty="0"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24208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Component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2780928"/>
            <a:ext cx="2376264" cy="216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23528" y="2924944"/>
            <a:ext cx="208823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Updater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23528" y="3573016"/>
            <a:ext cx="208823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</a:p>
          <a:p>
            <a:pPr algn="ctr"/>
            <a:r>
              <a:rPr lang="en-US" dirty="0" smtClean="0"/>
              <a:t>Emitter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19872" y="24208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Population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19872" y="2780928"/>
            <a:ext cx="2376264" cy="21602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3563888" y="2924944"/>
            <a:ext cx="2088232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List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3563888" y="3573016"/>
            <a:ext cx="2088232" cy="57606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Population Updater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588224" y="242088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Connection Mapping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588224" y="2780928"/>
            <a:ext cx="2376264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6732240" y="2924944"/>
            <a:ext cx="2088232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Connection List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732240" y="3573016"/>
            <a:ext cx="208823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 Delay</a:t>
            </a:r>
          </a:p>
          <a:p>
            <a:pPr algn="ctr"/>
            <a:r>
              <a:rPr lang="en-US" dirty="0" smtClean="0"/>
              <a:t>Queue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23528" y="4221088"/>
            <a:ext cx="208823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</a:p>
          <a:p>
            <a:pPr algn="ctr"/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>
          <a:xfrm>
            <a:off x="3563888" y="4221088"/>
            <a:ext cx="2088232" cy="576064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</a:p>
          <a:p>
            <a:pPr algn="ctr"/>
            <a:r>
              <a:rPr lang="en-US" dirty="0" smtClean="0"/>
              <a:t>Handler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19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Example architecture</a:t>
            </a:r>
            <a:endParaRPr lang="en-US" dirty="0"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51920" y="1484784"/>
            <a:ext cx="2376264" cy="28803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LIF Population A</a:t>
            </a:r>
          </a:p>
        </p:txBody>
      </p:sp>
      <p:sp>
        <p:nvSpPr>
          <p:cNvPr id="35" name="Rectangle 34"/>
          <p:cNvSpPr/>
          <p:nvPr/>
        </p:nvSpPr>
        <p:spPr>
          <a:xfrm>
            <a:off x="3851920" y="1772816"/>
            <a:ext cx="237626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List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804248" y="2060848"/>
            <a:ext cx="1800200" cy="288032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LIF Component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043608" y="1484784"/>
            <a:ext cx="2376264" cy="28803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Connections B to A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043608" y="1772816"/>
            <a:ext cx="237626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Connection List</a:t>
            </a:r>
          </a:p>
        </p:txBody>
      </p:sp>
      <p:cxnSp>
        <p:nvCxnSpPr>
          <p:cNvPr id="57" name="Straight Arrow Connector 56"/>
          <p:cNvCxnSpPr>
            <a:stCxn id="86" idx="3"/>
            <a:endCxn id="36" idx="1"/>
          </p:cNvCxnSpPr>
          <p:nvPr/>
        </p:nvCxnSpPr>
        <p:spPr>
          <a:xfrm>
            <a:off x="6228184" y="2204864"/>
            <a:ext cx="576064" cy="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4" name="Rectangle 83"/>
          <p:cNvSpPr/>
          <p:nvPr/>
        </p:nvSpPr>
        <p:spPr>
          <a:xfrm>
            <a:off x="1043608" y="2132856"/>
            <a:ext cx="2376264" cy="28803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Connections C to A</a:t>
            </a:r>
          </a:p>
        </p:txBody>
      </p:sp>
      <p:sp>
        <p:nvSpPr>
          <p:cNvPr id="85" name="Rectangle 84"/>
          <p:cNvSpPr/>
          <p:nvPr/>
        </p:nvSpPr>
        <p:spPr>
          <a:xfrm>
            <a:off x="1043608" y="2420888"/>
            <a:ext cx="237626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Connection List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851920" y="2060848"/>
            <a:ext cx="2376264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 Handler</a:t>
            </a:r>
          </a:p>
        </p:txBody>
      </p:sp>
      <p:cxnSp>
        <p:nvCxnSpPr>
          <p:cNvPr id="83" name="Elbow Connector 82"/>
          <p:cNvCxnSpPr>
            <a:stCxn id="40" idx="3"/>
            <a:endCxn id="86" idx="1"/>
          </p:cNvCxnSpPr>
          <p:nvPr/>
        </p:nvCxnSpPr>
        <p:spPr>
          <a:xfrm>
            <a:off x="3419872" y="1916832"/>
            <a:ext cx="432048" cy="288032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85" idx="3"/>
            <a:endCxn id="86" idx="1"/>
          </p:cNvCxnSpPr>
          <p:nvPr/>
        </p:nvCxnSpPr>
        <p:spPr>
          <a:xfrm flipV="1">
            <a:off x="3419872" y="2204864"/>
            <a:ext cx="432048" cy="36004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8" name="Rectangle 97"/>
          <p:cNvSpPr/>
          <p:nvPr/>
        </p:nvSpPr>
        <p:spPr>
          <a:xfrm>
            <a:off x="3851920" y="3356992"/>
            <a:ext cx="2376264" cy="28803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IaF</a:t>
            </a:r>
            <a:r>
              <a:rPr lang="en-US" dirty="0" smtClean="0"/>
              <a:t> Population B</a:t>
            </a:r>
          </a:p>
        </p:txBody>
      </p:sp>
      <p:sp>
        <p:nvSpPr>
          <p:cNvPr id="99" name="Rectangle 98"/>
          <p:cNvSpPr/>
          <p:nvPr/>
        </p:nvSpPr>
        <p:spPr>
          <a:xfrm>
            <a:off x="3851920" y="3645024"/>
            <a:ext cx="237626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List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6804248" y="3933056"/>
            <a:ext cx="1800200" cy="288032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IaF</a:t>
            </a:r>
            <a:r>
              <a:rPr lang="en-US" dirty="0" smtClean="0"/>
              <a:t> Component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1043608" y="3356992"/>
            <a:ext cx="2376264" cy="28803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Connections A to B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043608" y="3645024"/>
            <a:ext cx="237626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Connection List</a:t>
            </a:r>
          </a:p>
        </p:txBody>
      </p:sp>
      <p:cxnSp>
        <p:nvCxnSpPr>
          <p:cNvPr id="103" name="Straight Arrow Connector 102"/>
          <p:cNvCxnSpPr>
            <a:stCxn id="106" idx="3"/>
            <a:endCxn id="100" idx="1"/>
          </p:cNvCxnSpPr>
          <p:nvPr/>
        </p:nvCxnSpPr>
        <p:spPr>
          <a:xfrm>
            <a:off x="6228184" y="4077072"/>
            <a:ext cx="576064" cy="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6" name="Rectangle 105"/>
          <p:cNvSpPr/>
          <p:nvPr/>
        </p:nvSpPr>
        <p:spPr>
          <a:xfrm>
            <a:off x="3851920" y="3933056"/>
            <a:ext cx="2376264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 Handler</a:t>
            </a:r>
          </a:p>
        </p:txBody>
      </p:sp>
      <p:cxnSp>
        <p:nvCxnSpPr>
          <p:cNvPr id="107" name="Elbow Connector 106"/>
          <p:cNvCxnSpPr>
            <a:stCxn id="102" idx="3"/>
            <a:endCxn id="106" idx="1"/>
          </p:cNvCxnSpPr>
          <p:nvPr/>
        </p:nvCxnSpPr>
        <p:spPr>
          <a:xfrm>
            <a:off x="3419872" y="3789040"/>
            <a:ext cx="432048" cy="288032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9" name="Rectangle 108"/>
          <p:cNvSpPr/>
          <p:nvPr/>
        </p:nvSpPr>
        <p:spPr>
          <a:xfrm>
            <a:off x="3851920" y="5013176"/>
            <a:ext cx="2376264" cy="28803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HH Population C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851920" y="5301208"/>
            <a:ext cx="237626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Component List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804248" y="5589240"/>
            <a:ext cx="1800200" cy="288032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 w="28575" cmpd="sng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HH Component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1043608" y="5013176"/>
            <a:ext cx="2376264" cy="28803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Connections B to C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1043608" y="5301208"/>
            <a:ext cx="2376264" cy="2880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Connection List</a:t>
            </a:r>
          </a:p>
        </p:txBody>
      </p:sp>
      <p:cxnSp>
        <p:nvCxnSpPr>
          <p:cNvPr id="114" name="Straight Arrow Connector 113"/>
          <p:cNvCxnSpPr>
            <a:stCxn id="117" idx="3"/>
            <a:endCxn id="111" idx="1"/>
          </p:cNvCxnSpPr>
          <p:nvPr/>
        </p:nvCxnSpPr>
        <p:spPr>
          <a:xfrm>
            <a:off x="6228184" y="5733256"/>
            <a:ext cx="576064" cy="0"/>
          </a:xfrm>
          <a:prstGeom prst="straightConnector1">
            <a:avLst/>
          </a:prstGeom>
          <a:ln>
            <a:prstDash val="sysDash"/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7" name="Rectangle 116"/>
          <p:cNvSpPr/>
          <p:nvPr/>
        </p:nvSpPr>
        <p:spPr>
          <a:xfrm>
            <a:off x="3851920" y="5589240"/>
            <a:ext cx="2376264" cy="288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 Handler</a:t>
            </a:r>
          </a:p>
        </p:txBody>
      </p:sp>
      <p:cxnSp>
        <p:nvCxnSpPr>
          <p:cNvPr id="118" name="Elbow Connector 117"/>
          <p:cNvCxnSpPr>
            <a:stCxn id="113" idx="3"/>
            <a:endCxn id="117" idx="1"/>
          </p:cNvCxnSpPr>
          <p:nvPr/>
        </p:nvCxnSpPr>
        <p:spPr>
          <a:xfrm>
            <a:off x="3419872" y="5445224"/>
            <a:ext cx="432048" cy="288032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0" name="Elbow Connector 119"/>
          <p:cNvCxnSpPr>
            <a:stCxn id="106" idx="2"/>
            <a:endCxn id="39" idx="1"/>
          </p:cNvCxnSpPr>
          <p:nvPr/>
        </p:nvCxnSpPr>
        <p:spPr>
          <a:xfrm rot="5400000" flipH="1">
            <a:off x="1745686" y="926722"/>
            <a:ext cx="2592288" cy="3996444"/>
          </a:xfrm>
          <a:prstGeom prst="bentConnector4">
            <a:avLst>
              <a:gd name="adj1" fmla="val -15089"/>
              <a:gd name="adj2" fmla="val 11029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Elbow Connector 123"/>
          <p:cNvCxnSpPr>
            <a:stCxn id="117" idx="2"/>
            <a:endCxn id="84" idx="1"/>
          </p:cNvCxnSpPr>
          <p:nvPr/>
        </p:nvCxnSpPr>
        <p:spPr>
          <a:xfrm rot="5400000" flipH="1">
            <a:off x="1241630" y="2078850"/>
            <a:ext cx="3600400" cy="3996444"/>
          </a:xfrm>
          <a:prstGeom prst="bentConnector4">
            <a:avLst>
              <a:gd name="adj1" fmla="val -6349"/>
              <a:gd name="adj2" fmla="val 11487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/>
          <p:cNvCxnSpPr>
            <a:stCxn id="86" idx="2"/>
            <a:endCxn id="101" idx="1"/>
          </p:cNvCxnSpPr>
          <p:nvPr/>
        </p:nvCxnSpPr>
        <p:spPr>
          <a:xfrm rot="5400000">
            <a:off x="2465766" y="926722"/>
            <a:ext cx="1152128" cy="3996444"/>
          </a:xfrm>
          <a:prstGeom prst="bentConnector4">
            <a:avLst>
              <a:gd name="adj1" fmla="val 43750"/>
              <a:gd name="adj2" fmla="val 10572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Elbow Connector 135"/>
          <p:cNvCxnSpPr>
            <a:stCxn id="106" idx="2"/>
            <a:endCxn id="112" idx="1"/>
          </p:cNvCxnSpPr>
          <p:nvPr/>
        </p:nvCxnSpPr>
        <p:spPr>
          <a:xfrm rot="5400000">
            <a:off x="2573778" y="2690918"/>
            <a:ext cx="936104" cy="3996444"/>
          </a:xfrm>
          <a:prstGeom prst="bentConnector4">
            <a:avLst>
              <a:gd name="adj1" fmla="val 43393"/>
              <a:gd name="adj2" fmla="val 11029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60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Challenges of code generation</a:t>
            </a:r>
            <a:endParaRPr lang="en-US" dirty="0">
              <a:latin typeface="Arial" charset="0"/>
            </a:endParaRP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Ensuring efficient memory access patterns</a:t>
            </a:r>
          </a:p>
          <a:p>
            <a:r>
              <a:rPr lang="en-US" dirty="0" smtClean="0"/>
              <a:t>Reducing dynamic memory requirements</a:t>
            </a:r>
          </a:p>
          <a:p>
            <a:r>
              <a:rPr lang="en-US" dirty="0" smtClean="0"/>
              <a:t>Architecting in an easy-to-parallelize way</a:t>
            </a:r>
          </a:p>
          <a:p>
            <a:r>
              <a:rPr lang="en-US" dirty="0" smtClean="0"/>
              <a:t>Translation of equations strings to C equivalent</a:t>
            </a:r>
          </a:p>
          <a:p>
            <a:r>
              <a:rPr lang="en-US" dirty="0" smtClean="0"/>
              <a:t>Taking a high-level declarative model into an efficient low-level implementation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560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LIF Component </a:t>
            </a:r>
            <a:r>
              <a:rPr lang="en-US" dirty="0" err="1" smtClean="0">
                <a:latin typeface="Arial" charset="0"/>
              </a:rPr>
              <a:t>behaviour</a:t>
            </a:r>
            <a:r>
              <a:rPr lang="en-US" dirty="0" smtClean="0">
                <a:latin typeface="Arial" charset="0"/>
              </a:rPr>
              <a:t> (LEMS Lite)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4824536"/>
          </a:xfrm>
        </p:spPr>
        <p:txBody>
          <a:bodyPr numCol="2"/>
          <a:lstStyle/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&lt;</a:t>
            </a:r>
            <a:r>
              <a:rPr lang="en-US" sz="800" dirty="0" err="1">
                <a:latin typeface="Andale Mono"/>
                <a:cs typeface="Andale Mono"/>
              </a:rPr>
              <a:t>DiscreteUpdateComponent</a:t>
            </a:r>
            <a:r>
              <a:rPr lang="en-US" sz="800" dirty="0">
                <a:latin typeface="Andale Mono"/>
                <a:cs typeface="Andale Mono"/>
              </a:rPr>
              <a:t> name='</a:t>
            </a:r>
            <a:r>
              <a:rPr lang="en-US" sz="800" dirty="0" err="1">
                <a:latin typeface="Andale Mono"/>
                <a:cs typeface="Andale Mono"/>
              </a:rPr>
              <a:t>lif_neuron</a:t>
            </a:r>
            <a:r>
              <a:rPr lang="en-US" sz="800" dirty="0">
                <a:latin typeface="Andale Mono"/>
                <a:cs typeface="Andale Mono"/>
              </a:rPr>
              <a:t>'&gt;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Interface&gt;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>
                <a:latin typeface="Andale Mono"/>
                <a:cs typeface="Andale Mono"/>
              </a:rPr>
              <a:t>Parameter name="bias"/&gt;</a:t>
            </a: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 </a:t>
            </a: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Parameter name="gain"/&gt;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>
                <a:latin typeface="Andale Mono"/>
                <a:cs typeface="Andale Mono"/>
              </a:rPr>
              <a:t>Parameter name="</a:t>
            </a:r>
            <a:r>
              <a:rPr lang="en-US" sz="800" dirty="0" err="1">
                <a:latin typeface="Andale Mono"/>
                <a:cs typeface="Andale Mono"/>
              </a:rPr>
              <a:t>constInput</a:t>
            </a:r>
            <a:r>
              <a:rPr lang="en-US" sz="800" dirty="0">
                <a:latin typeface="Andale Mono"/>
                <a:cs typeface="Andale Mono"/>
              </a:rPr>
              <a:t>"/</a:t>
            </a:r>
            <a:r>
              <a:rPr lang="en-US" sz="800" dirty="0" smtClean="0">
                <a:latin typeface="Andale Mono"/>
                <a:cs typeface="Andale Mono"/>
              </a:rPr>
              <a:t>&gt;</a:t>
            </a:r>
            <a:endParaRPr lang="en-US" sz="8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 </a:t>
            </a: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 err="1">
                <a:latin typeface="Andale Mono"/>
                <a:cs typeface="Andale Mono"/>
              </a:rPr>
              <a:t>InputEventPort</a:t>
            </a:r>
            <a:r>
              <a:rPr lang="en-US" sz="800" dirty="0">
                <a:latin typeface="Andale Mono"/>
                <a:cs typeface="Andale Mono"/>
              </a:rPr>
              <a:t> name="spike-in"&gt;</a:t>
            </a: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 </a:t>
            </a: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>
                <a:latin typeface="Andale Mono"/>
                <a:cs typeface="Andale Mono"/>
              </a:rPr>
              <a:t>Parameter name="weight"/&gt;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>
                <a:latin typeface="Andale Mono"/>
                <a:cs typeface="Andale Mono"/>
              </a:rPr>
              <a:t>/</a:t>
            </a:r>
            <a:r>
              <a:rPr lang="en-US" sz="800" dirty="0" err="1">
                <a:latin typeface="Andale Mono"/>
                <a:cs typeface="Andale Mono"/>
              </a:rPr>
              <a:t>InputEventPort</a:t>
            </a:r>
            <a:r>
              <a:rPr lang="en-US" sz="800" dirty="0" smtClean="0">
                <a:latin typeface="Andale Mono"/>
                <a:cs typeface="Andale Mono"/>
              </a:rPr>
              <a:t>&gt;</a:t>
            </a:r>
            <a:endParaRPr lang="en-US" sz="8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 err="1">
                <a:latin typeface="Andale Mono"/>
                <a:cs typeface="Andale Mono"/>
              </a:rPr>
              <a:t>OutputEventPort</a:t>
            </a:r>
            <a:r>
              <a:rPr lang="en-US" sz="800" dirty="0">
                <a:latin typeface="Andale Mono"/>
                <a:cs typeface="Andale Mono"/>
              </a:rPr>
              <a:t> name="spike-out"/&gt;            </a:t>
            </a:r>
            <a:endParaRPr lang="en-US" sz="8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&lt;Constant name="</a:t>
            </a:r>
            <a:r>
              <a:rPr lang="en-US" sz="800" dirty="0" err="1" smtClean="0">
                <a:latin typeface="Andale Mono"/>
                <a:cs typeface="Andale Mono"/>
              </a:rPr>
              <a:t>one_over_rc_float</a:t>
            </a:r>
            <a:r>
              <a:rPr lang="en-US" sz="800" dirty="0" smtClean="0">
                <a:latin typeface="Andale Mono"/>
                <a:cs typeface="Andale Mono"/>
              </a:rPr>
              <a:t>" value="0.15429"/&gt;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>
                <a:latin typeface="Andale Mono"/>
                <a:cs typeface="Andale Mono"/>
              </a:rPr>
              <a:t>Constant name="</a:t>
            </a:r>
            <a:r>
              <a:rPr lang="en-US" sz="800" dirty="0" err="1">
                <a:latin typeface="Andale Mono"/>
                <a:cs typeface="Andale Mono"/>
              </a:rPr>
              <a:t>dt</a:t>
            </a:r>
            <a:r>
              <a:rPr lang="en-US" sz="800" dirty="0">
                <a:latin typeface="Andale Mono"/>
                <a:cs typeface="Andale Mono"/>
              </a:rPr>
              <a:t>" value="0.1E-3"/</a:t>
            </a:r>
            <a:r>
              <a:rPr lang="en-US" sz="800" dirty="0" smtClean="0">
                <a:latin typeface="Andale Mono"/>
                <a:cs typeface="Andale Mono"/>
              </a:rPr>
              <a:t>&gt;</a:t>
            </a:r>
            <a:endParaRPr lang="en-US" sz="8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 err="1">
                <a:latin typeface="Andale Mono"/>
                <a:cs typeface="Andale Mono"/>
              </a:rPr>
              <a:t>OutputVariable</a:t>
            </a:r>
            <a:r>
              <a:rPr lang="en-US" sz="800" dirty="0">
                <a:latin typeface="Andale Mono"/>
                <a:cs typeface="Andale Mono"/>
              </a:rPr>
              <a:t> name="v"/&gt;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/Interface</a:t>
            </a:r>
            <a:r>
              <a:rPr lang="en-US" sz="800" dirty="0" smtClean="0">
                <a:latin typeface="Andale Mono"/>
                <a:cs typeface="Andale Mono"/>
              </a:rPr>
              <a:t>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State&gt;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 err="1">
                <a:latin typeface="Andale Mono"/>
                <a:cs typeface="Andale Mono"/>
              </a:rPr>
              <a:t>StateVariable</a:t>
            </a:r>
            <a:r>
              <a:rPr lang="en-US" sz="800" dirty="0">
                <a:latin typeface="Andale Mono"/>
                <a:cs typeface="Andale Mono"/>
              </a:rPr>
              <a:t> name="v"/&gt;</a:t>
            </a: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 </a:t>
            </a: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 err="1">
                <a:latin typeface="Andale Mono"/>
                <a:cs typeface="Andale Mono"/>
              </a:rPr>
              <a:t>StateVariable</a:t>
            </a:r>
            <a:r>
              <a:rPr lang="en-US" sz="800" dirty="0">
                <a:latin typeface="Andale Mono"/>
                <a:cs typeface="Andale Mono"/>
              </a:rPr>
              <a:t> name="</a:t>
            </a:r>
            <a:r>
              <a:rPr lang="en-US" sz="800" dirty="0" err="1">
                <a:latin typeface="Andale Mono"/>
                <a:cs typeface="Andale Mono"/>
              </a:rPr>
              <a:t>inp</a:t>
            </a:r>
            <a:r>
              <a:rPr lang="en-US" sz="800" dirty="0">
                <a:latin typeface="Andale Mono"/>
                <a:cs typeface="Andale Mono"/>
              </a:rPr>
              <a:t>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 err="1">
                <a:latin typeface="Andale Mono"/>
                <a:cs typeface="Andale Mono"/>
              </a:rPr>
              <a:t>StateVariable</a:t>
            </a:r>
            <a:r>
              <a:rPr lang="en-US" sz="800" dirty="0">
                <a:latin typeface="Andale Mono"/>
                <a:cs typeface="Andale Mono"/>
              </a:rPr>
              <a:t> name="ref"/&gt;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/State</a:t>
            </a:r>
            <a:r>
              <a:rPr lang="en-US" sz="800" dirty="0" smtClean="0">
                <a:latin typeface="Andale Mono"/>
                <a:cs typeface="Andale Mono"/>
              </a:rPr>
              <a:t>&gt;</a:t>
            </a:r>
            <a:endParaRPr lang="en-US" sz="8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        </a:t>
            </a:r>
            <a:endParaRPr lang="en-US" sz="8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&lt;</a:t>
            </a:r>
            <a:r>
              <a:rPr lang="en-US" sz="800" dirty="0" err="1">
                <a:latin typeface="Andale Mono"/>
                <a:cs typeface="Andale Mono"/>
              </a:rPr>
              <a:t>OnEvent</a:t>
            </a:r>
            <a:r>
              <a:rPr lang="en-US" sz="800" dirty="0">
                <a:latin typeface="Andale Mono"/>
                <a:cs typeface="Andale Mono"/>
              </a:rPr>
              <a:t> port='spike-in' &gt;</a:t>
            </a: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 &lt;update variable="</a:t>
            </a:r>
            <a:r>
              <a:rPr lang="en-US" sz="800" dirty="0" err="1">
                <a:latin typeface="Andale Mono"/>
                <a:cs typeface="Andale Mono"/>
              </a:rPr>
              <a:t>inp</a:t>
            </a:r>
            <a:r>
              <a:rPr lang="en-US" sz="800" dirty="0">
                <a:latin typeface="Andale Mono"/>
                <a:cs typeface="Andale Mono"/>
              </a:rPr>
              <a:t>" value="</a:t>
            </a:r>
            <a:r>
              <a:rPr lang="en-US" sz="800" dirty="0" err="1">
                <a:latin typeface="Andale Mono"/>
                <a:cs typeface="Andale Mono"/>
              </a:rPr>
              <a:t>inp</a:t>
            </a:r>
            <a:r>
              <a:rPr lang="en-US" sz="800" dirty="0">
                <a:latin typeface="Andale Mono"/>
                <a:cs typeface="Andale Mono"/>
              </a:rPr>
              <a:t> + weight * </a:t>
            </a:r>
            <a:r>
              <a:rPr lang="en-US" sz="800" dirty="0" err="1">
                <a:latin typeface="Andale Mono"/>
                <a:cs typeface="Andale Mono"/>
              </a:rPr>
              <a:t>one_over_rc_float</a:t>
            </a:r>
            <a:r>
              <a:rPr lang="en-US" sz="800" dirty="0">
                <a:latin typeface="Andale Mono"/>
                <a:cs typeface="Andale Mono"/>
              </a:rPr>
              <a:t>"/&gt;</a:t>
            </a: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&lt;/</a:t>
            </a:r>
            <a:r>
              <a:rPr lang="en-US" sz="800" dirty="0" err="1">
                <a:latin typeface="Andale Mono"/>
                <a:cs typeface="Andale Mono"/>
              </a:rPr>
              <a:t>OnEvent</a:t>
            </a:r>
            <a:r>
              <a:rPr lang="en-US" sz="800" dirty="0" smtClean="0">
                <a:latin typeface="Andale Mono"/>
                <a:cs typeface="Andale Mono"/>
              </a:rPr>
              <a:t>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Step</a:t>
            </a:r>
            <a:r>
              <a:rPr lang="en-US" sz="800" dirty="0" smtClean="0">
                <a:latin typeface="Andale Mono"/>
                <a:cs typeface="Andale Mono"/>
              </a:rPr>
              <a:t>&gt;</a:t>
            </a:r>
            <a:endParaRPr lang="en-US" sz="8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 err="1">
                <a:latin typeface="Andale Mono"/>
                <a:cs typeface="Andale Mono"/>
              </a:rPr>
              <a:t>var</a:t>
            </a:r>
            <a:r>
              <a:rPr lang="en-US" sz="800" dirty="0">
                <a:latin typeface="Andale Mono"/>
                <a:cs typeface="Andale Mono"/>
              </a:rPr>
              <a:t> name="total" value="(gain * (</a:t>
            </a:r>
            <a:r>
              <a:rPr lang="en-US" sz="800" dirty="0" err="1">
                <a:latin typeface="Andale Mono"/>
                <a:cs typeface="Andale Mono"/>
              </a:rPr>
              <a:t>inp</a:t>
            </a:r>
            <a:r>
              <a:rPr lang="en-US" sz="800" dirty="0">
                <a:latin typeface="Andale Mono"/>
                <a:cs typeface="Andale Mono"/>
              </a:rPr>
              <a:t> + </a:t>
            </a:r>
            <a:r>
              <a:rPr lang="en-US" sz="800" dirty="0" err="1">
                <a:latin typeface="Andale Mono"/>
                <a:cs typeface="Andale Mono"/>
              </a:rPr>
              <a:t>constInput</a:t>
            </a:r>
            <a:r>
              <a:rPr lang="en-US" sz="800" dirty="0">
                <a:latin typeface="Andale Mono"/>
                <a:cs typeface="Andale Mono"/>
              </a:rPr>
              <a:t>)) + bias"/</a:t>
            </a:r>
            <a:r>
              <a:rPr lang="en-US" sz="800" dirty="0" smtClean="0">
                <a:latin typeface="Andale Mono"/>
                <a:cs typeface="Andale Mono"/>
              </a:rPr>
              <a:t>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 err="1" smtClean="0">
                <a:latin typeface="Andale Mono"/>
                <a:cs typeface="Andale Mono"/>
              </a:rPr>
              <a:t>var</a:t>
            </a:r>
            <a:r>
              <a:rPr lang="en-US" sz="800" dirty="0" smtClean="0">
                <a:latin typeface="Andale Mono"/>
                <a:cs typeface="Andale Mono"/>
              </a:rPr>
              <a:t> name="dv" value="(total-v) * </a:t>
            </a:r>
            <a:r>
              <a:rPr lang="en-US" sz="800" dirty="0" err="1" smtClean="0">
                <a:latin typeface="Andale Mono"/>
                <a:cs typeface="Andale Mono"/>
              </a:rPr>
              <a:t>one_over_rc_float</a:t>
            </a:r>
            <a:r>
              <a:rPr lang="en-US" sz="800" dirty="0" smtClean="0">
                <a:latin typeface="Andale Mono"/>
                <a:cs typeface="Andale Mono"/>
              </a:rPr>
              <a:t>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>
                <a:latin typeface="Andale Mono"/>
                <a:cs typeface="Andale Mono"/>
              </a:rPr>
              <a:t>update variable="v" value="v + dv*</a:t>
            </a:r>
            <a:r>
              <a:rPr lang="en-US" sz="800" dirty="0" err="1">
                <a:latin typeface="Andale Mono"/>
                <a:cs typeface="Andale Mono"/>
              </a:rPr>
              <a:t>dt</a:t>
            </a:r>
            <a:r>
              <a:rPr lang="en-US" sz="800" dirty="0">
                <a:latin typeface="Andale Mono"/>
                <a:cs typeface="Andale Mono"/>
              </a:rPr>
              <a:t>"/&gt;</a:t>
            </a: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 </a:t>
            </a: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update variable="</a:t>
            </a:r>
            <a:r>
              <a:rPr lang="en-US" sz="800" dirty="0" err="1">
                <a:latin typeface="Andale Mono"/>
                <a:cs typeface="Andale Mono"/>
              </a:rPr>
              <a:t>inp</a:t>
            </a:r>
            <a:r>
              <a:rPr lang="en-US" sz="800" dirty="0">
                <a:latin typeface="Andale Mono"/>
                <a:cs typeface="Andale Mono"/>
              </a:rPr>
              <a:t>" value="</a:t>
            </a:r>
            <a:r>
              <a:rPr lang="en-US" sz="800" dirty="0" err="1">
                <a:latin typeface="Andale Mono"/>
                <a:cs typeface="Andale Mono"/>
              </a:rPr>
              <a:t>inp</a:t>
            </a:r>
            <a:r>
              <a:rPr lang="en-US" sz="800" dirty="0">
                <a:latin typeface="Andale Mono"/>
                <a:cs typeface="Andale Mono"/>
              </a:rPr>
              <a:t> * (1-one_over_rc_float)"/&gt;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 err="1">
                <a:latin typeface="Andale Mono"/>
                <a:cs typeface="Andale Mono"/>
              </a:rPr>
              <a:t>condition_check</a:t>
            </a:r>
            <a:r>
              <a:rPr lang="en-US" sz="800" dirty="0">
                <a:latin typeface="Andale Mono"/>
                <a:cs typeface="Andale Mono"/>
              </a:rPr>
              <a:t>/</a:t>
            </a:r>
            <a:r>
              <a:rPr lang="en-US" sz="800" dirty="0" smtClean="0">
                <a:latin typeface="Andale Mono"/>
                <a:cs typeface="Andale Mono"/>
              </a:rPr>
              <a:t>&gt;           </a:t>
            </a:r>
            <a:endParaRPr lang="en-US" sz="8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>
                <a:latin typeface="Andale Mono"/>
                <a:cs typeface="Andale Mono"/>
              </a:rPr>
              <a:t>output variable="v" value="v"/&gt;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/Step&gt;</a:t>
            </a:r>
          </a:p>
          <a:p>
            <a:pPr marL="0" indent="0">
              <a:buNone/>
            </a:pPr>
            <a:endParaRPr lang="en-US" sz="8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 err="1">
                <a:latin typeface="Andale Mono"/>
                <a:cs typeface="Andale Mono"/>
              </a:rPr>
              <a:t>OnCondition</a:t>
            </a:r>
            <a:r>
              <a:rPr lang="en-US" sz="800" dirty="0">
                <a:latin typeface="Andale Mono"/>
                <a:cs typeface="Andale Mono"/>
              </a:rPr>
              <a:t> if="v .</a:t>
            </a:r>
            <a:r>
              <a:rPr lang="en-US" sz="800" dirty="0" err="1">
                <a:latin typeface="Andale Mono"/>
                <a:cs typeface="Andale Mono"/>
              </a:rPr>
              <a:t>gt.</a:t>
            </a:r>
            <a:r>
              <a:rPr lang="en-US" sz="800" dirty="0">
                <a:latin typeface="Andale Mono"/>
                <a:cs typeface="Andale Mono"/>
              </a:rPr>
              <a:t> 1.0"&gt;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>
                <a:latin typeface="Andale Mono"/>
                <a:cs typeface="Andale Mono"/>
              </a:rPr>
              <a:t>update variable="v" value="0"/&gt;</a:t>
            </a: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 </a:t>
            </a: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update variable="ref" value="2"/&gt;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>
                <a:latin typeface="Andale Mono"/>
                <a:cs typeface="Andale Mono"/>
              </a:rPr>
              <a:t>emit port="spike-out"/&gt;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/</a:t>
            </a:r>
            <a:r>
              <a:rPr lang="en-US" sz="800" dirty="0" err="1">
                <a:latin typeface="Andale Mono"/>
                <a:cs typeface="Andale Mono"/>
              </a:rPr>
              <a:t>OnCondition</a:t>
            </a:r>
            <a:r>
              <a:rPr lang="en-US" sz="800" dirty="0">
                <a:latin typeface="Andale Mono"/>
                <a:cs typeface="Andale Mono"/>
              </a:rPr>
              <a:t>&gt;</a:t>
            </a:r>
          </a:p>
          <a:p>
            <a:pPr marL="0" indent="0">
              <a:buNone/>
            </a:pPr>
            <a:endParaRPr lang="en-US" sz="8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 err="1">
                <a:latin typeface="Andale Mono"/>
                <a:cs typeface="Andale Mono"/>
              </a:rPr>
              <a:t>OnCondition</a:t>
            </a:r>
            <a:r>
              <a:rPr lang="en-US" sz="800" dirty="0">
                <a:latin typeface="Andale Mono"/>
                <a:cs typeface="Andale Mono"/>
              </a:rPr>
              <a:t> if="ref .</a:t>
            </a:r>
            <a:r>
              <a:rPr lang="en-US" sz="800" dirty="0" err="1">
                <a:latin typeface="Andale Mono"/>
                <a:cs typeface="Andale Mono"/>
              </a:rPr>
              <a:t>gt.</a:t>
            </a:r>
            <a:r>
              <a:rPr lang="en-US" sz="800" dirty="0">
                <a:latin typeface="Andale Mono"/>
                <a:cs typeface="Andale Mono"/>
              </a:rPr>
              <a:t> 0"&gt;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 &lt;</a:t>
            </a:r>
            <a:r>
              <a:rPr lang="en-US" sz="800" dirty="0">
                <a:latin typeface="Andale Mono"/>
                <a:cs typeface="Andale Mono"/>
              </a:rPr>
              <a:t>update variable="v" value="0"/&gt;</a:t>
            </a:r>
          </a:p>
          <a:p>
            <a:pPr marL="0" indent="0">
              <a:buNone/>
            </a:pPr>
            <a:r>
              <a:rPr lang="en-US" sz="800" dirty="0">
                <a:latin typeface="Andale Mono"/>
                <a:cs typeface="Andale Mono"/>
              </a:rPr>
              <a:t> </a:t>
            </a: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update variable="ref" value="ref-1"/&gt;</a:t>
            </a: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/</a:t>
            </a:r>
            <a:r>
              <a:rPr lang="en-US" sz="800" dirty="0" err="1">
                <a:latin typeface="Andale Mono"/>
                <a:cs typeface="Andale Mono"/>
              </a:rPr>
              <a:t>OnCondition</a:t>
            </a:r>
            <a:r>
              <a:rPr lang="en-US" sz="800" dirty="0" smtClean="0">
                <a:latin typeface="Andale Mono"/>
                <a:cs typeface="Andale Mono"/>
              </a:rPr>
              <a:t>&gt;        </a:t>
            </a:r>
          </a:p>
          <a:p>
            <a:pPr marL="0" indent="0">
              <a:buNone/>
            </a:pPr>
            <a:endParaRPr lang="en-US" sz="8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800" dirty="0" smtClean="0">
                <a:latin typeface="Andale Mono"/>
                <a:cs typeface="Andale Mono"/>
              </a:rPr>
              <a:t>&lt;</a:t>
            </a:r>
            <a:r>
              <a:rPr lang="en-US" sz="800" dirty="0">
                <a:latin typeface="Andale Mono"/>
                <a:cs typeface="Andale Mono"/>
              </a:rPr>
              <a:t>/</a:t>
            </a:r>
            <a:r>
              <a:rPr lang="en-US" sz="800" dirty="0" err="1">
                <a:latin typeface="Andale Mono"/>
                <a:cs typeface="Andale Mono"/>
              </a:rPr>
              <a:t>DiscreteUpdateComponent</a:t>
            </a:r>
            <a:r>
              <a:rPr lang="en-US" sz="800" dirty="0">
                <a:latin typeface="Andale Mono"/>
                <a:cs typeface="Andale Mono"/>
              </a:rPr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25560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LIF Component </a:t>
            </a:r>
            <a:r>
              <a:rPr lang="en-US" dirty="0" err="1" smtClean="0">
                <a:latin typeface="Arial" charset="0"/>
              </a:rPr>
              <a:t>behaviour</a:t>
            </a:r>
            <a:r>
              <a:rPr lang="en-US" dirty="0" smtClean="0">
                <a:latin typeface="Arial" charset="0"/>
              </a:rPr>
              <a:t> (Generated C)</a:t>
            </a:r>
            <a:endParaRPr lang="en-US" dirty="0">
              <a:latin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7504" y="1340768"/>
            <a:ext cx="8856984" cy="4824536"/>
          </a:xfrm>
        </p:spPr>
        <p:txBody>
          <a:bodyPr numCol="2"/>
          <a:lstStyle/>
          <a:p>
            <a:pPr marL="0" indent="0">
              <a:buNone/>
            </a:pPr>
            <a:r>
              <a:rPr lang="en-US" sz="900" dirty="0" err="1">
                <a:latin typeface="Andale Mono"/>
                <a:cs typeface="Andale Mono"/>
              </a:rPr>
              <a:t>lif_neuron_OUTPUT_EVENT</a:t>
            </a:r>
            <a:r>
              <a:rPr lang="en-US" sz="900" dirty="0">
                <a:latin typeface="Andale Mono"/>
                <a:cs typeface="Andale Mono"/>
              </a:rPr>
              <a:t> </a:t>
            </a:r>
            <a:r>
              <a:rPr lang="en-US" sz="900" dirty="0" err="1">
                <a:latin typeface="Andale Mono"/>
                <a:cs typeface="Andale Mono"/>
              </a:rPr>
              <a:t>updateComponent_lif_neuron</a:t>
            </a:r>
            <a:r>
              <a:rPr lang="en-US" sz="900" dirty="0">
                <a:latin typeface="Andale Mono"/>
                <a:cs typeface="Andale Mono"/>
              </a:rPr>
              <a:t>(</a:t>
            </a:r>
            <a:r>
              <a:rPr lang="en-US" sz="900" dirty="0" err="1">
                <a:latin typeface="Andale Mono"/>
                <a:cs typeface="Andale Mono"/>
              </a:rPr>
              <a:t>lif_neuron</a:t>
            </a:r>
            <a:r>
              <a:rPr lang="en-US" sz="900" dirty="0">
                <a:latin typeface="Andale Mono"/>
                <a:cs typeface="Andale Mono"/>
              </a:rPr>
              <a:t>* </a:t>
            </a:r>
            <a:r>
              <a:rPr lang="en-US" sz="900" dirty="0" err="1">
                <a:latin typeface="Andale Mono"/>
                <a:cs typeface="Andale Mono"/>
              </a:rPr>
              <a:t>component</a:t>
            </a:r>
            <a:r>
              <a:rPr lang="en-US" sz="900" dirty="0" err="1" smtClean="0">
                <a:latin typeface="Andale Mono"/>
                <a:cs typeface="Andale Mono"/>
              </a:rPr>
              <a:t>,double</a:t>
            </a:r>
            <a:r>
              <a:rPr lang="en-US" sz="900" dirty="0" smtClean="0">
                <a:latin typeface="Andale Mono"/>
                <a:cs typeface="Andale Mono"/>
              </a:rPr>
              <a:t> </a:t>
            </a:r>
            <a:r>
              <a:rPr lang="en-US" sz="900" dirty="0">
                <a:latin typeface="Andale Mono"/>
                <a:cs typeface="Andale Mono"/>
              </a:rPr>
              <a:t>*</a:t>
            </a:r>
            <a:r>
              <a:rPr lang="en-US" sz="900" dirty="0" err="1">
                <a:latin typeface="Andale Mono"/>
                <a:cs typeface="Andale Mono"/>
              </a:rPr>
              <a:t>output_v</a:t>
            </a:r>
            <a:r>
              <a:rPr lang="en-US" sz="900" dirty="0" smtClean="0">
                <a:latin typeface="Andale Mono"/>
                <a:cs typeface="Andale Mono"/>
              </a:rPr>
              <a:t>) {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// </a:t>
            </a:r>
            <a:r>
              <a:rPr lang="en-US" sz="900" dirty="0" err="1">
                <a:latin typeface="Andale Mono"/>
                <a:cs typeface="Andale Mono"/>
              </a:rPr>
              <a:t>StateVariables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double v = component-&gt;v;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double </a:t>
            </a:r>
            <a:r>
              <a:rPr lang="en-US" sz="900" dirty="0" err="1">
                <a:latin typeface="Andale Mono"/>
                <a:cs typeface="Andale Mono"/>
              </a:rPr>
              <a:t>inp</a:t>
            </a:r>
            <a:r>
              <a:rPr lang="en-US" sz="900" dirty="0">
                <a:latin typeface="Andale Mono"/>
                <a:cs typeface="Andale Mono"/>
              </a:rPr>
              <a:t> = component-&gt;</a:t>
            </a:r>
            <a:r>
              <a:rPr lang="en-US" sz="900" dirty="0" err="1">
                <a:latin typeface="Andale Mono"/>
                <a:cs typeface="Andale Mono"/>
              </a:rPr>
              <a:t>inp</a:t>
            </a:r>
            <a:r>
              <a:rPr lang="en-US" sz="900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double ref = component-&gt;ref</a:t>
            </a:r>
            <a:r>
              <a:rPr lang="en-US" sz="900" dirty="0" smtClean="0">
                <a:latin typeface="Andale Mono"/>
                <a:cs typeface="Andale Mono"/>
              </a:rPr>
              <a:t>;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// Parameters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double bias = component-&gt;bias;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double gain = component-&gt;gain;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double </a:t>
            </a:r>
            <a:r>
              <a:rPr lang="en-US" sz="900" dirty="0" err="1">
                <a:latin typeface="Andale Mono"/>
                <a:cs typeface="Andale Mono"/>
              </a:rPr>
              <a:t>constInput</a:t>
            </a:r>
            <a:r>
              <a:rPr lang="en-US" sz="900" dirty="0">
                <a:latin typeface="Andale Mono"/>
                <a:cs typeface="Andale Mono"/>
              </a:rPr>
              <a:t> = component-&gt;</a:t>
            </a:r>
            <a:r>
              <a:rPr lang="en-US" sz="900" dirty="0" err="1">
                <a:latin typeface="Andale Mono"/>
                <a:cs typeface="Andale Mono"/>
              </a:rPr>
              <a:t>constInput</a:t>
            </a:r>
            <a:r>
              <a:rPr lang="en-US" sz="900" dirty="0" smtClean="0">
                <a:latin typeface="Andale Mono"/>
                <a:cs typeface="Andale Mono"/>
              </a:rPr>
              <a:t>;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// Variables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double total = (gain * (</a:t>
            </a:r>
            <a:r>
              <a:rPr lang="en-US" sz="900" dirty="0" err="1">
                <a:latin typeface="Andale Mono"/>
                <a:cs typeface="Andale Mono"/>
              </a:rPr>
              <a:t>inp</a:t>
            </a:r>
            <a:r>
              <a:rPr lang="en-US" sz="900" dirty="0">
                <a:latin typeface="Andale Mono"/>
                <a:cs typeface="Andale Mono"/>
              </a:rPr>
              <a:t> + </a:t>
            </a:r>
            <a:r>
              <a:rPr lang="en-US" sz="900" dirty="0" err="1">
                <a:latin typeface="Andale Mono"/>
                <a:cs typeface="Andale Mono"/>
              </a:rPr>
              <a:t>constInput</a:t>
            </a:r>
            <a:r>
              <a:rPr lang="en-US" sz="900" dirty="0">
                <a:latin typeface="Andale Mono"/>
                <a:cs typeface="Andale Mono"/>
              </a:rPr>
              <a:t>)) + bias;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double dv = (total - v) * </a:t>
            </a:r>
            <a:r>
              <a:rPr lang="en-US" sz="900" dirty="0" err="1">
                <a:latin typeface="Andale Mono"/>
                <a:cs typeface="Andale Mono"/>
              </a:rPr>
              <a:t>one_over_rc_float</a:t>
            </a:r>
            <a:r>
              <a:rPr lang="en-US" sz="900" dirty="0" smtClean="0">
                <a:latin typeface="Andale Mono"/>
                <a:cs typeface="Andale Mono"/>
              </a:rPr>
              <a:t>;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// Updates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component-&gt;v = v + dv * </a:t>
            </a:r>
            <a:r>
              <a:rPr lang="en-US" sz="900" dirty="0" err="1">
                <a:latin typeface="Andale Mono"/>
                <a:cs typeface="Andale Mono"/>
              </a:rPr>
              <a:t>dt</a:t>
            </a:r>
            <a:r>
              <a:rPr lang="en-US" sz="900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component-&gt;</a:t>
            </a:r>
            <a:r>
              <a:rPr lang="en-US" sz="900" dirty="0" err="1">
                <a:latin typeface="Andale Mono"/>
                <a:cs typeface="Andale Mono"/>
              </a:rPr>
              <a:t>inp</a:t>
            </a:r>
            <a:r>
              <a:rPr lang="en-US" sz="900" dirty="0">
                <a:latin typeface="Andale Mono"/>
                <a:cs typeface="Andale Mono"/>
              </a:rPr>
              <a:t> = </a:t>
            </a:r>
            <a:r>
              <a:rPr lang="en-US" sz="900" dirty="0" err="1">
                <a:latin typeface="Andale Mono"/>
                <a:cs typeface="Andale Mono"/>
              </a:rPr>
              <a:t>inp</a:t>
            </a:r>
            <a:r>
              <a:rPr lang="en-US" sz="900" dirty="0">
                <a:latin typeface="Andale Mono"/>
                <a:cs typeface="Andale Mono"/>
              </a:rPr>
              <a:t> * (1 - </a:t>
            </a:r>
            <a:r>
              <a:rPr lang="en-US" sz="900" dirty="0" err="1">
                <a:latin typeface="Andale Mono"/>
                <a:cs typeface="Andale Mono"/>
              </a:rPr>
              <a:t>one_over_rc_float</a:t>
            </a:r>
            <a:r>
              <a:rPr lang="en-US" sz="900" dirty="0">
                <a:latin typeface="Andale Mono"/>
                <a:cs typeface="Andale Mono"/>
              </a:rPr>
              <a:t>)</a:t>
            </a:r>
            <a:r>
              <a:rPr lang="en-US" sz="900" dirty="0" smtClean="0">
                <a:latin typeface="Andale Mono"/>
                <a:cs typeface="Andale Mono"/>
              </a:rPr>
              <a:t>;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// Conditions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</a:t>
            </a:r>
            <a:r>
              <a:rPr lang="en-US" sz="900" dirty="0" err="1">
                <a:latin typeface="Andale Mono"/>
                <a:cs typeface="Andale Mono"/>
              </a:rPr>
              <a:t>lif_neuron_OUTPUT_EVENT</a:t>
            </a:r>
            <a:r>
              <a:rPr lang="en-US" sz="900" dirty="0">
                <a:latin typeface="Andale Mono"/>
                <a:cs typeface="Andale Mono"/>
              </a:rPr>
              <a:t> STATUS = </a:t>
            </a:r>
            <a:r>
              <a:rPr lang="en-US" sz="900" dirty="0" err="1">
                <a:latin typeface="Andale Mono"/>
                <a:cs typeface="Andale Mono"/>
              </a:rPr>
              <a:t>lif_neuron_NONE</a:t>
            </a:r>
            <a:r>
              <a:rPr lang="en-US" sz="900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if (component-&gt;v &gt; 1.0</a:t>
            </a:r>
            <a:r>
              <a:rPr lang="en-US" sz="900" dirty="0" smtClean="0">
                <a:latin typeface="Andale Mono"/>
                <a:cs typeface="Andale Mono"/>
              </a:rPr>
              <a:t>) {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    STATUS |= </a:t>
            </a:r>
            <a:r>
              <a:rPr lang="en-US" sz="900" dirty="0" err="1">
                <a:latin typeface="Andale Mono"/>
                <a:cs typeface="Andale Mono"/>
              </a:rPr>
              <a:t>lif_neuron_spike_out</a:t>
            </a:r>
            <a:r>
              <a:rPr lang="en-US" sz="900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    component-&gt;v = 0;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    component-&gt;ref = 2;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}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if (component-&gt;ref &gt; 0</a:t>
            </a:r>
            <a:r>
              <a:rPr lang="en-US" sz="900" dirty="0" smtClean="0">
                <a:latin typeface="Andale Mono"/>
                <a:cs typeface="Andale Mono"/>
              </a:rPr>
              <a:t>) {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    component-&gt;v = 0;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    component-&gt;ref = ref - 1;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</a:t>
            </a:r>
            <a:r>
              <a:rPr lang="en-US" sz="900" dirty="0" smtClean="0">
                <a:latin typeface="Andale Mono"/>
                <a:cs typeface="Andale Mono"/>
              </a:rPr>
              <a:t>}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// Outputs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if (</a:t>
            </a:r>
            <a:r>
              <a:rPr lang="en-US" sz="900" dirty="0" err="1">
                <a:latin typeface="Andale Mono"/>
                <a:cs typeface="Andale Mono"/>
              </a:rPr>
              <a:t>output_v</a:t>
            </a:r>
            <a:r>
              <a:rPr lang="en-US" sz="900" dirty="0">
                <a:latin typeface="Andale Mono"/>
                <a:cs typeface="Andale Mono"/>
              </a:rPr>
              <a:t> != </a:t>
            </a:r>
            <a:r>
              <a:rPr lang="en-US" sz="900" dirty="0" smtClean="0">
                <a:latin typeface="Andale Mono"/>
                <a:cs typeface="Andale Mono"/>
              </a:rPr>
              <a:t>NULL) {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    *</a:t>
            </a:r>
            <a:r>
              <a:rPr lang="en-US" sz="900" dirty="0" err="1">
                <a:latin typeface="Andale Mono"/>
                <a:cs typeface="Andale Mono"/>
              </a:rPr>
              <a:t>output_v</a:t>
            </a:r>
            <a:r>
              <a:rPr lang="en-US" sz="900" dirty="0">
                <a:latin typeface="Andale Mono"/>
                <a:cs typeface="Andale Mono"/>
              </a:rPr>
              <a:t> = v;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</a:t>
            </a:r>
            <a:r>
              <a:rPr lang="en-US" sz="900" dirty="0" smtClean="0">
                <a:latin typeface="Andale Mono"/>
                <a:cs typeface="Andale Mono"/>
              </a:rPr>
              <a:t>}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    return STATUS;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}</a:t>
            </a:r>
          </a:p>
          <a:p>
            <a:pPr marL="0" indent="0">
              <a:buNone/>
            </a:pP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void </a:t>
            </a:r>
            <a:r>
              <a:rPr lang="en-US" sz="900" dirty="0" err="1">
                <a:latin typeface="Andale Mono"/>
                <a:cs typeface="Andale Mono"/>
              </a:rPr>
              <a:t>spike_in_lif_neuron</a:t>
            </a:r>
            <a:r>
              <a:rPr lang="en-US" sz="900" dirty="0">
                <a:latin typeface="Andale Mono"/>
                <a:cs typeface="Andale Mono"/>
              </a:rPr>
              <a:t>(</a:t>
            </a:r>
            <a:r>
              <a:rPr lang="en-US" sz="900" dirty="0" err="1">
                <a:latin typeface="Andale Mono"/>
                <a:cs typeface="Andale Mono"/>
              </a:rPr>
              <a:t>lif_neuron</a:t>
            </a:r>
            <a:r>
              <a:rPr lang="en-US" sz="900" dirty="0">
                <a:latin typeface="Andale Mono"/>
                <a:cs typeface="Andale Mono"/>
              </a:rPr>
              <a:t>* component, double weight</a:t>
            </a:r>
            <a:r>
              <a:rPr lang="en-US" sz="900" dirty="0" smtClean="0">
                <a:latin typeface="Andale Mono"/>
                <a:cs typeface="Andale Mono"/>
              </a:rPr>
              <a:t>) {</a:t>
            </a:r>
            <a:endParaRPr lang="en-US" sz="9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900" dirty="0" smtClean="0">
                <a:latin typeface="Andale Mono"/>
                <a:cs typeface="Andale Mono"/>
              </a:rPr>
              <a:t> component</a:t>
            </a:r>
            <a:r>
              <a:rPr lang="en-US" sz="900" dirty="0">
                <a:latin typeface="Andale Mono"/>
                <a:cs typeface="Andale Mono"/>
              </a:rPr>
              <a:t>-&gt;</a:t>
            </a:r>
            <a:r>
              <a:rPr lang="en-US" sz="900" dirty="0" err="1">
                <a:latin typeface="Andale Mono"/>
                <a:cs typeface="Andale Mono"/>
              </a:rPr>
              <a:t>inp</a:t>
            </a:r>
            <a:r>
              <a:rPr lang="en-US" sz="900" dirty="0">
                <a:latin typeface="Andale Mono"/>
                <a:cs typeface="Andale Mono"/>
              </a:rPr>
              <a:t> = component-&gt;</a:t>
            </a:r>
            <a:r>
              <a:rPr lang="en-US" sz="900" dirty="0" err="1">
                <a:latin typeface="Andale Mono"/>
                <a:cs typeface="Andale Mono"/>
              </a:rPr>
              <a:t>inp</a:t>
            </a:r>
            <a:r>
              <a:rPr lang="en-US" sz="900" dirty="0">
                <a:latin typeface="Andale Mono"/>
                <a:cs typeface="Andale Mono"/>
              </a:rPr>
              <a:t> + weight * </a:t>
            </a:r>
            <a:r>
              <a:rPr lang="en-US" sz="900" dirty="0" err="1">
                <a:latin typeface="Andale Mono"/>
                <a:cs typeface="Andale Mono"/>
              </a:rPr>
              <a:t>one_over_rc_float</a:t>
            </a:r>
            <a:r>
              <a:rPr lang="en-US" sz="900" dirty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r>
              <a:rPr lang="en-US" sz="900" dirty="0"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60458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</a:rPr>
              <a:t>ComponentArray</a:t>
            </a:r>
            <a:r>
              <a:rPr lang="en-US" dirty="0" smtClean="0">
                <a:latin typeface="Arial" charset="0"/>
              </a:rPr>
              <a:t> declaration </a:t>
            </a:r>
            <a:r>
              <a:rPr lang="en-US" dirty="0" smtClean="0">
                <a:latin typeface="Arial" charset="0"/>
              </a:rPr>
              <a:t>(LEMS-Lite)</a:t>
            </a:r>
            <a:endParaRPr lang="en-US" dirty="0">
              <a:latin typeface="Arial" charset="0"/>
            </a:endParaRP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>
                <a:latin typeface="Andale Mono"/>
                <a:cs typeface="Andale Mono"/>
              </a:rPr>
              <a:t>&lt;</a:t>
            </a:r>
            <a:r>
              <a:rPr lang="en-US" sz="1200" dirty="0" err="1" smtClean="0">
                <a:latin typeface="Andale Mono"/>
                <a:cs typeface="Andale Mono"/>
              </a:rPr>
              <a:t>Datasources</a:t>
            </a:r>
            <a:r>
              <a:rPr lang="en-US" sz="1200" dirty="0" smtClean="0">
                <a:latin typeface="Andale Mono"/>
                <a:cs typeface="Andale Mono"/>
              </a:rPr>
              <a:t>&gt;</a:t>
            </a:r>
          </a:p>
          <a:p>
            <a:pPr marL="0" indent="0">
              <a:buNone/>
            </a:pPr>
            <a:r>
              <a:rPr lang="en-US" sz="1200" dirty="0" smtClean="0">
                <a:latin typeface="Andale Mono"/>
                <a:cs typeface="Andale Mono"/>
              </a:rPr>
              <a:t>  &lt;</a:t>
            </a:r>
            <a:r>
              <a:rPr lang="en-US" sz="1200" dirty="0">
                <a:latin typeface="Andale Mono"/>
                <a:cs typeface="Andale Mono"/>
              </a:rPr>
              <a:t>Array name='</a:t>
            </a:r>
            <a:r>
              <a:rPr lang="en-US" sz="1200" dirty="0" smtClean="0">
                <a:latin typeface="Andale Mono"/>
                <a:cs typeface="Andale Mono"/>
              </a:rPr>
              <a:t>pop0_bias’&gt; &lt;</a:t>
            </a:r>
            <a:r>
              <a:rPr lang="en-US" sz="1200" dirty="0" err="1">
                <a:latin typeface="Andale Mono"/>
                <a:cs typeface="Andale Mono"/>
              </a:rPr>
              <a:t>FileSource</a:t>
            </a:r>
            <a:r>
              <a:rPr lang="en-US" sz="1200" dirty="0">
                <a:latin typeface="Andale Mono"/>
                <a:cs typeface="Andale Mono"/>
              </a:rPr>
              <a:t> file='f_params_pop0' column='1'/&gt; &lt;/Array&gt;</a:t>
            </a:r>
          </a:p>
          <a:p>
            <a:pPr marL="0" indent="0">
              <a:buNone/>
            </a:pPr>
            <a:r>
              <a:rPr lang="en-US" sz="1200" dirty="0" smtClean="0">
                <a:latin typeface="Andale Mono"/>
                <a:cs typeface="Andale Mono"/>
              </a:rPr>
              <a:t>  &lt;</a:t>
            </a:r>
            <a:r>
              <a:rPr lang="en-US" sz="1200" dirty="0">
                <a:latin typeface="Andale Mono"/>
                <a:cs typeface="Andale Mono"/>
              </a:rPr>
              <a:t>Array name='</a:t>
            </a:r>
            <a:r>
              <a:rPr lang="en-US" sz="1200" dirty="0" smtClean="0">
                <a:latin typeface="Andale Mono"/>
                <a:cs typeface="Andale Mono"/>
              </a:rPr>
              <a:t>pop0_gain’&gt; &lt;</a:t>
            </a:r>
            <a:r>
              <a:rPr lang="en-US" sz="1200" dirty="0" err="1">
                <a:latin typeface="Andale Mono"/>
                <a:cs typeface="Andale Mono"/>
              </a:rPr>
              <a:t>FileSource</a:t>
            </a:r>
            <a:r>
              <a:rPr lang="en-US" sz="1200" dirty="0">
                <a:latin typeface="Andale Mono"/>
                <a:cs typeface="Andale Mono"/>
              </a:rPr>
              <a:t> file='f_params_pop0' column='2'/&gt; &lt;/Array&gt;</a:t>
            </a:r>
          </a:p>
          <a:p>
            <a:pPr marL="0" indent="0">
              <a:buNone/>
            </a:pPr>
            <a:r>
              <a:rPr lang="en-US" sz="1200" dirty="0">
                <a:latin typeface="Andale Mono"/>
                <a:cs typeface="Andale Mono"/>
              </a:rPr>
              <a:t>  </a:t>
            </a:r>
            <a:r>
              <a:rPr lang="en-US" sz="1200" dirty="0" smtClean="0">
                <a:latin typeface="Andale Mono"/>
                <a:cs typeface="Andale Mono"/>
              </a:rPr>
              <a:t>&lt;</a:t>
            </a:r>
            <a:r>
              <a:rPr lang="en-US" sz="1200" dirty="0">
                <a:latin typeface="Andale Mono"/>
                <a:cs typeface="Andale Mono"/>
              </a:rPr>
              <a:t>Array name='pop0_constInput'&gt; &lt;</a:t>
            </a:r>
            <a:r>
              <a:rPr lang="en-US" sz="1200" dirty="0" err="1">
                <a:latin typeface="Andale Mono"/>
                <a:cs typeface="Andale Mono"/>
              </a:rPr>
              <a:t>FileSource</a:t>
            </a:r>
            <a:r>
              <a:rPr lang="en-US" sz="1200" dirty="0">
                <a:latin typeface="Andale Mono"/>
                <a:cs typeface="Andale Mono"/>
              </a:rPr>
              <a:t> file='f_params_pop0' column='3'/&gt; &lt;/Array&gt;</a:t>
            </a:r>
          </a:p>
          <a:p>
            <a:pPr marL="0" indent="0">
              <a:buNone/>
            </a:pPr>
            <a:r>
              <a:rPr lang="en-US" sz="1200" dirty="0" smtClean="0">
                <a:latin typeface="Andale Mono"/>
                <a:cs typeface="Andale Mono"/>
              </a:rPr>
              <a:t>  &lt;</a:t>
            </a:r>
            <a:r>
              <a:rPr lang="en-US" sz="1200" dirty="0">
                <a:latin typeface="Andale Mono"/>
                <a:cs typeface="Andale Mono"/>
              </a:rPr>
              <a:t>Array name='pop0_inp'</a:t>
            </a:r>
            <a:r>
              <a:rPr lang="en-US" sz="1200" dirty="0" smtClean="0">
                <a:latin typeface="Andale Mono"/>
                <a:cs typeface="Andale Mono"/>
              </a:rPr>
              <a:t>&gt; &lt;</a:t>
            </a:r>
            <a:r>
              <a:rPr lang="en-US" sz="1200" dirty="0" err="1">
                <a:latin typeface="Andale Mono"/>
                <a:cs typeface="Andale Mono"/>
              </a:rPr>
              <a:t>FileSource</a:t>
            </a:r>
            <a:r>
              <a:rPr lang="en-US" sz="1200" dirty="0">
                <a:latin typeface="Andale Mono"/>
                <a:cs typeface="Andale Mono"/>
              </a:rPr>
              <a:t> file='f_params_pop0' column='4'/&gt; &lt;/Array&gt;</a:t>
            </a:r>
            <a:endParaRPr lang="en-US" sz="1200" dirty="0" smtClean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200" dirty="0" smtClean="0">
                <a:latin typeface="Andale Mono"/>
                <a:cs typeface="Andale Mono"/>
              </a:rPr>
              <a:t>&lt;</a:t>
            </a:r>
            <a:r>
              <a:rPr lang="en-US" sz="1200" dirty="0" err="1" smtClean="0">
                <a:latin typeface="Andale Mono"/>
                <a:cs typeface="Andale Mono"/>
              </a:rPr>
              <a:t>Datasources</a:t>
            </a:r>
            <a:r>
              <a:rPr lang="en-US" sz="1200" dirty="0" smtClean="0">
                <a:latin typeface="Andale Mono"/>
                <a:cs typeface="Andale Mono"/>
              </a:rPr>
              <a:t>/&gt;</a:t>
            </a:r>
          </a:p>
          <a:p>
            <a:pPr marL="0" indent="0">
              <a:buNone/>
            </a:pPr>
            <a:endParaRPr lang="en-US" sz="12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200" dirty="0" smtClean="0">
                <a:latin typeface="Andale Mono"/>
                <a:cs typeface="Andale Mono"/>
              </a:rPr>
              <a:t>&lt;</a:t>
            </a:r>
            <a:r>
              <a:rPr lang="en-US" sz="1200" dirty="0" err="1">
                <a:latin typeface="Andale Mono"/>
                <a:cs typeface="Andale Mono"/>
              </a:rPr>
              <a:t>ComponentArray</a:t>
            </a:r>
            <a:r>
              <a:rPr lang="en-US" sz="1200" dirty="0">
                <a:latin typeface="Andale Mono"/>
                <a:cs typeface="Andale Mono"/>
              </a:rPr>
              <a:t> name="level0" component="</a:t>
            </a:r>
            <a:r>
              <a:rPr lang="en-US" sz="1200" dirty="0" err="1">
                <a:latin typeface="Andale Mono"/>
                <a:cs typeface="Andale Mono"/>
              </a:rPr>
              <a:t>lif_neuron</a:t>
            </a:r>
            <a:r>
              <a:rPr lang="en-US" sz="1200" dirty="0">
                <a:latin typeface="Andale Mono"/>
                <a:cs typeface="Andale Mono"/>
              </a:rPr>
              <a:t>" size="3000"&gt;</a:t>
            </a:r>
          </a:p>
          <a:p>
            <a:pPr marL="0" indent="0">
              <a:buNone/>
            </a:pPr>
            <a:r>
              <a:rPr lang="en-US" sz="1200" dirty="0">
                <a:latin typeface="Andale Mono"/>
                <a:cs typeface="Andale Mono"/>
              </a:rPr>
              <a:t>  &lt;let parameter="</a:t>
            </a:r>
            <a:r>
              <a:rPr lang="en-US" sz="1200" dirty="0" err="1">
                <a:latin typeface="Andale Mono"/>
                <a:cs typeface="Andale Mono"/>
              </a:rPr>
              <a:t>constInput</a:t>
            </a:r>
            <a:r>
              <a:rPr lang="en-US" sz="1200" dirty="0">
                <a:latin typeface="Andale Mono"/>
                <a:cs typeface="Andale Mono"/>
              </a:rPr>
              <a:t>" array="pop0_constInput"/&gt;</a:t>
            </a:r>
          </a:p>
          <a:p>
            <a:pPr marL="0" indent="0">
              <a:buNone/>
            </a:pPr>
            <a:r>
              <a:rPr lang="en-US" sz="1200" dirty="0">
                <a:latin typeface="Andale Mono"/>
                <a:cs typeface="Andale Mono"/>
              </a:rPr>
              <a:t>  &lt;let parameter="bias" array="pop0_bias"/&gt;</a:t>
            </a:r>
          </a:p>
          <a:p>
            <a:pPr marL="0" indent="0">
              <a:buNone/>
            </a:pPr>
            <a:r>
              <a:rPr lang="en-US" sz="1200" dirty="0">
                <a:latin typeface="Andale Mono"/>
                <a:cs typeface="Andale Mono"/>
              </a:rPr>
              <a:t>  &lt;let parameter="gain" array="pop0_gain"/&gt;</a:t>
            </a:r>
          </a:p>
          <a:p>
            <a:pPr marL="0" indent="0">
              <a:buNone/>
            </a:pPr>
            <a:r>
              <a:rPr lang="en-US" sz="1200" dirty="0">
                <a:latin typeface="Andale Mono"/>
                <a:cs typeface="Andale Mono"/>
              </a:rPr>
              <a:t>  &lt;</a:t>
            </a:r>
            <a:r>
              <a:rPr lang="en-US" sz="1200" dirty="0" err="1">
                <a:latin typeface="Andale Mono"/>
                <a:cs typeface="Andale Mono"/>
              </a:rPr>
              <a:t>initialise</a:t>
            </a:r>
            <a:r>
              <a:rPr lang="en-US" sz="1200" dirty="0">
                <a:latin typeface="Andale Mono"/>
                <a:cs typeface="Andale Mono"/>
              </a:rPr>
              <a:t> </a:t>
            </a:r>
            <a:r>
              <a:rPr lang="en-US" sz="1200" dirty="0" err="1">
                <a:latin typeface="Andale Mono"/>
                <a:cs typeface="Andale Mono"/>
              </a:rPr>
              <a:t>state_variable</a:t>
            </a:r>
            <a:r>
              <a:rPr lang="en-US" sz="1200" dirty="0">
                <a:latin typeface="Andale Mono"/>
                <a:cs typeface="Andale Mono"/>
              </a:rPr>
              <a:t>="</a:t>
            </a:r>
            <a:r>
              <a:rPr lang="en-US" sz="1200" dirty="0" err="1">
                <a:latin typeface="Andale Mono"/>
                <a:cs typeface="Andale Mono"/>
              </a:rPr>
              <a:t>inp</a:t>
            </a:r>
            <a:r>
              <a:rPr lang="en-US" sz="1200" dirty="0">
                <a:latin typeface="Andale Mono"/>
                <a:cs typeface="Andale Mono"/>
              </a:rPr>
              <a:t>" array="pop0_inp" /&gt;</a:t>
            </a:r>
          </a:p>
          <a:p>
            <a:pPr marL="0" indent="0">
              <a:buNone/>
            </a:pPr>
            <a:r>
              <a:rPr lang="en-US" sz="1200" dirty="0">
                <a:latin typeface="Andale Mono"/>
                <a:cs typeface="Andale Mono"/>
              </a:rPr>
              <a:t>&lt;/</a:t>
            </a:r>
            <a:r>
              <a:rPr lang="en-US" sz="1200" dirty="0" err="1">
                <a:latin typeface="Andale Mono"/>
                <a:cs typeface="Andale Mono"/>
              </a:rPr>
              <a:t>ComponentArray</a:t>
            </a:r>
            <a:r>
              <a:rPr lang="en-US" sz="1200" dirty="0" smtClean="0">
                <a:latin typeface="Andale Mono"/>
                <a:cs typeface="Andale Mono"/>
              </a:rPr>
              <a:t>&gt;</a:t>
            </a:r>
            <a:endParaRPr lang="en-US" sz="1200" dirty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1255604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</a:rPr>
              <a:t>ComponentArray</a:t>
            </a:r>
            <a:r>
              <a:rPr lang="en-US" dirty="0" smtClean="0">
                <a:latin typeface="Arial" charset="0"/>
              </a:rPr>
              <a:t> declaration</a:t>
            </a:r>
            <a:r>
              <a:rPr lang="en-US" dirty="0" smtClean="0">
                <a:latin typeface="Arial" charset="0"/>
              </a:rPr>
              <a:t> (Generated C)</a:t>
            </a:r>
            <a:endParaRPr lang="en-US" dirty="0">
              <a:latin typeface="Arial" charset="0"/>
            </a:endParaRP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level0_array level0 </a:t>
            </a:r>
            <a:r>
              <a:rPr lang="pl-PL" sz="1200" dirty="0" smtClean="0">
                <a:latin typeface="Andale Mono"/>
                <a:cs typeface="Andale Mono"/>
              </a:rPr>
              <a:t>= </a:t>
            </a:r>
          </a:p>
          <a:p>
            <a:pPr marL="0" indent="0">
              <a:buNone/>
            </a:pPr>
            <a:r>
              <a:rPr lang="pl-PL" sz="1200" dirty="0" smtClean="0">
                <a:latin typeface="Andale Mono"/>
                <a:cs typeface="Andale Mono"/>
              </a:rPr>
              <a:t>{</a:t>
            </a:r>
            <a:endParaRPr lang="pl-PL" sz="12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    .</a:t>
            </a:r>
            <a:r>
              <a:rPr lang="pl-PL" sz="1200" dirty="0" err="1">
                <a:latin typeface="Andale Mono"/>
                <a:cs typeface="Andale Mono"/>
              </a:rPr>
              <a:t>size</a:t>
            </a:r>
            <a:r>
              <a:rPr lang="pl-PL" sz="1200" dirty="0">
                <a:latin typeface="Andale Mono"/>
                <a:cs typeface="Andale Mono"/>
              </a:rPr>
              <a:t>=3000,</a:t>
            </a:r>
          </a:p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    .</a:t>
            </a:r>
            <a:r>
              <a:rPr lang="pl-PL" sz="1200" dirty="0" err="1">
                <a:latin typeface="Andale Mono"/>
                <a:cs typeface="Andale Mono"/>
              </a:rPr>
              <a:t>components</a:t>
            </a:r>
            <a:r>
              <a:rPr lang="pl-PL" sz="1200" dirty="0">
                <a:latin typeface="Andale Mono"/>
                <a:cs typeface="Andale Mono"/>
              </a:rPr>
              <a:t>={</a:t>
            </a:r>
          </a:p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        {.</a:t>
            </a:r>
            <a:r>
              <a:rPr lang="pl-PL" sz="1200" dirty="0" err="1">
                <a:latin typeface="Andale Mono"/>
                <a:cs typeface="Andale Mono"/>
              </a:rPr>
              <a:t>constInput</a:t>
            </a:r>
            <a:r>
              <a:rPr lang="pl-PL" sz="1200" dirty="0">
                <a:latin typeface="Andale Mono"/>
                <a:cs typeface="Andale Mono"/>
              </a:rPr>
              <a:t>=-3.84473, .</a:t>
            </a:r>
            <a:r>
              <a:rPr lang="pl-PL" sz="1200" dirty="0" err="1">
                <a:latin typeface="Andale Mono"/>
                <a:cs typeface="Andale Mono"/>
              </a:rPr>
              <a:t>bias</a:t>
            </a:r>
            <a:r>
              <a:rPr lang="pl-PL" sz="1200" dirty="0">
                <a:latin typeface="Andale Mono"/>
                <a:cs typeface="Andale Mono"/>
              </a:rPr>
              <a:t>=10.31933, .</a:t>
            </a:r>
            <a:r>
              <a:rPr lang="pl-PL" sz="1200" dirty="0" err="1">
                <a:latin typeface="Andale Mono"/>
                <a:cs typeface="Andale Mono"/>
              </a:rPr>
              <a:t>inp</a:t>
            </a:r>
            <a:r>
              <a:rPr lang="pl-PL" sz="1200" dirty="0">
                <a:latin typeface="Andale Mono"/>
                <a:cs typeface="Andale Mono"/>
              </a:rPr>
              <a:t>=-0.00134, .</a:t>
            </a:r>
            <a:r>
              <a:rPr lang="pl-PL" sz="1200" dirty="0" err="1">
                <a:latin typeface="Andale Mono"/>
                <a:cs typeface="Andale Mono"/>
              </a:rPr>
              <a:t>gain</a:t>
            </a:r>
            <a:r>
              <a:rPr lang="pl-PL" sz="1200" dirty="0">
                <a:latin typeface="Andale Mono"/>
                <a:cs typeface="Andale Mono"/>
              </a:rPr>
              <a:t>=8.7792},</a:t>
            </a:r>
          </a:p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        {.</a:t>
            </a:r>
            <a:r>
              <a:rPr lang="pl-PL" sz="1200" dirty="0" err="1">
                <a:latin typeface="Andale Mono"/>
                <a:cs typeface="Andale Mono"/>
              </a:rPr>
              <a:t>constInput</a:t>
            </a:r>
            <a:r>
              <a:rPr lang="pl-PL" sz="1200" dirty="0">
                <a:latin typeface="Andale Mono"/>
                <a:cs typeface="Andale Mono"/>
              </a:rPr>
              <a:t>=-3.84473, .</a:t>
            </a:r>
            <a:r>
              <a:rPr lang="pl-PL" sz="1200" dirty="0" err="1">
                <a:latin typeface="Andale Mono"/>
                <a:cs typeface="Andale Mono"/>
              </a:rPr>
              <a:t>bias</a:t>
            </a:r>
            <a:r>
              <a:rPr lang="pl-PL" sz="1200" dirty="0">
                <a:latin typeface="Andale Mono"/>
                <a:cs typeface="Andale Mono"/>
              </a:rPr>
              <a:t>=5.94921, .</a:t>
            </a:r>
            <a:r>
              <a:rPr lang="pl-PL" sz="1200" dirty="0" err="1">
                <a:latin typeface="Andale Mono"/>
                <a:cs typeface="Andale Mono"/>
              </a:rPr>
              <a:t>inp</a:t>
            </a:r>
            <a:r>
              <a:rPr lang="pl-PL" sz="1200" dirty="0">
                <a:latin typeface="Andale Mono"/>
                <a:cs typeface="Andale Mono"/>
              </a:rPr>
              <a:t>=-0.00134, .</a:t>
            </a:r>
            <a:r>
              <a:rPr lang="pl-PL" sz="1200" dirty="0" err="1">
                <a:latin typeface="Andale Mono"/>
                <a:cs typeface="Andale Mono"/>
              </a:rPr>
              <a:t>gain</a:t>
            </a:r>
            <a:r>
              <a:rPr lang="pl-PL" sz="1200" dirty="0">
                <a:latin typeface="Andale Mono"/>
                <a:cs typeface="Andale Mono"/>
              </a:rPr>
              <a:t>=1.37988},</a:t>
            </a:r>
          </a:p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        {.</a:t>
            </a:r>
            <a:r>
              <a:rPr lang="pl-PL" sz="1200" dirty="0" err="1">
                <a:latin typeface="Andale Mono"/>
                <a:cs typeface="Andale Mono"/>
              </a:rPr>
              <a:t>constInput</a:t>
            </a:r>
            <a:r>
              <a:rPr lang="pl-PL" sz="1200" dirty="0">
                <a:latin typeface="Andale Mono"/>
                <a:cs typeface="Andale Mono"/>
              </a:rPr>
              <a:t>=-3.84473, .</a:t>
            </a:r>
            <a:r>
              <a:rPr lang="pl-PL" sz="1200" dirty="0" err="1">
                <a:latin typeface="Andale Mono"/>
                <a:cs typeface="Andale Mono"/>
              </a:rPr>
              <a:t>bias</a:t>
            </a:r>
            <a:r>
              <a:rPr lang="pl-PL" sz="1200" dirty="0">
                <a:latin typeface="Andale Mono"/>
                <a:cs typeface="Andale Mono"/>
              </a:rPr>
              <a:t>=0.63964, .</a:t>
            </a:r>
            <a:r>
              <a:rPr lang="pl-PL" sz="1200" dirty="0" err="1">
                <a:latin typeface="Andale Mono"/>
                <a:cs typeface="Andale Mono"/>
              </a:rPr>
              <a:t>inp</a:t>
            </a:r>
            <a:r>
              <a:rPr lang="pl-PL" sz="1200" dirty="0">
                <a:latin typeface="Andale Mono"/>
                <a:cs typeface="Andale Mono"/>
              </a:rPr>
              <a:t>=-0.00134, .</a:t>
            </a:r>
            <a:r>
              <a:rPr lang="pl-PL" sz="1200" dirty="0" err="1">
                <a:latin typeface="Andale Mono"/>
                <a:cs typeface="Andale Mono"/>
              </a:rPr>
              <a:t>gain</a:t>
            </a:r>
            <a:r>
              <a:rPr lang="pl-PL" sz="1200" dirty="0">
                <a:latin typeface="Andale Mono"/>
                <a:cs typeface="Andale Mono"/>
              </a:rPr>
              <a:t>=10.0195},</a:t>
            </a:r>
          </a:p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        {.</a:t>
            </a:r>
            <a:r>
              <a:rPr lang="pl-PL" sz="1200" dirty="0" err="1">
                <a:latin typeface="Andale Mono"/>
                <a:cs typeface="Andale Mono"/>
              </a:rPr>
              <a:t>constInput</a:t>
            </a:r>
            <a:r>
              <a:rPr lang="pl-PL" sz="1200" dirty="0">
                <a:latin typeface="Andale Mono"/>
                <a:cs typeface="Andale Mono"/>
              </a:rPr>
              <a:t>=-3.76855, .</a:t>
            </a:r>
            <a:r>
              <a:rPr lang="pl-PL" sz="1200" dirty="0" err="1">
                <a:latin typeface="Andale Mono"/>
                <a:cs typeface="Andale Mono"/>
              </a:rPr>
              <a:t>bias</a:t>
            </a:r>
            <a:r>
              <a:rPr lang="pl-PL" sz="1200" dirty="0">
                <a:latin typeface="Andale Mono"/>
                <a:cs typeface="Andale Mono"/>
              </a:rPr>
              <a:t>=10.31933, .</a:t>
            </a:r>
            <a:r>
              <a:rPr lang="pl-PL" sz="1200" dirty="0" err="1">
                <a:latin typeface="Andale Mono"/>
                <a:cs typeface="Andale Mono"/>
              </a:rPr>
              <a:t>inp</a:t>
            </a:r>
            <a:r>
              <a:rPr lang="pl-PL" sz="1200" dirty="0">
                <a:latin typeface="Andale Mono"/>
                <a:cs typeface="Andale Mono"/>
              </a:rPr>
              <a:t>=-25.93707, .</a:t>
            </a:r>
            <a:r>
              <a:rPr lang="pl-PL" sz="1200" dirty="0" err="1">
                <a:latin typeface="Andale Mono"/>
                <a:cs typeface="Andale Mono"/>
              </a:rPr>
              <a:t>gain</a:t>
            </a:r>
            <a:r>
              <a:rPr lang="pl-PL" sz="1200" dirty="0">
                <a:latin typeface="Andale Mono"/>
                <a:cs typeface="Andale Mono"/>
              </a:rPr>
              <a:t>=8.7792},</a:t>
            </a:r>
          </a:p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        {.</a:t>
            </a:r>
            <a:r>
              <a:rPr lang="pl-PL" sz="1200" dirty="0" err="1">
                <a:latin typeface="Andale Mono"/>
                <a:cs typeface="Andale Mono"/>
              </a:rPr>
              <a:t>constInput</a:t>
            </a:r>
            <a:r>
              <a:rPr lang="pl-PL" sz="1200" dirty="0">
                <a:latin typeface="Andale Mono"/>
                <a:cs typeface="Andale Mono"/>
              </a:rPr>
              <a:t>=-3.76855, .</a:t>
            </a:r>
            <a:r>
              <a:rPr lang="pl-PL" sz="1200" dirty="0" err="1">
                <a:latin typeface="Andale Mono"/>
                <a:cs typeface="Andale Mono"/>
              </a:rPr>
              <a:t>bias</a:t>
            </a:r>
            <a:r>
              <a:rPr lang="pl-PL" sz="1200" dirty="0">
                <a:latin typeface="Andale Mono"/>
                <a:cs typeface="Andale Mono"/>
              </a:rPr>
              <a:t>=5.94921, .</a:t>
            </a:r>
            <a:r>
              <a:rPr lang="pl-PL" sz="1200" dirty="0" err="1">
                <a:latin typeface="Andale Mono"/>
                <a:cs typeface="Andale Mono"/>
              </a:rPr>
              <a:t>inp</a:t>
            </a:r>
            <a:r>
              <a:rPr lang="pl-PL" sz="1200" dirty="0">
                <a:latin typeface="Andale Mono"/>
                <a:cs typeface="Andale Mono"/>
              </a:rPr>
              <a:t>=-25.93707, .</a:t>
            </a:r>
            <a:r>
              <a:rPr lang="pl-PL" sz="1200" dirty="0" err="1">
                <a:latin typeface="Andale Mono"/>
                <a:cs typeface="Andale Mono"/>
              </a:rPr>
              <a:t>gain</a:t>
            </a:r>
            <a:r>
              <a:rPr lang="pl-PL" sz="1200" dirty="0">
                <a:latin typeface="Andale Mono"/>
                <a:cs typeface="Andale Mono"/>
              </a:rPr>
              <a:t>=1.37988},</a:t>
            </a:r>
          </a:p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        {.</a:t>
            </a:r>
            <a:r>
              <a:rPr lang="pl-PL" sz="1200" dirty="0" err="1">
                <a:latin typeface="Andale Mono"/>
                <a:cs typeface="Andale Mono"/>
              </a:rPr>
              <a:t>constInput</a:t>
            </a:r>
            <a:r>
              <a:rPr lang="pl-PL" sz="1200" dirty="0">
                <a:latin typeface="Andale Mono"/>
                <a:cs typeface="Andale Mono"/>
              </a:rPr>
              <a:t>=-3.76855, .</a:t>
            </a:r>
            <a:r>
              <a:rPr lang="pl-PL" sz="1200" dirty="0" err="1">
                <a:latin typeface="Andale Mono"/>
                <a:cs typeface="Andale Mono"/>
              </a:rPr>
              <a:t>bias</a:t>
            </a:r>
            <a:r>
              <a:rPr lang="pl-PL" sz="1200" dirty="0">
                <a:latin typeface="Andale Mono"/>
                <a:cs typeface="Andale Mono"/>
              </a:rPr>
              <a:t>=0.63964, .</a:t>
            </a:r>
            <a:r>
              <a:rPr lang="pl-PL" sz="1200" dirty="0" err="1">
                <a:latin typeface="Andale Mono"/>
                <a:cs typeface="Andale Mono"/>
              </a:rPr>
              <a:t>inp</a:t>
            </a:r>
            <a:r>
              <a:rPr lang="pl-PL" sz="1200" dirty="0">
                <a:latin typeface="Andale Mono"/>
                <a:cs typeface="Andale Mono"/>
              </a:rPr>
              <a:t>=-25.93707, .</a:t>
            </a:r>
            <a:r>
              <a:rPr lang="pl-PL" sz="1200" dirty="0" err="1">
                <a:latin typeface="Andale Mono"/>
                <a:cs typeface="Andale Mono"/>
              </a:rPr>
              <a:t>gain</a:t>
            </a:r>
            <a:r>
              <a:rPr lang="pl-PL" sz="1200" dirty="0">
                <a:latin typeface="Andale Mono"/>
                <a:cs typeface="Andale Mono"/>
              </a:rPr>
              <a:t>=10.0195},</a:t>
            </a:r>
          </a:p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        {.</a:t>
            </a:r>
            <a:r>
              <a:rPr lang="pl-PL" sz="1200" dirty="0" err="1">
                <a:latin typeface="Andale Mono"/>
                <a:cs typeface="Andale Mono"/>
              </a:rPr>
              <a:t>constInput</a:t>
            </a:r>
            <a:r>
              <a:rPr lang="pl-PL" sz="1200" dirty="0">
                <a:latin typeface="Andale Mono"/>
                <a:cs typeface="Andale Mono"/>
              </a:rPr>
              <a:t>=-19.9043, .</a:t>
            </a:r>
            <a:r>
              <a:rPr lang="pl-PL" sz="1200" dirty="0" err="1">
                <a:latin typeface="Andale Mono"/>
                <a:cs typeface="Andale Mono"/>
              </a:rPr>
              <a:t>bias</a:t>
            </a:r>
            <a:r>
              <a:rPr lang="pl-PL" sz="1200" dirty="0">
                <a:latin typeface="Andale Mono"/>
                <a:cs typeface="Andale Mono"/>
              </a:rPr>
              <a:t>=10.31933, .</a:t>
            </a:r>
            <a:r>
              <a:rPr lang="pl-PL" sz="1200" dirty="0" err="1">
                <a:latin typeface="Andale Mono"/>
                <a:cs typeface="Andale Mono"/>
              </a:rPr>
              <a:t>inp</a:t>
            </a:r>
            <a:r>
              <a:rPr lang="pl-PL" sz="1200" dirty="0">
                <a:latin typeface="Andale Mono"/>
                <a:cs typeface="Andale Mono"/>
              </a:rPr>
              <a:t>=7.22445, .</a:t>
            </a:r>
            <a:r>
              <a:rPr lang="pl-PL" sz="1200" dirty="0" err="1">
                <a:latin typeface="Andale Mono"/>
                <a:cs typeface="Andale Mono"/>
              </a:rPr>
              <a:t>gain</a:t>
            </a:r>
            <a:r>
              <a:rPr lang="pl-PL" sz="1200" dirty="0">
                <a:latin typeface="Andale Mono"/>
                <a:cs typeface="Andale Mono"/>
              </a:rPr>
              <a:t>=8.7792}</a:t>
            </a:r>
            <a:r>
              <a:rPr lang="pl-PL" sz="1200" dirty="0" smtClean="0">
                <a:latin typeface="Andale Mono"/>
                <a:cs typeface="Andale Mono"/>
              </a:rPr>
              <a:t>,</a:t>
            </a:r>
            <a:endParaRPr lang="pl-PL" sz="12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pl-PL" sz="1200" dirty="0" smtClean="0">
                <a:latin typeface="Andale Mono"/>
                <a:cs typeface="Andale Mono"/>
              </a:rPr>
              <a:t>        … }</a:t>
            </a:r>
          </a:p>
          <a:p>
            <a:pPr marL="0" indent="0">
              <a:buNone/>
            </a:pPr>
            <a:r>
              <a:rPr lang="pl-PL" sz="1200" dirty="0">
                <a:latin typeface="Andale Mono"/>
                <a:cs typeface="Andale Mono"/>
              </a:rPr>
              <a:t>}</a:t>
            </a:r>
            <a:endParaRPr lang="pl-PL" sz="1200" dirty="0" smtClean="0">
              <a:latin typeface="Andale Mono"/>
              <a:cs typeface="Andale Mono"/>
            </a:endParaRPr>
          </a:p>
        </p:txBody>
      </p:sp>
    </p:spTree>
    <p:extLst>
      <p:ext uri="{BB962C8B-B14F-4D97-AF65-F5344CB8AC3E}">
        <p14:creationId xmlns:p14="http://schemas.microsoft.com/office/powerpoint/2010/main" val="2670302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>
                <a:latin typeface="Arial" charset="0"/>
              </a:rPr>
              <a:t>ComponentArray</a:t>
            </a:r>
            <a:r>
              <a:rPr lang="en-US" dirty="0" smtClean="0">
                <a:latin typeface="Arial" charset="0"/>
              </a:rPr>
              <a:t> declaration</a:t>
            </a:r>
            <a:r>
              <a:rPr lang="en-US" dirty="0" smtClean="0">
                <a:latin typeface="Arial" charset="0"/>
              </a:rPr>
              <a:t> (Generated C)</a:t>
            </a:r>
            <a:endParaRPr lang="en-US" dirty="0">
              <a:latin typeface="Arial" charset="0"/>
            </a:endParaRP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000" dirty="0">
                <a:latin typeface="Andale Mono"/>
                <a:cs typeface="Andale Mono"/>
              </a:rPr>
              <a:t>void update_level0_array(</a:t>
            </a:r>
            <a:r>
              <a:rPr lang="en-US" sz="1000" dirty="0" smtClean="0">
                <a:latin typeface="Andale Mono"/>
                <a:cs typeface="Andale Mono"/>
              </a:rPr>
              <a:t>) {</a:t>
            </a:r>
            <a:endParaRPr lang="en-US" sz="10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000" dirty="0" smtClean="0">
                <a:latin typeface="Andale Mono"/>
                <a:cs typeface="Andale Mono"/>
              </a:rPr>
              <a:t>  </a:t>
            </a:r>
            <a:r>
              <a:rPr lang="en-US" sz="1000" dirty="0" err="1" smtClean="0">
                <a:latin typeface="Andale Mono"/>
                <a:cs typeface="Andale Mono"/>
              </a:rPr>
              <a:t>lif_neuron_OUTPUT_EVENT</a:t>
            </a:r>
            <a:r>
              <a:rPr lang="en-US" sz="1000" dirty="0" smtClean="0">
                <a:latin typeface="Andale Mono"/>
                <a:cs typeface="Andale Mono"/>
              </a:rPr>
              <a:t> </a:t>
            </a:r>
            <a:r>
              <a:rPr lang="en-US" sz="1000" dirty="0">
                <a:latin typeface="Andale Mono"/>
                <a:cs typeface="Andale Mono"/>
              </a:rPr>
              <a:t>SPIKE_STATUS[3000];</a:t>
            </a:r>
          </a:p>
          <a:p>
            <a:pPr marL="0" indent="0">
              <a:buNone/>
            </a:pPr>
            <a:r>
              <a:rPr lang="en-US" sz="1000" dirty="0">
                <a:latin typeface="Andale Mono"/>
                <a:cs typeface="Andale Mono"/>
              </a:rPr>
              <a:t> </a:t>
            </a:r>
            <a:r>
              <a:rPr lang="en-US" sz="1000" dirty="0" smtClean="0">
                <a:latin typeface="Andale Mono"/>
                <a:cs typeface="Andale Mono"/>
              </a:rPr>
              <a:t> double </a:t>
            </a:r>
            <a:r>
              <a:rPr lang="en-US" sz="1000" dirty="0" err="1">
                <a:latin typeface="Andale Mono"/>
                <a:cs typeface="Andale Mono"/>
              </a:rPr>
              <a:t>output_v</a:t>
            </a:r>
            <a:r>
              <a:rPr lang="en-US" sz="1000" dirty="0">
                <a:latin typeface="Andale Mono"/>
                <a:cs typeface="Andale Mono"/>
              </a:rPr>
              <a:t>[3000]</a:t>
            </a:r>
            <a:r>
              <a:rPr lang="en-US" sz="1000" dirty="0" smtClean="0">
                <a:latin typeface="Andale Mono"/>
                <a:cs typeface="Andale Mono"/>
              </a:rPr>
              <a:t>;</a:t>
            </a:r>
            <a:endParaRPr lang="en-US" sz="10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000" dirty="0">
                <a:latin typeface="Andale Mono"/>
                <a:cs typeface="Andale Mono"/>
              </a:rPr>
              <a:t> </a:t>
            </a:r>
            <a:r>
              <a:rPr lang="en-US" sz="1000" dirty="0" smtClean="0">
                <a:latin typeface="Andale Mono"/>
                <a:cs typeface="Andale Mono"/>
              </a:rPr>
              <a:t> </a:t>
            </a:r>
            <a:r>
              <a:rPr lang="en-US" sz="1000" dirty="0" err="1" smtClean="0">
                <a:latin typeface="Andale Mono"/>
                <a:cs typeface="Andale Mono"/>
              </a:rPr>
              <a:t>int</a:t>
            </a:r>
            <a:r>
              <a:rPr lang="en-US" sz="1000" dirty="0" smtClean="0">
                <a:latin typeface="Andale Mono"/>
                <a:cs typeface="Andale Mono"/>
              </a:rPr>
              <a:t> </a:t>
            </a:r>
            <a:r>
              <a:rPr lang="en-US" sz="1000" dirty="0">
                <a:latin typeface="Andale Mono"/>
                <a:cs typeface="Andale Mono"/>
              </a:rPr>
              <a:t>index = </a:t>
            </a:r>
            <a:r>
              <a:rPr lang="en-US" sz="1000">
                <a:latin typeface="Andale Mono"/>
                <a:cs typeface="Andale Mono"/>
              </a:rPr>
              <a:t>0</a:t>
            </a:r>
            <a:r>
              <a:rPr lang="en-US" sz="1000" smtClean="0">
                <a:latin typeface="Andale Mono"/>
                <a:cs typeface="Andale Mono"/>
              </a:rPr>
              <a:t>;</a:t>
            </a:r>
          </a:p>
          <a:p>
            <a:pPr marL="0" indent="0">
              <a:buNone/>
            </a:pPr>
            <a:endParaRPr lang="en-US" sz="10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000" dirty="0">
                <a:latin typeface="Andale Mono"/>
                <a:cs typeface="Andale Mono"/>
              </a:rPr>
              <a:t> </a:t>
            </a:r>
            <a:r>
              <a:rPr lang="en-US" sz="1000" dirty="0" smtClean="0">
                <a:latin typeface="Andale Mono"/>
                <a:cs typeface="Andale Mono"/>
              </a:rPr>
              <a:t> for</a:t>
            </a:r>
            <a:r>
              <a:rPr lang="en-US" sz="1000" dirty="0">
                <a:latin typeface="Andale Mono"/>
                <a:cs typeface="Andale Mono"/>
              </a:rPr>
              <a:t>(index = 0; index &lt; 3000; index++</a:t>
            </a:r>
            <a:r>
              <a:rPr lang="en-US" sz="1000" dirty="0" smtClean="0">
                <a:latin typeface="Andale Mono"/>
                <a:cs typeface="Andale Mono"/>
              </a:rPr>
              <a:t>) {</a:t>
            </a:r>
            <a:endParaRPr lang="en-US" sz="10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000" dirty="0">
                <a:latin typeface="Andale Mono"/>
                <a:cs typeface="Andale Mono"/>
              </a:rPr>
              <a:t> </a:t>
            </a:r>
            <a:r>
              <a:rPr lang="en-US" sz="1000" dirty="0" smtClean="0">
                <a:latin typeface="Andale Mono"/>
                <a:cs typeface="Andale Mono"/>
              </a:rPr>
              <a:t>   SPIKE_STATUS</a:t>
            </a:r>
            <a:r>
              <a:rPr lang="en-US" sz="1000" dirty="0">
                <a:latin typeface="Andale Mono"/>
                <a:cs typeface="Andale Mono"/>
              </a:rPr>
              <a:t>[index] = </a:t>
            </a:r>
            <a:r>
              <a:rPr lang="en-US" sz="1000" dirty="0" err="1">
                <a:latin typeface="Andale Mono"/>
                <a:cs typeface="Andale Mono"/>
              </a:rPr>
              <a:t>updateComponent_lif_neuron</a:t>
            </a:r>
            <a:r>
              <a:rPr lang="en-US" sz="1000" dirty="0">
                <a:latin typeface="Andale Mono"/>
                <a:cs typeface="Andale Mono"/>
              </a:rPr>
              <a:t>(&amp;level0.components[index]</a:t>
            </a:r>
            <a:r>
              <a:rPr lang="en-US" sz="1000" dirty="0" smtClean="0">
                <a:latin typeface="Andale Mono"/>
                <a:cs typeface="Andale Mono"/>
              </a:rPr>
              <a:t>, &amp;</a:t>
            </a:r>
            <a:r>
              <a:rPr lang="en-US" sz="1000" dirty="0" err="1">
                <a:latin typeface="Andale Mono"/>
                <a:cs typeface="Andale Mono"/>
              </a:rPr>
              <a:t>output_v</a:t>
            </a:r>
            <a:r>
              <a:rPr lang="en-US" sz="1000" dirty="0">
                <a:latin typeface="Andale Mono"/>
                <a:cs typeface="Andale Mono"/>
              </a:rPr>
              <a:t>[index]);</a:t>
            </a:r>
          </a:p>
          <a:p>
            <a:pPr marL="0" indent="0">
              <a:buNone/>
            </a:pPr>
            <a:r>
              <a:rPr lang="en-US" sz="1000" dirty="0">
                <a:latin typeface="Andale Mono"/>
                <a:cs typeface="Andale Mono"/>
              </a:rPr>
              <a:t> </a:t>
            </a:r>
            <a:r>
              <a:rPr lang="en-US" sz="1000" dirty="0" smtClean="0">
                <a:latin typeface="Andale Mono"/>
                <a:cs typeface="Andale Mono"/>
              </a:rPr>
              <a:t> }</a:t>
            </a:r>
            <a:endParaRPr lang="en-US" sz="10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000" dirty="0" smtClean="0">
                <a:latin typeface="Andale Mono"/>
                <a:cs typeface="Andale Mono"/>
              </a:rPr>
              <a:t>  </a:t>
            </a:r>
            <a:r>
              <a:rPr lang="en-US" sz="1000" dirty="0" err="1" smtClean="0">
                <a:latin typeface="Andale Mono"/>
                <a:cs typeface="Andale Mono"/>
              </a:rPr>
              <a:t>recordVariable</a:t>
            </a:r>
            <a:r>
              <a:rPr lang="en-US" sz="1000" dirty="0">
                <a:latin typeface="Andale Mono"/>
                <a:cs typeface="Andale Mono"/>
              </a:rPr>
              <a:t>("level0", "v", </a:t>
            </a:r>
            <a:r>
              <a:rPr lang="en-US" sz="1000" dirty="0" err="1">
                <a:latin typeface="Andale Mono"/>
                <a:cs typeface="Andale Mono"/>
              </a:rPr>
              <a:t>output_v</a:t>
            </a:r>
            <a:r>
              <a:rPr lang="en-US" sz="1000" dirty="0">
                <a:latin typeface="Andale Mono"/>
                <a:cs typeface="Andale Mono"/>
              </a:rPr>
              <a:t>, 3000);</a:t>
            </a:r>
          </a:p>
          <a:p>
            <a:pPr marL="0" indent="0">
              <a:buNone/>
            </a:pPr>
            <a:endParaRPr lang="en-US" sz="10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000" dirty="0" smtClean="0">
                <a:latin typeface="Andale Mono"/>
                <a:cs typeface="Andale Mono"/>
              </a:rPr>
              <a:t>  for </a:t>
            </a:r>
            <a:r>
              <a:rPr lang="en-US" sz="1000" dirty="0">
                <a:latin typeface="Andale Mono"/>
                <a:cs typeface="Andale Mono"/>
              </a:rPr>
              <a:t>(index = 0; index &lt; 3000; index+</a:t>
            </a:r>
            <a:r>
              <a:rPr lang="en-US" sz="1000" dirty="0" smtClean="0">
                <a:latin typeface="Andale Mono"/>
                <a:cs typeface="Andale Mono"/>
              </a:rPr>
              <a:t>+) {</a:t>
            </a:r>
          </a:p>
          <a:p>
            <a:pPr marL="0" indent="0">
              <a:buNone/>
            </a:pPr>
            <a:r>
              <a:rPr lang="en-US" sz="1000" dirty="0">
                <a:latin typeface="Andale Mono"/>
                <a:cs typeface="Andale Mono"/>
              </a:rPr>
              <a:t> </a:t>
            </a:r>
            <a:r>
              <a:rPr lang="en-US" sz="1000" dirty="0" smtClean="0">
                <a:latin typeface="Andale Mono"/>
                <a:cs typeface="Andale Mono"/>
              </a:rPr>
              <a:t>   if </a:t>
            </a:r>
            <a:r>
              <a:rPr lang="en-US" sz="1000" dirty="0">
                <a:latin typeface="Andale Mono"/>
                <a:cs typeface="Andale Mono"/>
              </a:rPr>
              <a:t>(SPIKE_STATUS[index] &amp; </a:t>
            </a:r>
            <a:r>
              <a:rPr lang="en-US" sz="1000" dirty="0" err="1">
                <a:latin typeface="Andale Mono"/>
                <a:cs typeface="Andale Mono"/>
              </a:rPr>
              <a:t>lif_neuron_spike_out</a:t>
            </a:r>
            <a:r>
              <a:rPr lang="en-US" sz="1000" dirty="0" smtClean="0">
                <a:latin typeface="Andale Mono"/>
                <a:cs typeface="Andale Mono"/>
              </a:rPr>
              <a:t>) {</a:t>
            </a:r>
            <a:endParaRPr lang="en-US" sz="10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000" dirty="0">
                <a:latin typeface="Andale Mono"/>
                <a:cs typeface="Andale Mono"/>
              </a:rPr>
              <a:t>            pop0_to_pop1_spike_in(index);</a:t>
            </a:r>
          </a:p>
          <a:p>
            <a:pPr marL="0" indent="0">
              <a:buNone/>
            </a:pPr>
            <a:r>
              <a:rPr lang="en-US" sz="1000" dirty="0" smtClean="0">
                <a:latin typeface="Andale Mono"/>
                <a:cs typeface="Andale Mono"/>
              </a:rPr>
              <a:t>    }</a:t>
            </a:r>
            <a:endParaRPr lang="en-US" sz="10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000" dirty="0">
                <a:latin typeface="Andale Mono"/>
                <a:cs typeface="Andale Mono"/>
              </a:rPr>
              <a:t> </a:t>
            </a:r>
            <a:r>
              <a:rPr lang="en-US" sz="1000" dirty="0" smtClean="0">
                <a:latin typeface="Andale Mono"/>
                <a:cs typeface="Andale Mono"/>
              </a:rPr>
              <a:t> }</a:t>
            </a:r>
            <a:endParaRPr lang="en-US" sz="1000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sz="1000" dirty="0">
                <a:latin typeface="Andale Mono"/>
                <a:cs typeface="Andale Mono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9716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1680" y="269309"/>
            <a:ext cx="8228160" cy="761840"/>
          </a:xfrm>
          <a:ln/>
        </p:spPr>
        <p:txBody>
          <a:bodyPr tIns="22530"/>
          <a:lstStyle/>
          <a:p>
            <a:pPr>
              <a:buClrTx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US"/>
              <a:t>Executing LEMS models via LEMS-Lite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2" y="1281736"/>
            <a:ext cx="8228160" cy="5576265"/>
          </a:xfrm>
          <a:ln/>
        </p:spPr>
        <p:txBody>
          <a:bodyPr/>
          <a:lstStyle/>
          <a:p>
            <a:pPr marL="390205" indent="-293733">
              <a:buSzPct val="45000"/>
              <a:buFont typeface="Wingdings" charset="0"/>
              <a:buChar char="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/>
              <a:t>Familiar old problem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2000"/>
              <a:t>Published descriptions of models in neuroscience are almost always inadequate for reproducing results.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2000"/>
              <a:t>You can't do much science if you can't  analyze, extend, reuse or build upon other people's work. </a:t>
            </a:r>
          </a:p>
          <a:p>
            <a:pPr marL="390205" indent="-293733">
              <a:buSzPct val="45000"/>
              <a:buFont typeface="Wingdings" charset="0"/>
              <a:buChar char="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/>
              <a:t>Familiar old solution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2000"/>
              <a:t>Declarative model descriptions using basic design principles form software engineering: separate logic (equations) from data (parameter values); avoid duplication; think about your design and refactor as needed.</a:t>
            </a:r>
          </a:p>
          <a:p>
            <a:pPr marL="1346281" lvl="1" indent="-515475">
              <a:spcBef>
                <a:spcPts val="4625"/>
              </a:spcBef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2000"/>
              <a:t> Implemented in LEMS/NeuroML. Related efforts include NineML, SpineML, SBML although these focus more on machine-readability, less on human writeability.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5410080" y="4638728"/>
            <a:ext cx="2517120" cy="650948"/>
          </a:xfrm>
          <a:prstGeom prst="wedgeRoundRectCallout">
            <a:avLst>
              <a:gd name="adj1" fmla="val -62620"/>
              <a:gd name="adj2" fmla="val 82565"/>
              <a:gd name="adj3" fmla="val 16667"/>
            </a:avLst>
          </a:pr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Neuroscience-specific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definitions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1317600" y="4821626"/>
            <a:ext cx="2607840" cy="409003"/>
          </a:xfrm>
          <a:prstGeom prst="wedgeRoundRectCallout">
            <a:avLst>
              <a:gd name="adj1" fmla="val 38954"/>
              <a:gd name="adj2" fmla="val 105500"/>
              <a:gd name="adj3" fmla="val 16667"/>
            </a:avLst>
          </a:pr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Phiysics, Geometry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Benefits of </a:t>
            </a:r>
            <a:r>
              <a:rPr lang="en-US" dirty="0" err="1" smtClean="0">
                <a:latin typeface="Arial" charset="0"/>
              </a:rPr>
              <a:t>HiveMind</a:t>
            </a:r>
            <a:r>
              <a:rPr lang="en-US" dirty="0" smtClean="0">
                <a:latin typeface="Arial" charset="0"/>
              </a:rPr>
              <a:t> code generation</a:t>
            </a:r>
            <a:endParaRPr lang="en-US" dirty="0">
              <a:latin typeface="Arial" charset="0"/>
            </a:endParaRPr>
          </a:p>
        </p:txBody>
      </p:sp>
      <p:sp>
        <p:nvSpPr>
          <p:cNvPr id="1741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High-level declarative descriptions</a:t>
            </a:r>
          </a:p>
          <a:p>
            <a:pPr lvl="1"/>
            <a:r>
              <a:rPr lang="en-US" dirty="0" smtClean="0"/>
              <a:t>Can be </a:t>
            </a:r>
            <a:r>
              <a:rPr lang="en-US" dirty="0"/>
              <a:t>easily </a:t>
            </a:r>
            <a:r>
              <a:rPr lang="en-US" dirty="0" smtClean="0"/>
              <a:t>generated from existing tools</a:t>
            </a:r>
          </a:p>
          <a:p>
            <a:pPr lvl="1"/>
            <a:r>
              <a:rPr lang="en-US" dirty="0" smtClean="0"/>
              <a:t>Allows neuroscientists to focus on neuroscience</a:t>
            </a:r>
          </a:p>
          <a:p>
            <a:r>
              <a:rPr lang="en-US" dirty="0" smtClean="0"/>
              <a:t>Generates C: cross-platform and mature tool-chains</a:t>
            </a:r>
          </a:p>
          <a:p>
            <a:r>
              <a:rPr lang="en-US" dirty="0"/>
              <a:t>Avoids programming for esoteric </a:t>
            </a:r>
            <a:r>
              <a:rPr lang="en-US" dirty="0" smtClean="0"/>
              <a:t>systems</a:t>
            </a:r>
            <a:endParaRPr lang="en-US" dirty="0" smtClean="0"/>
          </a:p>
          <a:p>
            <a:r>
              <a:rPr lang="en-US" dirty="0" smtClean="0"/>
              <a:t>Allows static declaration of memory</a:t>
            </a:r>
          </a:p>
          <a:p>
            <a:r>
              <a:rPr lang="en-US" dirty="0" smtClean="0"/>
              <a:t>Minimal yet efficient simulators</a:t>
            </a:r>
          </a:p>
          <a:p>
            <a:r>
              <a:rPr lang="en-US" dirty="0" smtClean="0"/>
              <a:t>Performance comparable to hand-optimized C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832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66560" y="295231"/>
            <a:ext cx="8228160" cy="558779"/>
          </a:xfrm>
          <a:ln/>
        </p:spPr>
        <p:txBody>
          <a:bodyPr tIns="22530"/>
          <a:lstStyle/>
          <a:p>
            <a:pPr>
              <a:buClrTx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US" sz="2900"/>
              <a:t>What next?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0480" y="1568326"/>
            <a:ext cx="8228160" cy="4526395"/>
          </a:xfrm>
          <a:ln/>
        </p:spPr>
        <p:txBody>
          <a:bodyPr/>
          <a:lstStyle/>
          <a:p>
            <a:pPr marL="390205" indent="-293733">
              <a:buSzPct val="45000"/>
              <a:buFont typeface="Wingdings" charset="0"/>
              <a:buChar char="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/>
              <a:t>How do you execute models?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>
                <a:solidFill>
                  <a:srgbClr val="808080"/>
                </a:solidFill>
              </a:rPr>
              <a:t>Map NeuroML/LEMS models to existing tools, such as Neuron.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>
                <a:solidFill>
                  <a:srgbClr val="808080"/>
                </a:solidFill>
              </a:rPr>
              <a:t>New simulators designed for the LEMS data model. jLEMS, pyLEMS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/>
              <a:t>Generate code for general purpose compilers.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/>
              <a:t>Generate code for custom hardware.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6720" cy="1143480"/>
          </a:xfrm>
          <a:ln/>
        </p:spPr>
        <p:txBody>
          <a:bodyPr/>
          <a:lstStyle/>
          <a:p>
            <a:pPr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/>
              <a:t>Why generate code rather than using Neuron, Moose, Genesis, Brian, PSICS etc? 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7762" y="1614411"/>
            <a:ext cx="8228160" cy="5057811"/>
          </a:xfrm>
          <a:ln/>
        </p:spPr>
        <p:txBody>
          <a:bodyPr/>
          <a:lstStyle/>
          <a:p>
            <a:pPr marL="390205" indent="-293733">
              <a:buSzPct val="45000"/>
              <a:buFont typeface="Wingdings" charset="0"/>
              <a:buChar char="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1800"/>
              <a:t>Exploit novel hardware including FPGAs and GPUs </a:t>
            </a:r>
          </a:p>
          <a:p>
            <a:pPr marL="390205" indent="-293733">
              <a:buSzPct val="45000"/>
              <a:buFont typeface="Wingdings" charset="0"/>
              <a:buChar char="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1800"/>
              <a:t>Work with more diverse models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1800"/>
              <a:t>Neuron already involves code generation, Moose relies on custom extensions</a:t>
            </a:r>
          </a:p>
          <a:p>
            <a:pPr marL="701218" indent="-603307">
              <a:buSzPct val="45000"/>
              <a:buFont typeface="Wingdings" charset="0"/>
              <a:buChar char="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1800"/>
              <a:t>Efficiency and memory footprint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1800"/>
              <a:t>Eg integerization of models (Mike Hull) </a:t>
            </a:r>
          </a:p>
          <a:p>
            <a:pPr marL="701218" indent="-603307">
              <a:buSzPct val="45000"/>
              <a:buFont typeface="Wingdings" charset="0"/>
              <a:buChar char="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1800"/>
              <a:t>Why not?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1800"/>
              <a:t>Models are like programs. The obvious thing is to compile them, not just run them on a language simulator. </a:t>
            </a:r>
          </a:p>
          <a:p>
            <a:pPr marL="1346281" lvl="1" indent="-515475">
              <a:buFont typeface="Times New Roman" charset="0"/>
              <a:buChar char="–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1800"/>
              <a:t>The alternative view is that models are like </a:t>
            </a:r>
            <a:r>
              <a:rPr lang="en-US" sz="1800" b="1"/>
              <a:t>data</a:t>
            </a:r>
            <a:r>
              <a:rPr lang="en-US" sz="1800"/>
              <a:t>, to be fed into specialist programs. It all depends on the completeness and diversity of your model specifications.</a:t>
            </a:r>
          </a:p>
          <a:p>
            <a:pPr marL="701218" indent="-603307">
              <a:buSzPct val="45000"/>
              <a:buFont typeface="Wingdings" charset="0"/>
              <a:buChar char=""/>
              <a:tabLst>
                <a:tab pos="390205" algn="l"/>
                <a:tab pos="492436" algn="l"/>
                <a:tab pos="907119" algn="l"/>
                <a:tab pos="1321803" algn="l"/>
                <a:tab pos="1736486" algn="l"/>
                <a:tab pos="2151169" algn="l"/>
                <a:tab pos="2565852" algn="l"/>
                <a:tab pos="2980535" algn="l"/>
                <a:tab pos="3395218" algn="l"/>
                <a:tab pos="3809901" algn="l"/>
                <a:tab pos="4224584" algn="l"/>
                <a:tab pos="4639267" algn="l"/>
                <a:tab pos="5053951" algn="l"/>
                <a:tab pos="5468634" algn="l"/>
                <a:tab pos="5883317" algn="l"/>
                <a:tab pos="6298000" algn="l"/>
                <a:tab pos="6712683" algn="l"/>
                <a:tab pos="7127366" algn="l"/>
                <a:tab pos="7542049" algn="l"/>
                <a:tab pos="7956732" algn="l"/>
                <a:tab pos="8371416" algn="l"/>
              </a:tabLst>
            </a:pPr>
            <a:r>
              <a:rPr lang="en-US" sz="1800"/>
              <a:t>Reaction against nature of existing tools that is perceived as hindering investigation of novel types of model.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 noChangeArrowheads="1"/>
          </p:cNvSpPr>
          <p:nvPr/>
        </p:nvSpPr>
        <p:spPr bwMode="auto">
          <a:xfrm>
            <a:off x="459361" y="290910"/>
            <a:ext cx="2743200" cy="2160227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LEMS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endParaRPr lang="en-GB" smtClean="0">
              <a:solidFill>
                <a:srgbClr val="000000"/>
              </a:solidFill>
              <a:cs typeface="DejaVu Sans" charset="0"/>
            </a:endParaRP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Embeds knowledge of: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endParaRPr lang="en-GB" smtClean="0">
              <a:solidFill>
                <a:srgbClr val="000000"/>
              </a:solidFill>
              <a:cs typeface="DejaVu Sans" charset="0"/>
            </a:endParaRP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Physics – dimensionality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Geometry – containment,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adjacency, trees,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1-D skeleton of 3-D tree</a:t>
            </a:r>
          </a:p>
        </p:txBody>
      </p:sp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6122880" y="4339176"/>
            <a:ext cx="2046240" cy="143007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Source code for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custom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hardware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5990400" y="2544749"/>
            <a:ext cx="2046240" cy="143007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Source code for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general purpose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hardware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474720" y="1615850"/>
            <a:ext cx="2291040" cy="1221248"/>
          </a:xfrm>
          <a:prstGeom prst="line">
            <a:avLst/>
          </a:prstGeom>
          <a:noFill/>
          <a:ln w="360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474722" y="2000372"/>
            <a:ext cx="2450880" cy="2704604"/>
          </a:xfrm>
          <a:prstGeom prst="line">
            <a:avLst/>
          </a:prstGeom>
          <a:noFill/>
          <a:ln w="360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46082" y="2714687"/>
            <a:ext cx="446400" cy="722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4000"/>
              <a:t>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AutoShape 1"/>
          <p:cNvSpPr>
            <a:spLocks noChangeArrowheads="1"/>
          </p:cNvSpPr>
          <p:nvPr/>
        </p:nvSpPr>
        <p:spPr bwMode="auto">
          <a:xfrm>
            <a:off x="459360" y="290911"/>
            <a:ext cx="2751840" cy="2357528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LEMS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endParaRPr lang="en-GB" smtClean="0">
              <a:solidFill>
                <a:srgbClr val="000000"/>
              </a:solidFill>
              <a:cs typeface="DejaVu Sans" charset="0"/>
            </a:endParaRP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Embeds knowledge of: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endParaRPr lang="en-GB" smtClean="0">
              <a:solidFill>
                <a:srgbClr val="000000"/>
              </a:solidFill>
              <a:cs typeface="DejaVu Sans" charset="0"/>
            </a:endParaRP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Physics – dimensionality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Geometry – containment,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adjacency, trees,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1-D skeleton of 3-D tree</a:t>
            </a:r>
          </a:p>
        </p:txBody>
      </p:sp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6253921" y="4310373"/>
            <a:ext cx="2046240" cy="143007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Source code for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general purpose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hardware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3362402" y="1906761"/>
            <a:ext cx="2658240" cy="2330165"/>
          </a:xfrm>
          <a:prstGeom prst="line">
            <a:avLst/>
          </a:prstGeom>
          <a:noFill/>
          <a:ln w="36000" cap="flat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07360" y="1906762"/>
            <a:ext cx="57888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4900">
                <a:solidFill>
                  <a:srgbClr val="DC2300"/>
                </a:solidFill>
              </a:rPr>
              <a:t>X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648320" y="1239971"/>
            <a:ext cx="3775680" cy="146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mtClean="0"/>
              <a:t>Single-step code generation embeds a lot of knowledge – physics, geometry, and numerics.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mtClean="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mtClean="0"/>
              <a:t>We've swapped a monolithic simulator for a monolithic code generator.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Freeform 1"/>
          <p:cNvSpPr>
            <a:spLocks noChangeArrowheads="1"/>
          </p:cNvSpPr>
          <p:nvPr/>
        </p:nvSpPr>
        <p:spPr bwMode="auto">
          <a:xfrm>
            <a:off x="0" y="3727113"/>
            <a:ext cx="4118400" cy="3132329"/>
          </a:xfrm>
          <a:custGeom>
            <a:avLst/>
            <a:gdLst>
              <a:gd name="T0" fmla="*/ 0 w 12612"/>
              <a:gd name="T1" fmla="*/ 9588 h 9590"/>
              <a:gd name="T2" fmla="*/ 0 w 12612"/>
              <a:gd name="T3" fmla="*/ 472 h 9590"/>
              <a:gd name="T4" fmla="*/ 10537 w 12612"/>
              <a:gd name="T5" fmla="*/ 1957 h 9590"/>
              <a:gd name="T6" fmla="*/ 12347 w 12612"/>
              <a:gd name="T7" fmla="*/ 9589 h 9590"/>
              <a:gd name="T8" fmla="*/ 0 w 12612"/>
              <a:gd name="T9" fmla="*/ 9588 h 95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612" h="9590">
                <a:moveTo>
                  <a:pt x="0" y="9588"/>
                </a:moveTo>
                <a:lnTo>
                  <a:pt x="0" y="472"/>
                </a:lnTo>
                <a:cubicBezTo>
                  <a:pt x="0" y="472"/>
                  <a:pt x="8106" y="0"/>
                  <a:pt x="10537" y="1957"/>
                </a:cubicBezTo>
                <a:cubicBezTo>
                  <a:pt x="12611" y="3626"/>
                  <a:pt x="12347" y="9589"/>
                  <a:pt x="12347" y="9589"/>
                </a:cubicBezTo>
                <a:lnTo>
                  <a:pt x="0" y="9588"/>
                </a:lnTo>
              </a:path>
            </a:pathLst>
          </a:custGeom>
          <a:solidFill>
            <a:srgbClr val="999999"/>
          </a:solidFill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36" tIns="41469" rIns="82936" bIns="41469" anchor="ctr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8194" name="Freeform 2"/>
          <p:cNvSpPr>
            <a:spLocks noChangeArrowheads="1"/>
          </p:cNvSpPr>
          <p:nvPr/>
        </p:nvSpPr>
        <p:spPr bwMode="auto">
          <a:xfrm>
            <a:off x="0" y="3634943"/>
            <a:ext cx="4269600" cy="3224499"/>
          </a:xfrm>
          <a:custGeom>
            <a:avLst/>
            <a:gdLst>
              <a:gd name="T0" fmla="*/ 0 w 13076"/>
              <a:gd name="T1" fmla="*/ 9872 h 9873"/>
              <a:gd name="T2" fmla="*/ 0 w 13076"/>
              <a:gd name="T3" fmla="*/ 755 h 9873"/>
              <a:gd name="T4" fmla="*/ 11001 w 13076"/>
              <a:gd name="T5" fmla="*/ 1957 h 9873"/>
              <a:gd name="T6" fmla="*/ 12346 w 13076"/>
              <a:gd name="T7" fmla="*/ 9872 h 9873"/>
              <a:gd name="T8" fmla="*/ 0 w 13076"/>
              <a:gd name="T9" fmla="*/ 9872 h 9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76" h="9873">
                <a:moveTo>
                  <a:pt x="0" y="9872"/>
                </a:moveTo>
                <a:lnTo>
                  <a:pt x="0" y="755"/>
                </a:lnTo>
                <a:cubicBezTo>
                  <a:pt x="0" y="755"/>
                  <a:pt x="8569" y="0"/>
                  <a:pt x="11001" y="1957"/>
                </a:cubicBezTo>
                <a:cubicBezTo>
                  <a:pt x="13075" y="3627"/>
                  <a:pt x="12346" y="9872"/>
                  <a:pt x="12346" y="9872"/>
                </a:cubicBezTo>
                <a:lnTo>
                  <a:pt x="0" y="9872"/>
                </a:lnTo>
              </a:path>
            </a:pathLst>
          </a:cu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36" tIns="41469" rIns="82936" bIns="41469" anchor="ctr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8195" name="Freeform 3"/>
          <p:cNvSpPr>
            <a:spLocks noChangeArrowheads="1"/>
          </p:cNvSpPr>
          <p:nvPr/>
        </p:nvSpPr>
        <p:spPr bwMode="auto">
          <a:xfrm>
            <a:off x="5133601" y="2"/>
            <a:ext cx="4010400" cy="2871661"/>
          </a:xfrm>
          <a:custGeom>
            <a:avLst/>
            <a:gdLst>
              <a:gd name="T0" fmla="*/ 1920 w 12282"/>
              <a:gd name="T1" fmla="*/ 0 h 8791"/>
              <a:gd name="T2" fmla="*/ 12281 w 12282"/>
              <a:gd name="T3" fmla="*/ 0 h 8791"/>
              <a:gd name="T4" fmla="*/ 12281 w 12282"/>
              <a:gd name="T5" fmla="*/ 7288 h 8791"/>
              <a:gd name="T6" fmla="*/ 1966 w 12282"/>
              <a:gd name="T7" fmla="*/ 6498 h 8791"/>
              <a:gd name="T8" fmla="*/ 1920 w 12282"/>
              <a:gd name="T9" fmla="*/ 0 h 87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2282" h="8791">
                <a:moveTo>
                  <a:pt x="1920" y="0"/>
                </a:moveTo>
                <a:lnTo>
                  <a:pt x="12281" y="0"/>
                </a:lnTo>
                <a:lnTo>
                  <a:pt x="12281" y="7288"/>
                </a:lnTo>
                <a:cubicBezTo>
                  <a:pt x="12281" y="7288"/>
                  <a:pt x="4477" y="8790"/>
                  <a:pt x="1966" y="6498"/>
                </a:cubicBezTo>
                <a:cubicBezTo>
                  <a:pt x="0" y="4704"/>
                  <a:pt x="1920" y="0"/>
                  <a:pt x="1920" y="0"/>
                </a:cubicBezTo>
              </a:path>
            </a:pathLst>
          </a:cu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36" tIns="41469" rIns="82936" bIns="41469" anchor="ctr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8196" name="Freeform 4"/>
          <p:cNvSpPr>
            <a:spLocks noChangeArrowheads="1"/>
          </p:cNvSpPr>
          <p:nvPr/>
        </p:nvSpPr>
        <p:spPr bwMode="auto">
          <a:xfrm>
            <a:off x="2" y="0"/>
            <a:ext cx="4249440" cy="3001275"/>
          </a:xfrm>
          <a:custGeom>
            <a:avLst/>
            <a:gdLst>
              <a:gd name="T0" fmla="*/ 10676 w 13014"/>
              <a:gd name="T1" fmla="*/ 0 h 9192"/>
              <a:gd name="T2" fmla="*/ 10676 w 13014"/>
              <a:gd name="T3" fmla="*/ 7334 h 9192"/>
              <a:gd name="T4" fmla="*/ 0 w 13014"/>
              <a:gd name="T5" fmla="*/ 7289 h 9192"/>
              <a:gd name="T6" fmla="*/ 0 w 13014"/>
              <a:gd name="T7" fmla="*/ 0 h 9192"/>
              <a:gd name="T8" fmla="*/ 10676 w 13014"/>
              <a:gd name="T9" fmla="*/ 0 h 9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014" h="9192">
                <a:moveTo>
                  <a:pt x="10676" y="0"/>
                </a:moveTo>
                <a:cubicBezTo>
                  <a:pt x="10816" y="0"/>
                  <a:pt x="13013" y="5904"/>
                  <a:pt x="10676" y="7334"/>
                </a:cubicBezTo>
                <a:cubicBezTo>
                  <a:pt x="7640" y="9191"/>
                  <a:pt x="0" y="7289"/>
                  <a:pt x="0" y="7289"/>
                </a:cubicBezTo>
                <a:cubicBezTo>
                  <a:pt x="0" y="7289"/>
                  <a:pt x="0" y="2430"/>
                  <a:pt x="0" y="0"/>
                </a:cubicBezTo>
                <a:lnTo>
                  <a:pt x="10676" y="0"/>
                </a:lnTo>
              </a:path>
            </a:pathLst>
          </a:custGeom>
          <a:solidFill>
            <a:srgbClr val="99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2936" tIns="41469" rIns="82936" bIns="41469" anchor="ctr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459360" y="548699"/>
            <a:ext cx="2620800" cy="1643212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LEMS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endParaRPr lang="en-GB" smtClean="0">
              <a:solidFill>
                <a:srgbClr val="000000"/>
              </a:solidFill>
              <a:cs typeface="DejaVu Sans" charset="0"/>
            </a:endParaRP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Physics – dimensionality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Geometry – containment,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adjacency, trees,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1-D skeleton of 3-D tree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6958080" y="4546558"/>
            <a:ext cx="2046240" cy="96058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Source code for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general purpose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hardware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5964480" y="947621"/>
            <a:ext cx="2459520" cy="1155001"/>
          </a:xfrm>
          <a:prstGeom prst="roundRect">
            <a:avLst>
              <a:gd name="adj" fmla="val 16667"/>
            </a:avLst>
          </a:prstGeom>
          <a:solidFill>
            <a:srgbClr val="FFCC99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Flat LEMS model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Still expressed in LEMS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Comparable to NineML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49762" y="4272929"/>
            <a:ext cx="3155040" cy="1925482"/>
          </a:xfrm>
          <a:prstGeom prst="roundRect">
            <a:avLst>
              <a:gd name="adj" fmla="val 16667"/>
            </a:avLst>
          </a:prstGeom>
          <a:solidFill>
            <a:srgbClr val="33CC66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LEMS-Lite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endParaRPr lang="en-GB" smtClean="0">
              <a:solidFill>
                <a:srgbClr val="000000"/>
              </a:solidFill>
              <a:cs typeface="DejaVu Sans" charset="0"/>
            </a:endParaRP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Components, Arrays,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Update rules, Connections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i="1" smtClean="0">
                <a:solidFill>
                  <a:srgbClr val="000000"/>
                </a:solidFill>
                <a:cs typeface="DejaVu Sans" charset="0"/>
              </a:rPr>
              <a:t>No geometry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i="1" smtClean="0">
                <a:solidFill>
                  <a:srgbClr val="000000"/>
                </a:solidFill>
                <a:cs typeface="DejaVu Sans" charset="0"/>
              </a:rPr>
              <a:t>No ODEs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i="1" smtClean="0">
                <a:solidFill>
                  <a:srgbClr val="000000"/>
                </a:solidFill>
                <a:cs typeface="DejaVu Sans" charset="0"/>
              </a:rPr>
              <a:t>No neuroscience terms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6264000" y="5870056"/>
            <a:ext cx="1700640" cy="704234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Code for custom 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hardware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3343682" y="1192445"/>
            <a:ext cx="2492640" cy="185780"/>
          </a:xfrm>
          <a:prstGeom prst="line">
            <a:avLst/>
          </a:prstGeom>
          <a:noFill/>
          <a:ln w="360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2750400" y="2197671"/>
            <a:ext cx="3238560" cy="2075258"/>
          </a:xfrm>
          <a:prstGeom prst="line">
            <a:avLst/>
          </a:prstGeom>
          <a:noFill/>
          <a:ln w="360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672000" y="5080853"/>
            <a:ext cx="3146400" cy="74888"/>
          </a:xfrm>
          <a:prstGeom prst="line">
            <a:avLst/>
          </a:prstGeom>
          <a:noFill/>
          <a:ln w="360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709442" y="5194626"/>
            <a:ext cx="2365920" cy="797844"/>
          </a:xfrm>
          <a:prstGeom prst="line">
            <a:avLst/>
          </a:prstGeom>
          <a:noFill/>
          <a:ln w="36000" cap="flat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389760" y="460850"/>
            <a:ext cx="2269440" cy="776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mtClean="0"/>
              <a:t>Stage 1: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mtClean="0"/>
              <a:t>Remove physics and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mtClean="0"/>
              <a:t>Geometry. Keep ODEs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502722" y="2661399"/>
            <a:ext cx="2498400" cy="1238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mtClean="0"/>
              <a:t>Stage 2: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mtClean="0"/>
              <a:t>Combine with declarative representation of numerics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mtClean="0"/>
              <a:t>ODEs → update rules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5061600" y="2939349"/>
            <a:ext cx="3212640" cy="797844"/>
          </a:xfrm>
          <a:prstGeom prst="roundRect">
            <a:avLst>
              <a:gd name="adj" fmla="val 16667"/>
            </a:avLst>
          </a:prstGeom>
          <a:solidFill>
            <a:srgbClr val="E6E6E6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 anchor="ctr"/>
          <a:lstStyle/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Numerical Integration Schemes</a:t>
            </a:r>
          </a:p>
          <a:p>
            <a:pPr algn="ctr" defTabSz="407484" hangingPunct="0">
              <a:lnSpc>
                <a:spcPct val="93000"/>
              </a:lnSpc>
              <a:buClr>
                <a:srgbClr val="000000"/>
              </a:buClr>
              <a:buSzPct val="100000"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GB" smtClean="0">
                <a:solidFill>
                  <a:srgbClr val="000000"/>
                </a:solidFill>
                <a:cs typeface="DejaVu Sans" charset="0"/>
              </a:rPr>
              <a:t>Euler, RK4, Crank Nicolson etc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4121282" y="3212978"/>
            <a:ext cx="885600" cy="197300"/>
          </a:xfrm>
          <a:prstGeom prst="line">
            <a:avLst/>
          </a:prstGeom>
          <a:noFill/>
          <a:ln w="36000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2936" tIns="41469" rIns="82936" bIns="41469"/>
          <a:lstStyle/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US" smtClean="0">
              <a:solidFill>
                <a:srgbClr val="FFFFFF"/>
              </a:solidFill>
              <a:cs typeface="DejaVu Sans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0" y="2"/>
            <a:ext cx="1209600" cy="39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2200" b="1">
                <a:solidFill>
                  <a:srgbClr val="FFFFFF"/>
                </a:solidFill>
              </a:rPr>
              <a:t>Physics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456960" y="182900"/>
            <a:ext cx="1838880" cy="39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2200" b="1">
                <a:solidFill>
                  <a:srgbClr val="FFFFFF"/>
                </a:solidFill>
              </a:rPr>
              <a:t>Mathematics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32640" y="6292022"/>
            <a:ext cx="1624320" cy="39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1" tIns="40816" rIns="81631" bIns="40816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2200" b="1">
                <a:solidFill>
                  <a:srgbClr val="FFFFFF"/>
                </a:solidFill>
              </a:rPr>
              <a:t>Computing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411840" y="185780"/>
            <a:ext cx="3716640" cy="6742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/>
              <a:t>&lt;LEMSLite&gt;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/>
              <a:t>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/>
              <a:t>    </a:t>
            </a:r>
            <a:r>
              <a:rPr lang="en-GB" sz="900" b="1"/>
              <a:t>&lt;DiscreteUpdateComponent name="lif_neuron"&gt;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9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/>
              <a:t>        </a:t>
            </a:r>
            <a:r>
              <a:rPr lang="en-GB" sz="900">
                <a:solidFill>
                  <a:srgbClr val="DC2300"/>
                </a:solidFill>
              </a:rPr>
              <a:t>&lt;Interface&gt;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&lt;Parameter name="bias"/&gt;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&lt;Parameter name="gain"/&gt;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&lt;Parameter name="constInput"/&gt;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&lt;InputEventPort name="spike-in"&gt;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    &lt;Parameter name="weight"/&gt;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&lt;/InputEventPort&gt;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&lt;OutputEventPort name="spike-out"/&gt;           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900">
              <a:solidFill>
                <a:srgbClr val="DC2300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&lt;Constant name="one_over_rc_float" value="0.0488281"/&gt;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&lt;Constant name="ptsc_scale_float" value="0.154279"/&gt;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900">
              <a:solidFill>
                <a:srgbClr val="DC2300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    &lt;OutputVariable name="v"/&gt;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DC2300"/>
                </a:solidFill>
              </a:rPr>
              <a:t>        &lt;/Interface&gt;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900">
              <a:solidFill>
                <a:srgbClr val="DC2300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/>
              <a:t>        </a:t>
            </a:r>
            <a:r>
              <a:rPr lang="en-GB" sz="900">
                <a:solidFill>
                  <a:srgbClr val="0000FF"/>
                </a:solidFill>
              </a:rPr>
              <a:t>&lt;State&gt;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00FF"/>
                </a:solidFill>
              </a:rPr>
              <a:t>            &lt;StateVariable name="v"/&gt;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00FF"/>
                </a:solidFill>
              </a:rPr>
              <a:t>            &lt;StateVariable name="inp"/&gt;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00FF"/>
                </a:solidFill>
              </a:rPr>
              <a:t>            &lt;StateVariable name="ref"/&gt;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00FF"/>
                </a:solidFill>
              </a:rPr>
              <a:t>        &lt;/State&gt;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9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/>
              <a:t>        </a:t>
            </a:r>
            <a:r>
              <a:rPr lang="en-GB" sz="900">
                <a:solidFill>
                  <a:srgbClr val="004A4A"/>
                </a:solidFill>
              </a:rPr>
              <a:t>&lt;Step&gt;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&lt;Var name="total" value="(gain * (inp + constInput)) + bias"/&gt;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&lt;Var name="dv" value="(total-v) * one_over_rc_float"/&gt;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&lt;Update variable="v" value="v + dv"/&gt;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&lt;Update variable="inp" value="inp * (1. - ptsc_scale_float)"/&gt;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&lt;Output variable="v" value="v"/&gt;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&lt;/Step&gt;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900">
              <a:solidFill>
                <a:srgbClr val="004A4A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&lt;OnEvent port="spike-in" 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&lt;Update variable="inp" value="inp + weight * one_over rc"/&gt;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&lt;/OnEvent&gt;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900">
              <a:solidFill>
                <a:srgbClr val="004A4A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&lt;OnCondition if="v .gt. 1.0"&gt;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&lt;Update variable="v" value="0"/&gt;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&lt;Update variable="ref" value="2"/&gt;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&lt;Emit port="spike-out"/&gt;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&lt;/OnCondition&gt;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&lt;OnCondition if="ref .gt. 0"&gt;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&lt;Update variable="v" value="0"/&gt;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    &lt;Update variable="ref" value="ref-1"/&gt;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900">
                <a:solidFill>
                  <a:srgbClr val="004A4A"/>
                </a:solidFill>
              </a:rPr>
              <a:t>        &lt;/OnCondition&gt;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/>
              <a:t>       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/>
              <a:t>   </a:t>
            </a:r>
            <a:r>
              <a:rPr lang="en-GB" sz="900" b="1"/>
              <a:t> &lt;/DiscreteUpdateComponent&gt;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900"/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4177441" y="499733"/>
            <a:ext cx="4966560" cy="6209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1" tIns="40816" rIns="81631" bIns="40816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DejaVu Sans" charset="0"/>
              </a:defRPr>
            </a:lvl9pPr>
          </a:lstStyle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mtClean="0"/>
              <a:t> </a:t>
            </a:r>
            <a:r>
              <a:rPr lang="en-GB" sz="800" b="1"/>
              <a:t>&lt;DataSources&gt;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/>
              <a:t>        &lt;File name="mh_conv_level0" id="f_params_pop0" format="csv" shape="(5,3000)"/&gt;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/>
              <a:t>        &lt;Array name="pop0_bias"&gt; &lt;FileSource file="f_params_pop0" column="1"/&gt; &lt;/Array&gt;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/>
              <a:t>  </a:t>
            </a:r>
            <a:r>
              <a:rPr lang="en-GB" sz="800" b="1"/>
              <a:t> &lt;/DataSources&gt;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 b="1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/>
              <a:t>   </a:t>
            </a:r>
            <a:r>
              <a:rPr lang="en-GB" sz="800" b="1">
                <a:solidFill>
                  <a:srgbClr val="DC2300"/>
                </a:solidFill>
              </a:rPr>
              <a:t>&lt;ComponentArray name="level0" component="lif_neuron" size="3000"&gt;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DC2300"/>
                </a:solidFill>
              </a:rPr>
              <a:t>        &lt;Let parameter="constInput" array="pop0_constInput"/&gt;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DC2300"/>
                </a:solidFill>
              </a:rPr>
              <a:t>        &lt;Let parameter="bias" array="pop0_bias"/&gt;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DC2300"/>
                </a:solidFill>
              </a:rPr>
              <a:t>        &lt;Let parameter="gain" array="pop0_gain"/&gt;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>
              <a:solidFill>
                <a:srgbClr val="DC2300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DC2300"/>
                </a:solidFill>
              </a:rPr>
              <a:t>        &lt;Initialize stateVariable="inp" array="pop0_inp" 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DC2300"/>
                </a:solidFill>
              </a:rPr>
              <a:t>   </a:t>
            </a:r>
            <a:r>
              <a:rPr lang="en-GB" sz="800" b="1">
                <a:solidFill>
                  <a:srgbClr val="DC2300"/>
                </a:solidFill>
              </a:rPr>
              <a:t> &lt;/ComponentArray&gt;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/>
              <a:t>    </a:t>
            </a:r>
            <a:r>
              <a:rPr lang="en-GB" sz="800" b="1">
                <a:solidFill>
                  <a:srgbClr val="2300DC"/>
                </a:solidFill>
              </a:rPr>
              <a:t>&lt;EventConnections name="pop0_to_pop1" from="level0" to="level1"&gt;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&lt;EventSource port="spike-out"/&gt;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&lt;EventTarget port="spike-in"/&gt;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>
              <a:solidFill>
                <a:srgbClr val="2300DC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&lt;SourceTargetConnector&gt;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      &lt;FromArrayConnector pre="conn01_pre" post="conn01_post"/&gt;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&lt;/SourceTargetConnector&gt;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>
              <a:solidFill>
                <a:srgbClr val="2300DC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&lt;ConnectionProperties&gt;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    &lt;Property name="weight" array="conn01_weight"/&gt;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    &lt;Delay value="0"/&gt;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&lt;/ConnectionProperties&gt;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>
              <a:solidFill>
                <a:srgbClr val="2300DC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&lt;EventArguments&gt;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    &lt;Arg name="weight" value="connection.weight"/&gt;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 &lt;/EventArguments&gt;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  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2300DC"/>
                </a:solidFill>
              </a:rPr>
              <a:t>    </a:t>
            </a:r>
            <a:r>
              <a:rPr lang="en-GB" sz="800" b="1">
                <a:solidFill>
                  <a:srgbClr val="2300DC"/>
                </a:solidFill>
              </a:rPr>
              <a:t>&lt;/EventConnections&gt;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>
              <a:solidFill>
                <a:srgbClr val="2300DC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/>
              <a:t>    </a:t>
            </a:r>
            <a:r>
              <a:rPr lang="en-GB" sz="800" b="1">
                <a:solidFill>
                  <a:srgbClr val="FF00FF"/>
                </a:solidFill>
              </a:rPr>
              <a:t>&lt;Simulation name="handwriting_simulation" dt="1.0e-3" endTime="0.02"&gt;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FF00FF"/>
                </a:solidFill>
              </a:rPr>
              <a:t>        &lt;OutputFiles&gt;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FF00FF"/>
                </a:solidFill>
              </a:rPr>
              <a:t>                &lt;File id="f_out0_csv" name="f_out1.csv" format="csv"&gt;&lt;/File&gt;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FF00FF"/>
                </a:solidFill>
              </a:rPr>
              <a:t>          &lt;/OutputFiles&gt;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>
              <a:solidFill>
                <a:srgbClr val="FF00FF"/>
              </a:solidFill>
            </a:endParaRP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FF00FF"/>
                </a:solidFill>
              </a:rPr>
              <a:t>        &lt;Recording startTime="0" endTime="1" interval="0.1"&gt;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FF00FF"/>
                </a:solidFill>
              </a:rPr>
              <a:t>            &lt;VariableRecording file="f_out0_csv" componentArray="level0" indices="1,2,3" variable="v"/&gt; 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FF00FF"/>
                </a:solidFill>
              </a:rPr>
              <a:t>        &lt;/Recording&gt;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FF00FF"/>
                </a:solidFill>
              </a:rPr>
              <a:t>    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>
                <a:solidFill>
                  <a:srgbClr val="FF00FF"/>
                </a:solidFill>
              </a:rPr>
              <a:t>    </a:t>
            </a:r>
            <a:r>
              <a:rPr lang="en-GB" sz="800" b="1">
                <a:solidFill>
                  <a:srgbClr val="FF00FF"/>
                </a:solidFill>
              </a:rPr>
              <a:t>&lt;/Simulation&gt;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GB" sz="800"/>
              <a:t>&lt;/LEMSLite&gt;</a:t>
            </a:r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/>
          </a:p>
          <a:p>
            <a:pPr defTabSz="407484" hangingPunct="0">
              <a:lnSpc>
                <a:spcPct val="93000"/>
              </a:lnSpc>
              <a:buClr>
                <a:srgbClr val="000000"/>
              </a:buClr>
              <a:buSzPct val="100000"/>
            </a:pPr>
            <a:endParaRPr lang="en-GB" sz="80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466560" y="295231"/>
            <a:ext cx="8228160" cy="558779"/>
          </a:xfrm>
          <a:ln/>
        </p:spPr>
        <p:txBody>
          <a:bodyPr tIns="22530"/>
          <a:lstStyle/>
          <a:p>
            <a:pPr>
              <a:buClrTx/>
              <a:tabLst>
                <a:tab pos="0" algn="l"/>
                <a:tab pos="414683" algn="l"/>
                <a:tab pos="829366" algn="l"/>
                <a:tab pos="1244049" algn="l"/>
                <a:tab pos="1658732" algn="l"/>
                <a:tab pos="2073416" algn="l"/>
                <a:tab pos="2488099" algn="l"/>
                <a:tab pos="2902782" algn="l"/>
                <a:tab pos="3317465" algn="l"/>
                <a:tab pos="3732148" algn="l"/>
                <a:tab pos="4146831" algn="l"/>
                <a:tab pos="4561514" algn="l"/>
                <a:tab pos="4976197" algn="l"/>
                <a:tab pos="5390881" algn="l"/>
                <a:tab pos="5805564" algn="l"/>
                <a:tab pos="6220247" algn="l"/>
                <a:tab pos="6634930" algn="l"/>
                <a:tab pos="7049613" algn="l"/>
                <a:tab pos="7464296" algn="l"/>
                <a:tab pos="7878979" algn="l"/>
                <a:tab pos="8293662" algn="l"/>
              </a:tabLst>
            </a:pPr>
            <a:r>
              <a:rPr lang="en-US"/>
              <a:t>Summary: LEMS-Lite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0480" y="1568326"/>
            <a:ext cx="8228160" cy="4526395"/>
          </a:xfrm>
          <a:ln/>
        </p:spPr>
        <p:txBody>
          <a:bodyPr/>
          <a:lstStyle/>
          <a:p>
            <a:pPr marL="1064065" indent="-551471">
              <a:spcBef>
                <a:spcPct val="0"/>
              </a:spcBef>
              <a:spcAft>
                <a:spcPts val="1032"/>
              </a:spcAft>
              <a:buSzPct val="45000"/>
              <a:buFont typeface="Wingdings" charset="0"/>
              <a:buChar char=""/>
              <a:tabLst>
                <a:tab pos="1064065" algn="l"/>
                <a:tab pos="1218132" algn="l"/>
                <a:tab pos="1632814" algn="l"/>
                <a:tab pos="2047498" algn="l"/>
                <a:tab pos="2462181" algn="l"/>
                <a:tab pos="2876864" algn="l"/>
                <a:tab pos="3291548" algn="l"/>
                <a:tab pos="3706231" algn="l"/>
                <a:tab pos="4120914" algn="l"/>
                <a:tab pos="4535597" algn="l"/>
                <a:tab pos="4950280" algn="l"/>
                <a:tab pos="5364963" algn="l"/>
                <a:tab pos="5779646" algn="l"/>
                <a:tab pos="6194329" algn="l"/>
                <a:tab pos="6609013" algn="l"/>
                <a:tab pos="7023696" algn="l"/>
                <a:tab pos="7438379" algn="l"/>
                <a:tab pos="7853062" algn="l"/>
                <a:tab pos="8267745" algn="l"/>
                <a:tab pos="8682427" algn="l"/>
                <a:tab pos="9097111" algn="l"/>
              </a:tabLst>
            </a:pPr>
            <a:r>
              <a:rPr lang="en-US"/>
              <a:t>Acts as a fixed point between the LEMS specification and code generators</a:t>
            </a:r>
          </a:p>
          <a:p>
            <a:pPr marL="1064065" indent="-551471">
              <a:spcBef>
                <a:spcPct val="0"/>
              </a:spcBef>
              <a:spcAft>
                <a:spcPts val="1032"/>
              </a:spcAft>
              <a:buSzPct val="45000"/>
              <a:buFont typeface="Wingdings" charset="0"/>
              <a:buChar char=""/>
              <a:tabLst>
                <a:tab pos="1064065" algn="l"/>
                <a:tab pos="1218132" algn="l"/>
                <a:tab pos="1632814" algn="l"/>
                <a:tab pos="2047498" algn="l"/>
                <a:tab pos="2462181" algn="l"/>
                <a:tab pos="2876864" algn="l"/>
                <a:tab pos="3291548" algn="l"/>
                <a:tab pos="3706231" algn="l"/>
                <a:tab pos="4120914" algn="l"/>
                <a:tab pos="4535597" algn="l"/>
                <a:tab pos="4950280" algn="l"/>
                <a:tab pos="5364963" algn="l"/>
                <a:tab pos="5779646" algn="l"/>
                <a:tab pos="6194329" algn="l"/>
                <a:tab pos="6609013" algn="l"/>
                <a:tab pos="7023696" algn="l"/>
                <a:tab pos="7438379" algn="l"/>
                <a:tab pos="7853062" algn="l"/>
                <a:tab pos="8267745" algn="l"/>
                <a:tab pos="8682427" algn="l"/>
                <a:tab pos="9097111" algn="l"/>
              </a:tabLst>
            </a:pPr>
            <a:r>
              <a:rPr lang="en-US"/>
              <a:t>LEMS specification can be revised and extended without affecting downstream implementations provided we maintain the mappings to LEMS-Lite</a:t>
            </a:r>
          </a:p>
          <a:p>
            <a:pPr marL="1064065" indent="-551471">
              <a:spcBef>
                <a:spcPct val="0"/>
              </a:spcBef>
              <a:spcAft>
                <a:spcPts val="1032"/>
              </a:spcAft>
              <a:buSzPct val="45000"/>
              <a:buFont typeface="Wingdings" charset="0"/>
              <a:buChar char=""/>
              <a:tabLst>
                <a:tab pos="1064065" algn="l"/>
                <a:tab pos="1218132" algn="l"/>
                <a:tab pos="1632814" algn="l"/>
                <a:tab pos="2047498" algn="l"/>
                <a:tab pos="2462181" algn="l"/>
                <a:tab pos="2876864" algn="l"/>
                <a:tab pos="3291548" algn="l"/>
                <a:tab pos="3706231" algn="l"/>
                <a:tab pos="4120914" algn="l"/>
                <a:tab pos="4535597" algn="l"/>
                <a:tab pos="4950280" algn="l"/>
                <a:tab pos="5364963" algn="l"/>
                <a:tab pos="5779646" algn="l"/>
                <a:tab pos="6194329" algn="l"/>
                <a:tab pos="6609013" algn="l"/>
                <a:tab pos="7023696" algn="l"/>
                <a:tab pos="7438379" algn="l"/>
                <a:tab pos="7853062" algn="l"/>
                <a:tab pos="8267745" algn="l"/>
                <a:tab pos="8682427" algn="l"/>
                <a:tab pos="9097111" algn="l"/>
              </a:tabLst>
            </a:pPr>
            <a:r>
              <a:rPr lang="en-US"/>
              <a:t>lower-level description that nmodl, NineML etc </a:t>
            </a:r>
          </a:p>
          <a:p>
            <a:pPr marL="1346281" lvl="1" indent="-515475">
              <a:buFont typeface="Times New Roman" charset="0"/>
              <a:buChar char="–"/>
              <a:tabLst>
                <a:tab pos="1064065" algn="l"/>
                <a:tab pos="1218132" algn="l"/>
                <a:tab pos="1632814" algn="l"/>
                <a:tab pos="2047498" algn="l"/>
                <a:tab pos="2462181" algn="l"/>
                <a:tab pos="2876864" algn="l"/>
                <a:tab pos="3291548" algn="l"/>
                <a:tab pos="3706231" algn="l"/>
                <a:tab pos="4120914" algn="l"/>
                <a:tab pos="4535597" algn="l"/>
                <a:tab pos="4950280" algn="l"/>
                <a:tab pos="5364963" algn="l"/>
                <a:tab pos="5779646" algn="l"/>
                <a:tab pos="6194329" algn="l"/>
                <a:tab pos="6609013" algn="l"/>
                <a:tab pos="7023696" algn="l"/>
                <a:tab pos="7438379" algn="l"/>
                <a:tab pos="7853062" algn="l"/>
                <a:tab pos="8267745" algn="l"/>
                <a:tab pos="8682427" algn="l"/>
                <a:tab pos="9097111" algn="l"/>
              </a:tabLst>
            </a:pPr>
            <a:r>
              <a:rPr lang="en-US"/>
              <a:t>Describes the post-discretization version of the model</a:t>
            </a:r>
          </a:p>
          <a:p>
            <a:pPr marL="1346281" lvl="1" indent="-515475">
              <a:buFont typeface="Times New Roman" charset="0"/>
              <a:buChar char="–"/>
              <a:tabLst>
                <a:tab pos="1064065" algn="l"/>
                <a:tab pos="1218132" algn="l"/>
                <a:tab pos="1632814" algn="l"/>
                <a:tab pos="2047498" algn="l"/>
                <a:tab pos="2462181" algn="l"/>
                <a:tab pos="2876864" algn="l"/>
                <a:tab pos="3291548" algn="l"/>
                <a:tab pos="3706231" algn="l"/>
                <a:tab pos="4120914" algn="l"/>
                <a:tab pos="4535597" algn="l"/>
                <a:tab pos="4950280" algn="l"/>
                <a:tab pos="5364963" algn="l"/>
                <a:tab pos="5779646" algn="l"/>
                <a:tab pos="6194329" algn="l"/>
                <a:tab pos="6609013" algn="l"/>
                <a:tab pos="7023696" algn="l"/>
                <a:tab pos="7438379" algn="l"/>
                <a:tab pos="7853062" algn="l"/>
                <a:tab pos="8267745" algn="l"/>
                <a:tab pos="8682427" algn="l"/>
                <a:tab pos="9097111" algn="l"/>
              </a:tabLst>
            </a:pPr>
            <a:r>
              <a:rPr lang="en-US"/>
              <a:t>No ODEs, no neuroscience terminology</a:t>
            </a:r>
          </a:p>
          <a:p>
            <a:pPr marL="1346281" lvl="1" indent="-515475">
              <a:buFont typeface="Times New Roman" charset="0"/>
              <a:buChar char="–"/>
              <a:tabLst>
                <a:tab pos="1064065" algn="l"/>
                <a:tab pos="1218132" algn="l"/>
                <a:tab pos="1632814" algn="l"/>
                <a:tab pos="2047498" algn="l"/>
                <a:tab pos="2462181" algn="l"/>
                <a:tab pos="2876864" algn="l"/>
                <a:tab pos="3291548" algn="l"/>
                <a:tab pos="3706231" algn="l"/>
                <a:tab pos="4120914" algn="l"/>
                <a:tab pos="4535597" algn="l"/>
                <a:tab pos="4950280" algn="l"/>
                <a:tab pos="5364963" algn="l"/>
                <a:tab pos="5779646" algn="l"/>
                <a:tab pos="6194329" algn="l"/>
                <a:tab pos="6609013" algn="l"/>
                <a:tab pos="7023696" algn="l"/>
                <a:tab pos="7438379" algn="l"/>
                <a:tab pos="7853062" algn="l"/>
                <a:tab pos="8267745" algn="l"/>
                <a:tab pos="8682427" algn="l"/>
                <a:tab pos="9097111" algn="l"/>
              </a:tabLst>
            </a:pPr>
            <a:r>
              <a:rPr lang="en-US"/>
              <a:t>Reduces uncertainty about what is to be computed or how equations are to be solved</a:t>
            </a:r>
          </a:p>
          <a:p>
            <a:pPr marL="1346281" lvl="1" indent="-515475">
              <a:tabLst>
                <a:tab pos="1064065" algn="l"/>
                <a:tab pos="1218132" algn="l"/>
                <a:tab pos="1632814" algn="l"/>
                <a:tab pos="2047498" algn="l"/>
                <a:tab pos="2462181" algn="l"/>
                <a:tab pos="2876864" algn="l"/>
                <a:tab pos="3291548" algn="l"/>
                <a:tab pos="3706231" algn="l"/>
                <a:tab pos="4120914" algn="l"/>
                <a:tab pos="4535597" algn="l"/>
                <a:tab pos="4950280" algn="l"/>
                <a:tab pos="5364963" algn="l"/>
                <a:tab pos="5779646" algn="l"/>
                <a:tab pos="6194329" algn="l"/>
                <a:tab pos="6609013" algn="l"/>
                <a:tab pos="7023696" algn="l"/>
                <a:tab pos="7438379" algn="l"/>
                <a:tab pos="7853062" algn="l"/>
                <a:tab pos="8267745" algn="l"/>
                <a:tab pos="8682427" algn="l"/>
                <a:tab pos="9097111" algn="l"/>
              </a:tabLst>
            </a:pPr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TEVEMARSH@C02DT3QTDDRT3PP7" val="4336"/>
</p:tagLst>
</file>

<file path=ppt/theme/theme1.xml><?xml version="1.0" encoding="utf-8"?>
<a:theme xmlns:a="http://schemas.openxmlformats.org/drawingml/2006/main" name="blank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DejaVu Sans"/>
      </a:majorFont>
      <a:minorFont>
        <a:latin typeface="Arial"/>
        <a:ea typeface="ＭＳ Ｐゴシック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  <a:ea typeface="ＭＳ Ｐゴシック" charset="0"/>
            <a:cs typeface="DejaVu San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23673</TotalTime>
  <Words>2849</Words>
  <Application>Microsoft Macintosh PowerPoint</Application>
  <PresentationFormat>On-screen Show (4:3)</PresentationFormat>
  <Paragraphs>404</Paragraphs>
  <Slides>20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blank</vt:lpstr>
      <vt:lpstr>Office Theme</vt:lpstr>
      <vt:lpstr>Introducing LEMS-Lite</vt:lpstr>
      <vt:lpstr>Executing LEMS models via LEMS-Lite</vt:lpstr>
      <vt:lpstr>What next?</vt:lpstr>
      <vt:lpstr>Why generate code rather than using Neuron, Moose, Genesis, Brian, PSICS etc? </vt:lpstr>
      <vt:lpstr>PowerPoint Presentation</vt:lpstr>
      <vt:lpstr>PowerPoint Presentation</vt:lpstr>
      <vt:lpstr>PowerPoint Presentation</vt:lpstr>
      <vt:lpstr>PowerPoint Presentation</vt:lpstr>
      <vt:lpstr>Summary: LEMS-Lite</vt:lpstr>
      <vt:lpstr>HiveMind:  Providing an efficient programming model for extreme-scale real-time neural network simulation</vt:lpstr>
      <vt:lpstr>From abstract descriptions to working simulators</vt:lpstr>
      <vt:lpstr>Architecture of the generated system</vt:lpstr>
      <vt:lpstr>Example architecture</vt:lpstr>
      <vt:lpstr>Challenges of code generation</vt:lpstr>
      <vt:lpstr>LIF Component behaviour (LEMS Lite)</vt:lpstr>
      <vt:lpstr>LIF Component behaviour (Generated C)</vt:lpstr>
      <vt:lpstr>ComponentArray declaration (LEMS-Lite)</vt:lpstr>
      <vt:lpstr>ComponentArray declaration (Generated C)</vt:lpstr>
      <vt:lpstr>ComponentArray declaration (Generated C)</vt:lpstr>
      <vt:lpstr>Benefits of HiveMind code generation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Steve Marsh</cp:lastModifiedBy>
  <cp:revision>330</cp:revision>
  <cp:lastPrinted>1601-01-01T00:00:00Z</cp:lastPrinted>
  <dcterms:created xsi:type="dcterms:W3CDTF">2008-03-27T10:29:55Z</dcterms:created>
  <dcterms:modified xsi:type="dcterms:W3CDTF">2013-12-19T10:39:05Z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