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7"/>
  </p:notesMasterIdLst>
  <p:sldIdLst>
    <p:sldId id="256" r:id="rId2"/>
    <p:sldId id="335" r:id="rId3"/>
    <p:sldId id="336" r:id="rId4"/>
    <p:sldId id="337" r:id="rId5"/>
    <p:sldId id="346" r:id="rId6"/>
    <p:sldId id="351" r:id="rId7"/>
    <p:sldId id="340" r:id="rId8"/>
    <p:sldId id="341" r:id="rId9"/>
    <p:sldId id="342" r:id="rId10"/>
    <p:sldId id="352" r:id="rId11"/>
    <p:sldId id="343" r:id="rId12"/>
    <p:sldId id="344" r:id="rId13"/>
    <p:sldId id="347" r:id="rId14"/>
    <p:sldId id="348" r:id="rId15"/>
    <p:sldId id="353" r:id="rId16"/>
    <p:sldId id="354" r:id="rId17"/>
    <p:sldId id="338" r:id="rId18"/>
    <p:sldId id="349" r:id="rId19"/>
    <p:sldId id="339" r:id="rId20"/>
    <p:sldId id="350" r:id="rId21"/>
    <p:sldId id="355" r:id="rId22"/>
    <p:sldId id="358" r:id="rId23"/>
    <p:sldId id="361" r:id="rId24"/>
    <p:sldId id="381" r:id="rId25"/>
    <p:sldId id="382" r:id="rId26"/>
    <p:sldId id="379" r:id="rId27"/>
    <p:sldId id="380" r:id="rId28"/>
    <p:sldId id="360" r:id="rId29"/>
    <p:sldId id="362" r:id="rId30"/>
    <p:sldId id="363" r:id="rId31"/>
    <p:sldId id="364" r:id="rId32"/>
    <p:sldId id="365" r:id="rId33"/>
    <p:sldId id="366" r:id="rId34"/>
    <p:sldId id="367" r:id="rId35"/>
    <p:sldId id="387" r:id="rId36"/>
    <p:sldId id="386" r:id="rId37"/>
    <p:sldId id="369" r:id="rId38"/>
    <p:sldId id="378" r:id="rId39"/>
    <p:sldId id="368" r:id="rId40"/>
    <p:sldId id="376" r:id="rId41"/>
    <p:sldId id="383" r:id="rId42"/>
    <p:sldId id="384" r:id="rId43"/>
    <p:sldId id="385" r:id="rId44"/>
    <p:sldId id="375" r:id="rId45"/>
    <p:sldId id="377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7" autoAdjust="0"/>
    <p:restoredTop sz="96113" autoAdjust="0"/>
  </p:normalViewPr>
  <p:slideViewPr>
    <p:cSldViewPr>
      <p:cViewPr>
        <p:scale>
          <a:sx n="94" d="100"/>
          <a:sy n="94" d="100"/>
        </p:scale>
        <p:origin x="517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73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E637-7A73-4FA0-B972-DAA801E9E5A4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C2F62-0975-480E-9498-AAC1E3633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313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31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02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omic Sans MS" pitchFamily="66" charset="0"/>
              </a:defRPr>
            </a:lvl1pPr>
            <a:lvl2pPr>
              <a:buSzPct val="100000"/>
              <a:defRPr>
                <a:latin typeface="Comic Sans MS" pitchFamily="66" charset="0"/>
              </a:defRPr>
            </a:lvl2pPr>
            <a:lvl3pPr>
              <a:buSzPct val="100000"/>
              <a:defRPr>
                <a:latin typeface="Comic Sans MS" pitchFamily="66" charset="0"/>
              </a:defRPr>
            </a:lvl3pPr>
            <a:lvl4pPr>
              <a:buSzPct val="100000"/>
              <a:defRPr>
                <a:latin typeface="Comic Sans MS" pitchFamily="66" charset="0"/>
              </a:defRPr>
            </a:lvl4pPr>
            <a:lvl5pPr>
              <a:buSzPct val="100000"/>
              <a:defRPr>
                <a:latin typeface="Comic Sans MS" pitchFamily="66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9D86DA-0068-4B62-987D-41E79CA57105}" type="datetimeFigureOut">
              <a:rPr lang="en-GB" smtClean="0"/>
              <a:pPr/>
              <a:t>12/08/2016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29600" cy="1828800"/>
          </a:xfrm>
        </p:spPr>
        <p:txBody>
          <a:bodyPr>
            <a:noAutofit/>
          </a:bodyPr>
          <a:lstStyle/>
          <a:p>
            <a:r>
              <a:rPr lang="en-GB" cap="none" dirty="0"/>
              <a:t>Template Haskell</a:t>
            </a:r>
            <a:br>
              <a:rPr lang="en-GB" cap="none" dirty="0"/>
            </a:br>
            <a:r>
              <a:rPr lang="en-GB" cap="none" dirty="0"/>
              <a:t>14 years on</a:t>
            </a:r>
            <a:endParaRPr lang="en-GB" sz="4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149080"/>
            <a:ext cx="6400800" cy="201622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Simon Peyton Jones</a:t>
            </a:r>
          </a:p>
          <a:p>
            <a:r>
              <a:rPr lang="en-GB" dirty="0"/>
              <a:t>Tim </a:t>
            </a:r>
            <a:r>
              <a:rPr lang="en-GB" dirty="0" err="1"/>
              <a:t>Sheard</a:t>
            </a:r>
            <a:endParaRPr lang="en-GB" dirty="0"/>
          </a:p>
          <a:p>
            <a:endParaRPr lang="en-GB" dirty="0"/>
          </a:p>
          <a:p>
            <a:r>
              <a:rPr lang="en-GB" dirty="0"/>
              <a:t>Microsoft </a:t>
            </a:r>
            <a:r>
              <a:rPr lang="en-GB" dirty="0" err="1"/>
              <a:t>Resaerch</a:t>
            </a:r>
            <a:endParaRPr lang="en-GB" dirty="0"/>
          </a:p>
          <a:p>
            <a:r>
              <a:rPr lang="en-GB" dirty="0"/>
              <a:t>2016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622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Staging constraints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:: Int -&gt; ExpQ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0 e = [| [] 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n e = [| $e : $(nList (n-1) e) |]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806238"/>
            <a:ext cx="7848872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$(nList 3 [| True |])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---&gt;   f x = [True, True, True]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 x = $(nList 3 [| x |])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---&gt;   f x = [x, x, x]</a:t>
            </a:r>
          </a:p>
        </p:txBody>
      </p:sp>
    </p:spTree>
    <p:extLst>
      <p:ext uri="{BB962C8B-B14F-4D97-AF65-F5344CB8AC3E}">
        <p14:creationId xmlns:p14="http://schemas.microsoft.com/office/powerpoint/2010/main" val="3556191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Staging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221088"/>
            <a:ext cx="8229600" cy="2088271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The splice in ‘h’ runs at compile time; </a:t>
            </a:r>
            <a:br>
              <a:rPr lang="en-GB" dirty="0"/>
            </a:br>
            <a:r>
              <a:rPr lang="en-GB" dirty="0"/>
              <a:t>but x is not available until run time.  </a:t>
            </a:r>
          </a:p>
          <a:p>
            <a:r>
              <a:rPr lang="en-GB" dirty="0"/>
              <a:t>Staging error!</a:t>
            </a:r>
          </a:p>
          <a:p>
            <a:r>
              <a:rPr lang="en-GB" dirty="0"/>
              <a:t>Easy to fix: type environment carries </a:t>
            </a:r>
            <a:r>
              <a:rPr lang="en-GB" b="1" dirty="0">
                <a:solidFill>
                  <a:srgbClr val="FFC000"/>
                </a:solidFill>
              </a:rPr>
              <a:t>stage index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47564" y="1423526"/>
            <a:ext cx="7848872" cy="255454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$(nList 3 [| True |])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---&gt;   f x = [True, True, True]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 x = $(nList 3 [| x |])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---&gt;   f x = [x, x, x]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 x = $(nList x [| True |])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---&gt;   ???</a:t>
            </a:r>
          </a:p>
        </p:txBody>
      </p:sp>
    </p:spTree>
    <p:extLst>
      <p:ext uri="{BB962C8B-B14F-4D97-AF65-F5344CB8AC3E}">
        <p14:creationId xmlns:p14="http://schemas.microsoft.com/office/powerpoint/2010/main" val="2858823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 stage persistence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1423526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f1 :: Int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f1 x = [| \y -&gt; x + y |]		-- OK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8808" y="2636912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f2 :: (Int,Int)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f2 x = [| \y -&gt; fst x + y |]		-- 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052" y="3850298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f3 :: [Int]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f3 xs = [| \g -&gt; map g xs |]		--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52" y="5097378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f4 :: (Int-&gt;Int)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f4 g = [| \ys -&gt; map g ys |]		-- Not OK</a:t>
            </a:r>
          </a:p>
        </p:txBody>
      </p:sp>
    </p:spTree>
    <p:extLst>
      <p:ext uri="{BB962C8B-B14F-4D97-AF65-F5344CB8AC3E}">
        <p14:creationId xmlns:p14="http://schemas.microsoft.com/office/powerpoint/2010/main" val="170920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 stage persistence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1423526"/>
            <a:ext cx="7848872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f1 :: Int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f1 x = [| \y -&gt;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+ y |]		-- OK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i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means (driven by the cross-stage info)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f1 x = [| \y -&gt;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$(lift x) 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+ y |]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3696" y="3717032"/>
            <a:ext cx="7848872" cy="286232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class Liftable a where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lift :: a -&gt; ExpQ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 Liftable Int where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lift n = ...wait and see...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 (Liftable a, Liftable b)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=&gt; Liftable (a,b) where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lift (x,y) = [| ( $(lift x), $(lift y) ) |]</a:t>
            </a:r>
          </a:p>
        </p:txBody>
      </p:sp>
    </p:spTree>
    <p:extLst>
      <p:ext uri="{BB962C8B-B14F-4D97-AF65-F5344CB8AC3E}">
        <p14:creationId xmlns:p14="http://schemas.microsoft.com/office/powerpoint/2010/main" val="3926154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 stage restriction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645024"/>
            <a:ext cx="8229600" cy="2664335"/>
          </a:xfrm>
        </p:spPr>
        <p:txBody>
          <a:bodyPr>
            <a:normAutofit fontScale="92500"/>
          </a:bodyPr>
          <a:lstStyle/>
          <a:p>
            <a:r>
              <a:rPr lang="en-GB" dirty="0"/>
              <a:t>We’d need to compile ‘</a:t>
            </a:r>
            <a:r>
              <a:rPr lang="en-GB" dirty="0" err="1"/>
              <a:t>nList</a:t>
            </a:r>
            <a:r>
              <a:rPr lang="en-GB" dirty="0"/>
              <a:t>’ (to bytecode or machine code) before even </a:t>
            </a:r>
            <a:r>
              <a:rPr lang="en-GB" dirty="0" err="1"/>
              <a:t>typechecking</a:t>
            </a:r>
            <a:r>
              <a:rPr lang="en-GB" dirty="0"/>
              <a:t> ‘foo’.</a:t>
            </a:r>
          </a:p>
          <a:p>
            <a:r>
              <a:rPr lang="en-GB" dirty="0"/>
              <a:t>That’s awkward.</a:t>
            </a:r>
          </a:p>
          <a:p>
            <a:r>
              <a:rPr lang="en-GB" dirty="0"/>
              <a:t>Restriction</a:t>
            </a:r>
            <a:r>
              <a:rPr lang="en-GB" b="1" dirty="0"/>
              <a:t>: </a:t>
            </a:r>
            <a:r>
              <a:rPr lang="en-GB" dirty="0"/>
              <a:t>in a top-level splice you can only call imported top-level functions.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55576" y="1268760"/>
            <a:ext cx="6336704" cy="203132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module M where</a:t>
            </a:r>
          </a:p>
          <a:p>
            <a:endParaRPr lang="pt-BR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nList :: Int -&gt; ExpQ -&gt; ExpQ</a:t>
            </a:r>
          </a:p>
          <a:p>
            <a:r>
              <a:rPr lang="pt-BR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nList 0 e = [| [] |]</a:t>
            </a:r>
          </a:p>
          <a:p>
            <a:r>
              <a:rPr lang="pt-BR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nList n e = [| $e : $(nList (n-1) e) |]</a:t>
            </a:r>
          </a:p>
          <a:p>
            <a:endParaRPr lang="pt-BR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foo = $(nList 3 True)</a:t>
            </a:r>
          </a:p>
        </p:txBody>
      </p:sp>
    </p:spTree>
    <p:extLst>
      <p:ext uri="{BB962C8B-B14F-4D97-AF65-F5344CB8AC3E}">
        <p14:creationId xmlns:p14="http://schemas.microsoft.com/office/powerpoint/2010/main" val="149964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fork in the road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82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fork in the road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1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GB" dirty="0"/>
              <a:t>We want to generate only </a:t>
            </a:r>
            <a:r>
              <a:rPr lang="en-GB" dirty="0" err="1"/>
              <a:t>well-typed</a:t>
            </a:r>
            <a:r>
              <a:rPr lang="en-GB" dirty="0"/>
              <a:t> terms</a:t>
            </a:r>
          </a:p>
          <a:p>
            <a:pPr marL="651510" indent="-514350">
              <a:buFont typeface="+mj-lt"/>
              <a:buAutoNum type="arabicPeriod"/>
            </a:pPr>
            <a:r>
              <a:rPr lang="en-GB" dirty="0"/>
              <a:t>We want </a:t>
            </a:r>
          </a:p>
          <a:p>
            <a:pPr marL="971550" lvl="1" indent="-514350"/>
            <a:r>
              <a:rPr lang="en-GB" dirty="0"/>
              <a:t>to generate patterns, types, declarations;</a:t>
            </a:r>
          </a:p>
          <a:p>
            <a:pPr marL="971550" lvl="1" indent="-514350"/>
            <a:r>
              <a:rPr lang="en-GB" dirty="0"/>
              <a:t>compile time reflection;</a:t>
            </a:r>
          </a:p>
          <a:p>
            <a:pPr marL="971550" lvl="1" indent="-514350"/>
            <a:r>
              <a:rPr lang="en-GB" dirty="0"/>
              <a:t>analyse code, not just generate code</a:t>
            </a:r>
          </a:p>
          <a:p>
            <a:pPr marL="651510" indent="-514350">
              <a:buFont typeface="+mj-lt"/>
              <a:buAutoNum type="arabicPeriod"/>
            </a:pPr>
            <a:endParaRPr lang="en-GB" dirty="0"/>
          </a:p>
          <a:p>
            <a:pPr marL="137160" indent="0">
              <a:buNone/>
            </a:pPr>
            <a:r>
              <a:rPr lang="en-GB" dirty="0"/>
              <a:t>I don’t know how to achieve both at once</a:t>
            </a:r>
          </a:p>
          <a:p>
            <a:pPr marL="137160" indent="0">
              <a:buNone/>
            </a:pPr>
            <a:r>
              <a:rPr lang="en-GB" dirty="0"/>
              <a:t>So TH (now) does them separately</a:t>
            </a:r>
          </a:p>
        </p:txBody>
      </p:sp>
    </p:spTree>
    <p:extLst>
      <p:ext uri="{BB962C8B-B14F-4D97-AF65-F5344CB8AC3E}">
        <p14:creationId xmlns:p14="http://schemas.microsoft.com/office/powerpoint/2010/main" val="217640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Typed</a:t>
            </a:r>
            <a:br>
              <a:rPr lang="en-GB" dirty="0"/>
            </a:br>
            <a:r>
              <a:rPr lang="en-GB" dirty="0"/>
              <a:t>Template Haskell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The Walled Garden</a:t>
            </a:r>
          </a:p>
        </p:txBody>
      </p:sp>
    </p:spTree>
    <p:extLst>
      <p:ext uri="{BB962C8B-B14F-4D97-AF65-F5344CB8AC3E}">
        <p14:creationId xmlns:p14="http://schemas.microsoft.com/office/powerpoint/2010/main" val="2741240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Generating </a:t>
            </a:r>
            <a:r>
              <a:rPr lang="en-GB" dirty="0" err="1"/>
              <a:t>well-typed</a:t>
            </a:r>
            <a:r>
              <a:rPr lang="en-GB" dirty="0"/>
              <a:t>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1"/>
          </a:xfrm>
        </p:spPr>
        <p:txBody>
          <a:bodyPr>
            <a:normAutofit/>
          </a:bodyPr>
          <a:lstStyle/>
          <a:p>
            <a:r>
              <a:rPr lang="en-GB" dirty="0"/>
              <a:t>Horrible possibility: suppose</a:t>
            </a:r>
            <a:br>
              <a:rPr lang="en-GB" dirty="0"/>
            </a:br>
            <a:r>
              <a:rPr lang="en-GB" dirty="0"/>
              <a:t>	not $(f True)</a:t>
            </a:r>
            <a:br>
              <a:rPr lang="en-GB" dirty="0"/>
            </a:br>
            <a:r>
              <a:rPr lang="en-GB" dirty="0"/>
              <a:t>generates an ill-typed expression, </a:t>
            </a:r>
            <a:br>
              <a:rPr lang="en-GB" dirty="0"/>
            </a:br>
            <a:r>
              <a:rPr lang="en-GB" dirty="0"/>
              <a:t>or one that does not have type Bool.  Then error messages speak of the expanded code.</a:t>
            </a:r>
          </a:p>
          <a:p>
            <a:r>
              <a:rPr lang="en-GB" dirty="0"/>
              <a:t>Wanted: static guarantee of well-typed-ness</a:t>
            </a:r>
          </a:p>
        </p:txBody>
      </p:sp>
    </p:spTree>
    <p:extLst>
      <p:ext uri="{BB962C8B-B14F-4D97-AF65-F5344CB8AC3E}">
        <p14:creationId xmlns:p14="http://schemas.microsoft.com/office/powerpoint/2010/main" val="135819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Template Haskell?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An extremely successful meta-programming extension for Haskell</a:t>
            </a:r>
          </a:p>
          <a:p>
            <a:r>
              <a:rPr lang="en-GB" dirty="0"/>
              <a:t>Introduced in 2002, joint work with Tim </a:t>
            </a:r>
            <a:r>
              <a:rPr lang="en-GB" dirty="0" err="1"/>
              <a:t>Sheard</a:t>
            </a:r>
            <a:r>
              <a:rPr lang="en-GB" dirty="0"/>
              <a:t> (of </a:t>
            </a:r>
            <a:r>
              <a:rPr lang="en-GB" dirty="0" err="1"/>
              <a:t>MetaML</a:t>
            </a:r>
            <a:r>
              <a:rPr lang="en-GB" dirty="0"/>
              <a:t> fame).</a:t>
            </a:r>
          </a:p>
          <a:p>
            <a:r>
              <a:rPr lang="en-GB" dirty="0"/>
              <a:t>Widely used: over 900 (out of 8,200) packages on </a:t>
            </a:r>
            <a:r>
              <a:rPr lang="en-GB" dirty="0" err="1"/>
              <a:t>Hackage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62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Generating </a:t>
            </a:r>
            <a:r>
              <a:rPr lang="en-GB" dirty="0" err="1"/>
              <a:t>well-typed</a:t>
            </a:r>
            <a:r>
              <a:rPr lang="en-GB" dirty="0"/>
              <a:t>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1"/>
          </a:xfrm>
        </p:spPr>
        <p:txBody>
          <a:bodyPr>
            <a:normAutofit/>
          </a:bodyPr>
          <a:lstStyle/>
          <a:p>
            <a:r>
              <a:rPr lang="en-GB" dirty="0"/>
              <a:t>Well-established solution (</a:t>
            </a:r>
            <a:r>
              <a:rPr lang="en-GB" dirty="0" err="1"/>
              <a:t>MetaML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[|| e ||] :: </a:t>
            </a:r>
            <a:r>
              <a:rPr lang="en-GB" dirty="0" err="1"/>
              <a:t>TExpQ</a:t>
            </a:r>
            <a:r>
              <a:rPr lang="en-GB" dirty="0"/>
              <a:t> t    if    e :: t</a:t>
            </a:r>
          </a:p>
          <a:p>
            <a:pPr lvl="1"/>
            <a:r>
              <a:rPr lang="en-GB" dirty="0"/>
              <a:t>$$(e) :: t                   if    e :: </a:t>
            </a:r>
            <a:r>
              <a:rPr lang="en-GB" dirty="0" err="1"/>
              <a:t>TExpQ</a:t>
            </a:r>
            <a:r>
              <a:rPr lang="en-GB" dirty="0"/>
              <a:t> t</a:t>
            </a:r>
          </a:p>
          <a:p>
            <a:pPr lvl="1"/>
            <a:endParaRPr lang="en-GB" dirty="0"/>
          </a:p>
          <a:p>
            <a:r>
              <a:rPr lang="en-GB" dirty="0"/>
              <a:t>If  v :: </a:t>
            </a:r>
            <a:r>
              <a:rPr lang="en-GB" dirty="0" err="1"/>
              <a:t>TExpQ</a:t>
            </a:r>
            <a:r>
              <a:rPr lang="en-GB" dirty="0"/>
              <a:t> t, then v is the syntax tree representing a well-typed term of type 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4653136"/>
            <a:ext cx="7848872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:: TExpQ Int -&gt; TExpQ Int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[|| $$x + 1 ||]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 y = $$(f [|| y ||])</a:t>
            </a:r>
          </a:p>
        </p:txBody>
      </p:sp>
    </p:spTree>
    <p:extLst>
      <p:ext uri="{BB962C8B-B14F-4D97-AF65-F5344CB8AC3E}">
        <p14:creationId xmlns:p14="http://schemas.microsoft.com/office/powerpoint/2010/main" val="240349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Generating </a:t>
            </a:r>
            <a:r>
              <a:rPr lang="en-GB" dirty="0" err="1"/>
              <a:t>well-typed</a:t>
            </a:r>
            <a:r>
              <a:rPr lang="en-GB" dirty="0"/>
              <a:t>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1"/>
          </a:xfrm>
        </p:spPr>
        <p:txBody>
          <a:bodyPr>
            <a:normAutofit/>
          </a:bodyPr>
          <a:lstStyle/>
          <a:p>
            <a:r>
              <a:rPr lang="en-GB" dirty="0"/>
              <a:t>Well-established solution (</a:t>
            </a:r>
            <a:r>
              <a:rPr lang="en-GB" dirty="0" err="1"/>
              <a:t>MetaML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[|| e ||] :: </a:t>
            </a:r>
            <a:r>
              <a:rPr lang="en-GB" dirty="0" err="1"/>
              <a:t>TExpQ</a:t>
            </a:r>
            <a:r>
              <a:rPr lang="en-GB" dirty="0"/>
              <a:t> t    if    e :: t</a:t>
            </a:r>
          </a:p>
          <a:p>
            <a:pPr lvl="1"/>
            <a:r>
              <a:rPr lang="en-GB" dirty="0"/>
              <a:t>$$(e) :: t                   if    e :: </a:t>
            </a:r>
            <a:r>
              <a:rPr lang="en-GB" dirty="0" err="1"/>
              <a:t>TExpQ</a:t>
            </a:r>
            <a:r>
              <a:rPr lang="en-GB" dirty="0"/>
              <a:t> t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Splices must run </a:t>
            </a:r>
            <a:r>
              <a:rPr lang="en-GB" b="1" dirty="0">
                <a:solidFill>
                  <a:srgbClr val="FFC000"/>
                </a:solidFill>
              </a:rPr>
              <a:t>during </a:t>
            </a:r>
            <a:r>
              <a:rPr lang="en-GB" b="1" dirty="0" err="1">
                <a:solidFill>
                  <a:srgbClr val="FFC000"/>
                </a:solidFill>
              </a:rPr>
              <a:t>typechecking</a:t>
            </a:r>
            <a:r>
              <a:rPr lang="en-GB" dirty="0"/>
              <a:t>, so that we can ensure that y :: </a:t>
            </a:r>
            <a:r>
              <a:rPr lang="en-GB" dirty="0" err="1"/>
              <a:t>TExpQ</a:t>
            </a:r>
            <a:r>
              <a:rPr lang="en-GB" dirty="0"/>
              <a:t> </a:t>
            </a:r>
            <a:r>
              <a:rPr lang="en-GB" dirty="0" err="1"/>
              <a:t>Int</a:t>
            </a:r>
            <a:endParaRPr lang="en-GB" dirty="0"/>
          </a:p>
          <a:p>
            <a:pPr marL="137160" indent="0">
              <a:buNone/>
            </a:pPr>
            <a:r>
              <a:rPr lang="en-GB" dirty="0"/>
              <a:t>All is good!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3068960"/>
            <a:ext cx="7848872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:: TExpQ Int -&gt; TExpQ Int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[| $x + 1 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 y = $(f [| y |])</a:t>
            </a:r>
          </a:p>
        </p:txBody>
      </p:sp>
    </p:spTree>
    <p:extLst>
      <p:ext uri="{BB962C8B-B14F-4D97-AF65-F5344CB8AC3E}">
        <p14:creationId xmlns:p14="http://schemas.microsoft.com/office/powerpoint/2010/main" val="125391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071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Error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160280"/>
          </a:xfrm>
        </p:spPr>
        <p:txBody>
          <a:bodyPr>
            <a:normAutofit/>
          </a:bodyPr>
          <a:lstStyle/>
          <a:p>
            <a:r>
              <a:rPr lang="en-GB" dirty="0"/>
              <a:t>Want a civilised error message with line number </a:t>
            </a:r>
            <a:r>
              <a:rPr lang="en-GB" dirty="0" err="1"/>
              <a:t>etc</a:t>
            </a:r>
            <a:r>
              <a:rPr lang="en-GB" dirty="0"/>
              <a:t>, not a compiler crash!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1433265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:: Int -&gt; TExpQ -&gt; TExpQ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n e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n == 0    = [|| [] 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n &gt;  0    = [|| $$e : $$(nList (n-1) e) ||]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otherwise = error “Negative arg to nList”</a:t>
            </a:r>
          </a:p>
        </p:txBody>
      </p:sp>
    </p:spTree>
    <p:extLst>
      <p:ext uri="{BB962C8B-B14F-4D97-AF65-F5344CB8AC3E}">
        <p14:creationId xmlns:p14="http://schemas.microsoft.com/office/powerpoint/2010/main" val="647126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quotation monad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57192"/>
            <a:ext cx="8229600" cy="1152168"/>
          </a:xfrm>
        </p:spPr>
        <p:txBody>
          <a:bodyPr>
            <a:normAutofit/>
          </a:bodyPr>
          <a:lstStyle/>
          <a:p>
            <a:r>
              <a:rPr lang="en-GB" dirty="0"/>
              <a:t>Q can be an exception monad, </a:t>
            </a:r>
            <a:br>
              <a:rPr lang="en-GB" dirty="0"/>
            </a:br>
            <a:r>
              <a:rPr lang="en-GB" dirty="0"/>
              <a:t>supporting civilised failure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:: Int -&gt; TExpQ -&gt; TExpQ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nList n e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n == 0    = [|| [] ||]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n &gt;  0    = [|| $$e : $$(nList (n-1) e) ||]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otherwise =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fail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“Negative arg to nList”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3356992"/>
            <a:ext cx="7848872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fail :: String -&gt; Q a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= Q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t)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647564" y="4581128"/>
            <a:ext cx="2952328" cy="408623"/>
          </a:xfrm>
          <a:prstGeom prst="wedgeRoundRectCallout">
            <a:avLst>
              <a:gd name="adj1" fmla="val 29192"/>
              <a:gd name="adj2" fmla="val -177511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quotation monad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4644008" y="4581128"/>
            <a:ext cx="2952328" cy="408623"/>
          </a:xfrm>
          <a:prstGeom prst="wedgeRoundRectCallout">
            <a:avLst>
              <a:gd name="adj1" fmla="val -78801"/>
              <a:gd name="adj2" fmla="val -18890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</p:spTree>
    <p:extLst>
      <p:ext uri="{BB962C8B-B14F-4D97-AF65-F5344CB8AC3E}">
        <p14:creationId xmlns:p14="http://schemas.microsoft.com/office/powerpoint/2010/main" val="3187718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Error reporting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2984" y="1412776"/>
            <a:ext cx="8125479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isExtEnabled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Extension -&gt; Q Bool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extsEnabled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Q [Extension]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location     ::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Loc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report       :: Bool -&gt; String -&gt; Q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recover      :: Q a -&gt; Q a -&gt; Q a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fail         :: String -&gt; Q 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869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Useful side effects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2984" y="1412776"/>
            <a:ext cx="8125479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runIO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:: IO a -&gt; Q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addDependentFile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FilePath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Q ()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addTopDecls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:: [Dec] -&gt; Q ()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addModFinalizer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Q () -&gt; Q ()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Q (Maybe a)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a -&gt; Q ()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664336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930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But Typed TH </a:t>
            </a:r>
            <a:br>
              <a:rPr lang="en-GB" dirty="0"/>
            </a:br>
            <a:r>
              <a:rPr lang="en-GB" dirty="0"/>
              <a:t>just isn’t expressive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09160"/>
          </a:xfrm>
        </p:spPr>
        <p:txBody>
          <a:bodyPr/>
          <a:lstStyle/>
          <a:p>
            <a:pPr marL="137160" indent="0">
              <a:buNone/>
            </a:pPr>
            <a:r>
              <a:rPr lang="en-GB" dirty="0"/>
              <a:t>Expressions we can generate but not type:</a:t>
            </a:r>
          </a:p>
          <a:p>
            <a:r>
              <a:rPr lang="en-GB" dirty="0"/>
              <a:t>$(f 2)  --&gt;  \x1. \x2. True</a:t>
            </a:r>
            <a:br>
              <a:rPr lang="en-GB" dirty="0"/>
            </a:br>
            <a:r>
              <a:rPr lang="en-GB" dirty="0"/>
              <a:t>$(f 3)  --&gt;  \x1. \x2. \x3. True</a:t>
            </a:r>
          </a:p>
          <a:p>
            <a:pPr marL="137160" indent="0">
              <a:buNone/>
            </a:pPr>
            <a:r>
              <a:rPr lang="en-GB" dirty="0"/>
              <a:t>	So f :: </a:t>
            </a:r>
            <a:r>
              <a:rPr lang="en-GB" dirty="0" err="1"/>
              <a:t>Int</a:t>
            </a:r>
            <a:r>
              <a:rPr lang="en-GB" dirty="0"/>
              <a:t> -&gt; </a:t>
            </a:r>
            <a:r>
              <a:rPr lang="en-GB" dirty="0" err="1"/>
              <a:t>TExpQ</a:t>
            </a:r>
            <a:r>
              <a:rPr lang="en-GB" dirty="0"/>
              <a:t> ???</a:t>
            </a:r>
          </a:p>
          <a:p>
            <a:r>
              <a:rPr lang="en-GB" dirty="0"/>
              <a:t>$(</a:t>
            </a:r>
            <a:r>
              <a:rPr lang="en-GB" dirty="0" err="1"/>
              <a:t>sel</a:t>
            </a:r>
            <a:r>
              <a:rPr lang="en-GB" dirty="0"/>
              <a:t> 1 3)  --&gt;  \x. case x of (</a:t>
            </a:r>
            <a:r>
              <a:rPr lang="en-GB" dirty="0" err="1"/>
              <a:t>a,b,c</a:t>
            </a:r>
            <a:r>
              <a:rPr lang="en-GB" dirty="0"/>
              <a:t>) -&gt; a</a:t>
            </a:r>
          </a:p>
          <a:p>
            <a:r>
              <a:rPr lang="en-GB" dirty="0"/>
              <a:t>$(</a:t>
            </a:r>
            <a:r>
              <a:rPr lang="en-GB" dirty="0" err="1"/>
              <a:t>printf</a:t>
            </a:r>
            <a:r>
              <a:rPr lang="en-GB" dirty="0"/>
              <a:t> “%</a:t>
            </a:r>
            <a:r>
              <a:rPr lang="en-GB" dirty="0" err="1"/>
              <a:t>d,%s</a:t>
            </a:r>
            <a:r>
              <a:rPr lang="en-GB" dirty="0"/>
              <a:t>”)  --&gt;  \(x::</a:t>
            </a:r>
            <a:r>
              <a:rPr lang="en-GB" dirty="0" err="1"/>
              <a:t>Int</a:t>
            </a:r>
            <a:r>
              <a:rPr lang="en-GB" dirty="0"/>
              <a:t>) (y::String).</a:t>
            </a:r>
            <a:br>
              <a:rPr lang="en-GB" dirty="0"/>
            </a:br>
            <a:r>
              <a:rPr lang="en-GB" dirty="0"/>
              <a:t> 					show x ++ “,” ++ show y</a:t>
            </a:r>
          </a:p>
          <a:p>
            <a:pPr marL="13716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260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But Typed TH </a:t>
            </a:r>
            <a:br>
              <a:rPr lang="en-GB" dirty="0"/>
            </a:br>
            <a:r>
              <a:rPr lang="en-GB" dirty="0"/>
              <a:t>just isn’t expressive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GB" dirty="0"/>
              <a:t>Other </a:t>
            </a:r>
            <a:r>
              <a:rPr lang="en-GB" dirty="0" err="1"/>
              <a:t>splicable</a:t>
            </a:r>
            <a:r>
              <a:rPr lang="en-GB" dirty="0"/>
              <a:t> entities</a:t>
            </a:r>
          </a:p>
          <a:p>
            <a:r>
              <a:rPr lang="en-GB" dirty="0"/>
              <a:t>Patterns</a:t>
            </a:r>
            <a:br>
              <a:rPr lang="en-GB" dirty="0"/>
            </a:br>
            <a:r>
              <a:rPr lang="en-GB" dirty="0"/>
              <a:t>f $(</a:t>
            </a:r>
            <a:r>
              <a:rPr lang="en-GB" dirty="0" err="1"/>
              <a:t>selPat</a:t>
            </a:r>
            <a:r>
              <a:rPr lang="en-GB" dirty="0"/>
              <a:t> 3 1) = x   --&gt;  f (x,_,_) = x</a:t>
            </a:r>
          </a:p>
          <a:p>
            <a:r>
              <a:rPr lang="en-GB" dirty="0"/>
              <a:t>Types</a:t>
            </a:r>
            <a:br>
              <a:rPr lang="en-GB" dirty="0"/>
            </a:br>
            <a:r>
              <a:rPr lang="en-GB" dirty="0"/>
              <a:t>f :: $(</a:t>
            </a:r>
            <a:r>
              <a:rPr lang="en-GB" dirty="0" err="1"/>
              <a:t>selType</a:t>
            </a:r>
            <a:r>
              <a:rPr lang="en-GB" dirty="0"/>
              <a:t> 3 1)   --&gt;  f :: (</a:t>
            </a:r>
            <a:r>
              <a:rPr lang="en-GB" dirty="0" err="1"/>
              <a:t>a,b,c</a:t>
            </a:r>
            <a:r>
              <a:rPr lang="en-GB" dirty="0"/>
              <a:t>) -&gt; a</a:t>
            </a:r>
          </a:p>
          <a:p>
            <a:r>
              <a:rPr lang="en-GB" dirty="0"/>
              <a:t>Declarations</a:t>
            </a:r>
            <a:br>
              <a:rPr lang="en-GB" dirty="0"/>
            </a:br>
            <a:r>
              <a:rPr lang="en-GB" dirty="0"/>
              <a:t>$(</a:t>
            </a:r>
            <a:r>
              <a:rPr lang="en-GB" dirty="0" err="1"/>
              <a:t>genSel</a:t>
            </a:r>
            <a:r>
              <a:rPr lang="en-GB" dirty="0"/>
              <a:t> 3 1)   --&gt;   sel_3_1 (</a:t>
            </a:r>
            <a:r>
              <a:rPr lang="en-GB" dirty="0" err="1"/>
              <a:t>a,b,c</a:t>
            </a:r>
            <a:r>
              <a:rPr lang="en-GB" dirty="0"/>
              <a:t>) = a</a:t>
            </a:r>
            <a:br>
              <a:rPr lang="en-GB" dirty="0"/>
            </a:br>
            <a:r>
              <a:rPr lang="en-GB" dirty="0"/>
              <a:t>$(</a:t>
            </a:r>
            <a:r>
              <a:rPr lang="en-GB" dirty="0" err="1"/>
              <a:t>genEnum</a:t>
            </a:r>
            <a:r>
              <a:rPr lang="en-GB" dirty="0"/>
              <a:t> 3)  --&gt;   data T3 = D1 | D2 | D3</a:t>
            </a:r>
          </a:p>
        </p:txBody>
      </p:sp>
    </p:spTree>
    <p:extLst>
      <p:ext uri="{BB962C8B-B14F-4D97-AF65-F5344CB8AC3E}">
        <p14:creationId xmlns:p14="http://schemas.microsoft.com/office/powerpoint/2010/main" val="29071556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</a:t>
            </a:r>
            <a:r>
              <a:rPr lang="en-GB" dirty="0" err="1"/>
              <a:t>Untyped</a:t>
            </a:r>
            <a:br>
              <a:rPr lang="en-GB" dirty="0"/>
            </a:br>
            <a:r>
              <a:rPr lang="en-GB" dirty="0"/>
              <a:t>Template Haskell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2073342"/>
          </a:xfrm>
        </p:spPr>
        <p:txBody>
          <a:bodyPr>
            <a:normAutofit fontScale="77500" lnSpcReduction="20000"/>
          </a:bodyPr>
          <a:lstStyle/>
          <a:p>
            <a:r>
              <a:rPr lang="en-GB" sz="3200" dirty="0"/>
              <a:t>The Wild West</a:t>
            </a:r>
          </a:p>
          <a:p>
            <a:endParaRPr lang="en-GB" sz="3200" dirty="0"/>
          </a:p>
          <a:p>
            <a:r>
              <a:rPr lang="en-GB" sz="3200" i="1" dirty="0"/>
              <a:t>“I'm just using a quotation as a convenient way to build a syntax tree. Please don't even try to </a:t>
            </a:r>
            <a:r>
              <a:rPr lang="en-GB" sz="3200" i="1" dirty="0" err="1"/>
              <a:t>typecheck</a:t>
            </a:r>
            <a:r>
              <a:rPr lang="en-GB" sz="3200" i="1" dirty="0"/>
              <a:t> it; just wait until it is finally spliced into a top-level splice”</a:t>
            </a:r>
          </a:p>
        </p:txBody>
      </p:sp>
    </p:spTree>
    <p:extLst>
      <p:ext uri="{BB962C8B-B14F-4D97-AF65-F5344CB8AC3E}">
        <p14:creationId xmlns:p14="http://schemas.microsoft.com/office/powerpoint/2010/main" val="140804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</a:t>
            </a:r>
            <a:r>
              <a:rPr lang="en-GB" dirty="0" err="1"/>
              <a:t>Exp</a:t>
            </a:r>
            <a:r>
              <a:rPr lang="en-GB" dirty="0"/>
              <a:t> 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2985" y="1412776"/>
            <a:ext cx="7848872" cy="255454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VarE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Name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Name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LitE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Lit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LamE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[Pat]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| …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etc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 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364088" y="1988840"/>
            <a:ext cx="2952328" cy="408623"/>
          </a:xfrm>
          <a:prstGeom prst="wedgeRoundRectCallout">
            <a:avLst>
              <a:gd name="adj1" fmla="val -97572"/>
              <a:gd name="adj2" fmla="val -35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088272"/>
          </a:xfrm>
        </p:spPr>
        <p:txBody>
          <a:bodyPr/>
          <a:lstStyle/>
          <a:p>
            <a:r>
              <a:rPr lang="en-GB" dirty="0" err="1"/>
              <a:t>Exp</a:t>
            </a:r>
            <a:r>
              <a:rPr lang="en-GB" dirty="0"/>
              <a:t>, Lit, Pat, </a:t>
            </a:r>
            <a:r>
              <a:rPr lang="en-GB" dirty="0" err="1"/>
              <a:t>etc</a:t>
            </a:r>
            <a:r>
              <a:rPr lang="en-GB" dirty="0"/>
              <a:t> are all algebraic data types representing Haskell source syntax</a:t>
            </a:r>
          </a:p>
          <a:p>
            <a:r>
              <a:rPr lang="en-GB" dirty="0"/>
              <a:t>Defined in </a:t>
            </a:r>
            <a:r>
              <a:rPr lang="en-GB" dirty="0" err="1"/>
              <a:t>Language.Haskell.Syntax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5452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7"/>
          </a:xfrm>
        </p:spPr>
        <p:txBody>
          <a:bodyPr>
            <a:normAutofit/>
          </a:bodyPr>
          <a:lstStyle/>
          <a:p>
            <a:r>
              <a:rPr lang="en-GB" dirty="0"/>
              <a:t>You can write code (</a:t>
            </a:r>
            <a:r>
              <a:rPr lang="en-GB" dirty="0" err="1"/>
              <a:t>mkPow</a:t>
            </a:r>
            <a:r>
              <a:rPr lang="en-GB" dirty="0"/>
              <a:t>) that generates source Haskell</a:t>
            </a:r>
          </a:p>
          <a:p>
            <a:r>
              <a:rPr lang="en-GB" dirty="0"/>
              <a:t>…that gets spliced in where you invoke it</a:t>
            </a:r>
          </a:p>
          <a:p>
            <a:pPr marL="137160" indent="0">
              <a:buNone/>
            </a:pPr>
            <a:r>
              <a:rPr lang="en-GB" dirty="0"/>
              <a:t>	$(</a:t>
            </a:r>
            <a:r>
              <a:rPr lang="en-GB" dirty="0" err="1"/>
              <a:t>mkPow</a:t>
            </a:r>
            <a:r>
              <a:rPr lang="en-GB" dirty="0"/>
              <a:t> 3)  </a:t>
            </a:r>
            <a:r>
              <a:rPr lang="en-GB" dirty="0">
                <a:sym typeface="Wingdings" panose="05000000000000000000" pitchFamily="2" charset="2"/>
              </a:rPr>
              <a:t>  \x -&gt; x*x*x</a:t>
            </a:r>
            <a:endParaRPr lang="en-GB" dirty="0"/>
          </a:p>
          <a:p>
            <a:r>
              <a:rPr lang="en-GB" dirty="0"/>
              <a:t>…and then is </a:t>
            </a:r>
            <a:r>
              <a:rPr lang="en-GB" dirty="0" err="1"/>
              <a:t>typechecked</a:t>
            </a:r>
            <a:r>
              <a:rPr lang="en-GB" dirty="0"/>
              <a:t> and compiled just as if you’d written that code in the first place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417638"/>
            <a:ext cx="7848872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cube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cube = $(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1664088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Quotations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486" y="1245294"/>
            <a:ext cx="8229600" cy="5064026"/>
          </a:xfrm>
        </p:spPr>
        <p:txBody>
          <a:bodyPr>
            <a:normAutofit/>
          </a:bodyPr>
          <a:lstStyle/>
          <a:p>
            <a:r>
              <a:rPr lang="en-GB" dirty="0"/>
              <a:t>Quotations are just </a:t>
            </a:r>
            <a:r>
              <a:rPr lang="en-GB" dirty="0" err="1"/>
              <a:t>just</a:t>
            </a:r>
            <a:r>
              <a:rPr lang="en-GB" dirty="0"/>
              <a:t> syntactic sugar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And you are perfectly at liberty to write the do-notation form instead of the quasi-quote</a:t>
            </a:r>
          </a:p>
          <a:p>
            <a:r>
              <a:rPr lang="en-GB" dirty="0"/>
              <a:t>‘: is the TH Name of the (:) operator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364088" y="1988840"/>
            <a:ext cx="2952328" cy="408623"/>
          </a:xfrm>
          <a:prstGeom prst="wedgeRoundRectCallout">
            <a:avLst>
              <a:gd name="adj1" fmla="val -97572"/>
              <a:gd name="adj2" fmla="val -35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444" y="1988840"/>
            <a:ext cx="7848872" cy="224676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[| $e : $(nList (n-1) e) 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means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do { h &lt;- 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t &lt;- nList (n-1) 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return (ConE ‘: h t) }</a:t>
            </a:r>
          </a:p>
        </p:txBody>
      </p:sp>
    </p:spTree>
    <p:extLst>
      <p:ext uri="{BB962C8B-B14F-4D97-AF65-F5344CB8AC3E}">
        <p14:creationId xmlns:p14="http://schemas.microsoft.com/office/powerpoint/2010/main" val="11708197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Fresh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486" y="1245294"/>
            <a:ext cx="8229600" cy="4703986"/>
          </a:xfrm>
        </p:spPr>
        <p:txBody>
          <a:bodyPr>
            <a:normAutofit/>
          </a:bodyPr>
          <a:lstStyle/>
          <a:p>
            <a:r>
              <a:rPr lang="en-GB" dirty="0" err="1"/>
              <a:t>newName</a:t>
            </a:r>
            <a:r>
              <a:rPr lang="en-GB" dirty="0"/>
              <a:t> :: String -&gt; Q Name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364088" y="1988840"/>
            <a:ext cx="2952328" cy="408623"/>
          </a:xfrm>
          <a:prstGeom prst="wedgeRoundRectCallout">
            <a:avLst>
              <a:gd name="adj1" fmla="val -97572"/>
              <a:gd name="adj2" fmla="val -35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444" y="1988840"/>
            <a:ext cx="8380052" cy="255454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[| \f -&gt; map f $e 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pt-BR" sz="2000" b="1" i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means</a:t>
            </a:r>
          </a:p>
          <a:p>
            <a:endParaRPr lang="pt-BR" sz="2000" b="1" i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do { fn &lt;-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newName “f”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-- fn :: Name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t  &lt;- 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return (LamE [VarP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fn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(AppE (AppE (VarE ‘map) (VarE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fn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t)) }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530482" y="1935332"/>
            <a:ext cx="2952328" cy="408623"/>
          </a:xfrm>
          <a:prstGeom prst="wedgeRoundRectCallout">
            <a:avLst>
              <a:gd name="adj1" fmla="val -97885"/>
              <a:gd name="adj2" fmla="val 13206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Generate a fresh name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948264" y="3212976"/>
            <a:ext cx="1368152" cy="715089"/>
          </a:xfrm>
          <a:prstGeom prst="wedgeRoundRectCallout">
            <a:avLst>
              <a:gd name="adj1" fmla="val -196449"/>
              <a:gd name="adj2" fmla="val 5327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Use it in pattern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322570" y="5013176"/>
            <a:ext cx="1368152" cy="715089"/>
          </a:xfrm>
          <a:prstGeom prst="wedgeRoundRectCallout">
            <a:avLst>
              <a:gd name="adj1" fmla="val 16207"/>
              <a:gd name="adj2" fmla="val -139178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And in a term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4680012" y="5040242"/>
            <a:ext cx="1368152" cy="715089"/>
          </a:xfrm>
          <a:prstGeom prst="wedgeRoundRectCallout">
            <a:avLst>
              <a:gd name="adj1" fmla="val 16207"/>
              <a:gd name="adj2" fmla="val -139178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Name of ‘map’</a:t>
            </a:r>
          </a:p>
        </p:txBody>
      </p:sp>
    </p:spTree>
    <p:extLst>
      <p:ext uri="{BB962C8B-B14F-4D97-AF65-F5344CB8AC3E}">
        <p14:creationId xmlns:p14="http://schemas.microsoft.com/office/powerpoint/2010/main" val="1265024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Mixing it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486" y="1245294"/>
            <a:ext cx="8229600" cy="4703986"/>
          </a:xfrm>
        </p:spPr>
        <p:txBody>
          <a:bodyPr>
            <a:normAutofit/>
          </a:bodyPr>
          <a:lstStyle/>
          <a:p>
            <a:r>
              <a:rPr lang="en-GB" dirty="0" err="1"/>
              <a:t>newName</a:t>
            </a:r>
            <a:r>
              <a:rPr lang="en-GB" dirty="0"/>
              <a:t> :: String -&gt; Q Name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364088" y="1988840"/>
            <a:ext cx="2952328" cy="408623"/>
          </a:xfrm>
          <a:prstGeom prst="wedgeRoundRectCallout">
            <a:avLst>
              <a:gd name="adj1" fmla="val -97572"/>
              <a:gd name="adj2" fmla="val -35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444" y="1988840"/>
            <a:ext cx="8380052" cy="31700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do { fn &lt;- newName “f”   -- fn :: Name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t  &lt;- 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return (LamE [VarP xn] 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(AppE (AppE (VarE ‘map) (VarE fn)) t)) }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i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can also be written like this</a:t>
            </a:r>
          </a:p>
          <a:p>
            <a:endParaRPr lang="pt-BR" sz="2000" b="1" i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do { fn   &lt;- newName “f”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 &lt;- [| map $(VarE fn) $e 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; return (LamE [VarP xn] body) }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7092280" y="3356992"/>
            <a:ext cx="1836905" cy="1634490"/>
          </a:xfrm>
          <a:prstGeom prst="wedgeRoundRectCallout">
            <a:avLst>
              <a:gd name="adj1" fmla="val -93873"/>
              <a:gd name="adj2" fmla="val 28412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Can mix convenient quasi-quote notation with do-notation</a:t>
            </a:r>
          </a:p>
        </p:txBody>
      </p:sp>
    </p:spTree>
    <p:extLst>
      <p:ext uri="{BB962C8B-B14F-4D97-AF65-F5344CB8AC3E}">
        <p14:creationId xmlns:p14="http://schemas.microsoft.com/office/powerpoint/2010/main" val="1147318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Patterns, declarations,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284984"/>
            <a:ext cx="8229600" cy="4703986"/>
          </a:xfrm>
        </p:spPr>
        <p:txBody>
          <a:bodyPr>
            <a:normAutofit/>
          </a:bodyPr>
          <a:lstStyle/>
          <a:p>
            <a:r>
              <a:rPr lang="en-GB" dirty="0"/>
              <a:t>Plus quotation notation for </a:t>
            </a:r>
          </a:p>
          <a:p>
            <a:pPr lvl="1"/>
            <a:r>
              <a:rPr lang="en-GB" dirty="0" err="1"/>
              <a:t>decls</a:t>
            </a:r>
            <a:r>
              <a:rPr lang="en-GB" dirty="0"/>
              <a:t>       [d| data T = T1 | T2 |]</a:t>
            </a:r>
          </a:p>
          <a:p>
            <a:pPr lvl="1"/>
            <a:r>
              <a:rPr lang="en-GB" dirty="0"/>
              <a:t>patterns  [p| (</a:t>
            </a:r>
            <a:r>
              <a:rPr lang="en-GB" dirty="0" err="1"/>
              <a:t>x,y</a:t>
            </a:r>
            <a:r>
              <a:rPr lang="en-GB" dirty="0"/>
              <a:t>) |]</a:t>
            </a:r>
          </a:p>
          <a:p>
            <a:pPr lvl="1"/>
            <a:r>
              <a:rPr lang="en-GB" dirty="0"/>
              <a:t>types       [t| </a:t>
            </a:r>
            <a:r>
              <a:rPr lang="en-GB" dirty="0" err="1"/>
              <a:t>Int</a:t>
            </a:r>
            <a:r>
              <a:rPr lang="en-GB" dirty="0"/>
              <a:t> -&gt; </a:t>
            </a:r>
            <a:r>
              <a:rPr lang="en-GB" dirty="0" err="1"/>
              <a:t>Int</a:t>
            </a:r>
            <a:r>
              <a:rPr lang="en-GB" dirty="0"/>
              <a:t> |]</a:t>
            </a:r>
          </a:p>
          <a:p>
            <a:r>
              <a:rPr lang="en-GB" dirty="0"/>
              <a:t>No hope of </a:t>
            </a:r>
            <a:r>
              <a:rPr lang="en-GB" dirty="0" err="1"/>
              <a:t>typechecking</a:t>
            </a:r>
            <a:r>
              <a:rPr lang="en-GB" dirty="0"/>
              <a:t> quotes</a:t>
            </a:r>
          </a:p>
          <a:p>
            <a:pPr marL="137160" indent="0">
              <a:buNone/>
            </a:pPr>
            <a:r>
              <a:rPr lang="en-GB" dirty="0"/>
              <a:t>	[d| f :: $(g True); f $(h) = $(j) |]</a:t>
            </a:r>
          </a:p>
          <a:p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364088" y="1988840"/>
            <a:ext cx="2952328" cy="408623"/>
          </a:xfrm>
          <a:prstGeom prst="wedgeRoundRectCallout">
            <a:avLst>
              <a:gd name="adj1" fmla="val -97572"/>
              <a:gd name="adj2" fmla="val -35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syntax tree type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1327120"/>
            <a:ext cx="7848872" cy="163121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PatQ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Q Pat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DecQ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Q Dec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TExpQ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= Q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t)</a:t>
            </a:r>
          </a:p>
        </p:txBody>
      </p:sp>
    </p:spTree>
    <p:extLst>
      <p:ext uri="{BB962C8B-B14F-4D97-AF65-F5344CB8AC3E}">
        <p14:creationId xmlns:p14="http://schemas.microsoft.com/office/powerpoint/2010/main" val="20596131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Splices run in the </a:t>
            </a:r>
            <a:r>
              <a:rPr lang="en-GB" dirty="0" err="1"/>
              <a:t>renamer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/>
              <a:t>No hope of </a:t>
            </a:r>
            <a:r>
              <a:rPr lang="en-GB" dirty="0" err="1"/>
              <a:t>typechecking</a:t>
            </a:r>
            <a:r>
              <a:rPr lang="en-GB" dirty="0"/>
              <a:t> quotes</a:t>
            </a:r>
          </a:p>
          <a:p>
            <a:pPr marL="137160" indent="0">
              <a:buNone/>
            </a:pPr>
            <a:r>
              <a:rPr lang="en-GB" dirty="0"/>
              <a:t>	[d| f :: $(g True); f $(h) = $(j) |]</a:t>
            </a:r>
          </a:p>
          <a:p>
            <a:r>
              <a:rPr lang="en-GB" dirty="0"/>
              <a:t>Splicing must happen in the </a:t>
            </a:r>
            <a:r>
              <a:rPr lang="en-GB" dirty="0" err="1"/>
              <a:t>renamer</a:t>
            </a:r>
            <a:r>
              <a:rPr lang="en-GB" dirty="0"/>
              <a:t>, to bring variables into scope</a:t>
            </a:r>
            <a:br>
              <a:rPr lang="en-GB" dirty="0"/>
            </a:br>
            <a:r>
              <a:rPr lang="en-GB" dirty="0"/>
              <a:t>     let x = True in \$(blah) -&gt; x</a:t>
            </a:r>
          </a:p>
          <a:p>
            <a:r>
              <a:rPr lang="en-GB" dirty="0"/>
              <a:t>Sadly: give up on guarantee that spliced-in terms or declarations are type-correct and fit their context. Instead, rely on </a:t>
            </a:r>
            <a:r>
              <a:rPr lang="en-GB" dirty="0" err="1"/>
              <a:t>typechecking</a:t>
            </a:r>
            <a:r>
              <a:rPr lang="en-GB" dirty="0"/>
              <a:t> after splicing</a:t>
            </a:r>
          </a:p>
        </p:txBody>
      </p:sp>
    </p:spTree>
    <p:extLst>
      <p:ext uri="{BB962C8B-B14F-4D97-AF65-F5344CB8AC3E}">
        <p14:creationId xmlns:p14="http://schemas.microsoft.com/office/powerpoint/2010/main" val="25338581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/>
              <a:t>Unlike Scheme, we do rename/</a:t>
            </a:r>
            <a:r>
              <a:rPr lang="en-GB" dirty="0" err="1"/>
              <a:t>typecheck</a:t>
            </a:r>
            <a:r>
              <a:rPr lang="en-GB" dirty="0"/>
              <a:t> before running the splice.  </a:t>
            </a:r>
          </a:p>
          <a:p>
            <a:pPr marL="137160" indent="0">
              <a:buNone/>
            </a:pPr>
            <a:br>
              <a:rPr lang="en-GB" dirty="0"/>
            </a:br>
            <a:endParaRPr lang="en-GB" dirty="0"/>
          </a:p>
          <a:p>
            <a:r>
              <a:rPr lang="en-GB" dirty="0"/>
              <a:t>So hygiene is still easy to enforce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2564904"/>
            <a:ext cx="7272808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mlet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3 (x+1))  		     -- Rejected</a:t>
            </a:r>
            <a:b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mlet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[| x |] [| 3 |] [| x+1 |])  -- Ditto</a:t>
            </a:r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430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Staging top-level splices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2232288"/>
          </a:xfrm>
        </p:spPr>
        <p:txBody>
          <a:bodyPr>
            <a:normAutofit/>
          </a:bodyPr>
          <a:lstStyle/>
          <a:p>
            <a:r>
              <a:rPr lang="en-GB" dirty="0"/>
              <a:t>Can’t really type, and then run, ‘blah’ if it mentions ‘g’ (which mentions stuff bound by ‘blah’)</a:t>
            </a:r>
          </a:p>
          <a:p>
            <a:r>
              <a:rPr lang="en-GB" dirty="0"/>
              <a:t>So TH enforces a top-to-bottom discipline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224676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module M where</a:t>
            </a:r>
          </a:p>
          <a:p>
            <a:pPr>
              <a:spcBef>
                <a:spcPts val="1200"/>
              </a:spcBef>
            </a:pP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f x = ...no mention of h or g...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$(blah) –- Defines function h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-- blah cannot mention h or g</a:t>
            </a:r>
          </a:p>
          <a:p>
            <a:pPr>
              <a:spcBef>
                <a:spcPts val="1200"/>
              </a:spcBef>
            </a:pP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g y = ... mentions h...</a:t>
            </a:r>
          </a:p>
        </p:txBody>
      </p:sp>
    </p:spTree>
    <p:extLst>
      <p:ext uri="{BB962C8B-B14F-4D97-AF65-F5344CB8AC3E}">
        <p14:creationId xmlns:p14="http://schemas.microsoft.com/office/powerpoint/2010/main" val="3299665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Reification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3405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72448"/>
          </a:xfrm>
        </p:spPr>
        <p:txBody>
          <a:bodyPr>
            <a:normAutofit/>
          </a:bodyPr>
          <a:lstStyle/>
          <a:p>
            <a:r>
              <a:rPr lang="en-GB" dirty="0"/>
              <a:t>Want </a:t>
            </a:r>
            <a:r>
              <a:rPr lang="en-GB" dirty="0" err="1"/>
              <a:t>makeLens</a:t>
            </a:r>
            <a:r>
              <a:rPr lang="en-GB" dirty="0"/>
              <a:t> to</a:t>
            </a:r>
          </a:p>
          <a:p>
            <a:pPr lvl="1"/>
            <a:r>
              <a:rPr lang="en-GB" dirty="0"/>
              <a:t>Get hold of the definition of T (reification)</a:t>
            </a:r>
          </a:p>
          <a:p>
            <a:pPr lvl="1"/>
            <a:r>
              <a:rPr lang="en-GB" dirty="0"/>
              <a:t>Chew on it</a:t>
            </a:r>
          </a:p>
          <a:p>
            <a:pPr lvl="1"/>
            <a:r>
              <a:rPr lang="en-GB" dirty="0"/>
              <a:t>Spit out some T-related boilerplate definitions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T = T1 Int T | T2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$(makeLens ‘T)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4653136"/>
            <a:ext cx="7848872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makeLens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Name -&gt; Q [Dec]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makeLens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 = do { d &lt;- reify n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; case d of … }</a:t>
            </a:r>
          </a:p>
        </p:txBody>
      </p:sp>
    </p:spTree>
    <p:extLst>
      <p:ext uri="{BB962C8B-B14F-4D97-AF65-F5344CB8AC3E}">
        <p14:creationId xmlns:p14="http://schemas.microsoft.com/office/powerpoint/2010/main" val="1833158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Reification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360" y="1417638"/>
            <a:ext cx="8341504" cy="40934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lookupName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Bool -&gt; String -&gt; Q (Maybe Name)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            :: Name -&gt; Q Info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reifyFixity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:: Name -&gt; Q (Maybe Fixity)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reifyInstances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:: Name -&gt; [Type] -&gt; Q [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InstanceDec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reifyRoles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:: Name -&gt; Q [Role]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reifyAnnotations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Data a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AnnLookup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Q [a]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reifyModule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:: Module -&gt;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ModuleInfo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reifyConStrictness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Name -&gt; Q [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DecidedStrictness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Info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VarI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Name Type (Maybe Dec)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TyConI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Dec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ClassI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Dec [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InstanceDec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| …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etc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2351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3096383"/>
          </a:xfrm>
        </p:spPr>
        <p:txBody>
          <a:bodyPr>
            <a:normAutofit/>
          </a:bodyPr>
          <a:lstStyle/>
          <a:p>
            <a:r>
              <a:rPr lang="en-GB" dirty="0"/>
              <a:t>[| … |] is a </a:t>
            </a:r>
            <a:r>
              <a:rPr lang="en-GB" b="1" dirty="0">
                <a:solidFill>
                  <a:srgbClr val="FFC000"/>
                </a:solidFill>
              </a:rPr>
              <a:t>quotation</a:t>
            </a:r>
            <a:br>
              <a:rPr lang="en-GB" dirty="0"/>
            </a:br>
            <a:r>
              <a:rPr lang="en-GB" dirty="0"/>
              <a:t>It generates a syntax tree of type </a:t>
            </a:r>
            <a:r>
              <a:rPr lang="en-GB" dirty="0" err="1"/>
              <a:t>ExpQ</a:t>
            </a:r>
            <a:endParaRPr lang="en-GB" dirty="0"/>
          </a:p>
          <a:p>
            <a:r>
              <a:rPr lang="en-GB" dirty="0"/>
              <a:t>$(…) is a </a:t>
            </a:r>
            <a:r>
              <a:rPr lang="en-GB" b="1" dirty="0">
                <a:solidFill>
                  <a:srgbClr val="FFC000"/>
                </a:solidFill>
              </a:rPr>
              <a:t>splice</a:t>
            </a:r>
            <a:br>
              <a:rPr lang="en-GB" dirty="0"/>
            </a:br>
            <a:r>
              <a:rPr lang="en-GB" dirty="0"/>
              <a:t>It takes a syntax tree of type </a:t>
            </a:r>
            <a:r>
              <a:rPr lang="en-GB" dirty="0" err="1"/>
              <a:t>ExpQ</a:t>
            </a:r>
            <a:r>
              <a:rPr lang="en-GB" dirty="0"/>
              <a:t>, and inserts it at that point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564" y="1273984"/>
            <a:ext cx="7848872" cy="193899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mkPow’ :: Int -&gt; ExpQ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mkPow’ 1 e = e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mkPow’ n e = [| $e * $(mkPow’ (n-1) e) 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 :: Int -&gt; ExpQ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mkPow n = [| \x -&gt; $(mkPow’ n [| x |]) |]</a:t>
            </a:r>
          </a:p>
        </p:txBody>
      </p:sp>
    </p:spTree>
    <p:extLst>
      <p:ext uri="{BB962C8B-B14F-4D97-AF65-F5344CB8AC3E}">
        <p14:creationId xmlns:p14="http://schemas.microsoft.com/office/powerpoint/2010/main" val="1384312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Exp</a:t>
            </a:r>
            <a:r>
              <a:rPr lang="en-GB" dirty="0"/>
              <a:t> vs </a:t>
            </a:r>
            <a:r>
              <a:rPr lang="en-GB" dirty="0" err="1"/>
              <a:t>TExp</a:t>
            </a:r>
            <a:r>
              <a:rPr lang="en-GB" dirty="0"/>
              <a:t> 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2984" y="1412776"/>
            <a:ext cx="8125479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{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unType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--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unType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16464"/>
          </a:xfrm>
        </p:spPr>
        <p:txBody>
          <a:bodyPr/>
          <a:lstStyle/>
          <a:p>
            <a:pPr marL="137160" indent="0">
              <a:buNone/>
            </a:pPr>
            <a:r>
              <a:rPr lang="en-GB" dirty="0" err="1"/>
              <a:t>TExp</a:t>
            </a:r>
            <a:r>
              <a:rPr lang="en-GB" dirty="0"/>
              <a:t> is an abstract type, with a phantom ‘t’</a:t>
            </a:r>
          </a:p>
          <a:p>
            <a:r>
              <a:rPr lang="en-GB" dirty="0"/>
              <a:t>Can only be constructed using (typed) quotations  [|| blah ||]</a:t>
            </a:r>
          </a:p>
          <a:p>
            <a:r>
              <a:rPr lang="en-GB" dirty="0"/>
              <a:t>Can only be decomposed by converting to </a:t>
            </a:r>
            <a:r>
              <a:rPr lang="en-GB" dirty="0" err="1"/>
              <a:t>Exp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7645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Quasiquotes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(Geoff Mainland, ICFP Freiburg)</a:t>
            </a:r>
          </a:p>
        </p:txBody>
      </p:sp>
    </p:spTree>
    <p:extLst>
      <p:ext uri="{BB962C8B-B14F-4D97-AF65-F5344CB8AC3E}">
        <p14:creationId xmlns:p14="http://schemas.microsoft.com/office/powerpoint/2010/main" val="9080686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Quasiquotes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[p| blah |]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b="1" i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means (confusingly)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$(quoteExp p “blah”)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3645024"/>
            <a:ext cx="7848872" cy="163121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QuasiQuoter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QuasiQuoter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quoteExp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String -&gt; Q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quotePat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String -&gt; Q Pat,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quoteType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String -&gt; Q Type,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quoteDec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String -&gt; Q [Dec] }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004048" y="5589240"/>
            <a:ext cx="3205057" cy="1021556"/>
          </a:xfrm>
          <a:prstGeom prst="wedgeRoundRectCallout">
            <a:avLst>
              <a:gd name="adj1" fmla="val -79167"/>
              <a:gd name="adj2" fmla="val -83707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User-written parsers, for totally different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langauges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744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Quasiquotes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47564" y="1433265"/>
            <a:ext cx="7848872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[pads| funny PADS stuff |]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16464"/>
          </a:xfrm>
        </p:spPr>
        <p:txBody>
          <a:bodyPr/>
          <a:lstStyle/>
          <a:p>
            <a:r>
              <a:rPr lang="en-GB" dirty="0"/>
              <a:t>Works for declarations, patterns, types, as well as expressions (one parser for each)</a:t>
            </a:r>
          </a:p>
          <a:p>
            <a:r>
              <a:rPr lang="en-GB" dirty="0"/>
              <a:t>Depends crucially on generating </a:t>
            </a:r>
            <a:r>
              <a:rPr lang="en-GB" dirty="0" err="1"/>
              <a:t>untyped</a:t>
            </a:r>
            <a:r>
              <a:rPr lang="en-GB" dirty="0"/>
              <a:t> syntax trees</a:t>
            </a:r>
          </a:p>
          <a:p>
            <a:r>
              <a:rPr lang="en-GB" dirty="0"/>
              <a:t>A useful way of embedding completely different language in Haskell</a:t>
            </a:r>
          </a:p>
        </p:txBody>
      </p:sp>
    </p:spTree>
    <p:extLst>
      <p:ext uri="{BB962C8B-B14F-4D97-AF65-F5344CB8AC3E}">
        <p14:creationId xmlns:p14="http://schemas.microsoft.com/office/powerpoint/2010/main" val="24642338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743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Open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703986"/>
          </a:xfrm>
        </p:spPr>
        <p:txBody>
          <a:bodyPr>
            <a:normAutofit/>
          </a:bodyPr>
          <a:lstStyle/>
          <a:p>
            <a:r>
              <a:rPr lang="en-GB" dirty="0" err="1"/>
              <a:t>THSyn</a:t>
            </a:r>
            <a:r>
              <a:rPr lang="en-GB" dirty="0"/>
              <a:t> vs </a:t>
            </a:r>
            <a:r>
              <a:rPr lang="en-GB" dirty="0" err="1"/>
              <a:t>HsSyn</a:t>
            </a:r>
            <a:r>
              <a:rPr lang="en-GB" dirty="0"/>
              <a:t>; keeping them in sync</a:t>
            </a:r>
          </a:p>
          <a:p>
            <a:r>
              <a:rPr lang="en-GB" dirty="0"/>
              <a:t>Pain of quotation.  Other language (Scheme, Scala…) do implicit quotation.</a:t>
            </a:r>
            <a:br>
              <a:rPr lang="en-GB" dirty="0"/>
            </a:br>
            <a:r>
              <a:rPr lang="en-GB" dirty="0"/>
              <a:t>     f e     instead of      f [| e |]</a:t>
            </a:r>
          </a:p>
          <a:p>
            <a:r>
              <a:rPr lang="en-GB" dirty="0"/>
              <a:t>Reification of an Id whose type is not yet settled    </a:t>
            </a:r>
          </a:p>
          <a:p>
            <a:endParaRPr lang="en-GB" dirty="0"/>
          </a:p>
          <a:p>
            <a:pPr marL="137160" indent="0">
              <a:buNone/>
            </a:pPr>
            <a:r>
              <a:rPr lang="en-GB" dirty="0"/>
              <a:t>	but this is ok (because of staging)</a:t>
            </a:r>
          </a:p>
          <a:p>
            <a:endParaRPr lang="en-GB" dirty="0"/>
          </a:p>
          <a:p>
            <a:pPr marL="13716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07418" y="4581128"/>
            <a:ext cx="7848872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x = $(do { xinfo &lt;- reify ‘x; … })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6349" y="5844699"/>
            <a:ext cx="7980451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 = blah; $(do { reify ‘x;…})</a:t>
            </a:r>
          </a:p>
        </p:txBody>
      </p:sp>
    </p:spTree>
    <p:extLst>
      <p:ext uri="{BB962C8B-B14F-4D97-AF65-F5344CB8AC3E}">
        <p14:creationId xmlns:p14="http://schemas.microsoft.com/office/powerpoint/2010/main" val="205136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72447"/>
          </a:xfrm>
        </p:spPr>
        <p:txBody>
          <a:bodyPr>
            <a:normAutofit/>
          </a:bodyPr>
          <a:lstStyle/>
          <a:p>
            <a:r>
              <a:rPr lang="en-GB" dirty="0"/>
              <a:t>Splices are run at </a:t>
            </a:r>
            <a:r>
              <a:rPr lang="en-GB" dirty="0">
                <a:solidFill>
                  <a:srgbClr val="FFC000"/>
                </a:solidFill>
              </a:rPr>
              <a:t>compile time only</a:t>
            </a:r>
          </a:p>
          <a:p>
            <a:pPr lvl="1"/>
            <a:r>
              <a:rPr lang="en-GB" dirty="0"/>
              <a:t>No runtime code generation (c.f. </a:t>
            </a:r>
            <a:r>
              <a:rPr lang="en-GB" dirty="0" err="1"/>
              <a:t>MetaML</a:t>
            </a:r>
            <a:r>
              <a:rPr lang="en-GB" dirty="0"/>
              <a:t>)</a:t>
            </a:r>
          </a:p>
          <a:p>
            <a:r>
              <a:rPr lang="en-GB" dirty="0"/>
              <a:t>A bit like </a:t>
            </a:r>
            <a:r>
              <a:rPr lang="en-GB" dirty="0" err="1"/>
              <a:t>cpp</a:t>
            </a:r>
            <a:r>
              <a:rPr lang="en-GB" dirty="0"/>
              <a:t>, but more civilised; </a:t>
            </a:r>
            <a:br>
              <a:rPr lang="en-GB" dirty="0"/>
            </a:br>
            <a:r>
              <a:rPr lang="en-GB" dirty="0"/>
              <a:t>e.g. no syntax errors in expanded code</a:t>
            </a:r>
          </a:p>
          <a:p>
            <a:r>
              <a:rPr lang="en-GB" dirty="0"/>
              <a:t>What about</a:t>
            </a:r>
          </a:p>
          <a:p>
            <a:pPr lvl="1"/>
            <a:r>
              <a:rPr lang="en-GB" dirty="0"/>
              <a:t>No “x is not in scope” errors?</a:t>
            </a:r>
          </a:p>
          <a:p>
            <a:pPr lvl="1"/>
            <a:r>
              <a:rPr lang="en-GB" dirty="0"/>
              <a:t>No “Cannot match </a:t>
            </a:r>
            <a:r>
              <a:rPr lang="en-GB" dirty="0" err="1"/>
              <a:t>Int</a:t>
            </a:r>
            <a:r>
              <a:rPr lang="en-GB" dirty="0"/>
              <a:t> with Bool” errors?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417638"/>
            <a:ext cx="7848872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String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ExpQ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…$(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“Name: %s; age: %d”) “Fred” 45…</a:t>
            </a:r>
          </a:p>
        </p:txBody>
      </p:sp>
    </p:spTree>
    <p:extLst>
      <p:ext uri="{BB962C8B-B14F-4D97-AF65-F5344CB8AC3E}">
        <p14:creationId xmlns:p14="http://schemas.microsoft.com/office/powerpoint/2010/main" val="280907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Hygiene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1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Hygiene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340768"/>
            <a:ext cx="7848872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:: ExpQ -&gt; ExpQ      -- In a library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e = [| \x -&gt; $e |]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2397368"/>
            <a:ext cx="7848872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a b = $(const [| a+b |])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---&gt; f a b = \x -&gt; a+b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 x b = $(const [| x+b |])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-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--&gt; g x b = \x -&gt; x+b      -- Eeek!</a:t>
            </a:r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07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088271"/>
          </a:xfrm>
        </p:spPr>
        <p:txBody>
          <a:bodyPr>
            <a:normAutofit/>
          </a:bodyPr>
          <a:lstStyle/>
          <a:p>
            <a:r>
              <a:rPr lang="en-GB" dirty="0"/>
              <a:t>Intuitively: the </a:t>
            </a:r>
            <a:r>
              <a:rPr lang="en-GB" b="1" dirty="0"/>
              <a:t>source code</a:t>
            </a:r>
            <a:r>
              <a:rPr lang="en-GB" dirty="0"/>
              <a:t> should determine the binding structure</a:t>
            </a:r>
          </a:p>
          <a:p>
            <a:r>
              <a:rPr lang="en-GB" dirty="0"/>
              <a:t>Anything else is fundamentally non-modular; may fail randomly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340768"/>
            <a:ext cx="7848872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:: ExpQ -&gt; ExpQ      -- In a library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e = [| \x -&gt; $e |]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2397368"/>
            <a:ext cx="7848872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a b = $(const [| a+b |])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---&gt; f a b = \x -&gt; a+b</a:t>
            </a:r>
          </a:p>
          <a:p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 x b = $(const [| x+b |])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-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--&gt; g x b = \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x0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 -&gt; x+b      -- OK!</a:t>
            </a:r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27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12" y="1343180"/>
            <a:ext cx="8229600" cy="410204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Not enough just to draw quoted binders from a different alphabet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Quoted binders must be “fresh” somehow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2492896"/>
            <a:ext cx="7848872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:: ExpQ -&gt; ExpQ      -- In a library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 e = [| \x -&gt; $e |]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3664768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 = [| \x -&gt; $(const [| x+1 |]) |]</a:t>
            </a:r>
          </a:p>
          <a:p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 $(f) -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--&gt;  \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x0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 -&gt; \</a:t>
            </a:r>
            <a:r>
              <a:rPr lang="pt-B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x1</a:t>
            </a:r>
            <a:r>
              <a:rPr lang="pt-BR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 -&gt; x0 + 1</a:t>
            </a:r>
            <a:endParaRPr lang="pt-BR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118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>
        <a:ln w="9525">
          <a:solidFill>
            <a:schemeClr val="bg1"/>
          </a:solidFill>
        </a:ln>
      </a:spPr>
      <a:bodyPr wrap="square" rtlCol="0" anchor="ctr">
        <a:spAutoFit/>
      </a:bodyPr>
      <a:lstStyle>
        <a:defPPr algn="ctr">
          <a:defRPr dirty="0" smtClean="0">
            <a:solidFill>
              <a:schemeClr val="bg1"/>
            </a:solidFill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Parallel Haskell</Template>
  <TotalTime>16506</TotalTime>
  <Words>2094</Words>
  <Application>Microsoft Office PowerPoint</Application>
  <PresentationFormat>On-screen Show (4:3)</PresentationFormat>
  <Paragraphs>362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Book Antiqua</vt:lpstr>
      <vt:lpstr>Calibri</vt:lpstr>
      <vt:lpstr>Comic Sans MS</vt:lpstr>
      <vt:lpstr>Courier New</vt:lpstr>
      <vt:lpstr>Lucida Sans</vt:lpstr>
      <vt:lpstr>Wingdings</vt:lpstr>
      <vt:lpstr>Wingdings 2</vt:lpstr>
      <vt:lpstr>Wingdings 3</vt:lpstr>
      <vt:lpstr>Apex</vt:lpstr>
      <vt:lpstr>Template Haskell 14 years on</vt:lpstr>
      <vt:lpstr>What is Template Haskell?</vt:lpstr>
      <vt:lpstr>The basic idea</vt:lpstr>
      <vt:lpstr>The basic idea</vt:lpstr>
      <vt:lpstr>The basic idea</vt:lpstr>
      <vt:lpstr>Hygiene</vt:lpstr>
      <vt:lpstr>Hygiene</vt:lpstr>
      <vt:lpstr>Hygiene</vt:lpstr>
      <vt:lpstr>Hygiene</vt:lpstr>
      <vt:lpstr>Staging</vt:lpstr>
      <vt:lpstr>Staging constraints</vt:lpstr>
      <vt:lpstr>Staging constraints</vt:lpstr>
      <vt:lpstr>Cross stage persistence</vt:lpstr>
      <vt:lpstr>Cross stage persistence</vt:lpstr>
      <vt:lpstr>A stage restriction</vt:lpstr>
      <vt:lpstr>The fork in the road</vt:lpstr>
      <vt:lpstr>The fork in the road</vt:lpstr>
      <vt:lpstr>1. Typed Template Haskell</vt:lpstr>
      <vt:lpstr>Generating well-typed terms</vt:lpstr>
      <vt:lpstr>Generating well-typed terms</vt:lpstr>
      <vt:lpstr>Generating well-typed terms</vt:lpstr>
      <vt:lpstr>Error messages</vt:lpstr>
      <vt:lpstr>The quotation monad</vt:lpstr>
      <vt:lpstr>Error reporting</vt:lpstr>
      <vt:lpstr>Useful side effects</vt:lpstr>
      <vt:lpstr>But Typed TH  just isn’t expressive enough</vt:lpstr>
      <vt:lpstr>But Typed TH  just isn’t expressive enough</vt:lpstr>
      <vt:lpstr>2. Untyped Template Haskell</vt:lpstr>
      <vt:lpstr>The Exp type</vt:lpstr>
      <vt:lpstr>Quotations</vt:lpstr>
      <vt:lpstr>Fresh names</vt:lpstr>
      <vt:lpstr>Mixing it up</vt:lpstr>
      <vt:lpstr>Patterns, declarations, types</vt:lpstr>
      <vt:lpstr>Splices run in the renamer</vt:lpstr>
      <vt:lpstr>Hygiene</vt:lpstr>
      <vt:lpstr>Staging top-level splices</vt:lpstr>
      <vt:lpstr>Reification</vt:lpstr>
      <vt:lpstr>Reification</vt:lpstr>
      <vt:lpstr>Reification</vt:lpstr>
      <vt:lpstr>Exp vs TExp t</vt:lpstr>
      <vt:lpstr>Quasiquotes</vt:lpstr>
      <vt:lpstr>Quasiquotes</vt:lpstr>
      <vt:lpstr>Quasiquotes</vt:lpstr>
      <vt:lpstr>Open questions</vt:lpstr>
      <vt:lpstr>Open issues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Deferring type errors</dc:title>
  <dc:creator>simonpj</dc:creator>
  <cp:lastModifiedBy>Simon Peyton Jones</cp:lastModifiedBy>
  <cp:revision>268</cp:revision>
  <dcterms:created xsi:type="dcterms:W3CDTF">2012-02-20T08:02:48Z</dcterms:created>
  <dcterms:modified xsi:type="dcterms:W3CDTF">2016-08-12T11:49:39Z</dcterms:modified>
</cp:coreProperties>
</file>