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2"/>
  </p:notesMasterIdLst>
  <p:sldIdLst>
    <p:sldId id="256" r:id="rId2"/>
    <p:sldId id="301" r:id="rId3"/>
    <p:sldId id="342" r:id="rId4"/>
    <p:sldId id="343" r:id="rId5"/>
    <p:sldId id="293" r:id="rId6"/>
    <p:sldId id="356" r:id="rId7"/>
    <p:sldId id="304" r:id="rId8"/>
    <p:sldId id="305" r:id="rId9"/>
    <p:sldId id="325" r:id="rId10"/>
    <p:sldId id="307" r:id="rId11"/>
    <p:sldId id="344" r:id="rId12"/>
    <p:sldId id="308" r:id="rId13"/>
    <p:sldId id="357" r:id="rId14"/>
    <p:sldId id="345" r:id="rId15"/>
    <p:sldId id="346" r:id="rId16"/>
    <p:sldId id="303" r:id="rId17"/>
    <p:sldId id="348" r:id="rId18"/>
    <p:sldId id="349" r:id="rId19"/>
    <p:sldId id="358" r:id="rId20"/>
    <p:sldId id="309" r:id="rId21"/>
    <p:sldId id="306" r:id="rId22"/>
    <p:sldId id="310" r:id="rId23"/>
    <p:sldId id="311" r:id="rId24"/>
    <p:sldId id="312" r:id="rId25"/>
    <p:sldId id="313" r:id="rId26"/>
    <p:sldId id="324" r:id="rId27"/>
    <p:sldId id="359" r:id="rId28"/>
    <p:sldId id="314" r:id="rId29"/>
    <p:sldId id="354" r:id="rId30"/>
    <p:sldId id="350" r:id="rId31"/>
    <p:sldId id="351" r:id="rId32"/>
    <p:sldId id="352" r:id="rId33"/>
    <p:sldId id="353" r:id="rId34"/>
    <p:sldId id="355" r:id="rId35"/>
    <p:sldId id="317" r:id="rId36"/>
    <p:sldId id="328" r:id="rId37"/>
    <p:sldId id="329" r:id="rId38"/>
    <p:sldId id="330" r:id="rId39"/>
    <p:sldId id="340" r:id="rId40"/>
    <p:sldId id="331" r:id="rId41"/>
    <p:sldId id="332" r:id="rId42"/>
    <p:sldId id="333" r:id="rId43"/>
    <p:sldId id="334" r:id="rId44"/>
    <p:sldId id="362" r:id="rId45"/>
    <p:sldId id="361" r:id="rId46"/>
    <p:sldId id="360" r:id="rId47"/>
    <p:sldId id="363" r:id="rId48"/>
    <p:sldId id="364" r:id="rId49"/>
    <p:sldId id="365" r:id="rId50"/>
    <p:sldId id="335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3" autoAdjust="0"/>
    <p:restoredTop sz="86405" autoAdjust="0"/>
  </p:normalViewPr>
  <p:slideViewPr>
    <p:cSldViewPr>
      <p:cViewPr varScale="1">
        <p:scale>
          <a:sx n="81" d="100"/>
          <a:sy n="81" d="100"/>
        </p:scale>
        <p:origin x="101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EE637-7A73-4FA0-B972-DAA801E9E5A4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C2F62-0975-480E-9498-AAC1E3633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313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2F62-0975-480E-9498-AAC1E3633162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40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2F62-0975-480E-9498-AAC1E3633162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4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2F62-0975-480E-9498-AAC1E3633162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100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2F62-0975-480E-9498-AAC1E3633162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853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2F62-0975-480E-9498-AAC1E3633162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57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0200" y="1130300"/>
            <a:ext cx="4114800" cy="5073650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1130300"/>
            <a:ext cx="4114800" cy="5073650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>
                <a:latin typeface="Comic Sans MS" pitchFamily="66" charset="0"/>
              </a:defRPr>
            </a:lvl1pPr>
            <a:lvl2pPr>
              <a:buSzPct val="100000"/>
              <a:defRPr>
                <a:latin typeface="Comic Sans MS" pitchFamily="66" charset="0"/>
              </a:defRPr>
            </a:lvl2pPr>
            <a:lvl3pPr>
              <a:buSzPct val="100000"/>
              <a:defRPr>
                <a:latin typeface="Comic Sans MS" pitchFamily="66" charset="0"/>
              </a:defRPr>
            </a:lvl3pPr>
            <a:lvl4pPr>
              <a:buSzPct val="100000"/>
              <a:defRPr>
                <a:latin typeface="Comic Sans MS" pitchFamily="66" charset="0"/>
              </a:defRPr>
            </a:lvl4pPr>
            <a:lvl5pPr>
              <a:buSzPct val="100000"/>
              <a:defRPr>
                <a:latin typeface="Comic Sans MS" pitchFamily="66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9D86DA-0068-4B62-987D-41E79CA57105}" type="datetimeFigureOut">
              <a:rPr lang="en-GB" smtClean="0"/>
              <a:pPr/>
              <a:t>10/08/2016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FE5BB2-C7F6-400A-9D88-E71EE969D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29600" cy="1828800"/>
          </a:xfrm>
        </p:spPr>
        <p:txBody>
          <a:bodyPr>
            <a:noAutofit/>
          </a:bodyPr>
          <a:lstStyle/>
          <a:p>
            <a:r>
              <a:rPr lang="en-GB" cap="none" dirty="0"/>
              <a:t>A </a:t>
            </a:r>
            <a:r>
              <a:rPr lang="en-GB" sz="5400" cap="none" dirty="0"/>
              <a:t>reflection</a:t>
            </a:r>
            <a:r>
              <a:rPr lang="en-GB" cap="none" dirty="0"/>
              <a:t> on types</a:t>
            </a:r>
            <a:endParaRPr lang="en-GB" sz="4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149080"/>
            <a:ext cx="6400800" cy="2016224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Simon Peyton Jones, Stephanie Weirich, </a:t>
            </a:r>
            <a:br>
              <a:rPr lang="en-GB" dirty="0"/>
            </a:br>
            <a:r>
              <a:rPr lang="en-GB" dirty="0"/>
              <a:t>Richard Eisenberg, Dimitrios Vytiniotis</a:t>
            </a:r>
          </a:p>
          <a:p>
            <a:endParaRPr lang="en-GB" dirty="0"/>
          </a:p>
          <a:p>
            <a:r>
              <a:rPr lang="en-GB" dirty="0"/>
              <a:t>Microsoft Research</a:t>
            </a:r>
            <a:br>
              <a:rPr lang="en-GB" dirty="0"/>
            </a:br>
            <a:r>
              <a:rPr lang="en-GB" dirty="0"/>
              <a:t>University of Pennsylvania</a:t>
            </a:r>
          </a:p>
          <a:p>
            <a:r>
              <a:rPr lang="en-GB" dirty="0"/>
              <a:t>August 2016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8898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kern="0" dirty="0"/>
              <a:t>Attempt 3: enumerate the types we need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1988840"/>
            <a:ext cx="8280920" cy="378565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data Dynamic 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DInt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|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DBool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Bool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|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DPair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Dynamic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| …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etc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Dynamic -&gt; Maybe a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:: a -&gt; Dynamic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=&gt;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Store -&gt; Maybe a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key) store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case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Data.Map.lookup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store key of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Nothing -&gt; Nothing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Just d 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</a:t>
            </a:r>
          </a:p>
        </p:txBody>
      </p:sp>
    </p:spTree>
    <p:extLst>
      <p:ext uri="{BB962C8B-B14F-4D97-AF65-F5344CB8AC3E}">
        <p14:creationId xmlns:p14="http://schemas.microsoft.com/office/powerpoint/2010/main" val="583194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1484784"/>
            <a:ext cx="8280920" cy="5016758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DBool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Bool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DPair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Dynamic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| …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etc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a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:: a -&gt; Dynamic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DInt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= Just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_        = Nothing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DInt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Bool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DBool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b) = Just b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_         = Nothing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 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DBool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3685557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8898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kern="0" dirty="0"/>
              <a:t>Attempt 3: enumerate the types we need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2520" y="2004809"/>
            <a:ext cx="8280920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DBool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Bool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DPair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Dynamic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| …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etc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2800374"/>
            <a:ext cx="8435280" cy="27888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Non-starter because it requires a </a:t>
            </a:r>
            <a:r>
              <a:rPr lang="en-GB" sz="2400" b="1" kern="0" dirty="0">
                <a:solidFill>
                  <a:srgbClr val="FFC000"/>
                </a:solidFill>
              </a:rPr>
              <a:t>closed world</a:t>
            </a:r>
          </a:p>
          <a:p>
            <a:pPr marL="358775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We want</a:t>
            </a:r>
          </a:p>
          <a:p>
            <a:pPr marL="358775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4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readSTRef</a:t>
            </a:r>
            <a:r>
              <a:rPr lang="en-GB" sz="24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:: </a:t>
            </a:r>
            <a:r>
              <a:rPr lang="en-GB" sz="24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STRef</a:t>
            </a:r>
            <a:r>
              <a:rPr lang="en-GB" sz="24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 -&gt; ST a</a:t>
            </a:r>
          </a:p>
          <a:p>
            <a:pPr marL="358775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to work for any type ‘a’, including new ones</a:t>
            </a:r>
          </a:p>
          <a:p>
            <a:pPr marL="358775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endParaRPr lang="en-GB" sz="2400" kern="0" dirty="0"/>
          </a:p>
          <a:p>
            <a:pPr marL="358775" indent="-358775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Also: converting to and fro takes a deep traversal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646581"/>
            <a:ext cx="8280920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b) =&gt;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a,b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a,b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DPair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a)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b)</a:t>
            </a:r>
          </a:p>
        </p:txBody>
      </p:sp>
    </p:spTree>
    <p:extLst>
      <p:ext uri="{BB962C8B-B14F-4D97-AF65-F5344CB8AC3E}">
        <p14:creationId xmlns:p14="http://schemas.microsoft.com/office/powerpoint/2010/main" val="1433865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09600"/>
            <a:ext cx="7499176" cy="1828800"/>
          </a:xfrm>
        </p:spPr>
        <p:txBody>
          <a:bodyPr/>
          <a:lstStyle/>
          <a:p>
            <a:r>
              <a:rPr lang="en-GB" dirty="0"/>
              <a:t>Getting closer</a:t>
            </a:r>
            <a:br>
              <a:rPr lang="en-GB" dirty="0"/>
            </a:br>
            <a:r>
              <a:rPr lang="en-GB" dirty="0"/>
              <a:t>(GHC 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451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What’s in a Dynamic?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A Dynamic should consist of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The value itself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A runtime representation of its type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588" y="2852936"/>
            <a:ext cx="7416824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a -&gt; Dynamic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1115616" y="4365104"/>
            <a:ext cx="2664296" cy="1021556"/>
          </a:xfrm>
          <a:prstGeom prst="wedgeRoundRectCallout">
            <a:avLst>
              <a:gd name="adj1" fmla="val 26510"/>
              <a:gd name="adj2" fmla="val -133827"/>
              <a:gd name="adj3" fmla="val 16667"/>
            </a:avLst>
          </a:prstGeom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Runtime representation of the type of the value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211960" y="4671571"/>
            <a:ext cx="2664296" cy="408623"/>
          </a:xfrm>
          <a:prstGeom prst="wedgeRoundRectCallout">
            <a:avLst>
              <a:gd name="adj1" fmla="val -44419"/>
              <a:gd name="adj2" fmla="val -346414"/>
              <a:gd name="adj3" fmla="val 16667"/>
            </a:avLst>
          </a:prstGeom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value itself</a:t>
            </a:r>
          </a:p>
        </p:txBody>
      </p:sp>
    </p:spTree>
    <p:extLst>
      <p:ext uri="{BB962C8B-B14F-4D97-AF65-F5344CB8AC3E}">
        <p14:creationId xmlns:p14="http://schemas.microsoft.com/office/powerpoint/2010/main" val="1496550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Q1: where do </a:t>
            </a:r>
            <a:r>
              <a:rPr lang="en-GB" dirty="0" err="1"/>
              <a:t>TypeReps</a:t>
            </a:r>
            <a:r>
              <a:rPr lang="en-GB" dirty="0"/>
              <a:t> come from?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6428" y="1417638"/>
            <a:ext cx="7416824" cy="255454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a -&gt;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a -&gt;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x) x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a -&gt; Dynamic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508104" y="1581884"/>
            <a:ext cx="2664296" cy="408623"/>
          </a:xfrm>
          <a:prstGeom prst="wedgeRoundRectCallout">
            <a:avLst>
              <a:gd name="adj1" fmla="val -68550"/>
              <a:gd name="adj2" fmla="val 1895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NB proxy argument</a:t>
            </a:r>
          </a:p>
        </p:txBody>
      </p:sp>
    </p:spTree>
    <p:extLst>
      <p:ext uri="{BB962C8B-B14F-4D97-AF65-F5344CB8AC3E}">
        <p14:creationId xmlns:p14="http://schemas.microsoft.com/office/powerpoint/2010/main" val="3769796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9136" t="18375" r="19352" b="6327"/>
          <a:stretch/>
        </p:blipFill>
        <p:spPr>
          <a:xfrm>
            <a:off x="640364" y="1124744"/>
            <a:ext cx="7863271" cy="5616624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The birth of </a:t>
            </a:r>
            <a:r>
              <a:rPr lang="en-GB" dirty="0" err="1"/>
              <a:t>TypeRep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184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en-GB" sz="3200" dirty="0"/>
              <a:t>Q2: what can you do with a </a:t>
            </a:r>
            <a:r>
              <a:rPr lang="en-GB" sz="3200" dirty="0" err="1"/>
              <a:t>TypeRep</a:t>
            </a:r>
            <a:r>
              <a:rPr lang="en-GB" sz="3200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6428" y="1417638"/>
            <a:ext cx="7416824" cy="4093428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a -&gt; Dynamic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forall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a.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=&gt; Dynamic -&gt; Maybe a</a:t>
            </a:r>
          </a:p>
          <a:p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trx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x)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|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trx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trr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Just x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| otherwise  = Nothing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trr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(undefined :: a)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5220072" y="4082618"/>
            <a:ext cx="2664296" cy="408623"/>
          </a:xfrm>
          <a:prstGeom prst="wedgeRoundRectCallout">
            <a:avLst>
              <a:gd name="adj1" fmla="val -68550"/>
              <a:gd name="adj2" fmla="val 1895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Eek!</a:t>
            </a:r>
          </a:p>
        </p:txBody>
      </p:sp>
    </p:spTree>
    <p:extLst>
      <p:ext uri="{BB962C8B-B14F-4D97-AF65-F5344CB8AC3E}">
        <p14:creationId xmlns:p14="http://schemas.microsoft.com/office/powerpoint/2010/main" val="4289128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66428" y="1417638"/>
            <a:ext cx="7416824" cy="4093428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a -&gt; Dynamic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a.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=&gt; Dynamic -&gt; Maybe a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Just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unsafeCoerce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| otherwise  = Nothing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(undefined :: a)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Q2: what can you do with a </a:t>
            </a:r>
            <a:r>
              <a:rPr lang="en-GB" sz="3200" dirty="0" err="1"/>
              <a:t>TypeRep</a:t>
            </a:r>
            <a:r>
              <a:rPr lang="en-GB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07830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09600"/>
            <a:ext cx="7499176" cy="1828800"/>
          </a:xfrm>
        </p:spPr>
        <p:txBody>
          <a:bodyPr/>
          <a:lstStyle/>
          <a:p>
            <a:r>
              <a:rPr lang="en-GB" dirty="0"/>
              <a:t>The right way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29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345" t="22856" r="7697" b="9788"/>
          <a:stretch/>
        </p:blipFill>
        <p:spPr>
          <a:xfrm>
            <a:off x="479688" y="1340768"/>
            <a:ext cx="7992888" cy="4824536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CACM Dec 2015</a:t>
            </a:r>
          </a:p>
        </p:txBody>
      </p:sp>
    </p:spTree>
    <p:extLst>
      <p:ext uri="{BB962C8B-B14F-4D97-AF65-F5344CB8AC3E}">
        <p14:creationId xmlns:p14="http://schemas.microsoft.com/office/powerpoint/2010/main" val="2518954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Type-indexed type reps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A Dynamic should consist of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The value itself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A runtime representation of its type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588" y="2852936"/>
            <a:ext cx="7416824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a -&gt; Dynamic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1115616" y="4365104"/>
            <a:ext cx="2664296" cy="1021556"/>
          </a:xfrm>
          <a:prstGeom prst="wedgeRoundRectCallout">
            <a:avLst>
              <a:gd name="adj1" fmla="val 26510"/>
              <a:gd name="adj2" fmla="val -133827"/>
              <a:gd name="adj3" fmla="val 16667"/>
            </a:avLst>
          </a:prstGeom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Runtime representation of the type of the value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211960" y="4671571"/>
            <a:ext cx="2664296" cy="408623"/>
          </a:xfrm>
          <a:prstGeom prst="wedgeRoundRectCallout">
            <a:avLst>
              <a:gd name="adj1" fmla="val -44419"/>
              <a:gd name="adj2" fmla="val -346414"/>
              <a:gd name="adj3" fmla="val 16667"/>
            </a:avLst>
          </a:prstGeom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The value itself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085296" y="5833398"/>
            <a:ext cx="2664296" cy="715089"/>
          </a:xfrm>
          <a:prstGeom prst="wedgeRoundRectCallout">
            <a:avLst>
              <a:gd name="adj1" fmla="val 4202"/>
              <a:gd name="adj2" fmla="val -10958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A type-indexed data structure</a:t>
            </a:r>
          </a:p>
        </p:txBody>
      </p:sp>
    </p:spTree>
    <p:extLst>
      <p:ext uri="{BB962C8B-B14F-4D97-AF65-F5344CB8AC3E}">
        <p14:creationId xmlns:p14="http://schemas.microsoft.com/office/powerpoint/2010/main" val="2823985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Q1: where do </a:t>
            </a:r>
            <a:r>
              <a:rPr lang="en-GB" dirty="0" err="1"/>
              <a:t>TypeReps</a:t>
            </a:r>
            <a:r>
              <a:rPr lang="en-GB" dirty="0"/>
              <a:t> come from?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6428" y="1417638"/>
            <a:ext cx="7416824" cy="255454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a -&gt;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a -&gt; Dynamic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1560" y="4221375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No deep traversal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Instances of </a:t>
            </a:r>
            <a:r>
              <a:rPr lang="en-GB" sz="2400" kern="0" dirty="0" err="1"/>
              <a:t>Typeable</a:t>
            </a:r>
            <a:r>
              <a:rPr lang="en-GB" sz="2400" kern="0" dirty="0"/>
              <a:t> are built 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76" y="5373216"/>
            <a:ext cx="7416824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| …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Implicitly you get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instance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=&gt;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a)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508104" y="1581884"/>
            <a:ext cx="2664296" cy="408623"/>
          </a:xfrm>
          <a:prstGeom prst="wedgeRoundRectCallout">
            <a:avLst>
              <a:gd name="adj1" fmla="val -68550"/>
              <a:gd name="adj2" fmla="val 1895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No proxy argument</a:t>
            </a:r>
          </a:p>
        </p:txBody>
      </p:sp>
    </p:spTree>
    <p:extLst>
      <p:ext uri="{BB962C8B-B14F-4D97-AF65-F5344CB8AC3E}">
        <p14:creationId xmlns:p14="http://schemas.microsoft.com/office/powerpoint/2010/main" val="2314267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Q1: where do </a:t>
            </a:r>
            <a:r>
              <a:rPr lang="en-GB" dirty="0" err="1"/>
              <a:t>TypeReps</a:t>
            </a:r>
            <a:r>
              <a:rPr lang="en-GB" dirty="0"/>
              <a:t> come from?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3528" y="1267445"/>
            <a:ext cx="7416824" cy="1354217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endParaRPr lang="en-GB" sz="16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a -&gt; Dynamic</a:t>
            </a:r>
          </a:p>
          <a:p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=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357104" y="4346887"/>
            <a:ext cx="7416824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| …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Implicitly you get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instance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=&gt;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2924944"/>
            <a:ext cx="7416824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a -&gt;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x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</a:t>
            </a:r>
          </a:p>
        </p:txBody>
      </p:sp>
      <p:sp>
        <p:nvSpPr>
          <p:cNvPr id="3" name="Bent-Up Arrow 2"/>
          <p:cNvSpPr/>
          <p:nvPr/>
        </p:nvSpPr>
        <p:spPr>
          <a:xfrm rot="5400000">
            <a:off x="334990" y="2799987"/>
            <a:ext cx="964499" cy="720080"/>
          </a:xfrm>
          <a:prstGeom prst="bentUpArrow">
            <a:avLst>
              <a:gd name="adj1" fmla="val 50000"/>
              <a:gd name="adj2" fmla="val 41629"/>
              <a:gd name="adj3" fmla="val 25000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05800" y="5768830"/>
            <a:ext cx="781252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$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$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mkTrApp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” [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11" name="Bent-Up Arrow 10"/>
          <p:cNvSpPr/>
          <p:nvPr/>
        </p:nvSpPr>
        <p:spPr>
          <a:xfrm rot="5400000">
            <a:off x="300100" y="5580578"/>
            <a:ext cx="964499" cy="720080"/>
          </a:xfrm>
          <a:prstGeom prst="bentUpArrow">
            <a:avLst>
              <a:gd name="adj1" fmla="val 50000"/>
              <a:gd name="adj2" fmla="val 41629"/>
              <a:gd name="adj3" fmla="val 25000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718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Q2: what can you do with </a:t>
            </a:r>
            <a:r>
              <a:rPr lang="en-GB" dirty="0" err="1"/>
              <a:t>TypeRep</a:t>
            </a:r>
            <a:r>
              <a:rPr lang="en-GB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1484784"/>
            <a:ext cx="7416824" cy="31700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a -&gt; Dynamic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b.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=&gt; Dynamic -&gt; Maybe b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 (x::a))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let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in case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of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True  -&gt; Just x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False -&gt; Nothing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6916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</p:spTree>
    <p:extLst>
      <p:ext uri="{BB962C8B-B14F-4D97-AF65-F5344CB8AC3E}">
        <p14:creationId xmlns:p14="http://schemas.microsoft.com/office/powerpoint/2010/main" val="2203632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Q2: what can you do with </a:t>
            </a:r>
            <a:r>
              <a:rPr lang="en-GB" dirty="0" err="1"/>
              <a:t>TypeRep</a:t>
            </a:r>
            <a:r>
              <a:rPr lang="en-GB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1484784"/>
            <a:ext cx="7416824" cy="31700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Dynamic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a -&gt; Dynamic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b.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=&gt; Dynamic -&gt; Maybe b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a)) (x::a)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let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in case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of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True  -&gt; Just x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False -&gt; Nothing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6916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932040" y="4869160"/>
            <a:ext cx="3744416" cy="1021556"/>
          </a:xfrm>
          <a:prstGeom prst="wedgeRoundRectCallout">
            <a:avLst>
              <a:gd name="adj1" fmla="val -63772"/>
              <a:gd name="adj2" fmla="val -11465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Type error 2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Just x :: Maybe a, 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but we need Maybe b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795164" y="5123428"/>
            <a:ext cx="3744416" cy="1021556"/>
          </a:xfrm>
          <a:prstGeom prst="wedgeRoundRectCallout">
            <a:avLst>
              <a:gd name="adj1" fmla="val 9616"/>
              <a:gd name="adj2" fmla="val -169948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Type error 1</a:t>
            </a:r>
          </a:p>
          <a:p>
            <a:pPr algn="ctr"/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ra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::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a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but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rb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::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3793619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n-GB" dirty="0"/>
              <a:t>We need type-aware equality!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2068393"/>
            <a:ext cx="8208912" cy="347787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 -&gt; Maybe (a :=: b)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data a :=: b where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a :=: a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b.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=&gt; Dynamic -&gt; Maybe b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a)) (x::a)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let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in case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`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of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Just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Just x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Nothing   -&gt; Nothing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6916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012160" y="4459672"/>
            <a:ext cx="2556792" cy="1021556"/>
          </a:xfrm>
          <a:prstGeom prst="wedgeRoundRectCallout">
            <a:avLst>
              <a:gd name="adj1" fmla="val -82033"/>
              <a:gd name="adj2" fmla="val 5291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Fix error 2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In here we know that a ~ b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3563888" y="1169547"/>
            <a:ext cx="5040560" cy="715089"/>
          </a:xfrm>
          <a:prstGeom prst="wedgeRoundRectCallout">
            <a:avLst>
              <a:gd name="adj1" fmla="val -38369"/>
              <a:gd name="adj2" fmla="val 79017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Fix error 1</a:t>
            </a:r>
            <a:br>
              <a:rPr lang="en-GB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compares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TypeReps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with different indices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6428" y="5893241"/>
            <a:ext cx="7416824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ab.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a~b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=&gt; a :=: b</a:t>
            </a:r>
          </a:p>
        </p:txBody>
      </p:sp>
    </p:spTree>
    <p:extLst>
      <p:ext uri="{BB962C8B-B14F-4D97-AF65-F5344CB8AC3E}">
        <p14:creationId xmlns:p14="http://schemas.microsoft.com/office/powerpoint/2010/main" val="3410637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Do notation for the Maybe monad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2068393"/>
            <a:ext cx="7992888" cy="286232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Maybe (a :=: b)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a :=: b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a :=: a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b.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=&gt; Dynamic -&gt; Maybe b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a)) (x::a)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 {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ra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;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069" y="4869159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4488252" y="5733256"/>
            <a:ext cx="3744416" cy="919401"/>
          </a:xfrm>
          <a:prstGeom prst="wedgeRoundRectCallout">
            <a:avLst>
              <a:gd name="adj1" fmla="val -66795"/>
              <a:gd name="adj2" fmla="val -147601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Use do-notation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(convenience only)</a:t>
            </a:r>
          </a:p>
        </p:txBody>
      </p:sp>
    </p:spTree>
    <p:extLst>
      <p:ext uri="{BB962C8B-B14F-4D97-AF65-F5344CB8AC3E}">
        <p14:creationId xmlns:p14="http://schemas.microsoft.com/office/powerpoint/2010/main" val="29263694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n-GB" dirty="0"/>
              <a:t>Soundness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2068393"/>
            <a:ext cx="8208912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 -&gt; Maybe (a :=: b)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6916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08745" y="2924944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Soundness: must not be able to forge </a:t>
            </a:r>
            <a:r>
              <a:rPr lang="en-GB" sz="2400" kern="0" dirty="0" err="1"/>
              <a:t>TypeReps</a:t>
            </a:r>
            <a:endParaRPr lang="en-GB" sz="2400" kern="0" dirty="0"/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A (</a:t>
            </a:r>
            <a:r>
              <a:rPr lang="en-GB" sz="2400" kern="0" dirty="0" err="1"/>
              <a:t>TypeRep</a:t>
            </a:r>
            <a:r>
              <a:rPr lang="en-GB" sz="2400" kern="0" dirty="0"/>
              <a:t> a) is a singleton type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That is why the </a:t>
            </a:r>
            <a:r>
              <a:rPr lang="en-GB" sz="2400" kern="0" dirty="0" err="1"/>
              <a:t>Typeable</a:t>
            </a:r>
            <a:r>
              <a:rPr lang="en-GB" sz="2400" kern="0" dirty="0"/>
              <a:t> instances are built-in</a:t>
            </a:r>
          </a:p>
        </p:txBody>
      </p:sp>
    </p:spTree>
    <p:extLst>
      <p:ext uri="{BB962C8B-B14F-4D97-AF65-F5344CB8AC3E}">
        <p14:creationId xmlns:p14="http://schemas.microsoft.com/office/powerpoint/2010/main" val="503797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have we got to?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82356" y="1347600"/>
            <a:ext cx="2088232" cy="408623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ST library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582356" y="2262351"/>
            <a:ext cx="2088232" cy="408623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Store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09950" y="3854272"/>
            <a:ext cx="2088232" cy="1021556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Dynamic,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fromDynamic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toDynamic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3528" y="3956427"/>
            <a:ext cx="2088232" cy="408623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Data.Map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63688" y="5475089"/>
            <a:ext cx="6696744" cy="646986"/>
          </a:xfrm>
          <a:prstGeom prst="roundRect">
            <a:avLst/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TypeRep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Typeable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b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::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TypeRep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-&gt;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TypeRep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-&gt; Maybe (a :=: b)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2626472" y="1756223"/>
            <a:ext cx="0" cy="506128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6" idx="2"/>
            <a:endCxn id="8" idx="0"/>
          </p:cNvCxnSpPr>
          <p:nvPr/>
        </p:nvCxnSpPr>
        <p:spPr>
          <a:xfrm rot="16200000" flipH="1">
            <a:off x="4283433" y="4646461"/>
            <a:ext cx="599261" cy="1057994"/>
          </a:xfrm>
          <a:prstGeom prst="bentConnector3">
            <a:avLst>
              <a:gd name="adj1" fmla="val 50000"/>
            </a:avLst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2"/>
            <a:endCxn id="6" idx="0"/>
          </p:cNvCxnSpPr>
          <p:nvPr/>
        </p:nvCxnSpPr>
        <p:spPr>
          <a:xfrm rot="16200000" flipH="1">
            <a:off x="2748620" y="2548826"/>
            <a:ext cx="1183298" cy="1427594"/>
          </a:xfrm>
          <a:prstGeom prst="bentConnector3">
            <a:avLst>
              <a:gd name="adj1" fmla="val 54600"/>
            </a:avLst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5" idx="2"/>
            <a:endCxn id="7" idx="0"/>
          </p:cNvCxnSpPr>
          <p:nvPr/>
        </p:nvCxnSpPr>
        <p:spPr>
          <a:xfrm rot="5400000">
            <a:off x="1354332" y="2684286"/>
            <a:ext cx="1285453" cy="1258828"/>
          </a:xfrm>
          <a:prstGeom prst="bentConnector3">
            <a:avLst>
              <a:gd name="adj1" fmla="val 50000"/>
            </a:avLst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164512" y="2420768"/>
            <a:ext cx="1034365" cy="715089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Type-safe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45484" y="5405734"/>
            <a:ext cx="1429097" cy="715089"/>
          </a:xfrm>
          <a:prstGeom prst="roundRect">
            <a:avLst/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Trusted code base</a:t>
            </a:r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5508788" y="1600200"/>
            <a:ext cx="3178011" cy="348498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Type-safe reflection</a:t>
            </a:r>
          </a:p>
          <a:p>
            <a:r>
              <a:rPr lang="en-GB" dirty="0"/>
              <a:t>Small trusted code base</a:t>
            </a:r>
          </a:p>
          <a:p>
            <a:r>
              <a:rPr lang="en-GB" dirty="0"/>
              <a:t>Smaller, more re-usable primitive than Dynamic</a:t>
            </a:r>
          </a:p>
        </p:txBody>
      </p:sp>
    </p:spTree>
    <p:extLst>
      <p:ext uri="{BB962C8B-B14F-4D97-AF65-F5344CB8AC3E}">
        <p14:creationId xmlns:p14="http://schemas.microsoft.com/office/powerpoint/2010/main" val="1460784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609600"/>
            <a:ext cx="7355160" cy="1828800"/>
          </a:xfrm>
        </p:spPr>
        <p:txBody>
          <a:bodyPr/>
          <a:lstStyle/>
          <a:p>
            <a:r>
              <a:rPr lang="en-GB" dirty="0" err="1"/>
              <a:t>Typeable</a:t>
            </a:r>
            <a:r>
              <a:rPr lang="en-GB" dirty="0"/>
              <a:t> and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006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83568" y="1988840"/>
            <a:ext cx="7683690" cy="472212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Bad type systems</a:t>
            </a:r>
          </a:p>
        </p:txBody>
      </p:sp>
      <p:sp>
        <p:nvSpPr>
          <p:cNvPr id="5" name="Oval 4"/>
          <p:cNvSpPr/>
          <p:nvPr/>
        </p:nvSpPr>
        <p:spPr>
          <a:xfrm>
            <a:off x="3131840" y="3501008"/>
            <a:ext cx="3807725" cy="229282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63688" y="2708920"/>
            <a:ext cx="3600400" cy="2304256"/>
          </a:xfrm>
          <a:prstGeom prst="ellipse">
            <a:avLst/>
          </a:prstGeom>
          <a:solidFill>
            <a:srgbClr val="008000">
              <a:alpha val="46000"/>
            </a:srgb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8287" y="1351127"/>
            <a:ext cx="2350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omic Sans MS" pitchFamily="66" charset="0"/>
              </a:rPr>
              <a:t>All programs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940152" y="2132856"/>
            <a:ext cx="2306472" cy="919401"/>
          </a:xfrm>
          <a:prstGeom prst="wedgeRoundRectCallout">
            <a:avLst>
              <a:gd name="adj1" fmla="val -41215"/>
              <a:gd name="adj2" fmla="val 124722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Programs that work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51520" y="1340768"/>
            <a:ext cx="2920621" cy="919401"/>
          </a:xfrm>
          <a:prstGeom prst="wedgeRoundRectCallout">
            <a:avLst>
              <a:gd name="adj1" fmla="val 34824"/>
              <a:gd name="adj2" fmla="val 111151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Programs that are well typed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0" y="5229200"/>
            <a:ext cx="3960440" cy="1464231"/>
          </a:xfrm>
          <a:prstGeom prst="wedgeRoundRectCallout">
            <a:avLst>
              <a:gd name="adj1" fmla="val 83882"/>
              <a:gd name="adj2" fmla="val -52502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omic Sans MS" pitchFamily="66" charset="0"/>
              </a:rPr>
              <a:t>Zone of Abysmal Pain</a:t>
            </a:r>
          </a:p>
        </p:txBody>
      </p:sp>
    </p:spTree>
    <p:extLst>
      <p:ext uri="{BB962C8B-B14F-4D97-AF65-F5344CB8AC3E}">
        <p14:creationId xmlns:p14="http://schemas.microsoft.com/office/powerpoint/2010/main" val="77080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Typeable</a:t>
            </a:r>
            <a:r>
              <a:rPr lang="en-GB" dirty="0"/>
              <a:t> and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848872" cy="70788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a -&gt; Maybe b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  ::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b) =&gt; a -&gt; Maybe b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5436096" y="3501009"/>
            <a:ext cx="2376264" cy="1328023"/>
          </a:xfrm>
          <a:prstGeom prst="wedgeRoundRectCallout">
            <a:avLst>
              <a:gd name="adj1" fmla="val -136039"/>
              <a:gd name="adj2" fmla="val -138709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cast takes two dictionary arguments</a:t>
            </a:r>
          </a:p>
        </p:txBody>
      </p:sp>
    </p:spTree>
    <p:extLst>
      <p:ext uri="{BB962C8B-B14F-4D97-AF65-F5344CB8AC3E}">
        <p14:creationId xmlns:p14="http://schemas.microsoft.com/office/powerpoint/2010/main" val="29741522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Typeable</a:t>
            </a:r>
            <a:r>
              <a:rPr lang="en-GB" dirty="0"/>
              <a:t> and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848872" cy="193899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a -&gt; Maybe b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  ::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b) =&gt; a -&gt; Maybe b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castR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r1 r2 x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= do {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&lt;- r1 `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` r2</a:t>
            </a: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; return x }</a:t>
            </a:r>
          </a:p>
        </p:txBody>
      </p:sp>
    </p:spTree>
    <p:extLst>
      <p:ext uri="{BB962C8B-B14F-4D97-AF65-F5344CB8AC3E}">
        <p14:creationId xmlns:p14="http://schemas.microsoft.com/office/powerpoint/2010/main" val="4272936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Typeable</a:t>
            </a:r>
            <a:r>
              <a:rPr lang="en-GB" dirty="0"/>
              <a:t> and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37112"/>
            <a:ext cx="8229600" cy="1872248"/>
          </a:xfrm>
        </p:spPr>
        <p:txBody>
          <a:bodyPr/>
          <a:lstStyle/>
          <a:p>
            <a:r>
              <a:rPr lang="en-GB" dirty="0"/>
              <a:t>Do we need both?</a:t>
            </a:r>
          </a:p>
          <a:p>
            <a:r>
              <a:rPr lang="en-GB" dirty="0"/>
              <a:t>Yes: sometimes cast is useful, </a:t>
            </a:r>
            <a:br>
              <a:rPr lang="en-GB" dirty="0"/>
            </a:br>
            <a:r>
              <a:rPr lang="en-GB" dirty="0"/>
              <a:t>sometimes </a:t>
            </a:r>
            <a:r>
              <a:rPr lang="en-GB" dirty="0" err="1"/>
              <a:t>castR</a:t>
            </a:r>
            <a:r>
              <a:rPr lang="en-GB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848872" cy="255454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a -&gt; Maybe b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  ::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b) =&gt; a -&gt; Maybe b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castR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r1 r2 x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do {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r1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r2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; return x }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cast x =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castR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x</a:t>
            </a:r>
          </a:p>
        </p:txBody>
      </p:sp>
    </p:spTree>
    <p:extLst>
      <p:ext uri="{BB962C8B-B14F-4D97-AF65-F5344CB8AC3E}">
        <p14:creationId xmlns:p14="http://schemas.microsoft.com/office/powerpoint/2010/main" val="22924527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Typeable</a:t>
            </a:r>
            <a:r>
              <a:rPr lang="en-GB" dirty="0"/>
              <a:t> and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60"/>
          </a:xfrm>
        </p:spPr>
        <p:txBody>
          <a:bodyPr/>
          <a:lstStyle/>
          <a:p>
            <a:r>
              <a:rPr lang="en-GB" dirty="0"/>
              <a:t>Have a </a:t>
            </a:r>
            <a:r>
              <a:rPr lang="en-GB" dirty="0" err="1"/>
              <a:t>Typeable</a:t>
            </a:r>
            <a:r>
              <a:rPr lang="en-GB" dirty="0"/>
              <a:t> dictionary, need a </a:t>
            </a:r>
            <a:r>
              <a:rPr lang="en-GB" dirty="0" err="1"/>
              <a:t>TypeRep</a:t>
            </a:r>
            <a:r>
              <a:rPr lang="en-GB" dirty="0"/>
              <a:t>: easy, just use </a:t>
            </a:r>
            <a:r>
              <a:rPr lang="en-GB" dirty="0" err="1"/>
              <a:t>typeRep</a:t>
            </a:r>
            <a:r>
              <a:rPr lang="en-GB" dirty="0"/>
              <a:t>!</a:t>
            </a:r>
          </a:p>
          <a:p>
            <a:r>
              <a:rPr lang="en-GB" dirty="0"/>
              <a:t>Have a </a:t>
            </a:r>
            <a:r>
              <a:rPr lang="en-GB" dirty="0" err="1"/>
              <a:t>TypeRep</a:t>
            </a:r>
            <a:r>
              <a:rPr lang="en-GB" dirty="0"/>
              <a:t>, need a </a:t>
            </a:r>
            <a:r>
              <a:rPr lang="en-GB" dirty="0" err="1"/>
              <a:t>Typeable</a:t>
            </a:r>
            <a:r>
              <a:rPr lang="en-GB" dirty="0"/>
              <a:t> dictionary: not so easy.  Need a new primitive function </a:t>
            </a:r>
            <a:r>
              <a:rPr lang="en-GB" dirty="0" err="1"/>
              <a:t>withTypeable</a:t>
            </a:r>
            <a:r>
              <a:rPr lang="en-GB" dirty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4293096"/>
            <a:ext cx="8352928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withTypeable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r) -&gt; r</a:t>
            </a:r>
          </a:p>
        </p:txBody>
      </p:sp>
    </p:spTree>
    <p:extLst>
      <p:ext uri="{BB962C8B-B14F-4D97-AF65-F5344CB8AC3E}">
        <p14:creationId xmlns:p14="http://schemas.microsoft.com/office/powerpoint/2010/main" val="29467270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09600"/>
            <a:ext cx="7499176" cy="1828800"/>
          </a:xfrm>
        </p:spPr>
        <p:txBody>
          <a:bodyPr/>
          <a:lstStyle/>
          <a:p>
            <a:r>
              <a:rPr lang="en-GB" dirty="0"/>
              <a:t>Decomposing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1708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581877"/>
            <a:ext cx="7416824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3923928" y="3444002"/>
            <a:ext cx="3240360" cy="1021556"/>
          </a:xfrm>
          <a:prstGeom prst="wedgeRoundRectCallout">
            <a:avLst>
              <a:gd name="adj1" fmla="val -31974"/>
              <a:gd name="adj2" fmla="val -198805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Return Nothing if the argument Dynamic turns out not to be a list</a:t>
            </a:r>
          </a:p>
        </p:txBody>
      </p:sp>
    </p:spTree>
    <p:extLst>
      <p:ext uri="{BB962C8B-B14F-4D97-AF65-F5344CB8AC3E}">
        <p14:creationId xmlns:p14="http://schemas.microsoft.com/office/powerpoint/2010/main" val="16849187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416824" cy="286232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|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…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looks like [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tx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]…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…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looks like [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]…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Just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| otherwise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Nothing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5436096" y="3501008"/>
            <a:ext cx="2376264" cy="1328023"/>
          </a:xfrm>
          <a:prstGeom prst="wedgeRoundRectCallout">
            <a:avLst>
              <a:gd name="adj1" fmla="val 16681"/>
              <a:gd name="adj2" fmla="val -134406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This should be [</a:t>
            </a:r>
            <a:r>
              <a:rPr lang="en-GB" sz="2400" dirty="0" err="1">
                <a:solidFill>
                  <a:schemeClr val="bg1"/>
                </a:solidFill>
                <a:latin typeface="Comic Sans MS" pitchFamily="66" charset="0"/>
              </a:rPr>
              <a:t>tx</a:t>
            </a:r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] but it’s actually </a:t>
            </a:r>
            <a:r>
              <a:rPr lang="en-GB" sz="2400" dirty="0" err="1">
                <a:solidFill>
                  <a:schemeClr val="bg1"/>
                </a:solidFill>
                <a:latin typeface="Comic Sans MS" pitchFamily="66" charset="0"/>
              </a:rPr>
              <a:t>txs</a:t>
            </a:r>
            <a:endParaRPr lang="en-GB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5816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848872" cy="4093428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do { App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[])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return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}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3563888" y="3284984"/>
            <a:ext cx="3250704" cy="408623"/>
          </a:xfrm>
          <a:prstGeom prst="wedgeRoundRectCallout">
            <a:avLst>
              <a:gd name="adj1" fmla="val -47203"/>
              <a:gd name="adj2" fmla="val -12175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Decompose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rxs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into (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rl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rx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3563888" y="4509120"/>
            <a:ext cx="3250704" cy="408623"/>
          </a:xfrm>
          <a:prstGeom prst="wedgeRoundRectCallout">
            <a:avLst>
              <a:gd name="adj1" fmla="val -47203"/>
              <a:gd name="adj2" fmla="val -12175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Check that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rl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= []</a:t>
            </a:r>
          </a:p>
        </p:txBody>
      </p:sp>
    </p:spTree>
    <p:extLst>
      <p:ext uri="{BB962C8B-B14F-4D97-AF65-F5344CB8AC3E}">
        <p14:creationId xmlns:p14="http://schemas.microsoft.com/office/powerpoint/2010/main" val="9788743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do { App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[])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return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4365104"/>
            <a:ext cx="7848872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AppResult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App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AppResult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 b)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-&gt; Maybe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AppResult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t)</a:t>
            </a:r>
          </a:p>
        </p:txBody>
      </p:sp>
    </p:spTree>
    <p:extLst>
      <p:ext uri="{BB962C8B-B14F-4D97-AF65-F5344CB8AC3E}">
        <p14:creationId xmlns:p14="http://schemas.microsoft.com/office/powerpoint/2010/main" val="23858089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Kind polymorphism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do { App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[])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return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}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5724128" y="3673763"/>
            <a:ext cx="3250704" cy="783193"/>
          </a:xfrm>
          <a:prstGeom prst="wedgeRoundRectCallout">
            <a:avLst>
              <a:gd name="adj1" fmla="val -21927"/>
              <a:gd name="adj2" fmla="val -137889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omic Sans MS" pitchFamily="66" charset="0"/>
              </a:rPr>
              <a:t>Representation of the list type constructor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4798695"/>
            <a:ext cx="78488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32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32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32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k. k -&gt; *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077680" y="6134200"/>
            <a:ext cx="3662671" cy="442674"/>
          </a:xfrm>
          <a:prstGeom prst="wedgeRoundRectCallout">
            <a:avLst>
              <a:gd name="adj1" fmla="val -37460"/>
              <a:gd name="adj2" fmla="val -239897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omic Sans MS" pitchFamily="66" charset="0"/>
              </a:rPr>
              <a:t>Argument can be of any kind</a:t>
            </a:r>
          </a:p>
        </p:txBody>
      </p:sp>
    </p:spTree>
    <p:extLst>
      <p:ext uri="{BB962C8B-B14F-4D97-AF65-F5344CB8AC3E}">
        <p14:creationId xmlns:p14="http://schemas.microsoft.com/office/powerpoint/2010/main" val="264038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83568" y="1988840"/>
            <a:ext cx="7683690" cy="472212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Sexy type systems</a:t>
            </a:r>
          </a:p>
        </p:txBody>
      </p:sp>
      <p:sp>
        <p:nvSpPr>
          <p:cNvPr id="5" name="Oval 4"/>
          <p:cNvSpPr/>
          <p:nvPr/>
        </p:nvSpPr>
        <p:spPr>
          <a:xfrm>
            <a:off x="3131840" y="3501008"/>
            <a:ext cx="3807725" cy="229282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699792" y="3284984"/>
            <a:ext cx="3600400" cy="2304256"/>
          </a:xfrm>
          <a:prstGeom prst="ellipse">
            <a:avLst/>
          </a:prstGeom>
          <a:solidFill>
            <a:srgbClr val="008000">
              <a:alpha val="46000"/>
            </a:srgb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8287" y="1351127"/>
            <a:ext cx="2350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omic Sans MS" pitchFamily="66" charset="0"/>
              </a:rPr>
              <a:t>All programs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940152" y="2132856"/>
            <a:ext cx="2306472" cy="919401"/>
          </a:xfrm>
          <a:prstGeom prst="wedgeRoundRectCallout">
            <a:avLst>
              <a:gd name="adj1" fmla="val -41215"/>
              <a:gd name="adj2" fmla="val 124722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Programs that work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51520" y="1340768"/>
            <a:ext cx="2920621" cy="919401"/>
          </a:xfrm>
          <a:prstGeom prst="wedgeRoundRectCallout">
            <a:avLst>
              <a:gd name="adj1" fmla="val 54578"/>
              <a:gd name="adj2" fmla="val 191663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Programs that are well typed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79512" y="6051436"/>
            <a:ext cx="4896544" cy="442674"/>
          </a:xfrm>
          <a:prstGeom prst="wedgeRoundRectCallout">
            <a:avLst>
              <a:gd name="adj1" fmla="val 53870"/>
              <a:gd name="adj2" fmla="val -121615"/>
              <a:gd name="adj3" fmla="val 16667"/>
            </a:avLst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omic Sans MS" pitchFamily="66" charset="0"/>
              </a:rPr>
              <a:t>Smaller Zone of Abysmal Pain</a:t>
            </a:r>
          </a:p>
        </p:txBody>
      </p:sp>
    </p:spTree>
    <p:extLst>
      <p:ext uri="{BB962C8B-B14F-4D97-AF65-F5344CB8AC3E}">
        <p14:creationId xmlns:p14="http://schemas.microsoft.com/office/powerpoint/2010/main" val="1771879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Kind polymorphism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564" y="1446238"/>
            <a:ext cx="784887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AppResult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t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App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AppResult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 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2583674"/>
            <a:ext cx="7848872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kb (r::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(a::kb-&gt;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(b::kb).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(r ~ a b)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AppResult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564" y="4797152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do {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[])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return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}</a:t>
            </a:r>
          </a:p>
        </p:txBody>
      </p:sp>
    </p:spTree>
    <p:extLst>
      <p:ext uri="{BB962C8B-B14F-4D97-AF65-F5344CB8AC3E}">
        <p14:creationId xmlns:p14="http://schemas.microsoft.com/office/powerpoint/2010/main" val="29186181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problem!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7928" y="1417638"/>
            <a:ext cx="7848872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kb (r::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(a::kb-&gt;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(b::kb).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(r ~ a b)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7928" y="2852936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do { App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[])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return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}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1691680" y="5363487"/>
            <a:ext cx="2952328" cy="408623"/>
          </a:xfrm>
          <a:prstGeom prst="wedgeRoundRectCallout">
            <a:avLst>
              <a:gd name="adj1" fmla="val 8484"/>
              <a:gd name="adj2" fmla="val -36069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rl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::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(a :: kb-&gt;*)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5004048" y="5329005"/>
            <a:ext cx="2952328" cy="408623"/>
          </a:xfrm>
          <a:prstGeom prst="wedgeRoundRectCallout">
            <a:avLst>
              <a:gd name="adj1" fmla="val 8484"/>
              <a:gd name="adj2" fmla="val -36069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([] :: *-&gt;*)</a:t>
            </a:r>
          </a:p>
        </p:txBody>
      </p:sp>
    </p:spTree>
    <p:extLst>
      <p:ext uri="{BB962C8B-B14F-4D97-AF65-F5344CB8AC3E}">
        <p14:creationId xmlns:p14="http://schemas.microsoft.com/office/powerpoint/2010/main" val="9105362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problem!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7928" y="1417638"/>
            <a:ext cx="7848872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App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kb (r::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(a::kb-&gt;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kr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(b::kb).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(r ~ a b) 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7928" y="2852936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Dynamic -&gt; Maybe Dynamic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dynHead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do { App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splitApp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rxs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`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`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[])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; return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Dyn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rx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(head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 }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1691680" y="5363487"/>
            <a:ext cx="2952328" cy="408623"/>
          </a:xfrm>
          <a:prstGeom prst="wedgeRoundRectCallout">
            <a:avLst>
              <a:gd name="adj1" fmla="val 8484"/>
              <a:gd name="adj2" fmla="val -36069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rl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:: </a:t>
            </a:r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(a :: kb-&gt;*)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5004048" y="5329005"/>
            <a:ext cx="2952328" cy="408623"/>
          </a:xfrm>
          <a:prstGeom prst="wedgeRoundRectCallout">
            <a:avLst>
              <a:gd name="adj1" fmla="val 8484"/>
              <a:gd name="adj2" fmla="val -360694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latin typeface="Comic Sans MS" pitchFamily="66" charset="0"/>
              </a:rPr>
              <a:t>TypeRep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([] :: *-&gt;*)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44624" y="5969977"/>
            <a:ext cx="8496944" cy="646986"/>
          </a:xfrm>
          <a:prstGeom prst="roundRect">
            <a:avLst/>
          </a:prstGeom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omic Sans MS" pitchFamily="66" charset="0"/>
              </a:rPr>
              <a:t>Conclusion: </a:t>
            </a:r>
            <a:r>
              <a:rPr lang="en-GB" sz="3200" dirty="0" err="1">
                <a:solidFill>
                  <a:schemeClr val="bg1"/>
                </a:solidFill>
                <a:latin typeface="Comic Sans MS" pitchFamily="66" charset="0"/>
              </a:rPr>
              <a:t>eqT</a:t>
            </a:r>
            <a:r>
              <a:rPr lang="en-GB" sz="3200" dirty="0">
                <a:solidFill>
                  <a:schemeClr val="bg1"/>
                </a:solidFill>
                <a:latin typeface="Comic Sans MS" pitchFamily="66" charset="0"/>
              </a:rPr>
              <a:t> must be </a:t>
            </a:r>
            <a:r>
              <a:rPr lang="en-GB" sz="3200" dirty="0" err="1">
                <a:solidFill>
                  <a:schemeClr val="bg1"/>
                </a:solidFill>
                <a:latin typeface="Comic Sans MS" pitchFamily="66" charset="0"/>
              </a:rPr>
              <a:t>herero-kinded</a:t>
            </a:r>
            <a:endParaRPr lang="en-GB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913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Kind equalities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564" y="1446238"/>
            <a:ext cx="7848872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k1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k1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(a::k1) (b::k2).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Maybe (a :=: b)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a :=: b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a :=: 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3573016"/>
            <a:ext cx="7848872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Refl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k1 k2 (a::k1) (b::k2).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(k1 ~ k2, a ~ b) =&gt; a :=: b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734472" y="172482"/>
            <a:ext cx="2952328" cy="919401"/>
          </a:xfrm>
          <a:prstGeom prst="wedgeRoundRectCallout">
            <a:avLst>
              <a:gd name="adj1" fmla="val -70052"/>
              <a:gd name="adj2" fmla="val 102758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a and b can have different kinds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3563888" y="4922734"/>
            <a:ext cx="4392488" cy="1328023"/>
          </a:xfrm>
          <a:prstGeom prst="wedgeRoundRectCallout">
            <a:avLst>
              <a:gd name="adj1" fmla="val -57231"/>
              <a:gd name="adj2" fmla="val -100149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Matching against </a:t>
            </a:r>
            <a:r>
              <a:rPr lang="en-GB" sz="2400" dirty="0" err="1">
                <a:solidFill>
                  <a:schemeClr val="bg1"/>
                </a:solidFill>
                <a:latin typeface="Comic Sans MS" pitchFamily="66" charset="0"/>
              </a:rPr>
              <a:t>Refl</a:t>
            </a:r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 gives us a </a:t>
            </a:r>
            <a:r>
              <a:rPr lang="en-GB" sz="2400" b="1" dirty="0">
                <a:solidFill>
                  <a:schemeClr val="bg1"/>
                </a:solidFill>
                <a:latin typeface="Comic Sans MS" pitchFamily="66" charset="0"/>
              </a:rPr>
              <a:t>kind equality </a:t>
            </a:r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as well as a </a:t>
            </a:r>
            <a:r>
              <a:rPr lang="en-GB" sz="2400" b="1" dirty="0">
                <a:solidFill>
                  <a:schemeClr val="bg1"/>
                </a:solidFill>
                <a:latin typeface="Comic Sans MS" pitchFamily="66" charset="0"/>
              </a:rPr>
              <a:t>type equality</a:t>
            </a:r>
          </a:p>
        </p:txBody>
      </p:sp>
    </p:spTree>
    <p:extLst>
      <p:ext uri="{BB962C8B-B14F-4D97-AF65-F5344CB8AC3E}">
        <p14:creationId xmlns:p14="http://schemas.microsoft.com/office/powerpoint/2010/main" val="10498233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09600"/>
            <a:ext cx="7499176" cy="1828800"/>
          </a:xfrm>
        </p:spPr>
        <p:txBody>
          <a:bodyPr/>
          <a:lstStyle/>
          <a:p>
            <a:r>
              <a:rPr lang="en-GB" dirty="0"/>
              <a:t>Implementing </a:t>
            </a:r>
            <a:r>
              <a:rPr lang="en-GB" dirty="0" err="1"/>
              <a:t>TypeRep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6961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n-GB" dirty="0"/>
              <a:t>Building </a:t>
            </a:r>
            <a:r>
              <a:rPr lang="en-GB" dirty="0" err="1"/>
              <a:t>TypeReps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22308" y="1347768"/>
            <a:ext cx="8182139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k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 k -&gt; *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TrApp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::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 b)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TrTyCon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endParaRPr lang="en-GB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 (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b) =&gt;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 b) where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TrApp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endParaRPr lang="en-GB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422309" y="3717032"/>
            <a:ext cx="8182138" cy="120032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MkWurble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| …</a:t>
            </a:r>
          </a:p>
          <a:p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Implicitly you get</a:t>
            </a:r>
          </a:p>
          <a:p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instance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where</a:t>
            </a:r>
          </a:p>
          <a:p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 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TrTyCon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“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mypackage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” “M” “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Wurble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38605158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Another new problem!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7928" y="1417638"/>
            <a:ext cx="7848872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k. k -&gt; Constraint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T f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(f a)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T ::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 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k. (k -&gt; *) -&gt; k -&gt; 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564" y="3573016"/>
            <a:ext cx="7848872" cy="1631216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TrApp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trIO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trInt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trIo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“base” “GHC.IO”  “IO”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“base” “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GHC.Num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” “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”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mypkg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” “M”      “T”    -- ???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1560" y="2924944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What does (</a:t>
            </a:r>
            <a:r>
              <a:rPr lang="en-GB" sz="2400" kern="0" dirty="0" err="1"/>
              <a:t>TypeRep</a:t>
            </a:r>
            <a:r>
              <a:rPr lang="en-GB" sz="2400" kern="0" dirty="0"/>
              <a:t> (T  IO  </a:t>
            </a:r>
            <a:r>
              <a:rPr lang="en-GB" sz="2400" kern="0" dirty="0" err="1"/>
              <a:t>Int</a:t>
            </a:r>
            <a:r>
              <a:rPr lang="en-GB" sz="2400" kern="0" dirty="0"/>
              <a:t>)) look like?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6139" y="5576896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But is (</a:t>
            </a:r>
            <a:r>
              <a:rPr lang="en-GB" sz="2400" kern="0" dirty="0" err="1"/>
              <a:t>TypeRep</a:t>
            </a:r>
            <a:r>
              <a:rPr lang="en-GB" sz="2400" kern="0" dirty="0"/>
              <a:t> (T :: (*-&gt;*) -&gt; * -&gt; *)) equal to</a:t>
            </a:r>
            <a:br>
              <a:rPr lang="en-GB" sz="2400" kern="0" dirty="0"/>
            </a:br>
            <a:r>
              <a:rPr lang="en-GB" sz="2400" kern="0" dirty="0"/>
              <a:t>(</a:t>
            </a:r>
            <a:r>
              <a:rPr lang="en-GB" sz="2400" kern="0" dirty="0" err="1"/>
              <a:t>TypeRep</a:t>
            </a:r>
            <a:r>
              <a:rPr lang="en-GB" sz="2400" kern="0" dirty="0"/>
              <a:t> (T :: (Bool -&gt; *) -&gt; Bool -&gt; *))? </a:t>
            </a:r>
          </a:p>
        </p:txBody>
      </p:sp>
    </p:spTree>
    <p:extLst>
      <p:ext uri="{BB962C8B-B14F-4D97-AF65-F5344CB8AC3E}">
        <p14:creationId xmlns:p14="http://schemas.microsoft.com/office/powerpoint/2010/main" val="38703854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n-GB" dirty="0"/>
              <a:t>Solution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2308" y="1347768"/>
            <a:ext cx="8182139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k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 k -&gt; *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TrApp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::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 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 b)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TrTyCon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k 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a::k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GB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 (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b) =&gt;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 b) where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TrApp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endParaRPr lang="en-GB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46300"/>
            <a:ext cx="8435280" cy="12241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789040"/>
            <a:ext cx="7848872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 =&gt;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Typeable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(T :: k) where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TrTyCon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TyCon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“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mypkg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” “M” “T”)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TypeRep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49767" y="5157192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Now </a:t>
            </a:r>
            <a:r>
              <a:rPr lang="en-GB" sz="2400" kern="0" dirty="0" err="1"/>
              <a:t>eqT</a:t>
            </a:r>
            <a:r>
              <a:rPr lang="en-GB" sz="2400" kern="0" dirty="0"/>
              <a:t> on a </a:t>
            </a:r>
            <a:r>
              <a:rPr lang="en-GB" sz="2400" kern="0" dirty="0" err="1"/>
              <a:t>TrTyCon</a:t>
            </a:r>
            <a:r>
              <a:rPr lang="en-GB" sz="2400" kern="0" dirty="0"/>
              <a:t> can compare the kinds</a:t>
            </a:r>
          </a:p>
        </p:txBody>
      </p:sp>
    </p:spTree>
    <p:extLst>
      <p:ext uri="{BB962C8B-B14F-4D97-AF65-F5344CB8AC3E}">
        <p14:creationId xmlns:p14="http://schemas.microsoft.com/office/powerpoint/2010/main" val="40748877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09600"/>
            <a:ext cx="7499176" cy="1828800"/>
          </a:xfrm>
        </p:spPr>
        <p:txBody>
          <a:bodyPr/>
          <a:lstStyle/>
          <a:p>
            <a:r>
              <a:rPr lang="en-GB" dirty="0"/>
              <a:t>Shortcomings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470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Polymorphic types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76139" y="1484784"/>
            <a:ext cx="8435280" cy="124985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Can we have (</a:t>
            </a:r>
            <a:r>
              <a:rPr lang="en-GB" sz="2400" kern="0" dirty="0" err="1"/>
              <a:t>TypeRep</a:t>
            </a:r>
            <a:r>
              <a:rPr lang="en-GB" sz="2400" kern="0" dirty="0"/>
              <a:t> (</a:t>
            </a:r>
            <a:r>
              <a:rPr lang="en-GB" sz="2400" b="1" dirty="0">
                <a:latin typeface="Courier New" pitchFamily="49" charset="0"/>
                <a:cs typeface="Courier New" pitchFamily="49" charset="0"/>
                <a:sym typeface="Symbol" panose="05050102010706020507" pitchFamily="18" charset="2"/>
              </a:rPr>
              <a:t></a:t>
            </a:r>
            <a:r>
              <a:rPr lang="en-GB" sz="2400" kern="0" dirty="0"/>
              <a:t>a. [a] -&gt; [a])) to use to make a Dynamic value for polymorphic ‘reverse’? 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400" kern="0" dirty="0"/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Alas no: </a:t>
            </a:r>
          </a:p>
          <a:p>
            <a:pPr marL="777240" lvl="1" indent="-457200" fontAlgn="base"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000" kern="0" dirty="0"/>
              <a:t>that would require </a:t>
            </a:r>
            <a:r>
              <a:rPr lang="en-GB" sz="2000" kern="0" dirty="0" err="1"/>
              <a:t>impredicative</a:t>
            </a:r>
            <a:r>
              <a:rPr lang="en-GB" sz="2000" kern="0" dirty="0"/>
              <a:t> polymorphism</a:t>
            </a:r>
          </a:p>
          <a:p>
            <a:pPr marL="777240" lvl="1" indent="-457200" fontAlgn="base"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000" kern="0" dirty="0"/>
              <a:t>and what would the </a:t>
            </a:r>
            <a:r>
              <a:rPr lang="en-GB" sz="2000" kern="0" dirty="0" err="1"/>
              <a:t>TypeRep</a:t>
            </a:r>
            <a:r>
              <a:rPr lang="en-GB" sz="2000" kern="0" dirty="0"/>
              <a:t> look like?</a:t>
            </a:r>
          </a:p>
          <a:p>
            <a:pPr marL="777240" lvl="1" indent="-457200" fontAlgn="base"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000" kern="0" dirty="0"/>
              <a:t>and how could you decompose it?</a:t>
            </a:r>
          </a:p>
          <a:p>
            <a:pPr marL="777240" lvl="1" indent="-457200" fontAlgn="base"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000" kern="0" dirty="0"/>
          </a:p>
          <a:p>
            <a:pPr marL="457200" indent="-457200" fontAlgn="base">
              <a:spcAft>
                <a:spcPct val="0"/>
              </a:spcAft>
              <a:buClr>
                <a:schemeClr val="tx2"/>
              </a:buClr>
              <a:buSzTx/>
              <a:defRPr/>
            </a:pPr>
            <a:r>
              <a:rPr lang="en-GB" sz="2400" kern="0" dirty="0"/>
              <a:t>I have no idea how to solve this</a:t>
            </a:r>
          </a:p>
          <a:p>
            <a:pPr marL="777240" lvl="1" indent="-457200" fontAlgn="base">
              <a:spcAft>
                <a:spcPct val="0"/>
              </a:spcAft>
              <a:buClr>
                <a:schemeClr val="tx2"/>
              </a:buClr>
              <a:buSzTx/>
              <a:defRPr/>
            </a:pPr>
            <a:endParaRPr lang="en-GB" sz="2000" kern="0" dirty="0"/>
          </a:p>
        </p:txBody>
      </p:sp>
    </p:spTree>
    <p:extLst>
      <p:ext uri="{BB962C8B-B14F-4D97-AF65-F5344CB8AC3E}">
        <p14:creationId xmlns:p14="http://schemas.microsoft.com/office/powerpoint/2010/main" val="2075248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560822"/>
            <a:ext cx="8435280" cy="72416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None/>
              <a:defRPr/>
            </a:pPr>
            <a:r>
              <a:rPr kumimoji="0" lang="en-GB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Let’s implement</a:t>
            </a:r>
            <a:r>
              <a:rPr kumimoji="0" lang="en-GB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this in Haskell, as a state transformer</a:t>
            </a:r>
            <a:endParaRPr kumimoji="0" lang="en-GB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6428" y="1415550"/>
            <a:ext cx="7416824" cy="1015663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:: a            -&gt; ST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readSTRef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     -&gt; ST a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writeSTRef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a -&gt; ST ()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4352" y="3247807"/>
            <a:ext cx="7416824" cy="400110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ST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(Store -&gt;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a,Store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71716" y="3971969"/>
            <a:ext cx="8435280" cy="7241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kern="0" dirty="0"/>
              <a:t>But what is a “Store”??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does that leave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Type-safe reflection, with </a:t>
            </a:r>
            <a:br>
              <a:rPr lang="en-GB" dirty="0"/>
            </a:br>
            <a:r>
              <a:rPr lang="en-GB" dirty="0"/>
              <a:t>extensible dynamic types, and</a:t>
            </a:r>
            <a:br>
              <a:rPr lang="en-GB" dirty="0"/>
            </a:br>
            <a:r>
              <a:rPr lang="en-GB" dirty="0"/>
              <a:t>a small trusted code base</a:t>
            </a:r>
          </a:p>
          <a:p>
            <a:r>
              <a:rPr lang="en-GB" dirty="0"/>
              <a:t>Requires some Heavy Duty Type Artillery</a:t>
            </a:r>
          </a:p>
          <a:p>
            <a:pPr lvl="1"/>
            <a:r>
              <a:rPr lang="en-GB" dirty="0"/>
              <a:t>Type classes</a:t>
            </a:r>
          </a:p>
          <a:p>
            <a:pPr lvl="1"/>
            <a:r>
              <a:rPr lang="en-GB" dirty="0"/>
              <a:t>GADTs and local type equalities</a:t>
            </a:r>
          </a:p>
          <a:p>
            <a:pPr lvl="1"/>
            <a:r>
              <a:rPr lang="en-GB" dirty="0"/>
              <a:t>Kind polymorphism</a:t>
            </a:r>
          </a:p>
          <a:p>
            <a:pPr lvl="1"/>
            <a:r>
              <a:rPr lang="en-GB" dirty="0"/>
              <a:t>Kind-heterogeneous type equalities</a:t>
            </a:r>
          </a:p>
          <a:p>
            <a:pPr lvl="1"/>
            <a:r>
              <a:rPr lang="en-GB" dirty="0"/>
              <a:t>Local kind equalities</a:t>
            </a:r>
          </a:p>
          <a:p>
            <a:r>
              <a:rPr lang="en-GB" dirty="0"/>
              <a:t>Type support implemented in GHC 8.0</a:t>
            </a:r>
            <a:br>
              <a:rPr lang="en-GB" dirty="0"/>
            </a:br>
            <a:r>
              <a:rPr lang="en-GB" dirty="0" err="1"/>
              <a:t>TypeRep</a:t>
            </a:r>
            <a:r>
              <a:rPr lang="en-GB" dirty="0"/>
              <a:t> library changes in GHC 8.2</a:t>
            </a:r>
          </a:p>
        </p:txBody>
      </p:sp>
    </p:spTree>
    <p:extLst>
      <p:ext uri="{BB962C8B-B14F-4D97-AF65-F5344CB8AC3E}">
        <p14:creationId xmlns:p14="http://schemas.microsoft.com/office/powerpoint/2010/main" val="2727623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09600"/>
            <a:ext cx="7499176" cy="1828800"/>
          </a:xfrm>
        </p:spPr>
        <p:txBody>
          <a:bodyPr/>
          <a:lstStyle/>
          <a:p>
            <a:r>
              <a:rPr lang="en-GB" dirty="0"/>
              <a:t>Promising failures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37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1393866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But what is a “Store”?  </a:t>
            </a:r>
            <a:br>
              <a:rPr lang="en-GB" sz="2400" kern="0" dirty="0"/>
            </a:br>
            <a:r>
              <a:rPr lang="en-GB" sz="2400" kern="0" dirty="0"/>
              <a:t>It maps keys (</a:t>
            </a:r>
            <a:r>
              <a:rPr lang="en-GB" sz="2400" kern="0" dirty="0" err="1"/>
              <a:t>STRefs</a:t>
            </a:r>
            <a:r>
              <a:rPr lang="en-GB" sz="2400" kern="0" dirty="0"/>
              <a:t>) to values of many different types.</a:t>
            </a:r>
          </a:p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endParaRPr lang="en-GB" sz="1800" kern="0" dirty="0"/>
          </a:p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Attempt 1: use </a:t>
            </a:r>
            <a:r>
              <a:rPr lang="en-GB" sz="2400" kern="0" dirty="0" err="1"/>
              <a:t>Data.Map</a:t>
            </a:r>
            <a:endParaRPr lang="en-GB" sz="2400" kern="0" dirty="0"/>
          </a:p>
        </p:txBody>
      </p:sp>
      <p:sp>
        <p:nvSpPr>
          <p:cNvPr id="10" name="TextBox 9"/>
          <p:cNvSpPr txBox="1"/>
          <p:nvPr/>
        </p:nvSpPr>
        <p:spPr>
          <a:xfrm>
            <a:off x="863588" y="3284984"/>
            <a:ext cx="7416824" cy="132343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Store = Map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????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s a -&gt; Store -&gt; Maybe a</a:t>
            </a:r>
          </a:p>
        </p:txBody>
      </p:sp>
    </p:spTree>
    <p:extLst>
      <p:ext uri="{BB962C8B-B14F-4D97-AF65-F5344CB8AC3E}">
        <p14:creationId xmlns:p14="http://schemas.microsoft.com/office/powerpoint/2010/main" val="2055632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8898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Attempt 2: we need dynamic types, even in a statically typed language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9592" y="2583560"/>
            <a:ext cx="7416824" cy="31700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Store = Map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Dynamic -&gt; Maybe a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Store -&gt; Maybe a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key) store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case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Data.Map.lookup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key store of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Nothing -&gt; Nothing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Just d  -&gt;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</a:t>
            </a:r>
          </a:p>
        </p:txBody>
      </p:sp>
    </p:spTree>
    <p:extLst>
      <p:ext uri="{BB962C8B-B14F-4D97-AF65-F5344CB8AC3E}">
        <p14:creationId xmlns:p14="http://schemas.microsoft.com/office/powerpoint/2010/main" val="306788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Implementing a store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9552" y="1315054"/>
            <a:ext cx="8435280" cy="8898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 kumimoji="0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 2" pitchFamily="18" charset="2"/>
              <a:buNone/>
              <a:defRPr/>
            </a:pPr>
            <a:r>
              <a:rPr lang="en-GB" sz="2400" kern="0" dirty="0"/>
              <a:t>Attempt 2: we need dynamic types, even in a statically typed language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9592" y="2583560"/>
            <a:ext cx="7416824" cy="31700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newtype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Store = Map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</a:p>
          <a:p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:: Dynamic -&gt; Maybe a</a:t>
            </a:r>
          </a:p>
          <a:p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s a -&gt; Store -&gt; Maybe a</a:t>
            </a:r>
          </a:p>
          <a:p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lookupStore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MkSTRef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key) store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case </a:t>
            </a:r>
            <a:r>
              <a:rPr lang="en-GB" sz="20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Data.Map.lookup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store key of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Nothing -&gt; Nothing</a:t>
            </a:r>
          </a:p>
          <a:p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Just d  -&gt;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fromDynamic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483768" y="1934512"/>
            <a:ext cx="5040560" cy="919401"/>
          </a:xfrm>
          <a:prstGeom prst="wedgeRoundRectCallout">
            <a:avLst>
              <a:gd name="adj1" fmla="val -52191"/>
              <a:gd name="adj2" fmla="val 125193"/>
              <a:gd name="adj3" fmla="val 16667"/>
            </a:avLst>
          </a:prstGeom>
          <a:solidFill>
            <a:srgbClr val="00B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Too polymorphic!</a:t>
            </a:r>
          </a:p>
          <a:p>
            <a:pPr algn="ctr"/>
            <a:r>
              <a:rPr lang="en-GB" sz="2400" dirty="0">
                <a:solidFill>
                  <a:schemeClr val="bg1"/>
                </a:solidFill>
                <a:latin typeface="Comic Sans MS" pitchFamily="66" charset="0"/>
              </a:rPr>
              <a:t>See “Theorems for Free”</a:t>
            </a:r>
          </a:p>
        </p:txBody>
      </p:sp>
    </p:spTree>
    <p:extLst>
      <p:ext uri="{BB962C8B-B14F-4D97-AF65-F5344CB8AC3E}">
        <p14:creationId xmlns:p14="http://schemas.microsoft.com/office/powerpoint/2010/main" val="3566844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002060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C000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>
        <a:ln w="9525">
          <a:solidFill>
            <a:schemeClr val="bg1"/>
          </a:solidFill>
        </a:ln>
      </a:spPr>
      <a:bodyPr wrap="square" rtlCol="0" anchor="ctr">
        <a:spAutoFit/>
      </a:bodyPr>
      <a:lstStyle>
        <a:defPPr algn="ctr">
          <a:defRPr dirty="0" smtClean="0">
            <a:solidFill>
              <a:schemeClr val="bg1"/>
            </a:solidFill>
            <a:latin typeface="Comic Sans MS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Parallel Haskell</Template>
  <TotalTime>15844</TotalTime>
  <Words>2750</Words>
  <Application>Microsoft Office PowerPoint</Application>
  <PresentationFormat>On-screen Show (4:3)</PresentationFormat>
  <Paragraphs>443</Paragraphs>
  <Slides>50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0" baseType="lpstr">
      <vt:lpstr>Book Antiqua</vt:lpstr>
      <vt:lpstr>Calibri</vt:lpstr>
      <vt:lpstr>Comic Sans MS</vt:lpstr>
      <vt:lpstr>Courier New</vt:lpstr>
      <vt:lpstr>Lucida Sans</vt:lpstr>
      <vt:lpstr>Symbol</vt:lpstr>
      <vt:lpstr>Wingdings</vt:lpstr>
      <vt:lpstr>Wingdings 2</vt:lpstr>
      <vt:lpstr>Wingdings 3</vt:lpstr>
      <vt:lpstr>Apex</vt:lpstr>
      <vt:lpstr>A reflection on types</vt:lpstr>
      <vt:lpstr>PowerPoint Presentation</vt:lpstr>
      <vt:lpstr>Bad type systems</vt:lpstr>
      <vt:lpstr>Sexy type systems</vt:lpstr>
      <vt:lpstr>Implementing a store</vt:lpstr>
      <vt:lpstr>Promising failures</vt:lpstr>
      <vt:lpstr>Implementing a store</vt:lpstr>
      <vt:lpstr>Implementing a store</vt:lpstr>
      <vt:lpstr>Implementing a store</vt:lpstr>
      <vt:lpstr>Implementing a store</vt:lpstr>
      <vt:lpstr>Implementing a store</vt:lpstr>
      <vt:lpstr>Implementing a store</vt:lpstr>
      <vt:lpstr>Getting closer (GHC )</vt:lpstr>
      <vt:lpstr>What’s in a Dynamic?</vt:lpstr>
      <vt:lpstr>Q1: where do TypeReps come from?</vt:lpstr>
      <vt:lpstr>PowerPoint Presentation</vt:lpstr>
      <vt:lpstr>Q2: what can you do with a TypeRep?</vt:lpstr>
      <vt:lpstr>Q2: what can you do with a TypeRep?</vt:lpstr>
      <vt:lpstr>The right way</vt:lpstr>
      <vt:lpstr>Type-indexed type reps</vt:lpstr>
      <vt:lpstr>Q1: where do TypeReps come from?</vt:lpstr>
      <vt:lpstr>Q1: where do TypeReps come from?</vt:lpstr>
      <vt:lpstr>Q2: what can you do with TypeRep?</vt:lpstr>
      <vt:lpstr>Q2: what can you do with TypeRep?</vt:lpstr>
      <vt:lpstr>We need type-aware equality!</vt:lpstr>
      <vt:lpstr>Do notation for the Maybe monad</vt:lpstr>
      <vt:lpstr>Soundness</vt:lpstr>
      <vt:lpstr>Where have we got to?</vt:lpstr>
      <vt:lpstr>Typeable and TypeRep</vt:lpstr>
      <vt:lpstr>Typeable and TypeRep</vt:lpstr>
      <vt:lpstr>Typeable and TypeRep</vt:lpstr>
      <vt:lpstr>Typeable and TypeRep</vt:lpstr>
      <vt:lpstr>Typeable and TypeRep</vt:lpstr>
      <vt:lpstr>Decomposing TypeRep</vt:lpstr>
      <vt:lpstr>What next?</vt:lpstr>
      <vt:lpstr>Decomposing TypeRep</vt:lpstr>
      <vt:lpstr>Decomposing TypeRep</vt:lpstr>
      <vt:lpstr>Decomposing TypeRep</vt:lpstr>
      <vt:lpstr>Kind polymorphism</vt:lpstr>
      <vt:lpstr>Kind polymorphism</vt:lpstr>
      <vt:lpstr>New problem!</vt:lpstr>
      <vt:lpstr>New problem!</vt:lpstr>
      <vt:lpstr>Kind equalities</vt:lpstr>
      <vt:lpstr>Implementing TypeRep</vt:lpstr>
      <vt:lpstr>Building TypeReps</vt:lpstr>
      <vt:lpstr>Another new problem!</vt:lpstr>
      <vt:lpstr>Solution</vt:lpstr>
      <vt:lpstr>Shortcomings</vt:lpstr>
      <vt:lpstr>Polymorphic types</vt:lpstr>
      <vt:lpstr>Where does that leave us?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Deferring type errors</dc:title>
  <dc:creator>simonpj</dc:creator>
  <cp:lastModifiedBy>Simon Peyton Jones</cp:lastModifiedBy>
  <cp:revision>219</cp:revision>
  <dcterms:created xsi:type="dcterms:W3CDTF">2012-02-20T08:02:48Z</dcterms:created>
  <dcterms:modified xsi:type="dcterms:W3CDTF">2016-08-10T09:39:15Z</dcterms:modified>
</cp:coreProperties>
</file>