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97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2" r:id="rId13"/>
    <p:sldId id="381" r:id="rId14"/>
    <p:sldId id="383" r:id="rId15"/>
    <p:sldId id="384" r:id="rId16"/>
    <p:sldId id="385" r:id="rId17"/>
    <p:sldId id="418" r:id="rId18"/>
    <p:sldId id="388" r:id="rId19"/>
    <p:sldId id="387" r:id="rId20"/>
    <p:sldId id="392" r:id="rId21"/>
    <p:sldId id="393" r:id="rId22"/>
    <p:sldId id="313" r:id="rId23"/>
    <p:sldId id="394" r:id="rId24"/>
    <p:sldId id="395" r:id="rId25"/>
    <p:sldId id="400" r:id="rId26"/>
    <p:sldId id="396" r:id="rId27"/>
    <p:sldId id="397" r:id="rId28"/>
    <p:sldId id="414" r:id="rId29"/>
    <p:sldId id="401" r:id="rId30"/>
    <p:sldId id="280" r:id="rId31"/>
    <p:sldId id="415" r:id="rId32"/>
    <p:sldId id="416" r:id="rId33"/>
    <p:sldId id="417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  <p:sldId id="412" r:id="rId44"/>
    <p:sldId id="419" r:id="rId4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/>
    <p:restoredTop sz="91896" autoAdjust="0"/>
  </p:normalViewPr>
  <p:slideViewPr>
    <p:cSldViewPr snapToGrid="0" snapToObjects="1">
      <p:cViewPr varScale="1">
        <p:scale>
          <a:sx n="116" d="100"/>
          <a:sy n="116" d="100"/>
        </p:scale>
        <p:origin x="1144" y="184"/>
      </p:cViewPr>
      <p:guideLst>
        <p:guide orient="horz" pos="2160"/>
        <p:guide pos="2880"/>
      </p:guideLst>
    </p:cSldViewPr>
  </p:slideViewPr>
  <p:notesTextViewPr>
    <p:cViewPr>
      <p:scale>
        <a:sx n="229" d="100"/>
        <a:sy n="229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DC2E-64FB-5247-B7FD-07AF4534E3FD}" type="datetime1">
              <a:rPr lang="en-GB" smtClean="0"/>
              <a:t>18/11/2016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A3BCC-FE9A-8445-8B73-74E57693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2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C3FD-1379-7A48-8869-1B2DBF41F40C}" type="datetime1">
              <a:rPr lang="en-GB" smtClean="0"/>
              <a:t>18/11/2016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0D0D-96B6-AD48-ACAA-A289CE08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29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6C39-4009-5B48-927E-0DF3D345445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37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7A7EE-C93B-2D49-82FA-1FA64A1D8544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E0AFEB-90D6-8E45-B95A-CA53E878C8E6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Lecture (Question by hands)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Traffic lights/driving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D3CF1E-20A8-FD4B-8052-ED802D75E69C}" type="slidenum">
              <a:rPr lang="en-US" sz="1200" b="0">
                <a:latin typeface="Times New Roman" charset="0"/>
              </a:rPr>
              <a:pPr eaLnBrk="1" hangingPunct="1"/>
              <a:t>22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23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Novell</a:t>
            </a:r>
          </a:p>
          <a:p>
            <a:r>
              <a:rPr lang="en-US" dirty="0" err="1" smtClean="0"/>
              <a:t>DECnet</a:t>
            </a:r>
            <a:endParaRPr lang="en-US" dirty="0" smtClean="0"/>
          </a:p>
          <a:p>
            <a:r>
              <a:rPr lang="en-US" dirty="0" smtClean="0"/>
              <a:t>Banyan Vines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5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24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6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26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59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27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48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2015-11-20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2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7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2016-11-21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7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26-nov-2014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408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FF31BB-FCBD-C54C-987A-6BA0D7B0631A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1F7CDEA-02A4-2849-B1FA-0ED246A84BBF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1282924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083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7B87A82-55FF-E24E-B173-60FAB8B8FC56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30F0E7-3CF2-2F4B-BB3D-8F8D1129017C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8911451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B174D5-BE8E-1C4D-8E49-FC2A21E4D0C3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32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C29447-AA2F-064E-8687-3FE0AF7F8FA7}" type="slidenum">
              <a:rPr lang="en-US" sz="1300" b="0">
                <a:latin typeface="Times New Roman" charset="0"/>
              </a:rPr>
              <a:pPr eaLnBrk="1" hangingPunct="1"/>
              <a:t>42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One make hosts as simple as possible.  The other makes the network as simple as possible.  Which do you prefer?</a:t>
            </a:r>
          </a:p>
        </p:txBody>
      </p:sp>
    </p:spTree>
    <p:extLst>
      <p:ext uri="{BB962C8B-B14F-4D97-AF65-F5344CB8AC3E}">
        <p14:creationId xmlns:p14="http://schemas.microsoft.com/office/powerpoint/2010/main" val="12080136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D03E90-0236-3B41-9C09-8ED6365D4ED1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3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Wed </a:t>
            </a:r>
            <a:r>
              <a:rPr lang="en-US" smtClean="0"/>
              <a:t>22 Jan</a:t>
            </a:r>
            <a:r>
              <a:rPr lang="en-US" baseline="0" smtClean="0"/>
              <a:t>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2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2016-11-18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98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9B4109-304C-2D41-87E7-8A84F333909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24-nov-2014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12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20700"/>
            <a:ext cx="3419475" cy="2565400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423" y="3257777"/>
            <a:ext cx="6709171" cy="30842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B40FF0-F7B9-BD4B-8CFA-A0C8CB5AB82B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drew.moore@cl.cam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2588" y="493713"/>
            <a:ext cx="8399462" cy="58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000" dirty="0" smtClean="0">
                <a:latin typeface="Calibri"/>
              </a:rPr>
              <a:t>Computer Networking</a:t>
            </a:r>
            <a:endParaRPr lang="en-US" sz="4000" dirty="0">
              <a:latin typeface="Calibri"/>
            </a:endParaRP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/>
              <a:t>Michaelmas/Lent Term</a:t>
            </a:r>
          </a:p>
          <a:p>
            <a:pPr algn="ctr" eaLnBrk="0" hangingPunct="0"/>
            <a:r>
              <a:rPr lang="en-US" sz="4000" dirty="0"/>
              <a:t>M/W/F 11:00-12:00</a:t>
            </a:r>
          </a:p>
          <a:p>
            <a:pPr algn="ctr" eaLnBrk="0" hangingPunct="0"/>
            <a:r>
              <a:rPr lang="en-US" sz="4000" dirty="0"/>
              <a:t>LT1 in Gates Building</a:t>
            </a: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 smtClean="0">
                <a:latin typeface="Calibri"/>
              </a:rPr>
              <a:t>Slide Set 2</a:t>
            </a:r>
          </a:p>
          <a:p>
            <a:pPr algn="ctr" eaLnBrk="0" hangingPunct="0"/>
            <a:endParaRPr lang="en-US" sz="1800" dirty="0">
              <a:latin typeface="Calibri"/>
            </a:endParaRPr>
          </a:p>
          <a:p>
            <a:pPr algn="ctr" eaLnBrk="0" hangingPunct="0"/>
            <a:r>
              <a:rPr lang="en-US" sz="3600" dirty="0" smtClean="0">
                <a:latin typeface="Calibri"/>
              </a:rPr>
              <a:t>Andrew </a:t>
            </a:r>
            <a:r>
              <a:rPr lang="en-US" sz="3600" dirty="0">
                <a:latin typeface="Calibri"/>
              </a:rPr>
              <a:t>W. Moore</a:t>
            </a:r>
            <a:endParaRPr lang="en-US" sz="2000" dirty="0">
              <a:latin typeface="Calibri"/>
            </a:endParaRPr>
          </a:p>
          <a:p>
            <a:pPr algn="ctr" eaLnBrk="0" hangingPunct="0"/>
            <a:r>
              <a:rPr lang="en-US" dirty="0">
                <a:latin typeface="Calibri"/>
                <a:hlinkClick r:id="rId3"/>
              </a:rPr>
              <a:t>andrew.moore@</a:t>
            </a:r>
            <a:r>
              <a:rPr lang="en-US" dirty="0" smtClean="0">
                <a:latin typeface="Calibri"/>
                <a:hlinkClick r:id="rId3"/>
              </a:rPr>
              <a:t>cl.cam.ac.uk</a:t>
            </a:r>
            <a:endParaRPr lang="en-US" dirty="0" smtClean="0">
              <a:latin typeface="Calibri"/>
            </a:endParaRPr>
          </a:p>
          <a:p>
            <a:pPr algn="ctr" eaLnBrk="0" hangingPunct="0"/>
            <a:r>
              <a:rPr lang="en-US" dirty="0" smtClean="0">
                <a:latin typeface="Calibri"/>
              </a:rPr>
              <a:t>2016-2017</a:t>
            </a:r>
            <a:endParaRPr lang="en-US" dirty="0"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0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Entities usually do something useful</a:t>
            </a:r>
            <a:endParaRPr lang="en-US" dirty="0"/>
          </a:p>
          <a:p>
            <a:pPr lvl="1"/>
            <a:r>
              <a:rPr lang="en-US" dirty="0" smtClean="0"/>
              <a:t>Encryption – Error correction – Reliable Delivery</a:t>
            </a:r>
          </a:p>
          <a:p>
            <a:pPr lvl="1"/>
            <a:r>
              <a:rPr lang="en-US" dirty="0" smtClean="0"/>
              <a:t>Nothing at all is also reasonable</a:t>
            </a:r>
          </a:p>
          <a:p>
            <a:pPr marL="0" indent="0">
              <a:buNone/>
            </a:pPr>
            <a:r>
              <a:rPr lang="en-US" dirty="0" smtClean="0"/>
              <a:t>Not all communications is end-to-end</a:t>
            </a:r>
          </a:p>
          <a:p>
            <a:pPr marL="0" indent="0">
              <a:buNone/>
            </a:pPr>
            <a:r>
              <a:rPr lang="en-US" dirty="0" smtClean="0"/>
              <a:t>Examples for things in the middle</a:t>
            </a:r>
          </a:p>
          <a:p>
            <a:pPr lvl="1"/>
            <a:r>
              <a:rPr lang="en-US" dirty="0" smtClean="0"/>
              <a:t>IP Router – Mobile Phone Cell Tower</a:t>
            </a:r>
          </a:p>
          <a:p>
            <a:pPr lvl="1"/>
            <a:r>
              <a:rPr lang="en-US" dirty="0" smtClean="0"/>
              <a:t>Person translating French to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gateway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6" y="4984073"/>
            <a:ext cx="5067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and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600201"/>
            <a:ext cx="8752642" cy="30070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In Computer Networks we often see higher-layer information embedded within lower-layer information</a:t>
            </a:r>
          </a:p>
          <a:p>
            <a:r>
              <a:rPr lang="en-US" dirty="0" smtClean="0"/>
              <a:t>Such embedding can be considered a form of layering</a:t>
            </a:r>
          </a:p>
          <a:p>
            <a:r>
              <a:rPr lang="en-US" dirty="0" smtClean="0"/>
              <a:t>Higher layer information is generated by stripping off headers and trailers of the current layer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an IP entity only looks at the IP headers</a:t>
            </a:r>
          </a:p>
          <a:p>
            <a:pPr marL="0" indent="0" algn="ctr">
              <a:buNone/>
            </a:pPr>
            <a:r>
              <a:rPr lang="en-US" b="1" i="1" dirty="0" smtClean="0"/>
              <a:t>BUT embedding is not the only form of layering</a:t>
            </a:r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Layering is to help understand a communications system</a:t>
            </a:r>
          </a:p>
          <a:p>
            <a:pPr marL="0" indent="0">
              <a:buNone/>
            </a:pPr>
            <a:r>
              <a:rPr lang="en-US" b="1" dirty="0" smtClean="0"/>
              <a:t>NOT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etermine implementation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embed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47" y="3582457"/>
            <a:ext cx="51308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1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019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alibri"/>
              </a:rPr>
              <a:t>source</a:t>
            </a:r>
          </a:p>
        </p:txBody>
      </p:sp>
      <p:graphicFrame>
        <p:nvGraphicFramePr>
          <p:cNvPr id="144386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2017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394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144524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5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6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527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4453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528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44529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0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1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395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6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7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398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399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0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1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18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9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0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1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22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23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061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segment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16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7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988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datagram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4406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360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destination</a:t>
            </a:r>
          </a:p>
        </p:txBody>
      </p:sp>
      <p:graphicFrame>
        <p:nvGraphicFramePr>
          <p:cNvPr id="144387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4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444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508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9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0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1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512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13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4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5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6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502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3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4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5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6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07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7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98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9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0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1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8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96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7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144419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91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2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3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4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44495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0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87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8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9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0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144421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2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144474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5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6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7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8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479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4484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5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6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480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4481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2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3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423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4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66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7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8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9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70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71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2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3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5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0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1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2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3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64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65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4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55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6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7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8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9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46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7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8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9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50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1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2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3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44428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144429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sp>
        <p:nvSpPr>
          <p:cNvPr id="144430" name="Rectangle 168"/>
          <p:cNvSpPr>
            <a:spLocks noGrp="1" noChangeArrowheads="1"/>
          </p:cNvSpPr>
          <p:nvPr>
            <p:ph type="title"/>
          </p:nvPr>
        </p:nvSpPr>
        <p:spPr>
          <a:xfrm>
            <a:off x="4537075" y="0"/>
            <a:ext cx="4606925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Example Embedding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000" dirty="0" smtClean="0">
                <a:ea typeface="ＭＳ Ｐゴシック" charset="0"/>
                <a:cs typeface="ＭＳ Ｐゴシック" charset="0"/>
              </a:rPr>
              <a:t>(also called Encapsulation)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0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message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4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5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44438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2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3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 err="1">
                    <a:latin typeface="Calibri"/>
                  </a:rPr>
                  <a:t>H</a:t>
                </a:r>
                <a:r>
                  <a:rPr lang="en-US" sz="1800" baseline="-25000" dirty="0" err="1">
                    <a:latin typeface="Calibri"/>
                  </a:rPr>
                  <a:t>t</a:t>
                </a:r>
                <a:endParaRPr lang="en-US" sz="1800" baseline="-25000" dirty="0">
                  <a:latin typeface="Calibri"/>
                </a:endParaRPr>
              </a:p>
            </p:txBody>
          </p:sp>
        </p:grpSp>
        <p:grpSp>
          <p:nvGrpSpPr>
            <p:cNvPr id="144439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0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1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>
                    <a:latin typeface="Calibri"/>
                  </a:rPr>
                  <a:t>M</a:t>
                </a:r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36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37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91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frame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Distributing Layers Across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Layers are simple if only on a single machine</a:t>
            </a:r>
          </a:p>
          <a:p>
            <a:pPr lvl="1">
              <a:defRPr/>
            </a:pPr>
            <a:r>
              <a:rPr lang="en-US" dirty="0" smtClean="0"/>
              <a:t>Just stack of modules interacting with those above/below</a:t>
            </a:r>
          </a:p>
          <a:p>
            <a:pPr lvl="5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we need to implement layers across machines</a:t>
            </a:r>
          </a:p>
          <a:p>
            <a:pPr lvl="1">
              <a:defRPr/>
            </a:pPr>
            <a:r>
              <a:rPr lang="en-US" dirty="0" smtClean="0"/>
              <a:t>Hosts</a:t>
            </a:r>
          </a:p>
          <a:p>
            <a:pPr lvl="1">
              <a:defRPr/>
            </a:pPr>
            <a:r>
              <a:rPr lang="en-US" dirty="0" smtClean="0"/>
              <a:t>Routers (switches)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gets implemented where?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Gets Implemented on Host?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Bits arrive on wire, must make it up to application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Therefore, all layers must exist at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host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180479" y="4157663"/>
            <a:ext cx="2267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s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</a:rPr>
              <a:t>ource / destination</a:t>
            </a:r>
            <a:endParaRPr lang="en-US" sz="2000" dirty="0">
              <a:solidFill>
                <a:schemeClr val="accent2"/>
              </a:solidFill>
              <a:latin typeface="Calibri"/>
            </a:endParaRPr>
          </a:p>
        </p:txBody>
      </p:sp>
      <p:graphicFrame>
        <p:nvGraphicFramePr>
          <p:cNvPr id="6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6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8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1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3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5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9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0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1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3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6" name="Group 85"/>
          <p:cNvGrpSpPr>
            <a:grpSpLocks/>
          </p:cNvGrpSpPr>
          <p:nvPr/>
        </p:nvGrpSpPr>
        <p:grpSpPr bwMode="auto">
          <a:xfrm>
            <a:off x="952499" y="4610100"/>
            <a:ext cx="657225" cy="301625"/>
            <a:chOff x="780" y="1553"/>
            <a:chExt cx="428" cy="190"/>
          </a:xfrm>
        </p:grpSpPr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7429" y="242768"/>
            <a:ext cx="883445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Router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Bits arrive on wire</a:t>
            </a:r>
          </a:p>
          <a:p>
            <a:pPr lvl="1">
              <a:defRPr/>
            </a:pPr>
            <a:r>
              <a:rPr lang="en-US" dirty="0" smtClean="0"/>
              <a:t>Physical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Packets must be delivered to next-hop </a:t>
            </a:r>
            <a:endParaRPr lang="en-US" dirty="0"/>
          </a:p>
          <a:p>
            <a:pPr lvl="1">
              <a:defRPr/>
            </a:pPr>
            <a:r>
              <a:rPr lang="en-US" dirty="0" err="1" smtClean="0"/>
              <a:t>Datalink</a:t>
            </a:r>
            <a:r>
              <a:rPr lang="en-US" dirty="0" smtClean="0"/>
              <a:t> layer </a:t>
            </a:r>
            <a:r>
              <a:rPr lang="en-US" dirty="0"/>
              <a:t>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participate in global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Network layer 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don’t support reliable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Transport layer (and above) </a:t>
            </a:r>
            <a:r>
              <a:rPr lang="en-US" b="1" i="1" u="sng" dirty="0" smtClean="0"/>
              <a:t>not</a:t>
            </a:r>
            <a:r>
              <a:rPr lang="en-US" dirty="0" smtClean="0"/>
              <a:t> supported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5931962" y="1391971"/>
            <a:ext cx="1387475" cy="1035050"/>
            <a:chOff x="3601" y="168"/>
            <a:chExt cx="874" cy="652"/>
          </a:xfrm>
        </p:grpSpPr>
        <p:sp>
          <p:nvSpPr>
            <p:cNvPr id="6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7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0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" name="Freeform 99"/>
          <p:cNvSpPr>
            <a:spLocks/>
          </p:cNvSpPr>
          <p:nvPr/>
        </p:nvSpPr>
        <p:spPr bwMode="auto">
          <a:xfrm>
            <a:off x="7255937" y="1384033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7859187" y="2211121"/>
            <a:ext cx="766763" cy="433387"/>
            <a:chOff x="3600" y="219"/>
            <a:chExt cx="360" cy="175"/>
          </a:xfrm>
        </p:grpSpPr>
        <p:sp>
          <p:nvSpPr>
            <p:cNvPr id="13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4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5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9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0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1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2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4515912" y="1774558"/>
            <a:ext cx="1479550" cy="303213"/>
            <a:chOff x="332" y="2224"/>
            <a:chExt cx="932" cy="191"/>
          </a:xfrm>
        </p:grpSpPr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8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9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0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31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4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5" name="Group 124"/>
          <p:cNvGrpSpPr>
            <a:grpSpLocks/>
          </p:cNvGrpSpPr>
          <p:nvPr/>
        </p:nvGrpSpPr>
        <p:grpSpPr bwMode="auto">
          <a:xfrm>
            <a:off x="4774675" y="1468171"/>
            <a:ext cx="1208087" cy="303212"/>
            <a:chOff x="501" y="1990"/>
            <a:chExt cx="761" cy="191"/>
          </a:xfrm>
        </p:grpSpPr>
        <p:sp>
          <p:nvSpPr>
            <p:cNvPr id="36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7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8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9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0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1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2" name="Group 140"/>
          <p:cNvGrpSpPr>
            <a:grpSpLocks/>
          </p:cNvGrpSpPr>
          <p:nvPr/>
        </p:nvGrpSpPr>
        <p:grpSpPr bwMode="auto">
          <a:xfrm>
            <a:off x="7546450" y="1834883"/>
            <a:ext cx="1208087" cy="303213"/>
            <a:chOff x="501" y="1990"/>
            <a:chExt cx="761" cy="191"/>
          </a:xfrm>
        </p:grpSpPr>
        <p:sp>
          <p:nvSpPr>
            <p:cNvPr id="43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5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7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8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49" name="Text Box 166"/>
          <p:cNvSpPr txBox="1">
            <a:spLocks noChangeArrowheads="1"/>
          </p:cNvSpPr>
          <p:nvPr/>
        </p:nvSpPr>
        <p:spPr bwMode="auto">
          <a:xfrm>
            <a:off x="8198912" y="2639746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50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09713" y="274638"/>
            <a:ext cx="885472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93"/>
            <a:ext cx="843229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Switches do what routers do, except they don’t participate in global delivery, just local delivery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only need to support Physical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Datalink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Don’t need to support Network layer</a:t>
            </a:r>
          </a:p>
          <a:p>
            <a:pPr lvl="4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Won’t focus on the router/switch distinction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When I say switch, I almost always mean router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Almost all boxes support network layer these </a:t>
            </a:r>
            <a:r>
              <a:rPr lang="en-US" dirty="0" smtClean="0">
                <a:latin typeface="Arial" charset="0"/>
                <a:ea typeface="ＭＳ Ｐゴシック" charset="0"/>
              </a:rPr>
              <a:t>days</a:t>
            </a:r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  <a:ea typeface="ＭＳ Ｐゴシック" charset="0"/>
              </a:rPr>
              <a:t>Routers have switches but switches do not have routers</a:t>
            </a:r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7219951" y="558618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7578726" y="6167208"/>
            <a:ext cx="976312" cy="277812"/>
            <a:chOff x="198" y="3765"/>
            <a:chExt cx="693" cy="287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5911851" y="5611583"/>
            <a:ext cx="1387475" cy="733425"/>
            <a:chOff x="4696" y="597"/>
            <a:chExt cx="874" cy="462"/>
          </a:xfrm>
        </p:grpSpPr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23" name="Text Box 167"/>
          <p:cNvSpPr txBox="1">
            <a:spLocks noChangeArrowheads="1"/>
          </p:cNvSpPr>
          <p:nvPr/>
        </p:nvSpPr>
        <p:spPr bwMode="auto">
          <a:xfrm>
            <a:off x="8026401" y="643867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grpSp>
        <p:nvGrpSpPr>
          <p:cNvPr id="24" name="Group 115"/>
          <p:cNvGrpSpPr>
            <a:grpSpLocks/>
          </p:cNvGrpSpPr>
          <p:nvPr/>
        </p:nvGrpSpPr>
        <p:grpSpPr bwMode="auto">
          <a:xfrm>
            <a:off x="4238625" y="5683021"/>
            <a:ext cx="1479550" cy="303213"/>
            <a:chOff x="332" y="2224"/>
            <a:chExt cx="932" cy="191"/>
          </a:xfrm>
        </p:grpSpPr>
        <p:sp>
          <p:nvSpPr>
            <p:cNvPr id="25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9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0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1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2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3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371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Helvetica" charset="0"/>
              </a:rPr>
              <a:t>The Internet </a:t>
            </a:r>
            <a:r>
              <a:rPr lang="en-US" i="1">
                <a:latin typeface="Helvetica" charset="0"/>
              </a:rPr>
              <a:t>Hourglass</a:t>
            </a:r>
            <a:endParaRPr lang="en-US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254347" y="3555930"/>
            <a:ext cx="572917" cy="287339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769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>
                <a:latin typeface="Arial" charset="0"/>
              </a:rPr>
              <a:t> network-layer protocol, </a:t>
            </a:r>
            <a:r>
              <a:rPr lang="en-US" sz="2800">
                <a:latin typeface="Arial" charset="0"/>
              </a:rPr>
              <a:t>IP</a:t>
            </a:r>
            <a:r>
              <a:rPr lang="en-US" sz="2800" b="0">
                <a:latin typeface="Arial" charset="0"/>
              </a:rPr>
              <a:t>.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>
                <a:latin typeface="Arial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>
                <a:latin typeface="Arial" charset="0"/>
              </a:rPr>
              <a:t>.</a:t>
            </a:r>
            <a:endParaRPr lang="en-US" sz="2800" b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stCxn id="142360" idx="2"/>
            <a:endCxn id="142363" idx="0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lock Arc 60"/>
          <p:cNvSpPr/>
          <p:nvPr/>
        </p:nvSpPr>
        <p:spPr>
          <a:xfrm rot="5400000">
            <a:off x="5904800" y="3457157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3" name="Block Arc 62"/>
          <p:cNvSpPr/>
          <p:nvPr/>
        </p:nvSpPr>
        <p:spPr>
          <a:xfrm rot="16200000">
            <a:off x="6792823" y="3462048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6876" y="3555930"/>
            <a:ext cx="37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protocol stack </a:t>
            </a:r>
            <a:r>
              <a:rPr lang="en-US" i="1" dirty="0" smtClean="0"/>
              <a:t>versus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OSI Reference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 descr="stack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5984" y="-96525"/>
            <a:ext cx="5227471" cy="82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E7719C-E073-AD4F-9176-B092A81BBD57}" type="slidenum">
              <a:rPr lang="en-US" sz="1400" smtClean="0"/>
              <a:pPr/>
              <a:t>19</a:t>
            </a:fld>
            <a:endParaRPr lang="en-US" sz="1400" dirty="0"/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ISO/OSI reference model</a:t>
            </a:r>
          </a:p>
        </p:txBody>
      </p:sp>
      <p:sp>
        <p:nvSpPr>
          <p:cNvPr id="14234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presentation: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allow applications to interpret meaning of data, e.g., encryption, compression, machine-specific conventions</a:t>
            </a:r>
          </a:p>
          <a:p>
            <a:r>
              <a:rPr lang="en-US" sz="2400" i="1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session: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synchronization,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checkpointing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recovery of data exchange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Internet stack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missing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these layers!</a:t>
            </a:r>
          </a:p>
          <a:p>
            <a:pPr lvl="1"/>
            <a:r>
              <a:rPr lang="en-US" dirty="0">
                <a:ea typeface="ＭＳ Ｐゴシック" charset="0"/>
              </a:rPr>
              <a:t>these services, </a:t>
            </a:r>
            <a:r>
              <a:rPr lang="en-US" i="1" dirty="0">
                <a:ea typeface="ＭＳ Ｐゴシック" charset="0"/>
              </a:rPr>
              <a:t>if needed,</a:t>
            </a:r>
            <a:r>
              <a:rPr lang="en-US" dirty="0">
                <a:ea typeface="ＭＳ Ｐゴシック" charset="0"/>
              </a:rPr>
              <a:t> must be implemented in application</a:t>
            </a:r>
          </a:p>
          <a:p>
            <a:pPr lvl="1"/>
            <a:r>
              <a:rPr lang="en-US" dirty="0">
                <a:ea typeface="ＭＳ Ｐゴシック" charset="0"/>
              </a:rPr>
              <a:t>needed?</a:t>
            </a:r>
          </a:p>
        </p:txBody>
      </p:sp>
      <p:grpSp>
        <p:nvGrpSpPr>
          <p:cNvPr id="142343" name="Group 14"/>
          <p:cNvGrpSpPr>
            <a:grpSpLocks/>
          </p:cNvGrpSpPr>
          <p:nvPr/>
        </p:nvGrpSpPr>
        <p:grpSpPr bwMode="auto">
          <a:xfrm>
            <a:off x="6902450" y="1762125"/>
            <a:ext cx="1982788" cy="3644900"/>
            <a:chOff x="3265" y="1545"/>
            <a:chExt cx="1249" cy="2296"/>
          </a:xfrm>
        </p:grpSpPr>
        <p:sp>
          <p:nvSpPr>
            <p:cNvPr id="142344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2345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physical</a:t>
              </a:r>
            </a:p>
          </p:txBody>
        </p:sp>
        <p:sp>
          <p:nvSpPr>
            <p:cNvPr id="142346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7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8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9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0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1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5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</a:t>
            </a:r>
            <a:r>
              <a:rPr lang="en-US" dirty="0"/>
              <a:t>2</a:t>
            </a:r>
            <a:r>
              <a:rPr lang="en-US" dirty="0" smtClean="0"/>
              <a:t> – Architecture and Philosophy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  <a:p>
            <a:r>
              <a:rPr lang="en-US" dirty="0" smtClean="0"/>
              <a:t>Protocol Standardization</a:t>
            </a:r>
          </a:p>
          <a:p>
            <a:r>
              <a:rPr lang="en-US" dirty="0" smtClean="0"/>
              <a:t>The architects process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is state stored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C8899E-9E7B-3840-B589-4BC3C842D549}" type="slidenum">
              <a:rPr lang="en-US" sz="1400" smtClean="0"/>
              <a:pPr/>
              <a:t>20</a:t>
            </a:fld>
            <a:endParaRPr lang="en-US" sz="14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human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the time?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 have a question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sent</a:t>
            </a: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actions taken when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received, or other events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network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machines rather than humans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all communication activity in Internet governed by protocols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4495800" y="4495800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i="1" dirty="0">
                <a:latin typeface="Calibri"/>
              </a:rPr>
              <a:t>protocols define format, order of </a:t>
            </a:r>
            <a:r>
              <a:rPr lang="en-US" i="1" dirty="0" err="1">
                <a:latin typeface="Calibri"/>
              </a:rPr>
              <a:t>msgs</a:t>
            </a:r>
            <a:r>
              <a:rPr lang="en-US" i="1" dirty="0">
                <a:latin typeface="Calibri"/>
              </a:rPr>
              <a:t> sent and received among network entities, and actions taken on </a:t>
            </a:r>
            <a:r>
              <a:rPr lang="en-US" i="1" dirty="0" err="1">
                <a:latin typeface="Calibri"/>
              </a:rPr>
              <a:t>msg</a:t>
            </a:r>
            <a:r>
              <a:rPr lang="en-US" i="1" dirty="0">
                <a:latin typeface="Calibri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4495800" y="3962400"/>
            <a:ext cx="4343400" cy="2362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0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21</a:t>
            </a:fld>
            <a:endParaRPr lang="en-US" sz="1400" dirty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 human protocol and a computer network protocol:</a:t>
            </a:r>
          </a:p>
          <a:p>
            <a:pPr>
              <a:buFont typeface="Wingding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85800" y="59436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u="sng" dirty="0">
                <a:solidFill>
                  <a:srgbClr val="FF0000"/>
                </a:solidFill>
                <a:latin typeface="Calibri"/>
              </a:rPr>
              <a:t>Q:</a:t>
            </a:r>
            <a:r>
              <a:rPr lang="en-US" dirty="0">
                <a:latin typeface="Calibri"/>
              </a:rPr>
              <a:t> Other human protocols? </a:t>
            </a: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1" name="Group 16"/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33833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4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5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6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7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8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9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40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</p:grpSp>
      <p:graphicFrame>
        <p:nvGraphicFramePr>
          <p:cNvPr id="33794" name="Object 26"/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2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64"/>
          <p:cNvSpPr txBox="1">
            <a:spLocks noChangeArrowheads="1"/>
          </p:cNvSpPr>
          <p:nvPr/>
        </p:nvSpPr>
        <p:spPr bwMode="auto">
          <a:xfrm>
            <a:off x="1698625" y="2484438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5" name="Line 66"/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06" name="Text Box 67"/>
          <p:cNvSpPr txBox="1">
            <a:spLocks noChangeArrowheads="1"/>
          </p:cNvSpPr>
          <p:nvPr/>
        </p:nvSpPr>
        <p:spPr bwMode="auto">
          <a:xfrm>
            <a:off x="1689100" y="3141663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7" name="Line 70"/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8" name="Group 72"/>
          <p:cNvGrpSpPr>
            <a:grpSpLocks/>
          </p:cNvGrpSpPr>
          <p:nvPr/>
        </p:nvGrpSpPr>
        <p:grpSpPr bwMode="auto">
          <a:xfrm>
            <a:off x="1377952" y="3694113"/>
            <a:ext cx="973138" cy="708025"/>
            <a:chOff x="772" y="2747"/>
            <a:chExt cx="613" cy="446"/>
          </a:xfrm>
        </p:grpSpPr>
        <p:sp>
          <p:nvSpPr>
            <p:cNvPr id="33831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2" name="Text Box 69"/>
            <p:cNvSpPr txBox="1">
              <a:spLocks noChangeArrowheads="1"/>
            </p:cNvSpPr>
            <p:nvPr/>
          </p:nvSpPr>
          <p:spPr bwMode="auto">
            <a:xfrm>
              <a:off x="772" y="2747"/>
              <a:ext cx="613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Got the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time?</a:t>
              </a:r>
              <a:endParaRPr lang="en-US" sz="2000" dirty="0"/>
            </a:p>
          </p:txBody>
        </p:sp>
      </p:grpSp>
      <p:sp>
        <p:nvSpPr>
          <p:cNvPr id="33809" name="Line 73"/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0" name="Group 76"/>
          <p:cNvGrpSpPr>
            <a:grpSpLocks/>
          </p:cNvGrpSpPr>
          <p:nvPr/>
        </p:nvGrpSpPr>
        <p:grpSpPr bwMode="auto">
          <a:xfrm>
            <a:off x="1431925" y="4360868"/>
            <a:ext cx="796925" cy="461963"/>
            <a:chOff x="1046" y="2771"/>
            <a:chExt cx="502" cy="291"/>
          </a:xfrm>
        </p:grpSpPr>
        <p:sp>
          <p:nvSpPr>
            <p:cNvPr id="33829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0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4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2:00</a:t>
              </a:r>
              <a:endParaRPr lang="en-US" dirty="0"/>
            </a:p>
          </p:txBody>
        </p:sp>
      </p:grpSp>
      <p:sp>
        <p:nvSpPr>
          <p:cNvPr id="33811" name="Text Box 78"/>
          <p:cNvSpPr txBox="1">
            <a:spLocks noChangeArrowheads="1"/>
          </p:cNvSpPr>
          <p:nvPr/>
        </p:nvSpPr>
        <p:spPr bwMode="auto">
          <a:xfrm>
            <a:off x="5222875" y="2713038"/>
            <a:ext cx="17990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TCP connection</a:t>
            </a:r>
          </a:p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 request</a:t>
            </a:r>
            <a:endParaRPr lang="en-US" dirty="0"/>
          </a:p>
        </p:txBody>
      </p:sp>
      <p:sp>
        <p:nvSpPr>
          <p:cNvPr id="33812" name="Line 85"/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3" name="Line 89"/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4" name="Line 90"/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5" name="Group 93"/>
          <p:cNvGrpSpPr>
            <a:grpSpLocks/>
          </p:cNvGrpSpPr>
          <p:nvPr/>
        </p:nvGrpSpPr>
        <p:grpSpPr bwMode="auto">
          <a:xfrm>
            <a:off x="5156201" y="3408363"/>
            <a:ext cx="1798638" cy="708025"/>
            <a:chOff x="3248" y="2147"/>
            <a:chExt cx="1133" cy="446"/>
          </a:xfrm>
        </p:grpSpPr>
        <p:sp>
          <p:nvSpPr>
            <p:cNvPr id="33827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8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1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TCP connection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response</a:t>
              </a:r>
              <a:endParaRPr lang="en-US" dirty="0"/>
            </a:p>
          </p:txBody>
        </p:sp>
      </p:grpSp>
      <p:sp>
        <p:nvSpPr>
          <p:cNvPr id="33816" name="Line 94"/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7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33825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6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solidFill>
                    <a:srgbClr val="FF0000"/>
                  </a:solidFill>
                  <a:latin typeface="Calibri"/>
                </a:rPr>
                <a:t>GET http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://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www.cl.cam.ac.uk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index.html</a:t>
              </a:r>
              <a:endParaRPr lang="en-US" dirty="0"/>
            </a:p>
          </p:txBody>
        </p:sp>
      </p:grpSp>
      <p:grpSp>
        <p:nvGrpSpPr>
          <p:cNvPr id="33818" name="Group 98"/>
          <p:cNvGrpSpPr>
            <a:grpSpLocks/>
          </p:cNvGrpSpPr>
          <p:nvPr/>
        </p:nvGrpSpPr>
        <p:grpSpPr bwMode="auto">
          <a:xfrm>
            <a:off x="5784851" y="4656143"/>
            <a:ext cx="877888" cy="461963"/>
            <a:chOff x="1046" y="2771"/>
            <a:chExt cx="553" cy="291"/>
          </a:xfrm>
        </p:grpSpPr>
        <p:sp>
          <p:nvSpPr>
            <p:cNvPr id="33823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4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5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&lt;file&gt;</a:t>
              </a:r>
              <a:endParaRPr lang="en-US" dirty="0"/>
            </a:p>
          </p:txBody>
        </p:sp>
      </p:grpSp>
      <p:sp>
        <p:nvSpPr>
          <p:cNvPr id="33819" name="Line 101"/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20" name="Group 105"/>
          <p:cNvGrpSpPr>
            <a:grpSpLocks/>
          </p:cNvGrpSpPr>
          <p:nvPr/>
        </p:nvGrpSpPr>
        <p:grpSpPr bwMode="auto">
          <a:xfrm>
            <a:off x="3679827" y="5094294"/>
            <a:ext cx="766763" cy="461963"/>
            <a:chOff x="2198" y="3221"/>
            <a:chExt cx="483" cy="291"/>
          </a:xfrm>
        </p:grpSpPr>
        <p:sp>
          <p:nvSpPr>
            <p:cNvPr id="33821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2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4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accent2"/>
                  </a:solidFill>
                  <a:latin typeface="Calibri"/>
                </a:rPr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8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Protocol Standardization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/>
            <a:r>
              <a:rPr lang="en-US" dirty="0" smtClean="0">
                <a:latin typeface="Arial" charset="0"/>
              </a:rPr>
              <a:t>All hosts must  follow same protocol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Very small modifications can make a big difference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Or prevent it from working altogether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Cisco bug compatible!</a:t>
            </a:r>
            <a:endParaRPr lang="en-US" dirty="0">
              <a:latin typeface="Arial" charset="0"/>
            </a:endParaRPr>
          </a:p>
          <a:p>
            <a:pPr marL="342900" indent="-342900"/>
            <a:r>
              <a:rPr lang="en-US" dirty="0" smtClean="0">
                <a:latin typeface="Arial" charset="0"/>
              </a:rPr>
              <a:t>This is why we have standards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Can have multiple implementations of protocol</a:t>
            </a:r>
          </a:p>
          <a:p>
            <a:pPr marL="342900" indent="-342900"/>
            <a:r>
              <a:rPr lang="en-US" dirty="0" smtClean="0">
                <a:latin typeface="Arial" charset="0"/>
              </a:rPr>
              <a:t>Internet </a:t>
            </a:r>
            <a:r>
              <a:rPr lang="en-US" dirty="0">
                <a:latin typeface="Arial" charset="0"/>
              </a:rPr>
              <a:t>Engineering Task Force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Based on working groups that focus on specific issues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Request For Comments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(RFCs)</a:t>
            </a:r>
          </a:p>
          <a:p>
            <a:pPr marL="742950" lvl="1" indent="-285750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IETF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Web site is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www.ietf.org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RFCs archived at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www.rfc-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editor.org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22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6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23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Standards </a:t>
            </a:r>
            <a:r>
              <a:rPr lang="en-US" dirty="0"/>
              <a:t>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Each with its own Protocol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5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24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INTERnet</a:t>
            </a:r>
            <a:r>
              <a:rPr lang="en-US" dirty="0" smtClean="0"/>
              <a:t> Solution</a:t>
            </a:r>
            <a:endParaRPr lang="en-US" dirty="0"/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Standardization?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one implementation used by everyone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Open-source projects</a:t>
            </a:r>
          </a:p>
          <a:p>
            <a:pPr lvl="1"/>
            <a:r>
              <a:rPr lang="en-US" dirty="0" smtClean="0"/>
              <a:t>Which has had more impact, Linux or POSIX?</a:t>
            </a:r>
          </a:p>
          <a:p>
            <a:pPr lvl="1"/>
            <a:endParaRPr lang="en-US" dirty="0"/>
          </a:p>
          <a:p>
            <a:r>
              <a:rPr lang="en-US" dirty="0" smtClean="0"/>
              <a:t>Or just sole-sourced implementation</a:t>
            </a:r>
          </a:p>
          <a:p>
            <a:pPr lvl="1"/>
            <a:r>
              <a:rPr lang="en-US" dirty="0" smtClean="0"/>
              <a:t>Skype, many P2P implementations, etc.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A Multitude of Apps </a:t>
            </a:r>
            <a:r>
              <a:rPr lang="en-US" dirty="0">
                <a:latin typeface="Helvetica" charset="0"/>
              </a:rPr>
              <a:t>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64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</a:t>
            </a:r>
            <a:r>
              <a:rPr lang="en-US" sz="2400" dirty="0" smtClean="0">
                <a:latin typeface="Arial" charset="0"/>
              </a:rPr>
              <a:t>and </a:t>
            </a:r>
            <a:r>
              <a:rPr lang="en-US" sz="2400" dirty="0">
                <a:latin typeface="Arial" charset="0"/>
              </a:rPr>
              <a:t>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that slide!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architectural principles and architectural decisions is crucial to understand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Concept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47" y="1600200"/>
            <a:ext cx="8609915" cy="5007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mechanism for breaking down a </a:t>
            </a:r>
            <a:r>
              <a:rPr lang="en-US" dirty="0" smtClean="0"/>
              <a:t>problem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dirty="0"/>
              <a:t>not </a:t>
            </a:r>
            <a:r>
              <a:rPr lang="en-US" i="1" dirty="0" smtClean="0"/>
              <a:t>how</a:t>
            </a:r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 Specification </a:t>
            </a:r>
            <a:r>
              <a:rPr lang="en-US" i="1" dirty="0" smtClean="0"/>
              <a:t>versus </a:t>
            </a:r>
            <a:r>
              <a:rPr lang="en-US" dirty="0" smtClean="0"/>
              <a:t>implementation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Modules in programs</a:t>
            </a:r>
          </a:p>
          <a:p>
            <a:pPr marL="0" indent="0">
              <a:buNone/>
            </a:pPr>
            <a:r>
              <a:rPr lang="en-US" dirty="0" smtClean="0"/>
              <a:t>Allows replacement of implementations without affecting system behavior</a:t>
            </a:r>
          </a:p>
          <a:p>
            <a:pPr marL="0" indent="0" algn="ctr">
              <a:buNone/>
            </a:pPr>
            <a:r>
              <a:rPr lang="en-US" i="1" dirty="0" smtClean="0"/>
              <a:t>Vertical</a:t>
            </a:r>
            <a:r>
              <a:rPr lang="en-US" dirty="0" smtClean="0"/>
              <a:t> versus </a:t>
            </a:r>
            <a:r>
              <a:rPr lang="en-US" i="1" dirty="0" smtClean="0"/>
              <a:t>Horizontal</a:t>
            </a:r>
          </a:p>
          <a:p>
            <a:pPr marL="0" indent="0">
              <a:buNone/>
            </a:pPr>
            <a:r>
              <a:rPr lang="en-US" i="1" dirty="0" smtClean="0"/>
              <a:t>“Vertical”</a:t>
            </a:r>
            <a:r>
              <a:rPr lang="en-US" dirty="0" smtClean="0"/>
              <a:t> what happens in a box “How does it attach to the network?”</a:t>
            </a:r>
          </a:p>
          <a:p>
            <a:pPr marL="0" indent="0">
              <a:buNone/>
            </a:pPr>
            <a:r>
              <a:rPr lang="en-US" i="1" dirty="0" smtClean="0"/>
              <a:t>“Horizontal” </a:t>
            </a:r>
            <a:r>
              <a:rPr lang="en-US" dirty="0" smtClean="0"/>
              <a:t>the communications paths running through the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b="1" dirty="0" smtClean="0"/>
              <a:t>Hint:</a:t>
            </a:r>
            <a:r>
              <a:rPr lang="en-US" sz="3100" dirty="0" smtClean="0"/>
              <a:t> paths are build on top of (“layered over”) other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05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2503" y="960377"/>
            <a:ext cx="8229600" cy="215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>
                <a:latin typeface="Helvetica" charset="0"/>
              </a:rPr>
              <a:t>Internet Motto</a:t>
            </a:r>
          </a:p>
          <a:p>
            <a:pPr>
              <a:buFontTx/>
              <a:buNone/>
            </a:pPr>
            <a:r>
              <a:rPr lang="en-US" sz="2400" i="1" dirty="0" smtClean="0">
                <a:latin typeface="Arial" charset="0"/>
              </a:rPr>
              <a:t>We reject kings , presidents, and voting. We believe in rough consensus and running code</a:t>
            </a:r>
            <a:r>
              <a:rPr lang="en-US" sz="2400" dirty="0" smtClean="0">
                <a:latin typeface="Arial" charset="0"/>
              </a:rPr>
              <a:t>.</a:t>
            </a:r>
            <a:r>
              <a:rPr lang="ja-JP" altLang="en-US" sz="2400" dirty="0" smtClean="0">
                <a:latin typeface="Arial" charset="0"/>
              </a:rPr>
              <a:t>“</a:t>
            </a:r>
            <a:r>
              <a:rPr lang="en-US" altLang="ja-JP" sz="2400" dirty="0" smtClean="0">
                <a:latin typeface="Arial" charset="0"/>
              </a:rPr>
              <a:t> – </a:t>
            </a:r>
            <a:r>
              <a:rPr lang="en-US" sz="2400" dirty="0" smtClean="0">
                <a:latin typeface="Arial" charset="0"/>
              </a:rPr>
              <a:t>David Clark</a:t>
            </a:r>
            <a:endParaRPr lang="en-US" sz="2400" dirty="0"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6147" y="6034467"/>
            <a:ext cx="5242194" cy="391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context of the Internet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87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906838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4163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7050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3013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825"/>
            <a:ext cx="6400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1488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4267200" y="1600200"/>
            <a:ext cx="1905000" cy="8382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5181600" y="5334000"/>
            <a:ext cx="990600" cy="5334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5791200" y="4724400"/>
            <a:ext cx="533400" cy="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6019800" y="3657600"/>
            <a:ext cx="1143000" cy="2286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5105400" y="2819400"/>
            <a:ext cx="1524000" cy="3810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5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648200" cy="54864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Each layer:</a:t>
            </a:r>
          </a:p>
          <a:p>
            <a:pPr lvl="1">
              <a:defRPr/>
            </a:pPr>
            <a:r>
              <a:rPr lang="en-US" dirty="0" smtClean="0"/>
              <a:t>Depends on layer below</a:t>
            </a:r>
          </a:p>
          <a:p>
            <a:pPr lvl="1">
              <a:defRPr/>
            </a:pPr>
            <a:r>
              <a:rPr lang="en-US" dirty="0" smtClean="0"/>
              <a:t>Supports layer above</a:t>
            </a:r>
          </a:p>
          <a:p>
            <a:pPr lvl="1">
              <a:defRPr/>
            </a:pPr>
            <a:r>
              <a:rPr lang="en-US" dirty="0" smtClean="0"/>
              <a:t>Independent of others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/>
              <a:t>ultiple versions in layer</a:t>
            </a:r>
          </a:p>
          <a:p>
            <a:pPr lvl="1">
              <a:defRPr/>
            </a:pPr>
            <a:r>
              <a:rPr lang="en-US" dirty="0" smtClean="0"/>
              <a:t>Interfaces differ somewhat</a:t>
            </a:r>
          </a:p>
          <a:p>
            <a:pPr lvl="1">
              <a:defRPr/>
            </a:pPr>
            <a:r>
              <a:rPr lang="en-US" dirty="0" smtClean="0"/>
              <a:t>Components pick which lower-level protocol to use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only one IP layer</a:t>
            </a:r>
          </a:p>
          <a:p>
            <a:pPr lvl="1">
              <a:defRPr/>
            </a:pPr>
            <a:r>
              <a:rPr lang="en-US" dirty="0" smtClean="0"/>
              <a:t>Unifying protocol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Layering Crucial to Internet’s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800600" cy="54864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Reuse 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Hides underlying detail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Innovation at each level can proceed in parallel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Pursued by very different communities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are some of the drawbacks of protocols and layering?</a:t>
            </a: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Drawbacks of Layering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6738"/>
            <a:ext cx="84582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N may duplicate lower layer functionality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error recovery to retransmit lost data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Information hiding may hurt performance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packet loss due to corruption vs. congestion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Headers start to get really big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typical TCP+IP+Ethernet is 54 bytes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the gains too great to resist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TCP-over-wireless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network doesn’t trust ends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firewalls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480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Hugely influential paper: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End-to-End Arguments in System Design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by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Saltzer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, Reed, and Clark (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84)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articulated 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as the 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“End-to-End Principle” (E2E)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Endless debate over what it means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Everyone cites it as supporting their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position</a:t>
            </a:r>
          </a:p>
          <a:p>
            <a:pPr marL="344487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(regardless of the position!)</a:t>
            </a: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Some application requirements can only be correctly implemented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end-to-end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reliability, security, </a:t>
            </a:r>
            <a:r>
              <a:rPr lang="en-US" sz="2000" i="1">
                <a:latin typeface="Arial" charset="0"/>
                <a:ea typeface="ＭＳ Ｐゴシック" charset="0"/>
              </a:rPr>
              <a:t>etc.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these in the network is hard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every step along the way must be fail proof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Hosts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satisfy the requirement without network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s help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Will/must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do so, since they can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t rely on the network</a:t>
            </a:r>
            <a:endParaRPr lang="en-US" altLang="ja-JP" sz="2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25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2: end-to-end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check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retry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67615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67616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67593" idx="1"/>
            <a:endCxn id="67600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67590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1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1 is incomplete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What happens if any network element misbehaves?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Receiver has to do the check anyway! 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2 is 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Full functionality can be entirely implemented at application layer with no need for reliability from lower layers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Is there any need to implement reliability at lower layers?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84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Partition system into modules &amp; abstractions: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Well-defined interfaces give flexibility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Hides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implementation -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be freely changed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Extend functionality of system by adding new modules</a:t>
            </a:r>
          </a:p>
          <a:p>
            <a:pPr lvl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E.g., libraries encapsulating set of functionality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E.g., programming language + compiler abstracts away </a:t>
            </a:r>
            <a:r>
              <a:rPr lang="en-US" sz="2800" dirty="0" smtClean="0">
                <a:latin typeface="Arial" charset="0"/>
              </a:rPr>
              <a:t>how </a:t>
            </a:r>
            <a:r>
              <a:rPr lang="en-US" sz="2800" dirty="0">
                <a:latin typeface="Arial" charset="0"/>
              </a:rPr>
              <a:t>the particular CPU works </a:t>
            </a:r>
            <a:r>
              <a:rPr lang="en-US" sz="2800" dirty="0" smtClean="0">
                <a:latin typeface="Arial" charset="0"/>
              </a:rPr>
              <a:t>…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End-to-End Principle 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functionality (e.g., reliability) in the network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Doesn’t reduce host implementation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 increase network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Probably increases delay and overhead on all applications even if they don’t need the functionality (e.g. VoIP)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However, implementing in the network can improve performance in some cases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e.g., consider a very lossy link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52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“Only-if-Sufficient” Interpretation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a function at the lower levels of the system unless it can be completely implemented at this level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Unless you can relieve the burden from hosts, don’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t bother</a:t>
            </a: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11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“Only-if-Necessary” Interpretation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anything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in the network that can be implemented correctly by the hosts</a:t>
            </a:r>
          </a:p>
          <a:p>
            <a:pPr lvl="1"/>
            <a:endParaRPr lang="en-US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network layer absolutely minimal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This E2E interpretation trumps performance issues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Increases flexibility, since lower layers stay 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simple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55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“Only-if-Useful” Interpretation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hosts can implement functionality correctly, implement it in a lower layer </a:t>
            </a:r>
            <a:r>
              <a:rPr lang="en-US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as a performance enhancement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 do so only if it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does not impose burden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 applications that do not require that functionality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64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some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Protocol as motivation</a:t>
            </a:r>
            <a:endParaRPr lang="en-US" dirty="0" smtClean="0"/>
          </a:p>
          <a:p>
            <a:r>
              <a:rPr lang="en-US" dirty="0" smtClean="0"/>
              <a:t>Examples of the architects process</a:t>
            </a:r>
          </a:p>
          <a:p>
            <a:r>
              <a:rPr lang="en-US" dirty="0" smtClean="0"/>
              <a:t>Internet </a:t>
            </a:r>
            <a:r>
              <a:rPr lang="en-US" dirty="0"/>
              <a:t>Philosophy and Tensions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Computer System Modularity (</a:t>
            </a:r>
            <a:r>
              <a:rPr lang="en-US" dirty="0" err="1">
                <a:latin typeface="Helvetica" charset="0"/>
              </a:rPr>
              <a:t>cnt</a:t>
            </a:r>
            <a:r>
              <a:rPr lang="ja-JP" altLang="en-US" dirty="0">
                <a:latin typeface="Helvetica" charset="0"/>
              </a:rPr>
              <a:t>’</a:t>
            </a:r>
            <a:r>
              <a:rPr lang="en-US" altLang="ja-JP" dirty="0">
                <a:latin typeface="Helvetica" charset="0"/>
              </a:rPr>
              <a:t>d)</a:t>
            </a:r>
            <a:endParaRPr lang="en-US" dirty="0">
              <a:latin typeface="Helvetic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hide information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Isolate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assumptions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Present high-level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But can impair performance!</a:t>
            </a: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Ease of implementation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worse performance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Like software modularity, but:</a:t>
            </a:r>
          </a:p>
          <a:p>
            <a:r>
              <a:rPr lang="en-US">
                <a:latin typeface="Arial" charset="0"/>
              </a:rPr>
              <a:t>Implementation </a:t>
            </a:r>
            <a:r>
              <a:rPr lang="en-US" smtClean="0">
                <a:latin typeface="Arial" charset="0"/>
              </a:rPr>
              <a:t>is distributed </a:t>
            </a:r>
            <a:r>
              <a:rPr lang="en-US" dirty="0">
                <a:latin typeface="Arial" charset="0"/>
              </a:rPr>
              <a:t>across many machines (routers and hosts)</a:t>
            </a:r>
          </a:p>
          <a:p>
            <a:r>
              <a:rPr lang="en-US" dirty="0">
                <a:latin typeface="Arial" charset="0"/>
              </a:rPr>
              <a:t>Must decide: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Layering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state is stored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Fate-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sharing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4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28" y="1226105"/>
            <a:ext cx="8782178" cy="4525963"/>
          </a:xfrm>
        </p:spPr>
        <p:txBody>
          <a:bodyPr/>
          <a:lstStyle/>
          <a:p>
            <a:r>
              <a:rPr lang="en-US" dirty="0" smtClean="0"/>
              <a:t>A restricted form of abstraction: system functions are divided into layers, one built upon another</a:t>
            </a:r>
          </a:p>
          <a:p>
            <a:r>
              <a:rPr lang="en-US" dirty="0" smtClean="0"/>
              <a:t>Often called a </a:t>
            </a:r>
            <a:r>
              <a:rPr lang="en-US" i="1" dirty="0" smtClean="0"/>
              <a:t>stack</a:t>
            </a:r>
            <a:r>
              <a:rPr lang="en-US" dirty="0" smtClean="0"/>
              <a:t>; but </a:t>
            </a:r>
            <a:r>
              <a:rPr lang="en-US" b="1" dirty="0" smtClean="0"/>
              <a:t>not</a:t>
            </a:r>
            <a:r>
              <a:rPr lang="en-US" dirty="0" smtClean="0"/>
              <a:t> a data structure!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voicestac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35" y="2802504"/>
            <a:ext cx="4597110" cy="40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and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only between adjacent layers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uses services provided by </a:t>
            </a:r>
            <a:r>
              <a:rPr lang="en-US" i="1" dirty="0" smtClean="0"/>
              <a:t>layer n-1 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provides service to </a:t>
            </a:r>
            <a:r>
              <a:rPr lang="en-US" i="1" dirty="0" smtClean="0"/>
              <a:t>layer n+1</a:t>
            </a:r>
          </a:p>
          <a:p>
            <a:r>
              <a:rPr lang="en-US" dirty="0"/>
              <a:t>Bottom layer is physical media</a:t>
            </a:r>
          </a:p>
          <a:p>
            <a:r>
              <a:rPr lang="en-US" dirty="0" smtClean="0"/>
              <a:t>Top layer is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layerupdow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41" y="3352716"/>
            <a:ext cx="25527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216261"/>
            <a:ext cx="8683723" cy="376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Entity</a:t>
            </a:r>
            <a:r>
              <a:rPr lang="en-US" dirty="0" smtClean="0"/>
              <a:t> – a </a:t>
            </a:r>
            <a:r>
              <a:rPr lang="en-US" i="1" dirty="0" smtClean="0"/>
              <a:t>thing</a:t>
            </a:r>
            <a:r>
              <a:rPr lang="en-US" dirty="0" smtClean="0"/>
              <a:t> (an independent existence)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interact</a:t>
            </a:r>
            <a:r>
              <a:rPr lang="en-US" dirty="0" smtClean="0"/>
              <a:t> with the layers above and below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communicate</a:t>
            </a:r>
            <a:r>
              <a:rPr lang="en-US" dirty="0" smtClean="0"/>
              <a:t> with </a:t>
            </a:r>
            <a:r>
              <a:rPr lang="en-US" i="1" dirty="0" smtClean="0"/>
              <a:t>peer</a:t>
            </a:r>
            <a:r>
              <a:rPr lang="en-US" dirty="0" smtClean="0"/>
              <a:t> entities</a:t>
            </a:r>
          </a:p>
          <a:p>
            <a:pPr lvl="1"/>
            <a:r>
              <a:rPr lang="en-US" sz="2400" dirty="0" smtClean="0"/>
              <a:t>same level but different place (</a:t>
            </a:r>
            <a:r>
              <a:rPr lang="en-US" sz="2400" dirty="0" err="1" smtClean="0"/>
              <a:t>eg</a:t>
            </a:r>
            <a:r>
              <a:rPr lang="en-US" sz="2400" dirty="0" smtClean="0"/>
              <a:t> different person, different box, different host)</a:t>
            </a:r>
          </a:p>
          <a:p>
            <a:pPr marL="0" indent="0">
              <a:buNone/>
            </a:pPr>
            <a:r>
              <a:rPr lang="en-US" dirty="0" smtClean="0"/>
              <a:t>Communications between peers is supported by entities at the lower layers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two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78" y="4618306"/>
            <a:ext cx="3695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24989</TotalTime>
  <Words>2055</Words>
  <Application>Microsoft Macintosh PowerPoint</Application>
  <PresentationFormat>On-screen Show (4:3)</PresentationFormat>
  <Paragraphs>600</Paragraphs>
  <Slides>44</Slides>
  <Notes>28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Calibri</vt:lpstr>
      <vt:lpstr>Helvetica</vt:lpstr>
      <vt:lpstr>ＭＳ Ｐゴシック</vt:lpstr>
      <vt:lpstr>Times New Roman</vt:lpstr>
      <vt:lpstr>Wingdings</vt:lpstr>
      <vt:lpstr>Arial</vt:lpstr>
      <vt:lpstr>Office Theme</vt:lpstr>
      <vt:lpstr>Clip</vt:lpstr>
      <vt:lpstr>PowerPoint Presentation</vt:lpstr>
      <vt:lpstr>Topic 2 – Architecture and Philosophy </vt:lpstr>
      <vt:lpstr>Abstraction Concept</vt:lpstr>
      <vt:lpstr>Computer System Modularity</vt:lpstr>
      <vt:lpstr>Computer System Modularity (cnt’d)</vt:lpstr>
      <vt:lpstr>Network System Modularity</vt:lpstr>
      <vt:lpstr>Layering Concept</vt:lpstr>
      <vt:lpstr>Layers and Communications</vt:lpstr>
      <vt:lpstr>Entities and Peers</vt:lpstr>
      <vt:lpstr>Entities and Peers</vt:lpstr>
      <vt:lpstr>Layering and Embedding</vt:lpstr>
      <vt:lpstr>Example Embedding (also called Encapsulation)</vt:lpstr>
      <vt:lpstr>Distributing Layers Across Network</vt:lpstr>
      <vt:lpstr>What Gets Implemented on Host?</vt:lpstr>
      <vt:lpstr>What Gets Implemented on a Router?</vt:lpstr>
      <vt:lpstr>What Gets Implemented on Switches?</vt:lpstr>
      <vt:lpstr>The Internet Hourglass</vt:lpstr>
      <vt:lpstr>Internet protocol stack versus OSI Reference Model</vt:lpstr>
      <vt:lpstr>ISO/OSI reference model</vt:lpstr>
      <vt:lpstr>What is a protocol?</vt:lpstr>
      <vt:lpstr>What is a protocol?</vt:lpstr>
      <vt:lpstr>Protocol Standardization</vt:lpstr>
      <vt:lpstr>So many Standards Problem</vt:lpstr>
      <vt:lpstr>INTERnet Solution</vt:lpstr>
      <vt:lpstr>Alternative to Standardization?</vt:lpstr>
      <vt:lpstr>A Multitude of Apps Problem</vt:lpstr>
      <vt:lpstr>Solution: Intermediate Layers</vt:lpstr>
      <vt:lpstr>Remember that slide!</vt:lpstr>
      <vt:lpstr>Internet Design Goals (Clark ‘88)</vt:lpstr>
      <vt:lpstr>Real Goals</vt:lpstr>
      <vt:lpstr>In the context of the Internet</vt:lpstr>
      <vt:lpstr>Three Observations</vt:lpstr>
      <vt:lpstr>Layering Crucial to Internet’s Success</vt:lpstr>
      <vt:lpstr>What are some of the drawbacks of protocols and layering?</vt:lpstr>
      <vt:lpstr>Drawbacks of Layering</vt:lpstr>
      <vt:lpstr>Placing Network Functionality</vt:lpstr>
      <vt:lpstr>Basic Observation</vt:lpstr>
      <vt:lpstr>Example: Reliable File Transfer</vt:lpstr>
      <vt:lpstr>Discussion</vt:lpstr>
      <vt:lpstr>Summary of End-to-End Principle </vt:lpstr>
      <vt:lpstr>“Only-if-Sufficient” Interpretation</vt:lpstr>
      <vt:lpstr>“Only-if-Necessary” Interpretation</vt:lpstr>
      <vt:lpstr>“Only-if-Useful” Interpretation</vt:lpstr>
      <vt:lpstr>We have some tools:</vt:lpstr>
    </vt:vector>
  </TitlesOfParts>
  <Company> 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57</cp:revision>
  <cp:lastPrinted>2016-11-13T16:02:22Z</cp:lastPrinted>
  <dcterms:created xsi:type="dcterms:W3CDTF">2012-01-19T09:48:16Z</dcterms:created>
  <dcterms:modified xsi:type="dcterms:W3CDTF">2016-11-23T12:05:32Z</dcterms:modified>
</cp:coreProperties>
</file>