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6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39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43"/>
  </p:notesMasterIdLst>
  <p:handoutMasterIdLst>
    <p:handoutMasterId r:id="rId144"/>
  </p:handoutMasterIdLst>
  <p:sldIdLst>
    <p:sldId id="257" r:id="rId3"/>
    <p:sldId id="260" r:id="rId4"/>
    <p:sldId id="587" r:id="rId5"/>
    <p:sldId id="588" r:id="rId6"/>
    <p:sldId id="574" r:id="rId7"/>
    <p:sldId id="575" r:id="rId8"/>
    <p:sldId id="577" r:id="rId9"/>
    <p:sldId id="691" r:id="rId10"/>
    <p:sldId id="584" r:id="rId11"/>
    <p:sldId id="585" r:id="rId12"/>
    <p:sldId id="613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26" r:id="rId23"/>
    <p:sldId id="627" r:id="rId24"/>
    <p:sldId id="628" r:id="rId25"/>
    <p:sldId id="629" r:id="rId26"/>
    <p:sldId id="631" r:id="rId27"/>
    <p:sldId id="632" r:id="rId28"/>
    <p:sldId id="633" r:id="rId29"/>
    <p:sldId id="634" r:id="rId30"/>
    <p:sldId id="635" r:id="rId31"/>
    <p:sldId id="636" r:id="rId32"/>
    <p:sldId id="637" r:id="rId33"/>
    <p:sldId id="638" r:id="rId34"/>
    <p:sldId id="639" r:id="rId35"/>
    <p:sldId id="640" r:id="rId36"/>
    <p:sldId id="641" r:id="rId37"/>
    <p:sldId id="647" r:id="rId38"/>
    <p:sldId id="649" r:id="rId39"/>
    <p:sldId id="650" r:id="rId40"/>
    <p:sldId id="651" r:id="rId41"/>
    <p:sldId id="652" r:id="rId42"/>
    <p:sldId id="653" r:id="rId43"/>
    <p:sldId id="654" r:id="rId44"/>
    <p:sldId id="657" r:id="rId45"/>
    <p:sldId id="677" r:id="rId46"/>
    <p:sldId id="678" r:id="rId47"/>
    <p:sldId id="679" r:id="rId48"/>
    <p:sldId id="680" r:id="rId49"/>
    <p:sldId id="681" r:id="rId50"/>
    <p:sldId id="682" r:id="rId51"/>
    <p:sldId id="683" r:id="rId52"/>
    <p:sldId id="684" r:id="rId53"/>
    <p:sldId id="685" r:id="rId54"/>
    <p:sldId id="686" r:id="rId55"/>
    <p:sldId id="687" r:id="rId56"/>
    <p:sldId id="688" r:id="rId57"/>
    <p:sldId id="689" r:id="rId58"/>
    <p:sldId id="690" r:id="rId59"/>
    <p:sldId id="693" r:id="rId60"/>
    <p:sldId id="694" r:id="rId61"/>
    <p:sldId id="695" r:id="rId62"/>
    <p:sldId id="696" r:id="rId63"/>
    <p:sldId id="697" r:id="rId64"/>
    <p:sldId id="404" r:id="rId65"/>
    <p:sldId id="405" r:id="rId66"/>
    <p:sldId id="406" r:id="rId67"/>
    <p:sldId id="407" r:id="rId68"/>
    <p:sldId id="408" r:id="rId69"/>
    <p:sldId id="279" r:id="rId70"/>
    <p:sldId id="280" r:id="rId71"/>
    <p:sldId id="281" r:id="rId72"/>
    <p:sldId id="282" r:id="rId73"/>
    <p:sldId id="283" r:id="rId74"/>
    <p:sldId id="284" r:id="rId75"/>
    <p:sldId id="285" r:id="rId76"/>
    <p:sldId id="286" r:id="rId77"/>
    <p:sldId id="470" r:id="rId78"/>
    <p:sldId id="465" r:id="rId79"/>
    <p:sldId id="466" r:id="rId80"/>
    <p:sldId id="467" r:id="rId81"/>
    <p:sldId id="468" r:id="rId82"/>
    <p:sldId id="469" r:id="rId83"/>
    <p:sldId id="290" r:id="rId84"/>
    <p:sldId id="530" r:id="rId85"/>
    <p:sldId id="529" r:id="rId86"/>
    <p:sldId id="533" r:id="rId87"/>
    <p:sldId id="535" r:id="rId88"/>
    <p:sldId id="537" r:id="rId89"/>
    <p:sldId id="539" r:id="rId90"/>
    <p:sldId id="541" r:id="rId91"/>
    <p:sldId id="542" r:id="rId92"/>
    <p:sldId id="544" r:id="rId93"/>
    <p:sldId id="546" r:id="rId94"/>
    <p:sldId id="591" r:id="rId95"/>
    <p:sldId id="592" r:id="rId96"/>
    <p:sldId id="548" r:id="rId97"/>
    <p:sldId id="561" r:id="rId98"/>
    <p:sldId id="296" r:id="rId99"/>
    <p:sldId id="297" r:id="rId100"/>
    <p:sldId id="301" r:id="rId101"/>
    <p:sldId id="303" r:id="rId102"/>
    <p:sldId id="305" r:id="rId103"/>
    <p:sldId id="306" r:id="rId104"/>
    <p:sldId id="307" r:id="rId105"/>
    <p:sldId id="308" r:id="rId106"/>
    <p:sldId id="309" r:id="rId107"/>
    <p:sldId id="310" r:id="rId108"/>
    <p:sldId id="311" r:id="rId109"/>
    <p:sldId id="312" r:id="rId110"/>
    <p:sldId id="313" r:id="rId111"/>
    <p:sldId id="314" r:id="rId112"/>
    <p:sldId id="315" r:id="rId113"/>
    <p:sldId id="316" r:id="rId114"/>
    <p:sldId id="700" r:id="rId115"/>
    <p:sldId id="319" r:id="rId116"/>
    <p:sldId id="318" r:id="rId117"/>
    <p:sldId id="563" r:id="rId118"/>
    <p:sldId id="564" r:id="rId119"/>
    <p:sldId id="565" r:id="rId120"/>
    <p:sldId id="566" r:id="rId121"/>
    <p:sldId id="567" r:id="rId122"/>
    <p:sldId id="568" r:id="rId123"/>
    <p:sldId id="324" r:id="rId124"/>
    <p:sldId id="325" r:id="rId125"/>
    <p:sldId id="326" r:id="rId126"/>
    <p:sldId id="569" r:id="rId127"/>
    <p:sldId id="596" r:id="rId128"/>
    <p:sldId id="698" r:id="rId129"/>
    <p:sldId id="597" r:id="rId130"/>
    <p:sldId id="598" r:id="rId131"/>
    <p:sldId id="599" r:id="rId132"/>
    <p:sldId id="600" r:id="rId133"/>
    <p:sldId id="601" r:id="rId134"/>
    <p:sldId id="602" r:id="rId135"/>
    <p:sldId id="603" r:id="rId136"/>
    <p:sldId id="604" r:id="rId137"/>
    <p:sldId id="605" r:id="rId138"/>
    <p:sldId id="606" r:id="rId139"/>
    <p:sldId id="607" r:id="rId140"/>
    <p:sldId id="608" r:id="rId141"/>
    <p:sldId id="699" r:id="rId1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2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Relationship Id="rId142" Type="http://schemas.openxmlformats.org/officeDocument/2006/relationships/slide" Target="slides/slide140.xml"/><Relationship Id="rId143" Type="http://schemas.openxmlformats.org/officeDocument/2006/relationships/notesMaster" Target="notesMasters/notesMaster1.xml"/><Relationship Id="rId144" Type="http://schemas.openxmlformats.org/officeDocument/2006/relationships/handoutMaster" Target="handoutMasters/handoutMaster1.xml"/><Relationship Id="rId145" Type="http://schemas.openxmlformats.org/officeDocument/2006/relationships/printerSettings" Target="printerSettings/printerSettings1.bin"/><Relationship Id="rId146" Type="http://schemas.openxmlformats.org/officeDocument/2006/relationships/presProps" Target="presProps.xml"/><Relationship Id="rId147" Type="http://schemas.openxmlformats.org/officeDocument/2006/relationships/viewProps" Target="viewProps.xml"/><Relationship Id="rId148" Type="http://schemas.openxmlformats.org/officeDocument/2006/relationships/theme" Target="theme/theme1.xml"/><Relationship Id="rId14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29/01/2014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29/01/2014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EDEB6AE-0869-E645-8CE5-DA226C25F018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8675AD1-3CC2-2A4D-BC83-526C52DF480F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D2C0FC3-E1FE-D24E-9F41-AD7BA22739C1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2D9C77-97A1-604E-A724-F34863062B21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1D85E9-732F-D442-A026-A64C49A8602B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A2BA30-5DFD-1C44-81F5-E5FE5882966D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697D61-39CE-3147-BD1B-10C518C8BF0B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0CA8BFC-8587-BC48-A0BC-08586A5D9733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977A1E-0C21-B240-B163-C42714E5E532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385EB7-51AB-434E-8A99-D98E388F23DA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Separate routing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forwarding </a:t>
            </a:r>
            <a:r>
              <a:rPr lang="en-US" dirty="0">
                <a:ea typeface="ＭＳ Ｐゴシック" charset="0"/>
                <a:cs typeface="ＭＳ Ｐゴシック" charset="0"/>
              </a:rPr>
              <a:t>tables - not always the case.  For efficiency, hardware implementation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4FCDF84-12AA-904D-BF86-2556360CA587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this out.  Break into groups….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4D941-95A8-3947-B617-FD0A0574D12A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F274-1E60-D84E-A51C-6E7F63A29BD8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D931-B9B8-BC40-AE63-EF20C4B9E608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to hear 11/Feb/2013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83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3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15/Feb/2013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87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88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91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92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95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100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feb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8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113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here 20 Feb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3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9C7354-181B-D94B-B7FA-3A0EF60520CC}" type="slidenum">
              <a:rPr lang="en-US" sz="1300" b="0">
                <a:latin typeface="Times New Roman" charset="0"/>
              </a:rPr>
              <a:pPr eaLnBrk="1" hangingPunct="1"/>
              <a:t>121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38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4C3649-7B3A-F040-B159-EF9673C6A3A1}" type="slidenum">
              <a:rPr lang="en-US" sz="1100" i="0">
                <a:latin typeface="Times New Roman" charset="0"/>
              </a:rPr>
              <a:pPr/>
              <a:t>127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FINAL SLIDE IN PART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128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B978EB8-C674-0845-AFCC-D22A50F82F14}" type="slidenum">
              <a:rPr lang="en-US" sz="1100" i="0">
                <a:latin typeface="Times New Roman" charset="0"/>
              </a:rPr>
              <a:pPr/>
              <a:t>129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7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start here.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  <a:cs typeface="Calibri"/>
              </a:rPr>
              <a:pPr eaLnBrk="1" hangingPunct="1"/>
              <a:t>137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1/Fab/2013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  <a:cs typeface="Calibri"/>
              </a:rPr>
              <a:pPr eaLnBrk="1" hangingPunct="1"/>
              <a:t>138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know this algorithm?</a:t>
            </a:r>
          </a:p>
          <a:p>
            <a:r>
              <a:rPr lang="en-US" dirty="0" smtClean="0"/>
              <a:t>Well,</a:t>
            </a:r>
            <a:r>
              <a:rPr lang="en-US" baseline="0" dirty="0" smtClean="0"/>
              <a:t> last year….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C75DA80-99BD-574C-A3A9-E80C35B3C838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A07EF1-D880-FD4A-A188-850F48E25CDA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EA4306-3474-FF47-9CF4-718099FB53B1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29/01/2014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74A1-97B2-F346-AA2B-204EC2F97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70E3-CCF8-784A-BFDB-F5C9D5995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8DB-C24D-1449-B224-5F839EF47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29/01/2014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29/01/2014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29/01/2014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29/01/2014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29/01/2014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29/01/2014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29/01/2014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BE14-B330-764E-8689-58363A72AD2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096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99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3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4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1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6.png"/><Relationship Id="rId9" Type="http://schemas.openxmlformats.org/officeDocument/2006/relationships/image" Target="../media/image57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GI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9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1.wmf"/><Relationship Id="rId6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8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0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0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0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0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0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1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3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January 2014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4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41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42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543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544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545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546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>
                <a:solidFill>
                  <a:schemeClr val="accent2"/>
                </a:solidFill>
              </a:rPr>
              <a:t>Q:</a:t>
            </a:r>
            <a:r>
              <a:rPr lang="en-US"/>
              <a:t> How does an ISP get block of addresses?</a:t>
            </a:r>
          </a:p>
          <a:p>
            <a:pPr>
              <a:buFont typeface="ZapfDingbats" charset="0"/>
              <a:buNone/>
            </a:pPr>
            <a:r>
              <a:rPr lang="en-US" u="sng">
                <a:solidFill>
                  <a:schemeClr val="accent2"/>
                </a:solidFill>
              </a:rPr>
              <a:t>A:</a:t>
            </a:r>
            <a:r>
              <a:rPr lang="en-US" sz="2400">
                <a:solidFill>
                  <a:srgbClr val="FF0000"/>
                </a:solidFill>
              </a:rPr>
              <a:t> ICANN</a:t>
            </a:r>
            <a:r>
              <a:rPr lang="en-US" sz="2400"/>
              <a:t>: </a:t>
            </a:r>
            <a:r>
              <a:rPr lang="en-US" sz="2400">
                <a:solidFill>
                  <a:srgbClr val="FF0000"/>
                </a:solidFill>
              </a:rPr>
              <a:t>I</a:t>
            </a:r>
            <a:r>
              <a:rPr lang="en-US" sz="2400"/>
              <a:t>nternet </a:t>
            </a:r>
            <a:r>
              <a:rPr lang="en-US" sz="2400">
                <a:solidFill>
                  <a:srgbClr val="FF0000"/>
                </a:solidFill>
              </a:rPr>
              <a:t>C</a:t>
            </a:r>
            <a:r>
              <a:rPr lang="en-US" sz="2400"/>
              <a:t>orporation for 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/>
              <a:t>    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ames and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umbers</a:t>
            </a:r>
          </a:p>
          <a:p>
            <a:pPr lvl="1"/>
            <a:r>
              <a:rPr lang="en-US"/>
              <a:t>allocates addresses</a:t>
            </a:r>
          </a:p>
          <a:p>
            <a:pPr lvl="1"/>
            <a:r>
              <a:rPr lang="en-US"/>
              <a:t>manages DNS</a:t>
            </a:r>
          </a:p>
          <a:p>
            <a:pPr lvl="1"/>
            <a:r>
              <a:rPr lang="en-US"/>
              <a:t>assigns domain names, resolves disputes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042" y="0"/>
            <a:ext cx="70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 get more IP addresses?  well there is always…..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0" grpId="0" animBg="1"/>
      <p:bldP spid="245762" grpId="0"/>
      <p:bldP spid="245764" grpId="0" animBg="1"/>
      <p:bldP spid="245768" grpId="0" animBg="1"/>
      <p:bldP spid="245769" grpId="0" animBg="1"/>
      <p:bldP spid="245770" grpId="0" animBg="1"/>
      <p:bldP spid="245771" grpId="0" animBg="1"/>
      <p:bldP spid="245772" grpId="0"/>
      <p:bldP spid="245773" grpId="0"/>
      <p:bldP spid="245774" grpId="0"/>
      <p:bldP spid="245775" grpId="0"/>
      <p:bldP spid="245776" grpId="0" animBg="1"/>
      <p:bldP spid="245777" grpId="0"/>
      <p:bldP spid="245778" grpId="0" animBg="1"/>
      <p:bldP spid="245839" grpId="0" animBg="1"/>
      <p:bldP spid="245841" grpId="0"/>
      <p:bldP spid="245842" grpId="0" animBg="1"/>
      <p:bldP spid="245843" grpId="0" animBg="1"/>
      <p:bldP spid="245844" grpId="0" animBg="1"/>
      <p:bldP spid="245846" grpId="0" animBg="1"/>
      <p:bldP spid="245847" grpId="0" animBg="1"/>
      <p:bldP spid="245848" grpId="0"/>
      <p:bldP spid="245849" grpId="0" animBg="1"/>
      <p:bldP spid="245850" grpId="0"/>
      <p:bldP spid="245851" grpId="0" animBg="1"/>
      <p:bldP spid="24585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port-number field: </a:t>
            </a:r>
          </a:p>
          <a:p>
            <a:pPr lvl="1"/>
            <a:r>
              <a:rPr lang="en-US" dirty="0"/>
              <a:t>60,000 simultaneous connections with a single LAN-side address!</a:t>
            </a:r>
          </a:p>
          <a:p>
            <a:r>
              <a:rPr lang="en-US" dirty="0"/>
              <a:t>NAT is controversial:</a:t>
            </a:r>
          </a:p>
          <a:p>
            <a:pPr lvl="1"/>
            <a:r>
              <a:rPr lang="en-US" dirty="0"/>
              <a:t>routers should only process up to layer 3</a:t>
            </a:r>
          </a:p>
          <a:p>
            <a:pPr lvl="1"/>
            <a:r>
              <a:rPr lang="en-US" dirty="0"/>
              <a:t>violates end-to-end </a:t>
            </a:r>
            <a:r>
              <a:rPr lang="en-US" dirty="0" smtClean="0"/>
              <a:t>argument (?)</a:t>
            </a:r>
            <a:endParaRPr lang="en-US" dirty="0"/>
          </a:p>
          <a:p>
            <a:pPr lvl="2"/>
            <a:r>
              <a:rPr lang="en-US" dirty="0"/>
              <a:t>NAT possibility must be taken into account by app designers, </a:t>
            </a:r>
            <a:r>
              <a:rPr lang="en-US" dirty="0" err="1"/>
              <a:t>eg</a:t>
            </a:r>
            <a:r>
              <a:rPr lang="en-US" dirty="0"/>
              <a:t>, P2P applications</a:t>
            </a:r>
          </a:p>
          <a:p>
            <a:pPr lvl="1"/>
            <a:r>
              <a:rPr lang="en-US" dirty="0"/>
              <a:t>address shortage should instead be solved by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429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6096000" y="1524000"/>
            <a:ext cx="21336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hosts”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</a:rPr>
              <a:t>“Clients”, “Users”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points”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962400" y="26670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bg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8600" y="26670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657600" y="2209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20000" y="3352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600200" y="4419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96000" y="4800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0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371600" y="2667000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4110" y="3266204"/>
            <a:ext cx="5565290" cy="1610596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62000" y="3810000"/>
            <a:ext cx="21336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“Route”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“Path”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3" grpId="0" animBg="1"/>
      <p:bldP spid="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9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</a:t>
            </a:r>
            <a:r>
              <a:rPr lang="en-US" sz="2000" dirty="0" smtClean="0"/>
              <a:t>138.76.29.7</a:t>
            </a:r>
            <a:r>
              <a:rPr lang="en-US" sz="2000" dirty="0"/>
              <a:t>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1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1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2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Remember this?  </a:t>
            </a:r>
            <a:r>
              <a:rPr lang="en-GB" altLang="ja-JP" sz="3600" dirty="0" err="1" smtClean="0">
                <a:ea typeface="ＭＳ Ｐゴシック" charset="0"/>
                <a:cs typeface="ＭＳ Ｐゴシック" charset="0"/>
              </a:rPr>
              <a:t>Traceroute</a:t>
            </a:r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 at work…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7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 field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long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7069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49087"/>
              </p:ext>
            </p:extLst>
          </p:nvPr>
        </p:nvGraphicFramePr>
        <p:xfrm>
          <a:off x="4724400" y="1905001"/>
          <a:ext cx="4343400" cy="3657599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708659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351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141730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859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60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fragmentation 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(why?)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>
                <a:latin typeface="Calibri"/>
              </a:rPr>
              <a:t>Eliminated header </a:t>
            </a:r>
            <a:r>
              <a:rPr lang="en-US" dirty="0" smtClean="0">
                <a:latin typeface="Calibri"/>
              </a:rPr>
              <a:t>length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checksum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New options mechanism (next header</a:t>
            </a:r>
            <a:r>
              <a:rPr lang="en-US" dirty="0" smtClean="0">
                <a:latin typeface="Calibri"/>
              </a:rPr>
              <a:t>)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Expanded </a:t>
            </a:r>
            <a:r>
              <a:rPr lang="en-US" dirty="0" smtClean="0">
                <a:latin typeface="Calibri"/>
              </a:rPr>
              <a:t>addresses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Added Flow </a:t>
            </a:r>
            <a:r>
              <a:rPr lang="en-US" dirty="0" smtClean="0">
                <a:latin typeface="Calibri"/>
              </a:rPr>
              <a:t>Label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118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7684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81024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29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276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33725"/>
            <a:ext cx="381000" cy="2857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>
            <a:off x="2590800" y="3362325"/>
            <a:ext cx="5334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762000" y="3125787"/>
            <a:ext cx="533400" cy="227013"/>
            <a:chOff x="885372" y="3276600"/>
            <a:chExt cx="1172028" cy="228600"/>
          </a:xfrm>
        </p:grpSpPr>
        <p:sp>
          <p:nvSpPr>
            <p:cNvPr id="64" name="Rectangle 63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" dirty="0"/>
                <a:t>111010010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130"/>
              </p:ext>
            </p:extLst>
          </p:nvPr>
        </p:nvGraphicFramePr>
        <p:xfrm>
          <a:off x="1629592" y="2438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8867"/>
              </p:ext>
            </p:extLst>
          </p:nvPr>
        </p:nvGraphicFramePr>
        <p:xfrm>
          <a:off x="2286000" y="2819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0094"/>
              </p:ext>
            </p:extLst>
          </p:nvPr>
        </p:nvGraphicFramePr>
        <p:xfrm>
          <a:off x="3153592" y="2895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5243"/>
              </p:ext>
            </p:extLst>
          </p:nvPr>
        </p:nvGraphicFramePr>
        <p:xfrm>
          <a:off x="3305992" y="36956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9121"/>
              </p:ext>
            </p:extLst>
          </p:nvPr>
        </p:nvGraphicFramePr>
        <p:xfrm>
          <a:off x="3886200" y="40004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1171"/>
              </p:ext>
            </p:extLst>
          </p:nvPr>
        </p:nvGraphicFramePr>
        <p:xfrm>
          <a:off x="4648200" y="3581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5267"/>
              </p:ext>
            </p:extLst>
          </p:nvPr>
        </p:nvGraphicFramePr>
        <p:xfrm>
          <a:off x="5668192" y="3276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6143"/>
              </p:ext>
            </p:extLst>
          </p:nvPr>
        </p:nvGraphicFramePr>
        <p:xfrm>
          <a:off x="6506392" y="38100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5789" y="5391090"/>
            <a:ext cx="582211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90"/>
                </a:solidFill>
              </a:rPr>
              <a:t>MIT</a:t>
            </a:r>
            <a:endParaRPr lang="en-US" sz="1800" b="0" dirty="0">
              <a:solidFill>
                <a:srgbClr val="00009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228600" y="5334000"/>
            <a:ext cx="82296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Internet routing protocols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are responsible for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constructing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and updating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forwarding tables at routers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3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39E-6 -1.5848E-6 L 0.0686 -0.01599 L 0.1372 0.03893 L 0.22282 0.02294 L 0.23497 0.12118 L 0.30687 0.14875 L 0.39267 0.1235 L 0.50938 0.06858 L 0.59673 0.18536 " pathEditMode="relative" ptsTypes="AAAAAAAAA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Philosophy of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</a:rPr>
              <a:t>Don’t deal with problems: leave to ends</a:t>
            </a:r>
          </a:p>
          <a:p>
            <a:pPr lvl="1"/>
            <a:r>
              <a:rPr lang="en-US" dirty="0" smtClean="0">
                <a:latin typeface="Calibri"/>
              </a:rPr>
              <a:t>Eliminated </a:t>
            </a:r>
            <a:r>
              <a:rPr lang="en-US" dirty="0">
                <a:latin typeface="Calibri"/>
              </a:rPr>
              <a:t>fragmentation</a:t>
            </a:r>
          </a:p>
          <a:p>
            <a:pPr lvl="1"/>
            <a:r>
              <a:rPr lang="en-US" dirty="0" smtClean="0">
                <a:latin typeface="Calibri"/>
              </a:rPr>
              <a:t>Eliminated checksum</a:t>
            </a:r>
          </a:p>
          <a:p>
            <a:pPr lvl="1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retain TTL?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 smtClean="0">
                <a:latin typeface="Calibri"/>
              </a:rPr>
              <a:t>Simplify handling:</a:t>
            </a:r>
          </a:p>
          <a:p>
            <a:pPr lvl="1"/>
            <a:r>
              <a:rPr lang="en-US" dirty="0" smtClean="0">
                <a:latin typeface="Calibri"/>
              </a:rPr>
              <a:t>New </a:t>
            </a:r>
            <a:r>
              <a:rPr lang="en-US" dirty="0">
                <a:latin typeface="Calibri"/>
              </a:rPr>
              <a:t>options mechanism </a:t>
            </a:r>
            <a:r>
              <a:rPr lang="en-US" dirty="0" smtClean="0">
                <a:latin typeface="Calibri"/>
              </a:rPr>
              <a:t>(uses next header approach)</a:t>
            </a:r>
          </a:p>
          <a:p>
            <a:pPr lvl="1"/>
            <a:r>
              <a:rPr lang="en-US" dirty="0" smtClean="0">
                <a:latin typeface="Calibri"/>
              </a:rPr>
              <a:t>Eliminated header length</a:t>
            </a:r>
          </a:p>
          <a:p>
            <a:pPr lvl="2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couldn’t IPv4 do this?</a:t>
            </a:r>
          </a:p>
          <a:p>
            <a:r>
              <a:rPr lang="en-US" dirty="0" smtClean="0">
                <a:latin typeface="Calibri"/>
              </a:rPr>
              <a:t>Provide general flow label for packet</a:t>
            </a:r>
          </a:p>
          <a:p>
            <a:pPr lvl="1"/>
            <a:r>
              <a:rPr lang="en-US" dirty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ot tied to semantics</a:t>
            </a:r>
          </a:p>
          <a:p>
            <a:pPr lvl="1"/>
            <a:r>
              <a:rPr lang="en-US" dirty="0" smtClean="0">
                <a:latin typeface="Calibri"/>
              </a:rPr>
              <a:t>Provides great flexibility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120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Comparison of Design Philosophy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36269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60186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533400" y="5326063"/>
            <a:ext cx="36576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T</a:t>
            </a:r>
            <a:r>
              <a:rPr lang="en-US" sz="1400" dirty="0" smtClean="0">
                <a:latin typeface="Calibri"/>
              </a:rPr>
              <a:t>o Destination and Back (expanded)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 smtClean="0">
                <a:latin typeface="Calibri"/>
              </a:rPr>
              <a:t>Deal with Problems (greatly reduced)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Read Correctly (reduced)</a:t>
            </a:r>
            <a:endParaRPr lang="en-GB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Special Handling (similar)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2D80-2175-9946-9882-76A4A64A335A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From IPv4 To IPv6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56588" cy="4238625"/>
          </a:xfrm>
        </p:spPr>
        <p:txBody>
          <a:bodyPr/>
          <a:lstStyle/>
          <a:p>
            <a:r>
              <a:rPr lang="en-US" dirty="0"/>
              <a:t>Not all routers can be upgraded simultaneous</a:t>
            </a:r>
          </a:p>
          <a:p>
            <a:pPr lvl="1"/>
            <a:r>
              <a:rPr lang="en-US" dirty="0"/>
              <a:t>no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flag days</a:t>
            </a:r>
            <a:r>
              <a:rPr lang="ja-JP" altLang="en-US" dirty="0">
                <a:latin typeface="Calibri"/>
              </a:rPr>
              <a:t>”</a:t>
            </a:r>
            <a:endParaRPr lang="en-US" dirty="0"/>
          </a:p>
          <a:p>
            <a:pPr lvl="1"/>
            <a:r>
              <a:rPr lang="en-US" dirty="0"/>
              <a:t>How will the network operate with mixed IPv4 and IPv6 routers? </a:t>
            </a:r>
          </a:p>
          <a:p>
            <a:r>
              <a:rPr lang="en-US" i="1" dirty="0">
                <a:solidFill>
                  <a:srgbClr val="FF0000"/>
                </a:solidFill>
              </a:rPr>
              <a:t>Tunneling:</a:t>
            </a:r>
            <a:r>
              <a:rPr lang="en-US" dirty="0"/>
              <a:t> IPv6 carried as payload in IPv4 datagram among IPv4 routers</a:t>
            </a:r>
          </a:p>
        </p:txBody>
      </p:sp>
    </p:spTree>
    <p:extLst>
      <p:ext uri="{BB962C8B-B14F-4D97-AF65-F5344CB8AC3E}">
        <p14:creationId xmlns:p14="http://schemas.microsoft.com/office/powerpoint/2010/main" val="24373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80CF-D76B-D548-9D1C-F4D32FEB4AF7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19761" name="Group 241"/>
          <p:cNvGrpSpPr>
            <a:grpSpLocks/>
          </p:cNvGrpSpPr>
          <p:nvPr/>
        </p:nvGrpSpPr>
        <p:grpSpPr bwMode="auto">
          <a:xfrm>
            <a:off x="414338" y="1106488"/>
            <a:ext cx="7497762" cy="958850"/>
            <a:chOff x="261" y="697"/>
            <a:chExt cx="4723" cy="604"/>
          </a:xfrm>
        </p:grpSpPr>
        <p:grpSp>
          <p:nvGrpSpPr>
            <p:cNvPr id="619523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61952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25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6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7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8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29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30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3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34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3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38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539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619540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4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4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4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4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50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5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54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555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619556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57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8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9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61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62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6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66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6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70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571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619572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73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4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5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77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78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7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82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8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86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587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88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89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90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1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2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3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4" name="Text Box 74"/>
            <p:cNvSpPr txBox="1">
              <a:spLocks noChangeArrowheads="1"/>
            </p:cNvSpPr>
            <p:nvPr/>
          </p:nvSpPr>
          <p:spPr bwMode="auto">
            <a:xfrm>
              <a:off x="2940" y="786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tunnel</a:t>
              </a:r>
            </a:p>
          </p:txBody>
        </p:sp>
        <p:sp>
          <p:nvSpPr>
            <p:cNvPr id="619595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Logical view:</a:t>
              </a:r>
            </a:p>
          </p:txBody>
        </p:sp>
      </p:grpSp>
      <p:grpSp>
        <p:nvGrpSpPr>
          <p:cNvPr id="619760" name="Group 240"/>
          <p:cNvGrpSpPr>
            <a:grpSpLocks/>
          </p:cNvGrpSpPr>
          <p:nvPr/>
        </p:nvGrpSpPr>
        <p:grpSpPr bwMode="auto">
          <a:xfrm>
            <a:off x="309563" y="2238375"/>
            <a:ext cx="7593012" cy="963613"/>
            <a:chOff x="195" y="1410"/>
            <a:chExt cx="4783" cy="607"/>
          </a:xfrm>
        </p:grpSpPr>
        <p:sp>
          <p:nvSpPr>
            <p:cNvPr id="619596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Physical view:</a:t>
              </a:r>
            </a:p>
          </p:txBody>
        </p:sp>
        <p:grpSp>
          <p:nvGrpSpPr>
            <p:cNvPr id="619597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619598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99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0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1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2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03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04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05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6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08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09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1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613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619614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15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6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7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8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19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20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2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2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2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28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629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619630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31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2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3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35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36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37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40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41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44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645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61964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47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8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9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51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52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53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56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57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9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60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66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2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3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4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5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6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7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700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619701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619732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61973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3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3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39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0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1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42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43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4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5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746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619747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8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9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50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51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52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5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4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5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5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5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47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5E6E-F82D-F843-BFFF-3691A39C5010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20547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620548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49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0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1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2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53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54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6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7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5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5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62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563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620564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65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6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7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8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69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70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2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3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74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7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6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7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579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62058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81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2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3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4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85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86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8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9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90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9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2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3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94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595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620596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9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0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0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0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06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8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9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10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11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12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3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4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5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6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7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8" name="Text Box 74"/>
          <p:cNvSpPr txBox="1">
            <a:spLocks noChangeArrowheads="1"/>
          </p:cNvSpPr>
          <p:nvPr/>
        </p:nvSpPr>
        <p:spPr bwMode="auto">
          <a:xfrm>
            <a:off x="4667250" y="1247775"/>
            <a:ext cx="76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tunnel</a:t>
            </a:r>
          </a:p>
        </p:txBody>
      </p:sp>
      <p:sp>
        <p:nvSpPr>
          <p:cNvPr id="620619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Logical view:</a:t>
            </a:r>
          </a:p>
        </p:txBody>
      </p:sp>
      <p:sp>
        <p:nvSpPr>
          <p:cNvPr id="620620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Physical view:</a:t>
            </a:r>
          </a:p>
        </p:txBody>
      </p:sp>
      <p:grpSp>
        <p:nvGrpSpPr>
          <p:cNvPr id="620621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620622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23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4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5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6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27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28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0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1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32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3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4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5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36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637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620638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39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0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1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2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43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44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6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7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48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4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0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1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52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653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620654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55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6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7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8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59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60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6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2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3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64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6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68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669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620670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71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2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3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4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75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76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7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80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8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2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3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84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85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6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7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8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9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0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1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692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620693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94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5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6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7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98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99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0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1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2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03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0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5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6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07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pSp>
        <p:nvGrpSpPr>
          <p:cNvPr id="620708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620709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710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1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2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3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714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715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1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7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8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19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2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1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2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23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620724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620725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620726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620727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28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29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620730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31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32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620733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34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35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36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37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38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39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0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1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742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620743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44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45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46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47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48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A-to-B: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49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0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E-to-F: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51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2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3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4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5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172" y="2530435"/>
            <a:ext cx="8388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Gluing it together: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How does my Network (address) interact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with my Data-Link (address)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072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42F3B61-5B23-3C41-B29B-02C15FD63E85}" type="slidenum">
              <a:rPr lang="en-US" sz="1200" i="0" smtClean="0">
                <a:latin typeface="Calibri"/>
                <a:cs typeface="Calibri"/>
              </a:rPr>
              <a:pPr/>
              <a:t>127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Switches vs.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Routers Summary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both store-and-forward devices</a:t>
            </a:r>
          </a:p>
          <a:p>
            <a:pPr lvl="1"/>
            <a:r>
              <a:rPr lang="en-US" sz="2000" dirty="0">
                <a:ea typeface="ＭＳ Ｐゴシック" charset="0"/>
              </a:rPr>
              <a:t>routers: network layer devices (examine network layer headers)</a:t>
            </a:r>
          </a:p>
          <a:p>
            <a:pPr lvl="1"/>
            <a:r>
              <a:rPr lang="en-US" sz="2000" dirty="0">
                <a:ea typeface="ＭＳ Ｐゴシック" charset="0"/>
              </a:rPr>
              <a:t>switches are link layer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routers maintain routing tables, implement routing algorithms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maintain switch tables, implement filtering, learning algorithms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8486" name="Picture 4" descr="566 Bridge and router 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3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128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(and ARP)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or How do I glue my network to my data-link?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32-bit IP address: </a:t>
            </a:r>
          </a:p>
          <a:p>
            <a:pPr lvl="1"/>
            <a:r>
              <a:rPr lang="en-US" i="1" dirty="0">
                <a:ea typeface="ＭＳ Ｐゴシック" charset="0"/>
              </a:rPr>
              <a:t>network-layer</a:t>
            </a:r>
            <a:r>
              <a:rPr lang="en-US" dirty="0">
                <a:ea typeface="ＭＳ Ｐゴシック" charset="0"/>
              </a:rPr>
              <a:t> address</a:t>
            </a:r>
          </a:p>
          <a:p>
            <a:pPr lvl="1"/>
            <a:r>
              <a:rPr lang="en-US" dirty="0">
                <a:ea typeface="ＭＳ Ｐゴシック" charset="0"/>
              </a:rPr>
              <a:t>used to get datagram to destination IP subnet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burned in NIC ROM, also </a:t>
            </a:r>
            <a:r>
              <a:rPr lang="en-US" dirty="0" smtClean="0">
                <a:ea typeface="ＭＳ Ｐゴシック" charset="0"/>
              </a:rPr>
              <a:t>(commonly) software </a:t>
            </a:r>
            <a:r>
              <a:rPr lang="en-US" dirty="0">
                <a:ea typeface="ＭＳ Ｐゴシック" charset="0"/>
              </a:rPr>
              <a:t>settable</a:t>
            </a:r>
          </a:p>
        </p:txBody>
      </p:sp>
    </p:spTree>
    <p:extLst>
      <p:ext uri="{BB962C8B-B14F-4D97-AF65-F5344CB8AC3E}">
        <p14:creationId xmlns:p14="http://schemas.microsoft.com/office/powerpoint/2010/main" val="31123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D155F3-DEBC-0546-A795-93DB337E7C59}" type="slidenum">
              <a:rPr lang="en-US" sz="1200" i="0" smtClean="0">
                <a:latin typeface="Calibri"/>
                <a:cs typeface="Calibri"/>
              </a:rPr>
              <a:pPr/>
              <a:t>129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11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Addresses and ARP</a:t>
            </a:r>
          </a:p>
        </p:txBody>
      </p:sp>
      <p:sp>
        <p:nvSpPr>
          <p:cNvPr id="91145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490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rgbClr val="FF0000"/>
                </a:solidFill>
                <a:latin typeface="Calibri"/>
              </a:rPr>
              <a:t>Each adapter on LAN has unique LAN address</a:t>
            </a:r>
          </a:p>
        </p:txBody>
      </p:sp>
      <p:sp>
        <p:nvSpPr>
          <p:cNvPr id="91146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068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Ethernet</a:t>
            </a:r>
          </a:p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Broadcast </a:t>
            </a:r>
            <a:r>
              <a:rPr lang="en-US" sz="1800" i="0" dirty="0">
                <a:solidFill>
                  <a:srgbClr val="FF0000"/>
                </a:solidFill>
                <a:latin typeface="Calibri"/>
              </a:rPr>
              <a:t>address =</a:t>
            </a:r>
          </a:p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FF-FF-FF-FF-FF-FF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48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08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= adapter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1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3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4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455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1A-2F-BB-</a:t>
            </a:r>
            <a:r>
              <a:rPr lang="en-US" sz="1400" i="0" dirty="0" smtClean="0">
                <a:latin typeface="Calibri"/>
              </a:rPr>
              <a:t>709</a:t>
            </a:r>
            <a:r>
              <a:rPr lang="en-US" sz="1400" i="0" dirty="0">
                <a:latin typeface="Calibri"/>
              </a:rPr>
              <a:t>-AD</a:t>
            </a:r>
          </a:p>
        </p:txBody>
      </p:sp>
      <p:sp>
        <p:nvSpPr>
          <p:cNvPr id="91159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0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582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58-23-D7-FA-20-B0</a:t>
            </a:r>
          </a:p>
        </p:txBody>
      </p:sp>
      <p:sp>
        <p:nvSpPr>
          <p:cNvPr id="91162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0C-C4-11-6F-E3-98</a:t>
            </a:r>
          </a:p>
        </p:txBody>
      </p:sp>
      <p:sp>
        <p:nvSpPr>
          <p:cNvPr id="91164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5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403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71-</a:t>
            </a:r>
            <a:r>
              <a:rPr lang="en-US" sz="1400" i="0" dirty="0" smtClean="0">
                <a:latin typeface="Calibri"/>
              </a:rPr>
              <a:t>6F7</a:t>
            </a:r>
            <a:r>
              <a:rPr lang="en-US" sz="1400" i="0" dirty="0">
                <a:latin typeface="Calibri"/>
              </a:rPr>
              <a:t>-2B-08-53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043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   LAN</a:t>
            </a:r>
          </a:p>
          <a:p>
            <a:r>
              <a:rPr lang="en-US" sz="1800" i="0" dirty="0">
                <a:latin typeface="Calibri"/>
              </a:rPr>
              <a:t>(wired or</a:t>
            </a:r>
          </a:p>
          <a:p>
            <a:r>
              <a:rPr lang="en-US" sz="1800" i="0" dirty="0">
                <a:latin typeface="Calibri"/>
              </a:rPr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753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9067800" cy="49863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Routing protocols implement the core function of a network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Establish paths between nodes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Part </a:t>
            </a:r>
            <a:r>
              <a:rPr lang="en-US" dirty="0">
                <a:solidFill>
                  <a:srgbClr val="000090"/>
                </a:solidFill>
              </a:rPr>
              <a:t>of the network’s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control plane</a:t>
            </a:r>
            <a:r>
              <a:rPr lang="en-US" dirty="0"/>
              <a:t>” </a:t>
            </a:r>
          </a:p>
          <a:p>
            <a:endParaRPr lang="en-US" sz="2400" dirty="0" smtClean="0"/>
          </a:p>
          <a:p>
            <a:r>
              <a:rPr lang="en-US" sz="2400" dirty="0" smtClean="0"/>
              <a:t>Network modeled as a graph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Routers are graph vertices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Links are edges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Edges have an associated “cost”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e.g., distance, loss 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Goal: compute a “good” path from source to destination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“good” usually means the shortest (least cost) path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24525" y="2971800"/>
            <a:ext cx="3419475" cy="2286000"/>
            <a:chOff x="3066" y="1107"/>
            <a:chExt cx="2250" cy="14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3187" y="1796"/>
              <a:ext cx="212" cy="231"/>
              <a:chOff x="2950" y="2441"/>
              <a:chExt cx="215" cy="231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A</a:t>
                </a: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357" y="2180"/>
              <a:ext cx="212" cy="231"/>
              <a:chOff x="2950" y="2441"/>
              <a:chExt cx="215" cy="231"/>
            </a:xfrm>
          </p:grpSpPr>
          <p:sp>
            <p:nvSpPr>
              <p:cNvPr id="72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E</a:t>
                </a:r>
              </a:p>
            </p:txBody>
          </p:sp>
        </p:grp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3673" y="2177"/>
              <a:ext cx="220" cy="231"/>
              <a:chOff x="2947" y="2441"/>
              <a:chExt cx="223" cy="231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4"/>
              <p:cNvSpPr txBox="1">
                <a:spLocks noChangeArrowheads="1"/>
              </p:cNvSpPr>
              <p:nvPr/>
            </p:nvSpPr>
            <p:spPr bwMode="auto">
              <a:xfrm>
                <a:off x="2947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D</a:t>
                </a:r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4347" y="1490"/>
              <a:ext cx="220" cy="231"/>
              <a:chOff x="2946" y="2441"/>
              <a:chExt cx="223" cy="231"/>
            </a:xfrm>
          </p:grpSpPr>
          <p:sp>
            <p:nvSpPr>
              <p:cNvPr id="68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</a:t>
                </a:r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3667" y="1490"/>
              <a:ext cx="212" cy="231"/>
              <a:chOff x="2950" y="2441"/>
              <a:chExt cx="215" cy="231"/>
            </a:xfrm>
          </p:grpSpPr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B</a:t>
                </a:r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4934" y="1838"/>
              <a:ext cx="204" cy="231"/>
              <a:chOff x="2954" y="2441"/>
              <a:chExt cx="207" cy="231"/>
            </a:xfrm>
          </p:grpSpPr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F</a:t>
                </a:r>
              </a:p>
            </p:txBody>
          </p:sp>
        </p:grpSp>
        <p:sp>
          <p:nvSpPr>
            <p:cNvPr id="54" name="Text Box 64"/>
            <p:cNvSpPr txBox="1">
              <a:spLocks noChangeArrowheads="1"/>
            </p:cNvSpPr>
            <p:nvPr/>
          </p:nvSpPr>
          <p:spPr bwMode="auto">
            <a:xfrm>
              <a:off x="3397" y="16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5" name="Text Box 65"/>
            <p:cNvSpPr txBox="1">
              <a:spLocks noChangeArrowheads="1"/>
            </p:cNvSpPr>
            <p:nvPr/>
          </p:nvSpPr>
          <p:spPr bwMode="auto">
            <a:xfrm>
              <a:off x="3745" y="18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6" name="Text Box 66"/>
            <p:cNvSpPr txBox="1">
              <a:spLocks noChangeArrowheads="1"/>
            </p:cNvSpPr>
            <p:nvPr/>
          </p:nvSpPr>
          <p:spPr bwMode="auto">
            <a:xfrm>
              <a:off x="3310" y="20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4129" y="19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066" y="22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426" y="18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4786" y="21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4759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4024" y="14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3673" y="11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F2BDD-3690-9340-9AFB-DEC04E0CDDAF}" type="slidenum">
              <a:rPr lang="en-US" sz="14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Every node maintains an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ARP</a:t>
            </a:r>
            <a:r>
              <a:rPr lang="en-US" dirty="0">
                <a:cs typeface="Calibri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&lt;IP address, MAC address&gt; </a:t>
            </a:r>
            <a:r>
              <a:rPr lang="en-US" dirty="0" smtClean="0">
                <a:ea typeface="Calibri"/>
                <a:cs typeface="Calibri"/>
              </a:rPr>
              <a:t>pair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Encapsulate and transmit the data packet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But: what if IP address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not</a:t>
            </a:r>
            <a:r>
              <a:rPr lang="en-US" dirty="0">
                <a:cs typeface="Calibri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broadcasts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Who has IP address 1.2.3.156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Receiver responds: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MAC address 58-23-D7-FA-20-B0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caches</a:t>
            </a:r>
            <a:r>
              <a:rPr lang="en-US" dirty="0">
                <a:ea typeface="Calibri"/>
                <a:cs typeface="Calibri"/>
              </a:rPr>
              <a:t> result in its ARP </a:t>
            </a:r>
            <a:r>
              <a:rPr lang="en-US" dirty="0" smtClean="0">
                <a:ea typeface="Calibri"/>
                <a:cs typeface="Calibri"/>
              </a:rPr>
              <a:t>table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>
                <a:latin typeface="Helvetica" charset="0"/>
                <a:cs typeface="Calibri"/>
              </a:rPr>
              <a:t>1.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A</a:t>
            </a:r>
            <a:r>
              <a:rPr lang="en-US" dirty="0">
                <a:latin typeface="Helvetica" charset="0"/>
                <a:cs typeface="Calibri"/>
              </a:rPr>
              <a:t> 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</a:t>
            </a:r>
            <a:r>
              <a:rPr lang="en-US" dirty="0">
                <a:latin typeface="Helvetica" charset="0"/>
                <a:cs typeface="Calibri"/>
              </a:rPr>
              <a:t>.</a:t>
            </a:r>
            <a:br>
              <a:rPr lang="en-US" dirty="0">
                <a:latin typeface="Helvetica" charset="0"/>
                <a:cs typeface="Calibri"/>
              </a:rPr>
            </a:br>
            <a:r>
              <a:rPr lang="en-US" dirty="0">
                <a:latin typeface="Helvetica" charset="0"/>
                <a:cs typeface="Calibri"/>
              </a:rPr>
              <a:t>2.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 </a:t>
            </a:r>
            <a:r>
              <a:rPr lang="en-US" dirty="0">
                <a:latin typeface="Helvetica" charset="0"/>
                <a:cs typeface="Calibri"/>
              </a:rPr>
              <a:t>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B</a:t>
            </a:r>
            <a:r>
              <a:rPr lang="en-US" dirty="0">
                <a:latin typeface="Helvetica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5939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constructs an IP packet to send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has a gateway 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Used to reach destinations outside of 111.111.111.0/24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Address 111.111.111.110 for R learned via </a:t>
            </a:r>
            <a:r>
              <a:rPr lang="en-US" dirty="0" smtClean="0">
                <a:solidFill>
                  <a:srgbClr val="0000FF"/>
                </a:solidFill>
                <a:ea typeface="Calibri"/>
                <a:cs typeface="Calibri"/>
              </a:rPr>
              <a:t>DHCP/</a:t>
            </a:r>
            <a:r>
              <a:rPr lang="en-US" dirty="0" err="1" smtClean="0">
                <a:solidFill>
                  <a:srgbClr val="0000FF"/>
                </a:solidFill>
                <a:ea typeface="Calibri"/>
                <a:cs typeface="Calibri"/>
              </a:rPr>
              <a:t>config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learns the MAC address of </a:t>
            </a:r>
            <a:r>
              <a:rPr lang="en-US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 smtClean="0">
                <a:cs typeface="Calibri"/>
              </a:rPr>
              <a:t>’s </a:t>
            </a:r>
            <a:r>
              <a:rPr lang="en-US" dirty="0">
                <a:cs typeface="Calibri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responds with </a:t>
            </a:r>
            <a:r>
              <a:rPr lang="en-US" dirty="0" smtClean="0">
                <a:ea typeface="Calibri"/>
                <a:cs typeface="Calibri"/>
              </a:rPr>
              <a:t>E6-E9</a:t>
            </a:r>
            <a:r>
              <a:rPr lang="en-US" dirty="0">
                <a:ea typeface="Calibri"/>
                <a:cs typeface="Calibri"/>
              </a:rPr>
              <a:t>-00-17-BB-4B</a:t>
            </a:r>
          </a:p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endParaRPr lang="en-US" dirty="0">
              <a:cs typeface="Calibri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9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2743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Router </a:t>
            </a:r>
            <a:r>
              <a:rPr lang="en-US" sz="2800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’s </a:t>
            </a:r>
            <a:r>
              <a:rPr lang="en-US" sz="2800" dirty="0">
                <a:cs typeface="Calibri"/>
              </a:rPr>
              <a:t>adaptor receives the packet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Calibri"/>
              </a:rPr>
              <a:t>Router </a:t>
            </a:r>
            <a:r>
              <a:rPr lang="en-US" sz="2800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>
                <a:cs typeface="Calibri"/>
              </a:rPr>
              <a:t> consults its forwarding table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Packet matches 222.222.222.0/24 via other adaptor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4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s learns the MAC address of 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responds with 49-BD-D2-C7-</a:t>
            </a:r>
            <a:r>
              <a:rPr lang="en-US" dirty="0" smtClean="0">
                <a:ea typeface="Calibri"/>
                <a:cs typeface="Calibri"/>
              </a:rPr>
              <a:t>52A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458E67-F584-3F43-A21D-3C00464A7DE3}" type="slidenum">
              <a:rPr lang="en-US" sz="1400" b="0">
                <a:latin typeface="Times New Roman" charset="0"/>
                <a:cs typeface="Calibri"/>
              </a:rPr>
              <a:pPr eaLnBrk="1" hangingPunct="1"/>
              <a:t>137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Impersonation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Any</a:t>
            </a:r>
            <a:r>
              <a:rPr lang="en-US" dirty="0">
                <a:ea typeface="Calibri"/>
                <a:cs typeface="Calibri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whatever</a:t>
            </a:r>
            <a:r>
              <a:rPr lang="en-US" dirty="0">
                <a:ea typeface="Calibri"/>
                <a:cs typeface="Calibri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Calibri"/>
              </a:rPr>
              <a:t>Actual </a:t>
            </a:r>
            <a:r>
              <a:rPr lang="en-US" dirty="0">
                <a:cs typeface="Calibri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never sees a problem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Because even though later packets carry its IP address, its NIC </a:t>
            </a:r>
            <a:r>
              <a:rPr lang="en-US" dirty="0" err="1">
                <a:ea typeface="Calibri"/>
                <a:cs typeface="Calibri"/>
              </a:rPr>
              <a:t>doesn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capture them since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not its MAC </a:t>
            </a:r>
            <a:r>
              <a:rPr lang="en-US" dirty="0" smtClean="0">
                <a:solidFill>
                  <a:srgbClr val="FF3300"/>
                </a:solidFill>
                <a:ea typeface="Calibri"/>
                <a:cs typeface="Calibri"/>
              </a:rPr>
              <a:t>address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5781" name="Picture 4" descr="arppoison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2" y="228600"/>
            <a:ext cx="902607" cy="1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3415D7-6CE7-704F-919D-9007E1D143FB}" type="slidenum">
              <a:rPr lang="en-US" sz="1400" b="0">
                <a:latin typeface="Times New Roman" charset="0"/>
                <a:cs typeface="Calibri"/>
              </a:rPr>
              <a:pPr eaLnBrk="1" hangingPunct="1"/>
              <a:t>138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Broadcasting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Can use broadcast to make contact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</a:rPr>
              <a:t>Scalable because of limited size</a:t>
            </a:r>
          </a:p>
          <a:p>
            <a:pPr lvl="1"/>
            <a:endParaRPr lang="en-US" dirty="0" smtClean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Caching</a:t>
            </a:r>
            <a:r>
              <a:rPr lang="en-US" dirty="0">
                <a:cs typeface="Calibri"/>
              </a:rPr>
              <a:t>: remember the past for a while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Store the information you learn to reduce overhead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Remember your own address &amp; other host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s </a:t>
            </a:r>
            <a:r>
              <a:rPr lang="en-US" dirty="0" smtClean="0">
                <a:ea typeface="Calibri"/>
                <a:cs typeface="Calibri"/>
              </a:rPr>
              <a:t>addresses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Soft state</a:t>
            </a:r>
            <a:r>
              <a:rPr lang="en-US" dirty="0">
                <a:cs typeface="Calibri"/>
              </a:rPr>
              <a:t>: eventually forget the past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Associate a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time-to-live</a:t>
            </a:r>
            <a:r>
              <a:rPr lang="en-US" dirty="0">
                <a:ea typeface="Calibri"/>
                <a:cs typeface="Calibri"/>
              </a:rPr>
              <a:t> field with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either refresh or discard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Key for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robustness</a:t>
            </a:r>
            <a:r>
              <a:rPr lang="en-US" dirty="0">
                <a:ea typeface="Calibri"/>
                <a:cs typeface="Calibri"/>
              </a:rPr>
              <a:t> in the face of unpredictable change</a:t>
            </a:r>
          </a:p>
        </p:txBody>
      </p:sp>
    </p:spTree>
    <p:extLst>
      <p:ext uri="{BB962C8B-B14F-4D97-AF65-F5344CB8AC3E}">
        <p14:creationId xmlns:p14="http://schemas.microsoft.com/office/powerpoint/2010/main" val="1512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DNS-Like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host arrives:</a:t>
            </a:r>
          </a:p>
          <a:p>
            <a:pPr lvl="1"/>
            <a:r>
              <a:rPr lang="en-US" dirty="0" smtClean="0"/>
              <a:t>Assign it an IP address that will last as long it is present</a:t>
            </a:r>
          </a:p>
          <a:p>
            <a:pPr lvl="1"/>
            <a:r>
              <a:rPr lang="en-US" dirty="0" smtClean="0"/>
              <a:t>Add an entry into a table in DNS-server that maps MAC to IP addresses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Names: explicit creation, and are plentiful</a:t>
            </a:r>
          </a:p>
          <a:p>
            <a:pPr lvl="1"/>
            <a:r>
              <a:rPr lang="en-US" dirty="0" smtClean="0"/>
              <a:t>Hosts: come and go without informing network</a:t>
            </a:r>
          </a:p>
          <a:p>
            <a:pPr lvl="2"/>
            <a:r>
              <a:rPr lang="en-US" dirty="0" smtClean="0"/>
              <a:t>Must do mapping on demand</a:t>
            </a:r>
          </a:p>
          <a:p>
            <a:pPr lvl="1"/>
            <a:r>
              <a:rPr lang="en-US" dirty="0" smtClean="0"/>
              <a:t>Addresses: not plentiful, need to reuse and remap</a:t>
            </a:r>
          </a:p>
          <a:p>
            <a:pPr lvl="2"/>
            <a:r>
              <a:rPr lang="en-US" dirty="0" smtClean="0"/>
              <a:t>Soft-state enables dynamic reuse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400" dirty="0" smtClean="0"/>
              <a:t>Internet Routing works at two levels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Each AS runs an </a:t>
            </a:r>
            <a:r>
              <a:rPr lang="en-US" sz="2400" dirty="0" smtClean="0">
                <a:solidFill>
                  <a:srgbClr val="FF0000"/>
                </a:solidFill>
              </a:rPr>
              <a:t>intra-domain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/>
              <a:t> that </a:t>
            </a:r>
            <a:br>
              <a:rPr lang="en-US" sz="2400" dirty="0" smtClean="0"/>
            </a:br>
            <a:r>
              <a:rPr lang="en-US" sz="2400" dirty="0" smtClean="0"/>
              <a:t>establishes routes within its domain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AS -- region of network under a single administrative entity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Link State, e.g., Open Shortest Path First (OSPF)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Distance Vector, e.g., Routing Information Protocol (RIP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ASes</a:t>
            </a:r>
            <a:r>
              <a:rPr lang="en-US" sz="2400" dirty="0" smtClean="0"/>
              <a:t> participate in an </a:t>
            </a:r>
            <a:r>
              <a:rPr lang="en-US" sz="2400" dirty="0" smtClean="0">
                <a:solidFill>
                  <a:srgbClr val="FF0000"/>
                </a:solidFill>
              </a:rPr>
              <a:t>inter-domain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establishes routes between domains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Path Vector, e.g., Border Gateway Protocol (BGP)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understand </a:t>
            </a:r>
            <a:r>
              <a:rPr lang="en-US" dirty="0"/>
              <a:t>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Algorthims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routing approaches (LS </a:t>
            </a:r>
            <a:r>
              <a:rPr lang="en-US" dirty="0" err="1" smtClean="0"/>
              <a:t>vs</a:t>
            </a:r>
            <a:r>
              <a:rPr lang="en-US" dirty="0" smtClean="0"/>
              <a:t> DV)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of these in detail (LS)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each host has a unique ID (address)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</a:t>
            </a:r>
          </a:p>
          <a:p>
            <a:r>
              <a:rPr lang="en-US" dirty="0" smtClean="0"/>
              <a:t>Distance Vector </a:t>
            </a:r>
          </a:p>
          <a:p>
            <a:r>
              <a:rPr lang="en-US" dirty="0" smtClean="0"/>
              <a:t>Routing: goals and metrics (if time)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Link-State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</a:t>
            </a:r>
            <a:r>
              <a:rPr lang="en-US" sz="2400" dirty="0">
                <a:latin typeface="Arial" charset="0"/>
              </a:rPr>
              <a:t>node </a:t>
            </a:r>
            <a:r>
              <a:rPr lang="en-US" sz="2400" dirty="0" smtClean="0">
                <a:latin typeface="Arial" charset="0"/>
              </a:rPr>
              <a:t>maintains its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400" dirty="0" smtClean="0">
                <a:latin typeface="Arial" charset="0"/>
              </a:rPr>
              <a:t> “link state” (LS)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i.e., a list of its directly attached links and their costs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2819400"/>
            <a:ext cx="914400" cy="954107"/>
            <a:chOff x="1828800" y="2819400"/>
            <a:chExt cx="914400" cy="95410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2819400"/>
              <a:ext cx="914400" cy="762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701" y="2819400"/>
              <a:ext cx="813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(N1,N2)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(N1,N4)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(N1,N5)</a:t>
              </a:r>
            </a:p>
            <a:p>
              <a:pPr algn="ctr"/>
              <a:endParaRPr lang="en-US" sz="1400" b="0" dirty="0" smtClean="0"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2209800" y="35814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0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1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241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217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67" name="AutoShape 93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94"/>
            <p:cNvCxnSpPr>
              <a:cxnSpLocks noChangeShapeType="1"/>
              <a:stCxn id="155" idx="3"/>
              <a:endCxn id="158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95"/>
            <p:cNvCxnSpPr>
              <a:cxnSpLocks noChangeShapeType="1"/>
              <a:stCxn id="156" idx="3"/>
              <a:endCxn id="158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96"/>
            <p:cNvCxnSpPr>
              <a:cxnSpLocks noChangeShapeType="1"/>
              <a:stCxn id="156" idx="3"/>
              <a:endCxn id="159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97"/>
            <p:cNvCxnSpPr>
              <a:cxnSpLocks noChangeShapeType="1"/>
              <a:stCxn id="158" idx="3"/>
              <a:endCxn id="160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AutoShape 98"/>
            <p:cNvCxnSpPr>
              <a:cxnSpLocks noChangeShapeType="1"/>
              <a:stCxn id="159" idx="3"/>
              <a:endCxn id="161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9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100"/>
            <p:cNvCxnSpPr>
              <a:cxnSpLocks noChangeShapeType="1"/>
              <a:stCxn id="156" idx="0"/>
              <a:endCxn id="155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AutoShape 101"/>
            <p:cNvCxnSpPr>
              <a:cxnSpLocks noChangeShapeType="1"/>
              <a:stCxn id="157" idx="3"/>
              <a:endCxn id="160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AutoShape 102"/>
            <p:cNvCxnSpPr>
              <a:cxnSpLocks noChangeShapeType="1"/>
              <a:stCxn id="249" idx="35"/>
              <a:endCxn id="155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103"/>
            <p:cNvCxnSpPr>
              <a:cxnSpLocks noChangeShapeType="1"/>
              <a:stCxn id="237" idx="31"/>
              <a:endCxn id="156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104"/>
            <p:cNvCxnSpPr>
              <a:cxnSpLocks noChangeShapeType="1"/>
              <a:stCxn id="157" idx="0"/>
              <a:endCxn id="220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105"/>
            <p:cNvCxnSpPr>
              <a:cxnSpLocks noChangeShapeType="1"/>
              <a:stCxn id="161" idx="3"/>
              <a:endCxn id="201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106"/>
            <p:cNvCxnSpPr>
              <a:cxnSpLocks noChangeShapeType="1"/>
              <a:stCxn id="160" idx="3"/>
              <a:endCxn id="205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182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183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184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185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186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187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188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189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191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192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node floods its local link state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on receiving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LS message, a router forwards the message</a:t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to all its neighbors other than the one it received the message from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286000" y="4267200"/>
            <a:ext cx="1846146" cy="1344706"/>
            <a:chOff x="1152" y="2304"/>
            <a:chExt cx="1248" cy="960"/>
          </a:xfrm>
        </p:grpSpPr>
        <p:sp>
          <p:nvSpPr>
            <p:cNvPr id="35854" name="Line 120"/>
            <p:cNvSpPr>
              <a:spLocks noChangeShapeType="1"/>
            </p:cNvSpPr>
            <p:nvPr/>
          </p:nvSpPr>
          <p:spPr bwMode="auto">
            <a:xfrm flipH="1">
              <a:off x="1152" y="2592"/>
              <a:ext cx="48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5" name="Line 121"/>
            <p:cNvSpPr>
              <a:spLocks noChangeShapeType="1"/>
            </p:cNvSpPr>
            <p:nvPr/>
          </p:nvSpPr>
          <p:spPr bwMode="auto">
            <a:xfrm>
              <a:off x="1344" y="2592"/>
              <a:ext cx="960" cy="43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6" name="Line 122"/>
            <p:cNvSpPr>
              <a:spLocks noChangeShapeType="1"/>
            </p:cNvSpPr>
            <p:nvPr/>
          </p:nvSpPr>
          <p:spPr bwMode="auto">
            <a:xfrm flipV="1">
              <a:off x="1344" y="2304"/>
              <a:ext cx="1056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2211470" y="4325470"/>
            <a:ext cx="4189330" cy="2151529"/>
            <a:chOff x="1296" y="2352"/>
            <a:chExt cx="2832" cy="1536"/>
          </a:xfrm>
        </p:grpSpPr>
        <p:sp>
          <p:nvSpPr>
            <p:cNvPr id="35851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344" cy="24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2" name="Line 125"/>
            <p:cNvSpPr>
              <a:spLocks noChangeShapeType="1"/>
            </p:cNvSpPr>
            <p:nvPr/>
          </p:nvSpPr>
          <p:spPr bwMode="auto">
            <a:xfrm flipV="1">
              <a:off x="2736" y="2736"/>
              <a:ext cx="139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3" name="Line 126"/>
            <p:cNvSpPr>
              <a:spLocks noChangeShapeType="1"/>
            </p:cNvSpPr>
            <p:nvPr/>
          </p:nvSpPr>
          <p:spPr bwMode="auto">
            <a:xfrm>
              <a:off x="1296" y="3552"/>
              <a:ext cx="120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4291410" y="5006788"/>
            <a:ext cx="2414190" cy="1546412"/>
            <a:chOff x="2688" y="2832"/>
            <a:chExt cx="1632" cy="1104"/>
          </a:xfrm>
        </p:grpSpPr>
        <p:sp>
          <p:nvSpPr>
            <p:cNvPr id="35849" name="Line 128"/>
            <p:cNvSpPr>
              <a:spLocks noChangeShapeType="1"/>
            </p:cNvSpPr>
            <p:nvPr/>
          </p:nvSpPr>
          <p:spPr bwMode="auto">
            <a:xfrm flipH="1">
              <a:off x="4128" y="2832"/>
              <a:ext cx="192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0" name="Line 129"/>
            <p:cNvSpPr>
              <a:spLocks noChangeShapeType="1"/>
            </p:cNvSpPr>
            <p:nvPr/>
          </p:nvSpPr>
          <p:spPr bwMode="auto">
            <a:xfrm flipV="1">
              <a:off x="2688" y="3888"/>
              <a:ext cx="1248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17634" name="Line 130"/>
          <p:cNvSpPr>
            <a:spLocks noChangeShapeType="1"/>
          </p:cNvSpPr>
          <p:nvPr/>
        </p:nvSpPr>
        <p:spPr bwMode="auto">
          <a:xfrm flipV="1">
            <a:off x="2247877" y="5329518"/>
            <a:ext cx="1562123" cy="53788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810000"/>
            <a:ext cx="1622618" cy="1528465"/>
            <a:chOff x="1828800" y="3810000"/>
            <a:chExt cx="1622618" cy="1528465"/>
          </a:xfrm>
        </p:grpSpPr>
        <p:grpSp>
          <p:nvGrpSpPr>
            <p:cNvPr id="132" name="Group 131"/>
            <p:cNvGrpSpPr/>
            <p:nvPr/>
          </p:nvGrpSpPr>
          <p:grpSpPr>
            <a:xfrm>
              <a:off x="2895600" y="3810000"/>
              <a:ext cx="479618" cy="461665"/>
              <a:chOff x="1793305" y="2819400"/>
              <a:chExt cx="1037915" cy="1039486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971800" y="4491335"/>
              <a:ext cx="479618" cy="461665"/>
              <a:chOff x="1793305" y="2819400"/>
              <a:chExt cx="1037915" cy="1039486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28800" y="4876800"/>
              <a:ext cx="479618" cy="461665"/>
              <a:chOff x="1793305" y="2819400"/>
              <a:chExt cx="1037915" cy="1039486"/>
            </a:xfrm>
          </p:grpSpPr>
          <p:sp>
            <p:nvSpPr>
              <p:cNvPr id="142" name="Rounded Rectangle 141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0582" y="5329535"/>
            <a:ext cx="2232218" cy="1223665"/>
            <a:chOff x="4930582" y="5329535"/>
            <a:chExt cx="2232218" cy="1223665"/>
          </a:xfrm>
        </p:grpSpPr>
        <p:grpSp>
          <p:nvGrpSpPr>
            <p:cNvPr id="147" name="Group 146"/>
            <p:cNvGrpSpPr/>
            <p:nvPr/>
          </p:nvGrpSpPr>
          <p:grpSpPr>
            <a:xfrm>
              <a:off x="4930582" y="6091535"/>
              <a:ext cx="479618" cy="461665"/>
              <a:chOff x="1793305" y="2819400"/>
              <a:chExt cx="1037915" cy="1039486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683182" y="5329535"/>
              <a:ext cx="479618" cy="461665"/>
              <a:chOff x="1793305" y="2819400"/>
              <a:chExt cx="1037915" cy="1039486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67000" y="4038600"/>
            <a:ext cx="2994218" cy="2667000"/>
            <a:chOff x="2667000" y="4038600"/>
            <a:chExt cx="2994218" cy="26670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2743200" y="5177135"/>
              <a:ext cx="479618" cy="461665"/>
              <a:chOff x="1793305" y="2819400"/>
              <a:chExt cx="1037915" cy="1039486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667000" y="6243935"/>
              <a:ext cx="479618" cy="461665"/>
              <a:chOff x="1298605" y="3848832"/>
              <a:chExt cx="1037915" cy="1039486"/>
            </a:xfrm>
          </p:grpSpPr>
          <p:sp>
            <p:nvSpPr>
              <p:cNvPr id="145" name="Rounded Rectangle 144"/>
              <p:cNvSpPr/>
              <p:nvPr/>
            </p:nvSpPr>
            <p:spPr bwMode="auto">
              <a:xfrm>
                <a:off x="1373606" y="3858885"/>
                <a:ext cx="914400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98605" y="3848832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159182" y="5181600"/>
              <a:ext cx="479618" cy="461665"/>
              <a:chOff x="1793305" y="2819400"/>
              <a:chExt cx="1037915" cy="1039486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81600" y="4038600"/>
              <a:ext cx="479618" cy="461665"/>
              <a:chOff x="1793305" y="2819400"/>
              <a:chExt cx="1037915" cy="1039486"/>
            </a:xfrm>
          </p:grpSpPr>
          <p:sp>
            <p:nvSpPr>
              <p:cNvPr id="154" name="Rounded Rectangle 153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971800" y="5481935"/>
              <a:ext cx="479618" cy="461665"/>
              <a:chOff x="1841817" y="3162544"/>
              <a:chExt cx="1037914" cy="1039486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1916818" y="3172597"/>
                <a:ext cx="914399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841817" y="3162544"/>
                <a:ext cx="1037914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176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 –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Each node floods its local link state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Hence, each node learns the entire network 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Can use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to compute the shortest paths between nodes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60" name="AutoShape 2"/>
          <p:cNvSpPr>
            <a:spLocks noChangeArrowheads="1"/>
          </p:cNvSpPr>
          <p:nvPr/>
        </p:nvSpPr>
        <p:spPr bwMode="auto">
          <a:xfrm>
            <a:off x="533400" y="4495800"/>
            <a:ext cx="1371600" cy="853440"/>
          </a:xfrm>
          <a:prstGeom prst="wedgeRectCallout">
            <a:avLst>
              <a:gd name="adj1" fmla="val 67310"/>
              <a:gd name="adj2" fmla="val -5010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161" name="Group 119"/>
          <p:cNvGrpSpPr>
            <a:grpSpLocks/>
          </p:cNvGrpSpPr>
          <p:nvPr/>
        </p:nvGrpSpPr>
        <p:grpSpPr bwMode="auto">
          <a:xfrm>
            <a:off x="457200" y="4419600"/>
            <a:ext cx="1479550" cy="933450"/>
            <a:chOff x="1008" y="1392"/>
            <a:chExt cx="932" cy="630"/>
          </a:xfrm>
        </p:grpSpPr>
        <p:sp>
          <p:nvSpPr>
            <p:cNvPr id="16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7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185" name="AutoShape 143"/>
            <p:cNvCxnSpPr>
              <a:cxnSpLocks noChangeShapeType="1"/>
              <a:stCxn id="178" idx="3"/>
              <a:endCxn id="18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AutoShape 144"/>
            <p:cNvCxnSpPr>
              <a:cxnSpLocks noChangeShapeType="1"/>
              <a:stCxn id="178" idx="3"/>
              <a:endCxn id="18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AutoShape 145"/>
            <p:cNvCxnSpPr>
              <a:cxnSpLocks noChangeShapeType="1"/>
              <a:stCxn id="179" idx="3"/>
              <a:endCxn id="18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146"/>
            <p:cNvCxnSpPr>
              <a:cxnSpLocks noChangeShapeType="1"/>
              <a:stCxn id="179" idx="3"/>
              <a:endCxn id="18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AutoShape 147"/>
            <p:cNvCxnSpPr>
              <a:cxnSpLocks noChangeShapeType="1"/>
              <a:stCxn id="181" idx="3"/>
              <a:endCxn id="18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148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149"/>
            <p:cNvCxnSpPr>
              <a:cxnSpLocks noChangeShapeType="1"/>
              <a:stCxn id="184" idx="0"/>
              <a:endCxn id="18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15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151"/>
            <p:cNvCxnSpPr>
              <a:cxnSpLocks noChangeShapeType="1"/>
              <a:stCxn id="180" idx="3"/>
              <a:endCxn id="18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152"/>
            <p:cNvCxnSpPr>
              <a:cxnSpLocks noChangeShapeType="1"/>
              <a:endCxn id="17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AutoShape 153"/>
            <p:cNvCxnSpPr>
              <a:cxnSpLocks noChangeShapeType="1"/>
              <a:endCxn id="17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154"/>
            <p:cNvCxnSpPr>
              <a:cxnSpLocks noChangeShapeType="1"/>
              <a:stCxn id="18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AutoShape 155"/>
            <p:cNvCxnSpPr>
              <a:cxnSpLocks noChangeShapeType="1"/>
              <a:stCxn id="184" idx="3"/>
              <a:endCxn id="20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AutoShape 156"/>
            <p:cNvCxnSpPr>
              <a:cxnSpLocks noChangeShapeType="1"/>
              <a:stCxn id="18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0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0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0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0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04" name="AutoShape 2"/>
          <p:cNvSpPr>
            <a:spLocks noChangeArrowheads="1"/>
          </p:cNvSpPr>
          <p:nvPr/>
        </p:nvSpPr>
        <p:spPr bwMode="auto">
          <a:xfrm>
            <a:off x="2590800" y="3270885"/>
            <a:ext cx="1371600" cy="853440"/>
          </a:xfrm>
          <a:prstGeom prst="wedgeRectCallout">
            <a:avLst>
              <a:gd name="adj1" fmla="val 59309"/>
              <a:gd name="adj2" fmla="val 8585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05" name="Group 119"/>
          <p:cNvGrpSpPr>
            <a:grpSpLocks/>
          </p:cNvGrpSpPr>
          <p:nvPr/>
        </p:nvGrpSpPr>
        <p:grpSpPr bwMode="auto">
          <a:xfrm>
            <a:off x="2514600" y="3200400"/>
            <a:ext cx="1479550" cy="933450"/>
            <a:chOff x="1008" y="1392"/>
            <a:chExt cx="932" cy="630"/>
          </a:xfrm>
        </p:grpSpPr>
        <p:sp>
          <p:nvSpPr>
            <p:cNvPr id="20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29" name="AutoShape 143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144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145"/>
            <p:cNvCxnSpPr>
              <a:cxnSpLocks noChangeShapeType="1"/>
              <a:stCxn id="223" idx="3"/>
              <a:endCxn id="22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AutoShape 146"/>
            <p:cNvCxnSpPr>
              <a:cxnSpLocks noChangeShapeType="1"/>
              <a:stCxn id="223" idx="3"/>
              <a:endCxn id="22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AutoShape 147"/>
            <p:cNvCxnSpPr>
              <a:cxnSpLocks noChangeShapeType="1"/>
              <a:stCxn id="225" idx="3"/>
              <a:endCxn id="22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AutoShape 148"/>
            <p:cNvCxnSpPr>
              <a:cxnSpLocks noChangeShapeType="1"/>
              <a:stCxn id="226" idx="3"/>
              <a:endCxn id="22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AutoShape 149"/>
            <p:cNvCxnSpPr>
              <a:cxnSpLocks noChangeShapeType="1"/>
              <a:stCxn id="228" idx="0"/>
              <a:endCxn id="22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AutoShape 150"/>
            <p:cNvCxnSpPr>
              <a:cxnSpLocks noChangeShapeType="1"/>
              <a:stCxn id="223" idx="0"/>
              <a:endCxn id="22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AutoShape 151"/>
            <p:cNvCxnSpPr>
              <a:cxnSpLocks noChangeShapeType="1"/>
              <a:stCxn id="224" idx="3"/>
              <a:endCxn id="22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152"/>
            <p:cNvCxnSpPr>
              <a:cxnSpLocks noChangeShapeType="1"/>
              <a:endCxn id="22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AutoShape 153"/>
            <p:cNvCxnSpPr>
              <a:cxnSpLocks noChangeShapeType="1"/>
              <a:endCxn id="22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AutoShape 154"/>
            <p:cNvCxnSpPr>
              <a:cxnSpLocks noChangeShapeType="1"/>
              <a:stCxn id="22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155"/>
            <p:cNvCxnSpPr>
              <a:cxnSpLocks noChangeShapeType="1"/>
              <a:stCxn id="228" idx="3"/>
              <a:endCxn id="24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AutoShape 156"/>
            <p:cNvCxnSpPr>
              <a:cxnSpLocks noChangeShapeType="1"/>
              <a:stCxn id="22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4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4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4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4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48" name="AutoShape 2"/>
          <p:cNvSpPr>
            <a:spLocks noChangeArrowheads="1"/>
          </p:cNvSpPr>
          <p:nvPr/>
        </p:nvSpPr>
        <p:spPr bwMode="auto">
          <a:xfrm>
            <a:off x="5988050" y="3347085"/>
            <a:ext cx="1371600" cy="853440"/>
          </a:xfrm>
          <a:prstGeom prst="wedgeRectCallout">
            <a:avLst>
              <a:gd name="adj1" fmla="val 1015"/>
              <a:gd name="adj2" fmla="val 950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49" name="Group 119"/>
          <p:cNvGrpSpPr>
            <a:grpSpLocks/>
          </p:cNvGrpSpPr>
          <p:nvPr/>
        </p:nvGrpSpPr>
        <p:grpSpPr bwMode="auto">
          <a:xfrm>
            <a:off x="5911850" y="3276600"/>
            <a:ext cx="1479550" cy="933450"/>
            <a:chOff x="1008" y="1392"/>
            <a:chExt cx="932" cy="630"/>
          </a:xfrm>
        </p:grpSpPr>
        <p:sp>
          <p:nvSpPr>
            <p:cNvPr id="250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7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8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9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0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1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73" name="AutoShape 143"/>
            <p:cNvCxnSpPr>
              <a:cxnSpLocks noChangeShapeType="1"/>
              <a:stCxn id="266" idx="3"/>
              <a:endCxn id="268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144"/>
            <p:cNvCxnSpPr>
              <a:cxnSpLocks noChangeShapeType="1"/>
              <a:stCxn id="266" idx="3"/>
              <a:endCxn id="269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AutoShape 145"/>
            <p:cNvCxnSpPr>
              <a:cxnSpLocks noChangeShapeType="1"/>
              <a:stCxn id="267" idx="3"/>
              <a:endCxn id="269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AutoShape 146"/>
            <p:cNvCxnSpPr>
              <a:cxnSpLocks noChangeShapeType="1"/>
              <a:stCxn id="267" idx="3"/>
              <a:endCxn id="270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AutoShape 147"/>
            <p:cNvCxnSpPr>
              <a:cxnSpLocks noChangeShapeType="1"/>
              <a:stCxn id="269" idx="3"/>
              <a:endCxn id="271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AutoShape 148"/>
            <p:cNvCxnSpPr>
              <a:cxnSpLocks noChangeShapeType="1"/>
              <a:stCxn id="270" idx="3"/>
              <a:endCxn id="272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AutoShape 149"/>
            <p:cNvCxnSpPr>
              <a:cxnSpLocks noChangeShapeType="1"/>
              <a:stCxn id="272" idx="0"/>
              <a:endCxn id="271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AutoShape 150"/>
            <p:cNvCxnSpPr>
              <a:cxnSpLocks noChangeShapeType="1"/>
              <a:stCxn id="267" idx="0"/>
              <a:endCxn id="266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AutoShape 151"/>
            <p:cNvCxnSpPr>
              <a:cxnSpLocks noChangeShapeType="1"/>
              <a:stCxn id="268" idx="3"/>
              <a:endCxn id="271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AutoShape 152"/>
            <p:cNvCxnSpPr>
              <a:cxnSpLocks noChangeShapeType="1"/>
              <a:endCxn id="266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AutoShape 153"/>
            <p:cNvCxnSpPr>
              <a:cxnSpLocks noChangeShapeType="1"/>
              <a:endCxn id="267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AutoShape 154"/>
            <p:cNvCxnSpPr>
              <a:cxnSpLocks noChangeShapeType="1"/>
              <a:stCxn id="268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AutoShape 155"/>
            <p:cNvCxnSpPr>
              <a:cxnSpLocks noChangeShapeType="1"/>
              <a:stCxn id="272" idx="3"/>
              <a:endCxn id="289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AutoShape 156"/>
            <p:cNvCxnSpPr>
              <a:cxnSpLocks noChangeShapeType="1"/>
              <a:stCxn id="271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88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89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90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91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92" name="AutoShape 2"/>
          <p:cNvSpPr>
            <a:spLocks noChangeArrowheads="1"/>
          </p:cNvSpPr>
          <p:nvPr/>
        </p:nvSpPr>
        <p:spPr bwMode="auto">
          <a:xfrm>
            <a:off x="2514600" y="5257800"/>
            <a:ext cx="1371600" cy="853440"/>
          </a:xfrm>
          <a:prstGeom prst="wedgeRectCallout">
            <a:avLst>
              <a:gd name="adj1" fmla="val -62994"/>
              <a:gd name="adj2" fmla="val 3257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93" name="Group 119"/>
          <p:cNvGrpSpPr>
            <a:grpSpLocks/>
          </p:cNvGrpSpPr>
          <p:nvPr/>
        </p:nvGrpSpPr>
        <p:grpSpPr bwMode="auto">
          <a:xfrm>
            <a:off x="2438400" y="5187315"/>
            <a:ext cx="1479550" cy="933450"/>
            <a:chOff x="1008" y="1392"/>
            <a:chExt cx="932" cy="630"/>
          </a:xfrm>
        </p:grpSpPr>
        <p:sp>
          <p:nvSpPr>
            <p:cNvPr id="294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1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2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3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4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5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6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17" name="AutoShape 143"/>
            <p:cNvCxnSpPr>
              <a:cxnSpLocks noChangeShapeType="1"/>
              <a:stCxn id="310" idx="3"/>
              <a:endCxn id="312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AutoShape 144"/>
            <p:cNvCxnSpPr>
              <a:cxnSpLocks noChangeShapeType="1"/>
              <a:stCxn id="310" idx="3"/>
              <a:endCxn id="313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" name="AutoShape 145"/>
            <p:cNvCxnSpPr>
              <a:cxnSpLocks noChangeShapeType="1"/>
              <a:stCxn id="311" idx="3"/>
              <a:endCxn id="313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AutoShape 146"/>
            <p:cNvCxnSpPr>
              <a:cxnSpLocks noChangeShapeType="1"/>
              <a:stCxn id="311" idx="3"/>
              <a:endCxn id="314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1" name="AutoShape 147"/>
            <p:cNvCxnSpPr>
              <a:cxnSpLocks noChangeShapeType="1"/>
              <a:stCxn id="313" idx="3"/>
              <a:endCxn id="315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2" name="AutoShape 148"/>
            <p:cNvCxnSpPr>
              <a:cxnSpLocks noChangeShapeType="1"/>
              <a:stCxn id="314" idx="3"/>
              <a:endCxn id="316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AutoShape 149"/>
            <p:cNvCxnSpPr>
              <a:cxnSpLocks noChangeShapeType="1"/>
              <a:stCxn id="316" idx="0"/>
              <a:endCxn id="315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AutoShape 150"/>
            <p:cNvCxnSpPr>
              <a:cxnSpLocks noChangeShapeType="1"/>
              <a:stCxn id="311" idx="0"/>
              <a:endCxn id="310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5" name="AutoShape 151"/>
            <p:cNvCxnSpPr>
              <a:cxnSpLocks noChangeShapeType="1"/>
              <a:stCxn id="312" idx="3"/>
              <a:endCxn id="315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6" name="AutoShape 152"/>
            <p:cNvCxnSpPr>
              <a:cxnSpLocks noChangeShapeType="1"/>
              <a:endCxn id="310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" name="AutoShape 153"/>
            <p:cNvCxnSpPr>
              <a:cxnSpLocks noChangeShapeType="1"/>
              <a:endCxn id="311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" name="AutoShape 154"/>
            <p:cNvCxnSpPr>
              <a:cxnSpLocks noChangeShapeType="1"/>
              <a:stCxn id="312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9" name="AutoShape 155"/>
            <p:cNvCxnSpPr>
              <a:cxnSpLocks noChangeShapeType="1"/>
              <a:stCxn id="316" idx="3"/>
              <a:endCxn id="333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0" name="AutoShape 156"/>
            <p:cNvCxnSpPr>
              <a:cxnSpLocks noChangeShapeType="1"/>
              <a:stCxn id="315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1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32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33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34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35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36" name="AutoShape 2"/>
          <p:cNvSpPr>
            <a:spLocks noChangeArrowheads="1"/>
          </p:cNvSpPr>
          <p:nvPr/>
        </p:nvSpPr>
        <p:spPr bwMode="auto">
          <a:xfrm>
            <a:off x="4495800" y="4566285"/>
            <a:ext cx="1371600" cy="853440"/>
          </a:xfrm>
          <a:prstGeom prst="wedgeRectCallout">
            <a:avLst>
              <a:gd name="adj1" fmla="val -67566"/>
              <a:gd name="adj2" fmla="val 1052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37" name="Group 119"/>
          <p:cNvGrpSpPr>
            <a:grpSpLocks/>
          </p:cNvGrpSpPr>
          <p:nvPr/>
        </p:nvGrpSpPr>
        <p:grpSpPr bwMode="auto">
          <a:xfrm>
            <a:off x="4419600" y="4495800"/>
            <a:ext cx="1479550" cy="933450"/>
            <a:chOff x="1008" y="1392"/>
            <a:chExt cx="932" cy="630"/>
          </a:xfrm>
        </p:grpSpPr>
        <p:sp>
          <p:nvSpPr>
            <p:cNvPr id="338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60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61" name="AutoShape 143"/>
            <p:cNvCxnSpPr>
              <a:cxnSpLocks noChangeShapeType="1"/>
              <a:stCxn id="354" idx="3"/>
              <a:endCxn id="356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2" name="AutoShape 144"/>
            <p:cNvCxnSpPr>
              <a:cxnSpLocks noChangeShapeType="1"/>
              <a:stCxn id="354" idx="3"/>
              <a:endCxn id="357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3" name="AutoShape 145"/>
            <p:cNvCxnSpPr>
              <a:cxnSpLocks noChangeShapeType="1"/>
              <a:stCxn id="355" idx="3"/>
              <a:endCxn id="357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4" name="AutoShape 146"/>
            <p:cNvCxnSpPr>
              <a:cxnSpLocks noChangeShapeType="1"/>
              <a:stCxn id="355" idx="3"/>
              <a:endCxn id="358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AutoShape 147"/>
            <p:cNvCxnSpPr>
              <a:cxnSpLocks noChangeShapeType="1"/>
              <a:stCxn id="357" idx="3"/>
              <a:endCxn id="359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AutoShape 148"/>
            <p:cNvCxnSpPr>
              <a:cxnSpLocks noChangeShapeType="1"/>
              <a:stCxn id="358" idx="3"/>
              <a:endCxn id="360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AutoShape 149"/>
            <p:cNvCxnSpPr>
              <a:cxnSpLocks noChangeShapeType="1"/>
              <a:stCxn id="360" idx="0"/>
              <a:endCxn id="359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" name="AutoShape 150"/>
            <p:cNvCxnSpPr>
              <a:cxnSpLocks noChangeShapeType="1"/>
              <a:stCxn id="355" idx="0"/>
              <a:endCxn id="354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" name="AutoShape 151"/>
            <p:cNvCxnSpPr>
              <a:cxnSpLocks noChangeShapeType="1"/>
              <a:stCxn id="356" idx="3"/>
              <a:endCxn id="359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0" name="AutoShape 152"/>
            <p:cNvCxnSpPr>
              <a:cxnSpLocks noChangeShapeType="1"/>
              <a:endCxn id="354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AutoShape 153"/>
            <p:cNvCxnSpPr>
              <a:cxnSpLocks noChangeShapeType="1"/>
              <a:endCxn id="355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2" name="AutoShape 154"/>
            <p:cNvCxnSpPr>
              <a:cxnSpLocks noChangeShapeType="1"/>
              <a:stCxn id="356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3" name="AutoShape 155"/>
            <p:cNvCxnSpPr>
              <a:cxnSpLocks noChangeShapeType="1"/>
              <a:stCxn id="360" idx="3"/>
              <a:endCxn id="377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4" name="AutoShape 156"/>
            <p:cNvCxnSpPr>
              <a:cxnSpLocks noChangeShapeType="1"/>
              <a:stCxn id="359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76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77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78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79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80" name="AutoShape 2"/>
          <p:cNvSpPr>
            <a:spLocks noChangeArrowheads="1"/>
          </p:cNvSpPr>
          <p:nvPr/>
        </p:nvSpPr>
        <p:spPr bwMode="auto">
          <a:xfrm>
            <a:off x="6858000" y="5105400"/>
            <a:ext cx="1371600" cy="853440"/>
          </a:xfrm>
          <a:prstGeom prst="wedgeRectCallout">
            <a:avLst>
              <a:gd name="adj1" fmla="val -73282"/>
              <a:gd name="adj2" fmla="val 785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81" name="Group 119"/>
          <p:cNvGrpSpPr>
            <a:grpSpLocks/>
          </p:cNvGrpSpPr>
          <p:nvPr/>
        </p:nvGrpSpPr>
        <p:grpSpPr bwMode="auto">
          <a:xfrm>
            <a:off x="6781800" y="5034915"/>
            <a:ext cx="1479550" cy="933450"/>
            <a:chOff x="1008" y="1392"/>
            <a:chExt cx="932" cy="630"/>
          </a:xfrm>
        </p:grpSpPr>
        <p:sp>
          <p:nvSpPr>
            <p:cNvPr id="38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9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05" name="AutoShape 143"/>
            <p:cNvCxnSpPr>
              <a:cxnSpLocks noChangeShapeType="1"/>
              <a:stCxn id="398" idx="3"/>
              <a:endCxn id="40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6" name="AutoShape 144"/>
            <p:cNvCxnSpPr>
              <a:cxnSpLocks noChangeShapeType="1"/>
              <a:stCxn id="398" idx="3"/>
              <a:endCxn id="40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7" name="AutoShape 145"/>
            <p:cNvCxnSpPr>
              <a:cxnSpLocks noChangeShapeType="1"/>
              <a:stCxn id="399" idx="3"/>
              <a:endCxn id="40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8" name="AutoShape 146"/>
            <p:cNvCxnSpPr>
              <a:cxnSpLocks noChangeShapeType="1"/>
              <a:stCxn id="399" idx="3"/>
              <a:endCxn id="40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" name="AutoShape 147"/>
            <p:cNvCxnSpPr>
              <a:cxnSpLocks noChangeShapeType="1"/>
              <a:stCxn id="401" idx="3"/>
              <a:endCxn id="40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" name="AutoShape 148"/>
            <p:cNvCxnSpPr>
              <a:cxnSpLocks noChangeShapeType="1"/>
              <a:stCxn id="402" idx="3"/>
              <a:endCxn id="40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" name="AutoShape 149"/>
            <p:cNvCxnSpPr>
              <a:cxnSpLocks noChangeShapeType="1"/>
              <a:stCxn id="404" idx="0"/>
              <a:endCxn id="40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AutoShape 150"/>
            <p:cNvCxnSpPr>
              <a:cxnSpLocks noChangeShapeType="1"/>
              <a:stCxn id="399" idx="0"/>
              <a:endCxn id="39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" name="AutoShape 151"/>
            <p:cNvCxnSpPr>
              <a:cxnSpLocks noChangeShapeType="1"/>
              <a:stCxn id="400" idx="3"/>
              <a:endCxn id="40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" name="AutoShape 152"/>
            <p:cNvCxnSpPr>
              <a:cxnSpLocks noChangeShapeType="1"/>
              <a:endCxn id="39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" name="AutoShape 153"/>
            <p:cNvCxnSpPr>
              <a:cxnSpLocks noChangeShapeType="1"/>
              <a:endCxn id="39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6" name="AutoShape 154"/>
            <p:cNvCxnSpPr>
              <a:cxnSpLocks noChangeShapeType="1"/>
              <a:stCxn id="40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7" name="AutoShape 155"/>
            <p:cNvCxnSpPr>
              <a:cxnSpLocks noChangeShapeType="1"/>
              <a:stCxn id="404" idx="3"/>
              <a:endCxn id="42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8" name="AutoShape 156"/>
            <p:cNvCxnSpPr>
              <a:cxnSpLocks noChangeShapeType="1"/>
              <a:stCxn id="40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2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2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2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2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24" name="AutoShape 2"/>
          <p:cNvSpPr>
            <a:spLocks noChangeArrowheads="1"/>
          </p:cNvSpPr>
          <p:nvPr/>
        </p:nvSpPr>
        <p:spPr bwMode="auto">
          <a:xfrm>
            <a:off x="4495800" y="5918835"/>
            <a:ext cx="1371600" cy="853440"/>
          </a:xfrm>
          <a:prstGeom prst="wedgeRectCallout">
            <a:avLst>
              <a:gd name="adj1" fmla="val -65280"/>
              <a:gd name="adj2" fmla="val -23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425" name="Group 119"/>
          <p:cNvGrpSpPr>
            <a:grpSpLocks/>
          </p:cNvGrpSpPr>
          <p:nvPr/>
        </p:nvGrpSpPr>
        <p:grpSpPr bwMode="auto">
          <a:xfrm>
            <a:off x="4419600" y="5848350"/>
            <a:ext cx="1479550" cy="933450"/>
            <a:chOff x="1008" y="1392"/>
            <a:chExt cx="932" cy="630"/>
          </a:xfrm>
        </p:grpSpPr>
        <p:sp>
          <p:nvSpPr>
            <p:cNvPr id="42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49" name="AutoShape 143"/>
            <p:cNvCxnSpPr>
              <a:cxnSpLocks noChangeShapeType="1"/>
              <a:stCxn id="442" idx="3"/>
              <a:endCxn id="44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AutoShape 144"/>
            <p:cNvCxnSpPr>
              <a:cxnSpLocks noChangeShapeType="1"/>
              <a:stCxn id="442" idx="3"/>
              <a:endCxn id="44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AutoShape 145"/>
            <p:cNvCxnSpPr>
              <a:cxnSpLocks noChangeShapeType="1"/>
              <a:stCxn id="443" idx="3"/>
              <a:endCxn id="44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" name="AutoShape 146"/>
            <p:cNvCxnSpPr>
              <a:cxnSpLocks noChangeShapeType="1"/>
              <a:stCxn id="443" idx="3"/>
              <a:endCxn id="44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3" name="AutoShape 147"/>
            <p:cNvCxnSpPr>
              <a:cxnSpLocks noChangeShapeType="1"/>
              <a:stCxn id="445" idx="3"/>
              <a:endCxn id="44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4" name="AutoShape 148"/>
            <p:cNvCxnSpPr>
              <a:cxnSpLocks noChangeShapeType="1"/>
              <a:stCxn id="446" idx="3"/>
              <a:endCxn id="44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5" name="AutoShape 149"/>
            <p:cNvCxnSpPr>
              <a:cxnSpLocks noChangeShapeType="1"/>
              <a:stCxn id="448" idx="0"/>
              <a:endCxn id="44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6" name="AutoShape 150"/>
            <p:cNvCxnSpPr>
              <a:cxnSpLocks noChangeShapeType="1"/>
              <a:stCxn id="443" idx="0"/>
              <a:endCxn id="44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7" name="AutoShape 151"/>
            <p:cNvCxnSpPr>
              <a:cxnSpLocks noChangeShapeType="1"/>
              <a:stCxn id="444" idx="3"/>
              <a:endCxn id="44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8" name="AutoShape 152"/>
            <p:cNvCxnSpPr>
              <a:cxnSpLocks noChangeShapeType="1"/>
              <a:endCxn id="44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AutoShape 153"/>
            <p:cNvCxnSpPr>
              <a:cxnSpLocks noChangeShapeType="1"/>
              <a:endCxn id="44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" name="AutoShape 154"/>
            <p:cNvCxnSpPr>
              <a:cxnSpLocks noChangeShapeType="1"/>
              <a:stCxn id="44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" name="AutoShape 155"/>
            <p:cNvCxnSpPr>
              <a:cxnSpLocks noChangeShapeType="1"/>
              <a:stCxn id="448" idx="3"/>
              <a:endCxn id="46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" name="AutoShape 156"/>
            <p:cNvCxnSpPr>
              <a:cxnSpLocks noChangeShapeType="1"/>
              <a:stCxn id="44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6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6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6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6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610600" cy="1173162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Dijkstra’</a:t>
            </a:r>
            <a:r>
              <a:rPr lang="en-US" altLang="ja-JP" dirty="0" err="1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Shortest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Path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</a:rPr>
              <a:t>INPUT: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topology (graph), with link costs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OUTPUT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Least cost paths from one node to all other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nodes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Iterative: after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iterations, a node knows the least cost path to its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closest neighbors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990600" y="1676400"/>
            <a:ext cx="7620000" cy="4343400"/>
            <a:chOff x="3066" y="1107"/>
            <a:chExt cx="2250" cy="1409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42" name="Group 46"/>
            <p:cNvGrpSpPr>
              <a:grpSpLocks/>
            </p:cNvGrpSpPr>
            <p:nvPr/>
          </p:nvGrpSpPr>
          <p:grpSpPr bwMode="auto">
            <a:xfrm>
              <a:off x="3215" y="1840"/>
              <a:ext cx="156" cy="182"/>
              <a:chOff x="2978" y="2485"/>
              <a:chExt cx="159" cy="182"/>
            </a:xfrm>
          </p:grpSpPr>
          <p:sp>
            <p:nvSpPr>
              <p:cNvPr id="29768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48"/>
              <p:cNvSpPr txBox="1">
                <a:spLocks noChangeArrowheads="1"/>
              </p:cNvSpPr>
              <p:nvPr/>
            </p:nvSpPr>
            <p:spPr bwMode="auto">
              <a:xfrm>
                <a:off x="2978" y="2485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29743" name="Group 49"/>
            <p:cNvGrpSpPr>
              <a:grpSpLocks/>
            </p:cNvGrpSpPr>
            <p:nvPr/>
          </p:nvGrpSpPr>
          <p:grpSpPr bwMode="auto">
            <a:xfrm>
              <a:off x="4386" y="2229"/>
              <a:ext cx="155" cy="188"/>
              <a:chOff x="2979" y="2490"/>
              <a:chExt cx="158" cy="188"/>
            </a:xfrm>
          </p:grpSpPr>
          <p:sp>
            <p:nvSpPr>
              <p:cNvPr id="29766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Text Box 51"/>
              <p:cNvSpPr txBox="1">
                <a:spLocks noChangeArrowheads="1"/>
              </p:cNvSpPr>
              <p:nvPr/>
            </p:nvSpPr>
            <p:spPr bwMode="auto">
              <a:xfrm>
                <a:off x="2979" y="2497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29744" name="Group 52"/>
            <p:cNvGrpSpPr>
              <a:grpSpLocks/>
            </p:cNvGrpSpPr>
            <p:nvPr/>
          </p:nvGrpSpPr>
          <p:grpSpPr bwMode="auto">
            <a:xfrm>
              <a:off x="3702" y="2226"/>
              <a:ext cx="162" cy="191"/>
              <a:chOff x="2976" y="2490"/>
              <a:chExt cx="165" cy="191"/>
            </a:xfrm>
          </p:grpSpPr>
          <p:sp>
            <p:nvSpPr>
              <p:cNvPr id="29764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Text Box 54"/>
              <p:cNvSpPr txBox="1">
                <a:spLocks noChangeArrowheads="1"/>
              </p:cNvSpPr>
              <p:nvPr/>
            </p:nvSpPr>
            <p:spPr bwMode="auto">
              <a:xfrm>
                <a:off x="2976" y="2499"/>
                <a:ext cx="16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29745" name="Group 55"/>
            <p:cNvGrpSpPr>
              <a:grpSpLocks/>
            </p:cNvGrpSpPr>
            <p:nvPr/>
          </p:nvGrpSpPr>
          <p:grpSpPr bwMode="auto">
            <a:xfrm>
              <a:off x="4376" y="1539"/>
              <a:ext cx="161" cy="186"/>
              <a:chOff x="2975" y="2490"/>
              <a:chExt cx="164" cy="186"/>
            </a:xfrm>
          </p:grpSpPr>
          <p:sp>
            <p:nvSpPr>
              <p:cNvPr id="29762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Text Box 57"/>
              <p:cNvSpPr txBox="1">
                <a:spLocks noChangeArrowheads="1"/>
              </p:cNvSpPr>
              <p:nvPr/>
            </p:nvSpPr>
            <p:spPr bwMode="auto">
              <a:xfrm>
                <a:off x="2975" y="2495"/>
                <a:ext cx="16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29746" name="Group 58"/>
            <p:cNvGrpSpPr>
              <a:grpSpLocks/>
            </p:cNvGrpSpPr>
            <p:nvPr/>
          </p:nvGrpSpPr>
          <p:grpSpPr bwMode="auto">
            <a:xfrm>
              <a:off x="3696" y="1539"/>
              <a:ext cx="155" cy="186"/>
              <a:chOff x="2979" y="2490"/>
              <a:chExt cx="158" cy="186"/>
            </a:xfrm>
          </p:grpSpPr>
          <p:sp>
            <p:nvSpPr>
              <p:cNvPr id="29760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Text Box 60"/>
              <p:cNvSpPr txBox="1">
                <a:spLocks noChangeArrowheads="1"/>
              </p:cNvSpPr>
              <p:nvPr/>
            </p:nvSpPr>
            <p:spPr bwMode="auto">
              <a:xfrm>
                <a:off x="2979" y="2495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29747" name="Group 61"/>
            <p:cNvGrpSpPr>
              <a:grpSpLocks/>
            </p:cNvGrpSpPr>
            <p:nvPr/>
          </p:nvGrpSpPr>
          <p:grpSpPr bwMode="auto">
            <a:xfrm>
              <a:off x="4962" y="1887"/>
              <a:ext cx="150" cy="184"/>
              <a:chOff x="2982" y="2490"/>
              <a:chExt cx="153" cy="184"/>
            </a:xfrm>
          </p:grpSpPr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Text Box 63"/>
              <p:cNvSpPr txBox="1">
                <a:spLocks noChangeArrowheads="1"/>
              </p:cNvSpPr>
              <p:nvPr/>
            </p:nvSpPr>
            <p:spPr bwMode="auto">
              <a:xfrm>
                <a:off x="2982" y="2493"/>
                <a:ext cx="15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9748" name="Text Box 64"/>
            <p:cNvSpPr txBox="1">
              <a:spLocks noChangeArrowheads="1"/>
            </p:cNvSpPr>
            <p:nvPr/>
          </p:nvSpPr>
          <p:spPr bwMode="auto">
            <a:xfrm>
              <a:off x="3423" y="160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49" name="Text Box 65"/>
            <p:cNvSpPr txBox="1">
              <a:spLocks noChangeArrowheads="1"/>
            </p:cNvSpPr>
            <p:nvPr/>
          </p:nvSpPr>
          <p:spPr bwMode="auto">
            <a:xfrm>
              <a:off x="3741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2</a:t>
              </a:r>
            </a:p>
          </p:txBody>
        </p:sp>
        <p:sp>
          <p:nvSpPr>
            <p:cNvPr id="29750" name="Text Box 66"/>
            <p:cNvSpPr txBox="1">
              <a:spLocks noChangeArrowheads="1"/>
            </p:cNvSpPr>
            <p:nvPr/>
          </p:nvSpPr>
          <p:spPr bwMode="auto">
            <a:xfrm>
              <a:off x="3336" y="2036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1" name="Text Box 67"/>
            <p:cNvSpPr txBox="1">
              <a:spLocks noChangeArrowheads="1"/>
            </p:cNvSpPr>
            <p:nvPr/>
          </p:nvSpPr>
          <p:spPr bwMode="auto">
            <a:xfrm>
              <a:off x="4155" y="196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3</a:t>
              </a:r>
            </a:p>
          </p:txBody>
        </p:sp>
        <p:sp>
          <p:nvSpPr>
            <p:cNvPr id="29752" name="Text Box 68"/>
            <p:cNvSpPr txBox="1">
              <a:spLocks noChangeArrowheads="1"/>
            </p:cNvSpPr>
            <p:nvPr/>
          </p:nvSpPr>
          <p:spPr bwMode="auto">
            <a:xfrm>
              <a:off x="4092" y="2309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1</a:t>
              </a:r>
            </a:p>
          </p:txBody>
        </p: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4452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4812" y="2105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4786" y="1617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050" y="1494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3700" y="1197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4419600" cy="5486400"/>
          </a:xfrm>
          <a:noFill/>
        </p:spPr>
        <p:txBody>
          <a:bodyPr/>
          <a:lstStyle/>
          <a:p>
            <a:pPr marL="285750" indent="-285750">
              <a:lnSpc>
                <a:spcPct val="80000"/>
              </a:lnSpc>
            </a:pP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):</a:t>
            </a:r>
            <a:r>
              <a:rPr lang="en-US" sz="2400" dirty="0">
                <a:latin typeface="Arial" charset="0"/>
              </a:rPr>
              <a:t> link cost from node </a:t>
            </a:r>
            <a:r>
              <a:rPr lang="en-US" sz="2400" i="1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>
                <a:latin typeface="Arial" charset="0"/>
              </a:rPr>
              <a:t>j</a:t>
            </a:r>
            <a:r>
              <a:rPr lang="en-US" sz="2400" dirty="0">
                <a:latin typeface="Arial" charset="0"/>
              </a:rPr>
              <a:t>; cost </a:t>
            </a:r>
            <a:r>
              <a:rPr lang="en-US" sz="2400" dirty="0" smtClean="0">
                <a:latin typeface="Arial" charset="0"/>
              </a:rPr>
              <a:t>is infinite </a:t>
            </a:r>
            <a:r>
              <a:rPr lang="en-US" sz="2400" dirty="0">
                <a:latin typeface="Arial" charset="0"/>
              </a:rPr>
              <a:t>if not direct neighbors; </a:t>
            </a:r>
            <a:r>
              <a:rPr lang="en-US" sz="2400" b="1" dirty="0">
                <a:latin typeface="Arial" charset="0"/>
              </a:rPr>
              <a:t>≥ </a:t>
            </a:r>
            <a:r>
              <a:rPr lang="en-US" sz="2400" b="1" dirty="0" smtClean="0">
                <a:latin typeface="Arial" charset="0"/>
              </a:rPr>
              <a:t>0</a:t>
            </a:r>
          </a:p>
          <a:p>
            <a:pPr marL="285750" indent="-285750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D(v)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total cost of the current least cost path </a:t>
            </a:r>
            <a:r>
              <a:rPr lang="en-US" sz="2400" dirty="0">
                <a:latin typeface="Arial" charset="0"/>
              </a:rPr>
              <a:t>from source to destination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p(v)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smtClean="0">
                <a:latin typeface="Arial" charset="0"/>
              </a:rPr>
              <a:t>v</a:t>
            </a:r>
            <a:r>
              <a:rPr lang="en-US" sz="2400" dirty="0" smtClean="0">
                <a:latin typeface="Arial" charset="0"/>
              </a:rPr>
              <a:t>’s predecessor along </a:t>
            </a:r>
            <a:r>
              <a:rPr lang="en-US" sz="2400" dirty="0">
                <a:latin typeface="Arial" charset="0"/>
              </a:rPr>
              <a:t>path from source </a:t>
            </a: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set of nodes whose least cost path definitively known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572000" y="2895600"/>
            <a:ext cx="4191000" cy="2624138"/>
            <a:chOff x="624" y="2400"/>
            <a:chExt cx="2250" cy="1409"/>
          </a:xfrm>
        </p:grpSpPr>
        <p:sp>
          <p:nvSpPr>
            <p:cNvPr id="38920" name="Freeform 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Freeform 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26" name="Oval 1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1" name="Oval 1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Oval 1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1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6" name="Oval 2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2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2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1" name="Oval 2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2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2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3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6" name="Oval 3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3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3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51" name="Oval 3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Freeform 3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Freeform 3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Freeform 3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Freeform 4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Freeform 4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Freeform 4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Freeform 4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Freeform 4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Freeform 4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1" name="Group 46"/>
            <p:cNvGrpSpPr>
              <a:grpSpLocks/>
            </p:cNvGrpSpPr>
            <p:nvPr/>
          </p:nvGrpSpPr>
          <p:grpSpPr bwMode="auto">
            <a:xfrm>
              <a:off x="761" y="3089"/>
              <a:ext cx="181" cy="197"/>
              <a:chOff x="2966" y="2441"/>
              <a:chExt cx="184" cy="197"/>
            </a:xfrm>
          </p:grpSpPr>
          <p:sp>
            <p:nvSpPr>
              <p:cNvPr id="3898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Text Box 48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38962" name="Group 49"/>
            <p:cNvGrpSpPr>
              <a:grpSpLocks/>
            </p:cNvGrpSpPr>
            <p:nvPr/>
          </p:nvGrpSpPr>
          <p:grpSpPr bwMode="auto">
            <a:xfrm>
              <a:off x="1931" y="3473"/>
              <a:ext cx="181" cy="197"/>
              <a:chOff x="2966" y="2441"/>
              <a:chExt cx="184" cy="197"/>
            </a:xfrm>
          </p:grpSpPr>
          <p:sp>
            <p:nvSpPr>
              <p:cNvPr id="3898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6" name="Text Box 51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963" name="Group 52"/>
            <p:cNvGrpSpPr>
              <a:grpSpLocks/>
            </p:cNvGrpSpPr>
            <p:nvPr/>
          </p:nvGrpSpPr>
          <p:grpSpPr bwMode="auto">
            <a:xfrm>
              <a:off x="1246" y="3470"/>
              <a:ext cx="188" cy="197"/>
              <a:chOff x="2962" y="2441"/>
              <a:chExt cx="191" cy="197"/>
            </a:xfrm>
          </p:grpSpPr>
          <p:sp>
            <p:nvSpPr>
              <p:cNvPr id="3898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Text Box 54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38964" name="Group 55"/>
            <p:cNvGrpSpPr>
              <a:grpSpLocks/>
            </p:cNvGrpSpPr>
            <p:nvPr/>
          </p:nvGrpSpPr>
          <p:grpSpPr bwMode="auto">
            <a:xfrm>
              <a:off x="1921" y="2783"/>
              <a:ext cx="188" cy="197"/>
              <a:chOff x="2962" y="2441"/>
              <a:chExt cx="191" cy="197"/>
            </a:xfrm>
          </p:grpSpPr>
          <p:sp>
            <p:nvSpPr>
              <p:cNvPr id="3898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Text Box 57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38965" name="Group 58"/>
            <p:cNvGrpSpPr>
              <a:grpSpLocks/>
            </p:cNvGrpSpPr>
            <p:nvPr/>
          </p:nvGrpSpPr>
          <p:grpSpPr bwMode="auto">
            <a:xfrm>
              <a:off x="1242" y="2783"/>
              <a:ext cx="181" cy="197"/>
              <a:chOff x="2967" y="2441"/>
              <a:chExt cx="184" cy="197"/>
            </a:xfrm>
          </p:grpSpPr>
          <p:sp>
            <p:nvSpPr>
              <p:cNvPr id="3897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Text Box 60"/>
              <p:cNvSpPr txBox="1">
                <a:spLocks noChangeArrowheads="1"/>
              </p:cNvSpPr>
              <p:nvPr/>
            </p:nvSpPr>
            <p:spPr bwMode="auto">
              <a:xfrm>
                <a:off x="2967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66" name="Group 61"/>
            <p:cNvGrpSpPr>
              <a:grpSpLocks/>
            </p:cNvGrpSpPr>
            <p:nvPr/>
          </p:nvGrpSpPr>
          <p:grpSpPr bwMode="auto">
            <a:xfrm>
              <a:off x="2508" y="3131"/>
              <a:ext cx="174" cy="197"/>
              <a:chOff x="2970" y="2441"/>
              <a:chExt cx="177" cy="197"/>
            </a:xfrm>
          </p:grpSpPr>
          <p:sp>
            <p:nvSpPr>
              <p:cNvPr id="3897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8" name="Text Box 63"/>
              <p:cNvSpPr txBox="1">
                <a:spLocks noChangeArrowheads="1"/>
              </p:cNvSpPr>
              <p:nvPr/>
            </p:nvSpPr>
            <p:spPr bwMode="auto">
              <a:xfrm>
                <a:off x="2970" y="2441"/>
                <a:ext cx="17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8967" name="Text Box 64"/>
            <p:cNvSpPr txBox="1">
              <a:spLocks noChangeArrowheads="1"/>
            </p:cNvSpPr>
            <p:nvPr/>
          </p:nvSpPr>
          <p:spPr bwMode="auto">
            <a:xfrm>
              <a:off x="969" y="2897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8" name="Text Box 65"/>
            <p:cNvSpPr txBox="1">
              <a:spLocks noChangeArrowheads="1"/>
            </p:cNvSpPr>
            <p:nvPr/>
          </p:nvSpPr>
          <p:spPr bwMode="auto">
            <a:xfrm>
              <a:off x="1318" y="3116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9" name="Text Box 66"/>
            <p:cNvSpPr txBox="1">
              <a:spLocks noChangeArrowheads="1"/>
            </p:cNvSpPr>
            <p:nvPr/>
          </p:nvSpPr>
          <p:spPr bwMode="auto">
            <a:xfrm>
              <a:off x="882" y="332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0" name="Text Box 67"/>
            <p:cNvSpPr txBox="1">
              <a:spLocks noChangeArrowheads="1"/>
            </p:cNvSpPr>
            <p:nvPr/>
          </p:nvSpPr>
          <p:spPr bwMode="auto">
            <a:xfrm>
              <a:off x="1701" y="320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1" name="Text Box 68"/>
            <p:cNvSpPr txBox="1">
              <a:spLocks noChangeArrowheads="1"/>
            </p:cNvSpPr>
            <p:nvPr/>
          </p:nvSpPr>
          <p:spPr bwMode="auto">
            <a:xfrm>
              <a:off x="1638" y="3563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2" name="Text Box 69"/>
            <p:cNvSpPr txBox="1">
              <a:spLocks noChangeArrowheads="1"/>
            </p:cNvSpPr>
            <p:nvPr/>
          </p:nvSpPr>
          <p:spPr bwMode="auto">
            <a:xfrm>
              <a:off x="1999" y="313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3" name="Text Box 70"/>
            <p:cNvSpPr txBox="1">
              <a:spLocks noChangeArrowheads="1"/>
            </p:cNvSpPr>
            <p:nvPr/>
          </p:nvSpPr>
          <p:spPr bwMode="auto">
            <a:xfrm>
              <a:off x="2358" y="3398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74" name="Text Box 71"/>
            <p:cNvSpPr txBox="1">
              <a:spLocks noChangeArrowheads="1"/>
            </p:cNvSpPr>
            <p:nvPr/>
          </p:nvSpPr>
          <p:spPr bwMode="auto">
            <a:xfrm>
              <a:off x="2331" y="286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38975" name="Text Box 72"/>
            <p:cNvSpPr txBox="1">
              <a:spLocks noChangeArrowheads="1"/>
            </p:cNvSpPr>
            <p:nvPr/>
          </p:nvSpPr>
          <p:spPr bwMode="auto">
            <a:xfrm>
              <a:off x="1596" y="271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6" name="Text Box 73"/>
            <p:cNvSpPr txBox="1">
              <a:spLocks noChangeArrowheads="1"/>
            </p:cNvSpPr>
            <p:nvPr/>
          </p:nvSpPr>
          <p:spPr bwMode="auto">
            <a:xfrm>
              <a:off x="1245" y="244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38917" name="Line 74"/>
          <p:cNvSpPr>
            <a:spLocks noChangeShapeType="1"/>
          </p:cNvSpPr>
          <p:nvPr/>
        </p:nvSpPr>
        <p:spPr bwMode="auto">
          <a:xfrm>
            <a:off x="4267200" y="2286000"/>
            <a:ext cx="1600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75"/>
          <p:cNvSpPr>
            <a:spLocks noChangeShapeType="1"/>
          </p:cNvSpPr>
          <p:nvPr/>
        </p:nvSpPr>
        <p:spPr bwMode="auto">
          <a:xfrm>
            <a:off x="4267200" y="2286000"/>
            <a:ext cx="10668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6"/>
          <p:cNvSpPr>
            <a:spLocks noChangeArrowheads="1"/>
          </p:cNvSpPr>
          <p:nvPr/>
        </p:nvSpPr>
        <p:spPr bwMode="auto">
          <a:xfrm>
            <a:off x="4648200" y="5867400"/>
            <a:ext cx="1828800" cy="685800"/>
          </a:xfrm>
          <a:prstGeom prst="wedgeRoundRectCallout">
            <a:avLst>
              <a:gd name="adj1" fmla="val -30132"/>
              <a:gd name="adj2" fmla="val -247771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Source</a:t>
            </a: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 animBg="1"/>
      <p:bldP spid="389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474663" y="1660525"/>
            <a:ext cx="68595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Arial" charset="0"/>
              </a:rPr>
              <a:t>1  </a:t>
            </a:r>
            <a:r>
              <a:rPr lang="en-US" i="1" dirty="0">
                <a:latin typeface="Arial" charset="0"/>
              </a:rPr>
              <a:t>Initialization: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2   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= {</a:t>
            </a:r>
            <a:r>
              <a:rPr lang="en-US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};</a:t>
            </a:r>
          </a:p>
          <a:p>
            <a:pPr algn="l"/>
            <a:r>
              <a:rPr lang="en-US" b="0" dirty="0">
                <a:latin typeface="Arial" charset="0"/>
              </a:rPr>
              <a:t>3    for all nodes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4      if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i="1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5        then D(v) = c(</a:t>
            </a:r>
            <a:r>
              <a:rPr lang="en-US" b="0" dirty="0" err="1">
                <a:latin typeface="Arial" charset="0"/>
              </a:rPr>
              <a:t>A,v</a:t>
            </a:r>
            <a:r>
              <a:rPr lang="en-US" b="0" dirty="0">
                <a:latin typeface="Arial" charset="0"/>
              </a:rPr>
              <a:t>); </a:t>
            </a:r>
          </a:p>
          <a:p>
            <a:pPr algn="l"/>
            <a:r>
              <a:rPr lang="en-US" b="0" dirty="0">
                <a:latin typeface="Arial" charset="0"/>
              </a:rPr>
              <a:t>6        else D(v) =     ;</a:t>
            </a:r>
          </a:p>
          <a:p>
            <a:pPr algn="l"/>
            <a:r>
              <a:rPr lang="en-US" b="0" dirty="0">
                <a:latin typeface="Arial" charset="0"/>
              </a:rPr>
              <a:t>7 </a:t>
            </a:r>
          </a:p>
          <a:p>
            <a:pPr algn="l"/>
            <a:r>
              <a:rPr lang="en-US" b="0" dirty="0">
                <a:latin typeface="Arial" charset="0"/>
              </a:rPr>
              <a:t>8   </a:t>
            </a:r>
            <a:r>
              <a:rPr lang="en-US" i="1" dirty="0">
                <a:latin typeface="Arial" charset="0"/>
              </a:rPr>
              <a:t>Loop</a:t>
            </a:r>
            <a:r>
              <a:rPr lang="en-US" b="0" i="1" dirty="0">
                <a:latin typeface="Arial" charset="0"/>
              </a:rPr>
              <a:t> </a:t>
            </a:r>
            <a:endParaRPr lang="en-US" b="0" dirty="0">
              <a:latin typeface="Arial" charset="0"/>
            </a:endParaRPr>
          </a:p>
          <a:p>
            <a:pPr algn="l"/>
            <a:r>
              <a:rPr lang="en-US" b="0" dirty="0">
                <a:latin typeface="Arial" charset="0"/>
              </a:rPr>
              <a:t>9      find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such that D(w) is a minimum; </a:t>
            </a:r>
          </a:p>
          <a:p>
            <a:pPr algn="l"/>
            <a:r>
              <a:rPr lang="en-US" b="0" dirty="0">
                <a:latin typeface="Arial" charset="0"/>
              </a:rPr>
              <a:t>10    add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to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; </a:t>
            </a:r>
          </a:p>
          <a:p>
            <a:pPr algn="l"/>
            <a:r>
              <a:rPr lang="en-US" b="0" dirty="0">
                <a:latin typeface="Arial" charset="0"/>
              </a:rPr>
              <a:t>11    update D(v) for all </a:t>
            </a:r>
            <a:r>
              <a:rPr lang="en-US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and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: </a:t>
            </a:r>
          </a:p>
          <a:p>
            <a:pPr algn="l"/>
            <a:r>
              <a:rPr lang="en-US" b="0" dirty="0">
                <a:latin typeface="Arial" charset="0"/>
              </a:rPr>
              <a:t>12       if 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 &lt; D(v) then</a:t>
            </a:r>
          </a:p>
          <a:p>
            <a:pPr algn="l"/>
            <a:r>
              <a:rPr lang="en-US" b="0" dirty="0">
                <a:latin typeface="Arial" charset="0"/>
              </a:rPr>
              <a:t>              //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b="0" i="1" dirty="0">
                <a:latin typeface="Times New Roman" charset="0"/>
              </a:rPr>
              <a:t> gives us a shorter path to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="0" i="1" dirty="0">
                <a:latin typeface="Times New Roman" charset="0"/>
              </a:rPr>
              <a:t> than </a:t>
            </a:r>
            <a:r>
              <a:rPr lang="en-US" b="0" i="1" dirty="0" smtClean="0">
                <a:latin typeface="Times New Roman" charset="0"/>
              </a:rPr>
              <a:t>we’</a:t>
            </a:r>
            <a:r>
              <a:rPr lang="en-US" altLang="ja-JP" b="0" i="1" dirty="0" smtClean="0">
                <a:latin typeface="Times New Roman" charset="0"/>
              </a:rPr>
              <a:t>ve </a:t>
            </a:r>
            <a:r>
              <a:rPr lang="en-US" altLang="ja-JP" b="0" i="1" dirty="0">
                <a:latin typeface="Times New Roman" charset="0"/>
              </a:rPr>
              <a:t>found so far</a:t>
            </a:r>
            <a:r>
              <a:rPr lang="en-US" altLang="ja-JP" b="0" i="1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13          D(v) =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); p(v) = w;</a:t>
            </a:r>
          </a:p>
          <a:p>
            <a:pPr algn="l"/>
            <a:r>
              <a:rPr lang="en-US" b="0" dirty="0">
                <a:latin typeface="Arial" charset="0"/>
              </a:rPr>
              <a:t>14  </a:t>
            </a:r>
            <a:r>
              <a:rPr lang="en-US" i="1" dirty="0">
                <a:latin typeface="Arial" charset="0"/>
              </a:rPr>
              <a:t>until all nodes in S;</a:t>
            </a:r>
            <a:r>
              <a:rPr lang="en-US" b="0" dirty="0">
                <a:latin typeface="Arial" charset="0"/>
              </a:rPr>
              <a:t> </a:t>
            </a:r>
          </a:p>
        </p:txBody>
      </p:sp>
      <p:sp>
        <p:nvSpPr>
          <p:cNvPr id="934916" name="Freeform 4"/>
          <p:cNvSpPr>
            <a:spLocks/>
          </p:cNvSpPr>
          <p:nvPr/>
        </p:nvSpPr>
        <p:spPr bwMode="auto">
          <a:xfrm>
            <a:off x="228600" y="4011612"/>
            <a:ext cx="476250" cy="2286000"/>
          </a:xfrm>
          <a:custGeom>
            <a:avLst/>
            <a:gdLst>
              <a:gd name="T0" fmla="*/ 2147483647 w 300"/>
              <a:gd name="T1" fmla="*/ 2147483647 h 3600"/>
              <a:gd name="T2" fmla="*/ 2147483647 w 300"/>
              <a:gd name="T3" fmla="*/ 2147483647 h 3600"/>
              <a:gd name="T4" fmla="*/ 0 w 300"/>
              <a:gd name="T5" fmla="*/ 2147483647 h 3600"/>
              <a:gd name="T6" fmla="*/ 0 w 300"/>
              <a:gd name="T7" fmla="*/ 0 h 3600"/>
              <a:gd name="T8" fmla="*/ 2147483647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"/>
              <a:gd name="T16" fmla="*/ 0 h 3600"/>
              <a:gd name="T17" fmla="*/ 300 w 3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49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06770"/>
              </p:ext>
            </p:extLst>
          </p:nvPr>
        </p:nvGraphicFramePr>
        <p:xfrm>
          <a:off x="2533650" y="3249612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3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49612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257799" y="1524000"/>
            <a:ext cx="40386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c(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i,j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link cost from node </a:t>
            </a:r>
            <a:r>
              <a:rPr lang="en-US" b="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j</a:t>
            </a:r>
            <a:endParaRPr lang="en-US" b="0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current cost source </a:t>
            </a:r>
            <a:r>
              <a:rPr lang="en-US" b="0" dirty="0">
                <a:solidFill>
                  <a:srgbClr val="000090"/>
                </a:solidFill>
                <a:latin typeface="Arial" charset="0"/>
                <a:sym typeface="Symbol" charset="0"/>
              </a:rPr>
              <a:t>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000090"/>
                </a:solidFill>
                <a:latin typeface="Arial" charset="0"/>
              </a:rPr>
              <a:t>v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p(v)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b="0" dirty="0" smtClean="0">
                <a:solidFill>
                  <a:srgbClr val="000090"/>
                </a:solidFill>
                <a:latin typeface="Arial" charset="0"/>
              </a:rPr>
              <a:t>’s predecessor along 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path from source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endParaRPr lang="en-US" b="0" i="1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set of nodes whose least cost path definitively known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9349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59727" y="1516063"/>
            <a:ext cx="769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1250" y="1501775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 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D</a:t>
            </a:r>
            <a:r>
              <a:rPr lang="en-US" b="0" dirty="0">
                <a:latin typeface="Arial" charset="0"/>
              </a:rPr>
              <a:t>(D),p(D)</a:t>
            </a:r>
          </a:p>
          <a:p>
            <a:r>
              <a:rPr lang="en-US" b="0" dirty="0">
                <a:latin typeface="Arial" charset="0"/>
              </a:rPr>
              <a:t>1,A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24600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4" name="Group 91"/>
          <p:cNvGrpSpPr>
            <a:grpSpLocks/>
          </p:cNvGrpSpPr>
          <p:nvPr/>
        </p:nvGrpSpPr>
        <p:grpSpPr bwMode="auto">
          <a:xfrm>
            <a:off x="684213" y="3810000"/>
            <a:ext cx="3571875" cy="2236788"/>
            <a:chOff x="624" y="2400"/>
            <a:chExt cx="2250" cy="1409"/>
          </a:xfrm>
        </p:grpSpPr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Freeform 17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18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21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37" name="Oval 22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23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4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5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Rectangle 26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2" name="Oval 27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28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29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30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Rectangle 31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7" name="Oval 32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33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34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35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36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2" name="Oval 37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38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39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40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Rectangle 41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7" name="Oval 42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43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44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45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Rectangle 46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62" name="Oval 47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Freeform 48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Freeform 49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Freeform 50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Freeform 51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Freeform 52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Freeform 53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Freeform 54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Freeform 55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Freeform 56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2" name="Group 57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3098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Text Box 59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3073" name="Group 60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309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3074" name="Group 63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3094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Text Box 65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3075" name="Group 66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3092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Text Box 68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3076" name="Group 69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3090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Text Box 71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3077" name="Group 72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3088" name="Rectangle 7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Text Box 74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3078" name="Text Box 75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79" name="Text Box 76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0" name="Text Box 77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1" name="Text Box 78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2" name="Text Box 79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3" name="Text Box 80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4" name="Text Box 81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5" name="Text Box 82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3086" name="Text Box 83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7" name="Text Box 84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graphicFrame>
        <p:nvGraphicFramePr>
          <p:cNvPr id="430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5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6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Line 87"/>
          <p:cNvSpPr>
            <a:spLocks noChangeShapeType="1"/>
          </p:cNvSpPr>
          <p:nvPr/>
        </p:nvSpPr>
        <p:spPr bwMode="auto">
          <a:xfrm>
            <a:off x="228600" y="1981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7048" name="Rectangle 88"/>
          <p:cNvSpPr>
            <a:spLocks noChangeArrowheads="1"/>
          </p:cNvSpPr>
          <p:nvPr/>
        </p:nvSpPr>
        <p:spPr bwMode="auto">
          <a:xfrm>
            <a:off x="4953000" y="3733800"/>
            <a:ext cx="3276600" cy="2362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3029" name="Text Box 89"/>
          <p:cNvSpPr txBox="1">
            <a:spLocks noChangeArrowheads="1"/>
          </p:cNvSpPr>
          <p:nvPr/>
        </p:nvSpPr>
        <p:spPr bwMode="auto">
          <a:xfrm>
            <a:off x="5180013" y="3744913"/>
            <a:ext cx="3049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1  </a:t>
            </a:r>
            <a:r>
              <a:rPr lang="en-US" i="1">
                <a:latin typeface="Arial" charset="0"/>
              </a:rPr>
              <a:t>Initialization: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2    </a:t>
            </a:r>
            <a:r>
              <a:rPr lang="en-US">
                <a:latin typeface="Arial" charset="0"/>
              </a:rPr>
              <a:t>S</a:t>
            </a:r>
            <a:r>
              <a:rPr lang="en-US" b="0">
                <a:latin typeface="Arial" charset="0"/>
              </a:rPr>
              <a:t> = {A};</a:t>
            </a:r>
          </a:p>
          <a:p>
            <a:pPr algn="l"/>
            <a:r>
              <a:rPr lang="en-US" b="0">
                <a:latin typeface="Arial" charset="0"/>
              </a:rPr>
              <a:t>3    for all nodes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4      if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adjacent to </a:t>
            </a:r>
            <a:r>
              <a:rPr lang="en-US" i="1">
                <a:latin typeface="Arial" charset="0"/>
              </a:rPr>
              <a:t>A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5        then D(v) = c(A,v); </a:t>
            </a:r>
          </a:p>
          <a:p>
            <a:pPr algn="l"/>
            <a:r>
              <a:rPr lang="en-US" b="0">
                <a:latin typeface="Arial" charset="0"/>
              </a:rPr>
              <a:t>6        else D(v) =     ;</a:t>
            </a:r>
          </a:p>
          <a:p>
            <a:pPr algn="l"/>
            <a:r>
              <a:rPr lang="en-US" b="0">
                <a:latin typeface="Arial" charset="0"/>
              </a:rPr>
              <a:t>…</a:t>
            </a:r>
          </a:p>
        </p:txBody>
      </p:sp>
      <p:graphicFrame>
        <p:nvGraphicFramePr>
          <p:cNvPr id="43030" name="Object 4"/>
          <p:cNvGraphicFramePr>
            <a:graphicFrameLocks noChangeAspect="1"/>
          </p:cNvGraphicFramePr>
          <p:nvPr/>
        </p:nvGraphicFramePr>
        <p:xfrm>
          <a:off x="7239000" y="53340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7" name="Equation" r:id="rId8" imgW="152400" imgH="127000" progId="Equation.3">
                  <p:embed/>
                </p:oleObj>
              </mc:Choice>
              <mc:Fallback>
                <p:oleObj name="Equation" r:id="rId8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97445" y="1516063"/>
            <a:ext cx="833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endParaRPr lang="en-US" b="0" dirty="0"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2586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89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5070" name="Group 93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5150" name="Line 45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98" name="Rectangle 90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152" name="Text Box 91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5153" name="Freeform 92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1" name="Group 94"/>
          <p:cNvGrpSpPr>
            <a:grpSpLocks/>
          </p:cNvGrpSpPr>
          <p:nvPr/>
        </p:nvGrpSpPr>
        <p:grpSpPr bwMode="auto">
          <a:xfrm>
            <a:off x="685800" y="3810000"/>
            <a:ext cx="3571875" cy="2236788"/>
            <a:chOff x="624" y="2400"/>
            <a:chExt cx="2250" cy="1409"/>
          </a:xfrm>
        </p:grpSpPr>
        <p:sp>
          <p:nvSpPr>
            <p:cNvPr id="45081" name="Freeform 9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Freeform 9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9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9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9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Rectangle 10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87" name="Oval 10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10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0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Line 10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Rectangle 10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2" name="Oval 10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10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10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10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Rectangle 11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7" name="Oval 11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Oval 11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Line 11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Line 11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Rectangle 11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2" name="Oval 11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Oval 11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11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Line 11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Rectangle 12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7" name="Oval 12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Oval 12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Line 12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Line 12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Rectangle 12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12" name="Oval 12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12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Freeform 12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12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Freeform 13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Freeform 13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Freeform 13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13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Freeform 13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Freeform 13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2" name="Group 136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5148" name="Rectangle 1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Text Box 13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5123" name="Group 139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5146" name="Rectangle 1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Text Box 14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5124" name="Group 142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5144" name="Rectangle 1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Text Box 14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5125" name="Group 145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5142" name="Rectangle 1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Text Box 14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5126" name="Group 148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5140" name="Rectangle 1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1" name="Text Box 15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5127" name="Group 151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5138" name="Rectangle 1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Text Box 15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128" name="Text Box 154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29" name="Text Box 155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0" name="Text Box 156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1" name="Text Box 157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2" name="Text Box 158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3" name="Text Box 159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4" name="Text Box 160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5" name="Text Box 161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5136" name="Text Box 162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7" name="Text Box 163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45072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5073" name="Text Box 8"/>
          <p:cNvSpPr txBox="1">
            <a:spLocks noChangeArrowheads="1"/>
          </p:cNvSpPr>
          <p:nvPr/>
        </p:nvSpPr>
        <p:spPr bwMode="auto">
          <a:xfrm>
            <a:off x="63277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760730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graphicFrame>
        <p:nvGraphicFramePr>
          <p:cNvPr id="4507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029200" y="1752600"/>
            <a:ext cx="4114800" cy="2895600"/>
            <a:chOff x="3168" y="1104"/>
            <a:chExt cx="2592" cy="1824"/>
          </a:xfrm>
        </p:grpSpPr>
        <p:sp>
          <p:nvSpPr>
            <p:cNvPr id="45078" name="Oval 164"/>
            <p:cNvSpPr>
              <a:spLocks noChangeArrowheads="1"/>
            </p:cNvSpPr>
            <p:nvPr/>
          </p:nvSpPr>
          <p:spPr bwMode="auto">
            <a:xfrm>
              <a:off x="3168" y="2640"/>
              <a:ext cx="2592" cy="28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165"/>
            <p:cNvSpPr>
              <a:spLocks noChangeArrowheads="1"/>
            </p:cNvSpPr>
            <p:nvPr/>
          </p:nvSpPr>
          <p:spPr bwMode="auto">
            <a:xfrm>
              <a:off x="3552" y="1104"/>
              <a:ext cx="384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080" name="AutoShape 166"/>
            <p:cNvCxnSpPr>
              <a:cxnSpLocks noChangeShapeType="1"/>
              <a:stCxn id="45079" idx="4"/>
              <a:endCxn id="45078" idx="0"/>
            </p:cNvCxnSpPr>
            <p:nvPr/>
          </p:nvCxnSpPr>
          <p:spPr bwMode="auto">
            <a:xfrm>
              <a:off x="3744" y="1448"/>
              <a:ext cx="720" cy="118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51789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98875" y="1501775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71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7161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71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8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7162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7195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7163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7193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4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7164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7191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7165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7189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7166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7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8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69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0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1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2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73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4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5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6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77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8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9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7180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7185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923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187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7188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81" name="Group 97"/>
          <p:cNvGrpSpPr>
            <a:grpSpLocks/>
          </p:cNvGrpSpPr>
          <p:nvPr/>
        </p:nvGrpSpPr>
        <p:grpSpPr bwMode="auto">
          <a:xfrm>
            <a:off x="1676400" y="2133600"/>
            <a:ext cx="4876800" cy="2743200"/>
            <a:chOff x="1056" y="1344"/>
            <a:chExt cx="3072" cy="1728"/>
          </a:xfrm>
        </p:grpSpPr>
        <p:sp>
          <p:nvSpPr>
            <p:cNvPr id="47182" name="Oval 94"/>
            <p:cNvSpPr>
              <a:spLocks noChangeArrowheads="1"/>
            </p:cNvSpPr>
            <p:nvPr/>
          </p:nvSpPr>
          <p:spPr bwMode="auto">
            <a:xfrm>
              <a:off x="2880" y="2784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Oval 95"/>
            <p:cNvSpPr>
              <a:spLocks noChangeArrowheads="1"/>
            </p:cNvSpPr>
            <p:nvPr/>
          </p:nvSpPr>
          <p:spPr bwMode="auto">
            <a:xfrm>
              <a:off x="1056" y="1344"/>
              <a:ext cx="432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184" name="AutoShape 96"/>
            <p:cNvCxnSpPr>
              <a:cxnSpLocks noChangeShapeType="1"/>
              <a:stCxn id="47183" idx="5"/>
              <a:endCxn id="47182" idx="1"/>
            </p:cNvCxnSpPr>
            <p:nvPr/>
          </p:nvCxnSpPr>
          <p:spPr bwMode="auto">
            <a:xfrm>
              <a:off x="1425" y="1599"/>
              <a:ext cx="1638" cy="121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21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54964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66975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71951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3198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0095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4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208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9247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9209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9245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9210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9243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9211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9241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2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9212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9239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0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9213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9237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8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9214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5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6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7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18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9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20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21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2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23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4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2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27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9228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9233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971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235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9236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229" name="Group 99"/>
          <p:cNvGrpSpPr>
            <a:grpSpLocks/>
          </p:cNvGrpSpPr>
          <p:nvPr/>
        </p:nvGrpSpPr>
        <p:grpSpPr bwMode="auto">
          <a:xfrm>
            <a:off x="3671955" y="2078938"/>
            <a:ext cx="3657600" cy="2781300"/>
            <a:chOff x="2736" y="1296"/>
            <a:chExt cx="2304" cy="1752"/>
          </a:xfrm>
        </p:grpSpPr>
        <p:sp>
          <p:nvSpPr>
            <p:cNvPr id="49231" name="Oval 96"/>
            <p:cNvSpPr>
              <a:spLocks noChangeArrowheads="1"/>
            </p:cNvSpPr>
            <p:nvPr/>
          </p:nvSpPr>
          <p:spPr bwMode="auto">
            <a:xfrm>
              <a:off x="2736" y="1296"/>
              <a:ext cx="2304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232" name="AutoShape 97"/>
            <p:cNvCxnSpPr>
              <a:cxnSpLocks noChangeShapeType="1"/>
              <a:stCxn id="49231" idx="4"/>
            </p:cNvCxnSpPr>
            <p:nvPr/>
          </p:nvCxnSpPr>
          <p:spPr bwMode="auto">
            <a:xfrm>
              <a:off x="3888" y="1593"/>
              <a:ext cx="336" cy="14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230" name="AutoShape 98"/>
          <p:cNvSpPr>
            <a:spLocks noChangeArrowheads="1"/>
          </p:cNvSpPr>
          <p:nvPr/>
        </p:nvSpPr>
        <p:spPr bwMode="auto">
          <a:xfrm>
            <a:off x="4648200" y="4800600"/>
            <a:ext cx="41148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67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9564" y="1516063"/>
            <a:ext cx="769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41575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94113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944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75550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2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3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228600" y="25908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3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4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28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0" name="Oval 31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Oval 32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5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38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39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Rectangle 40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3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45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Rectangle 50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9" name="Oval 51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Freeform 52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Freeform 53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Freeform 54"/>
          <p:cNvSpPr>
            <a:spLocks/>
          </p:cNvSpPr>
          <p:nvPr/>
        </p:nvSpPr>
        <p:spPr bwMode="auto">
          <a:xfrm>
            <a:off x="30765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Freeform 55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Freeform 56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5" name="Freeform 57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6" name="Freeform 58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Freeform 59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8" name="Group 60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1291" name="Rectangle 6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Text Box 62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1259" name="Group 63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1289" name="Rectangle 6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0" name="Text Box 65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1260" name="Group 66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1287" name="Rectangle 6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Text Box 68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1261" name="Group 69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1285" name="Rectangle 7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Text Box 71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1262" name="Group 72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1283" name="Rectangle 7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Text Box 74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1263" name="Group 75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1281" name="Rectangle 7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Text Box 77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1264" name="Text Box 78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5" name="Text Box 79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6" name="Text Box 80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7" name="Text Box 81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68" name="Text Box 82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9" name="Text Box 83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70" name="Text Box 84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71" name="Text Box 85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2" name="Text Box 86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73" name="Text Box 87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4" name="Line 88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5" name="Freeform 89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6" name="Group 93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1277" name="Line 94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51" name="Rectangle 95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279" name="Text Box 96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1280" name="Freeform 97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6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87475" y="1516063"/>
            <a:ext cx="919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449513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7020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3023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5834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6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228600" y="28956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75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0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5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0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5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9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7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3342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3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3308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3340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1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3309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3338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9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3310" name="Group 70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7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3311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3334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5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3312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3332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3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3313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4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5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6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17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8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9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20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1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22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3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27" name="Group 96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3328" name="Line 97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02" name="Rectangle 98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330" name="Text Box 99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3331" name="Freeform 100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62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2803" y="1516063"/>
            <a:ext cx="10954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511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036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3039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5850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228600" y="32004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15" name="Freeform 20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Freeform 21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3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8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8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3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7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55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5391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5356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5389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5357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5387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8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5358" name="Group 70"/>
          <p:cNvGrpSpPr>
            <a:grpSpLocks/>
          </p:cNvGrpSpPr>
          <p:nvPr/>
        </p:nvGrpSpPr>
        <p:grpSpPr bwMode="auto">
          <a:xfrm>
            <a:off x="2643188" y="4419600"/>
            <a:ext cx="349250" cy="366713"/>
            <a:chOff x="2946" y="2441"/>
            <a:chExt cx="223" cy="231"/>
          </a:xfrm>
        </p:grpSpPr>
        <p:sp>
          <p:nvSpPr>
            <p:cNvPr id="55385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6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5359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5383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5360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5381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5361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2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3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4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65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6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7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8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69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70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71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2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5" name="Freeform 9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76" name="Group 97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5377" name="Line 98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51" name="Rectangle 99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379" name="Text Box 100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5380" name="Freeform 101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73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0028" y="1516063"/>
            <a:ext cx="124931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62213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7147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150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961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228600" y="3505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57363" name="Group 20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7369" name="Freeform 21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2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3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4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5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26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75" name="Oval 27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28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Line 29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Line 30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Rectangle 31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0" name="Oval 32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Oval 33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Line 34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5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Rectangle 36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5" name="Oval 37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Oval 38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39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Line 40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1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0" name="Oval 42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Oval 43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Line 44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Line 45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46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5" name="Oval 47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6" name="Oval 48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Line 49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Line 50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9" name="Rectangle 51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400" name="Oval 52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1" name="Freeform 53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Freeform 54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Freeform 55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4" name="Freeform 56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5" name="Freeform 57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Freeform 58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7" name="Freeform 59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Freeform 60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Freeform 61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0" name="Group 62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7438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Text Box 64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7411" name="Group 65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7436" name="Rectangle 6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Text Box 6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7412" name="Group 68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7434" name="Rectangle 6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Text Box 70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7413" name="Group 71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7432" name="Rectangle 7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Text Box 7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7414" name="Group 74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7430" name="Rectangle 7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Text Box 76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7415" name="Group 77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7428" name="Rectangle 7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Text Box 79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7416" name="Text Box 80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7" name="Text Box 81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8" name="Text Box 82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19" name="Text Box 83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0" name="Text Box 84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1" name="Text Box 85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2" name="Text Box 86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23" name="Text Box 87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4" name="Text Box 88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5" name="Text Box 89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4" name="Group 95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7365" name="Line 96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97" name="Rectangle 97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367" name="Text Box 98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7368" name="Freeform 99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 charset="0"/>
              </a:rPr>
              <a:t>Step</a:t>
            </a:r>
          </a:p>
          <a:p>
            <a:r>
              <a:rPr lang="en-US" b="0" dirty="0">
                <a:latin typeface="Arial" charset="0"/>
              </a:rPr>
              <a:t>0</a:t>
            </a:r>
          </a:p>
          <a:p>
            <a:r>
              <a:rPr lang="en-US" b="0" dirty="0">
                <a:latin typeface="Arial" charset="0"/>
              </a:rPr>
              <a:t>1</a:t>
            </a:r>
          </a:p>
          <a:p>
            <a:r>
              <a:rPr lang="en-US" b="0" dirty="0">
                <a:latin typeface="Arial" charset="0"/>
              </a:rPr>
              <a:t>2</a:t>
            </a:r>
          </a:p>
          <a:p>
            <a:r>
              <a:rPr lang="en-US" b="0" dirty="0">
                <a:latin typeface="Arial" charset="0"/>
              </a:rPr>
              <a:t>3</a:t>
            </a:r>
          </a:p>
          <a:p>
            <a:r>
              <a:rPr lang="en-US" b="0" dirty="0">
                <a:latin typeface="Arial" charset="0"/>
              </a:rPr>
              <a:t>4</a:t>
            </a:r>
          </a:p>
          <a:p>
            <a:r>
              <a:rPr lang="en-US" b="0" dirty="0">
                <a:latin typeface="Arial" charset="0"/>
              </a:rPr>
              <a:t>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5929" y="1516063"/>
            <a:ext cx="12549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S</a:t>
            </a:r>
            <a:endParaRPr lang="en-US" b="0" dirty="0">
              <a:latin typeface="Arial" charset="0"/>
            </a:endParaRP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163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08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10" name="Group 19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9417" name="Freeform 20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Freeform 21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22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3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4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25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3" name="Oval 26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27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Line 29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Rectangle 30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8" name="Oval 31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32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3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4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35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3" name="Oval 36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7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38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39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Rectangle 40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8" name="Oval 41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2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Line 43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Line 44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Rectangle 45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3" name="Oval 46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7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Line 48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Line 49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Rectangle 50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8" name="Oval 51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9" name="Freeform 52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Freeform 53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Freeform 54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Freeform 55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Freeform 56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Freeform 57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Freeform 58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Freeform 59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Freeform 60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58" name="Group 61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9486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Text Box 63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9459" name="Group 64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9484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Text Box 66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9460" name="Group 67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9482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Text Box 69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9461" name="Group 70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9480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Text Box 72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9462" name="Group 73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9478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Text Box 75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9463" name="Group 76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9476" name="Rectangle 7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78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9464" name="Text Box 79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5" name="Text Box 80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6" name="Text Box 81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7" name="Text Box 82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68" name="Text Box 83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9" name="Text Box 84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70" name="Text Box 85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71" name="Text Box 86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2" name="Text Box 87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73" name="Text Box 88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4" name="Line 89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Line 90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1" name="Rectangle 96"/>
          <p:cNvSpPr>
            <a:spLocks noChangeArrowheads="1"/>
          </p:cNvSpPr>
          <p:nvPr/>
        </p:nvSpPr>
        <p:spPr bwMode="auto">
          <a:xfrm>
            <a:off x="4114800" y="41148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To determine path A </a:t>
            </a:r>
            <a:r>
              <a:rPr lang="en-US" sz="2400" b="0" dirty="0">
                <a:latin typeface="Arial" charset="0"/>
                <a:sym typeface="Symbol" charset="0"/>
              </a:rPr>
              <a:t></a:t>
            </a:r>
            <a:r>
              <a:rPr lang="en-US" sz="2400" b="0" dirty="0">
                <a:latin typeface="Arial" charset="0"/>
              </a:rPr>
              <a:t> C (say), work backward from C via p(v) </a:t>
            </a:r>
          </a:p>
        </p:txBody>
      </p:sp>
      <p:sp>
        <p:nvSpPr>
          <p:cNvPr id="1021025" name="Oval 97"/>
          <p:cNvSpPr>
            <a:spLocks noChangeArrowheads="1"/>
          </p:cNvSpPr>
          <p:nvPr/>
        </p:nvSpPr>
        <p:spPr bwMode="auto">
          <a:xfrm>
            <a:off x="3746662" y="23622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6" name="Oval 98"/>
          <p:cNvSpPr>
            <a:spLocks noChangeArrowheads="1"/>
          </p:cNvSpPr>
          <p:nvPr/>
        </p:nvSpPr>
        <p:spPr bwMode="auto">
          <a:xfrm>
            <a:off x="6261262" y="20574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7" name="Oval 99"/>
          <p:cNvSpPr>
            <a:spLocks noChangeArrowheads="1"/>
          </p:cNvSpPr>
          <p:nvPr/>
        </p:nvSpPr>
        <p:spPr bwMode="auto">
          <a:xfrm>
            <a:off x="4965862" y="17526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1028" name="AutoShape 100"/>
          <p:cNvCxnSpPr>
            <a:cxnSpLocks noChangeShapeType="1"/>
            <a:stCxn id="1021025" idx="6"/>
            <a:endCxn id="1021026" idx="2"/>
          </p:cNvCxnSpPr>
          <p:nvPr/>
        </p:nvCxnSpPr>
        <p:spPr bwMode="auto">
          <a:xfrm flipV="1">
            <a:off x="4368962" y="2286000"/>
            <a:ext cx="18796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029" name="AutoShape 101"/>
          <p:cNvCxnSpPr>
            <a:cxnSpLocks noChangeShapeType="1"/>
            <a:stCxn id="1021026" idx="2"/>
            <a:endCxn id="1021027" idx="5"/>
          </p:cNvCxnSpPr>
          <p:nvPr/>
        </p:nvCxnSpPr>
        <p:spPr bwMode="auto">
          <a:xfrm flipH="1" flipV="1">
            <a:off x="5486562" y="2155825"/>
            <a:ext cx="762000" cy="130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025" grpId="0" animBg="1"/>
      <p:bldP spid="1021026" grpId="0" animBg="1"/>
      <p:bldP spid="10210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Running </a:t>
            </a:r>
            <a:r>
              <a:rPr lang="en-US" sz="2800" b="0" dirty="0" err="1">
                <a:latin typeface="Arial" charset="0"/>
              </a:rPr>
              <a:t>Dijkstra</a:t>
            </a:r>
            <a:r>
              <a:rPr lang="en-US" sz="2800" b="0" dirty="0">
                <a:latin typeface="Arial" charset="0"/>
              </a:rPr>
              <a:t> at node A gives the shortest path from A to all destinations</a:t>
            </a:r>
          </a:p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We then construct the </a:t>
            </a:r>
            <a:r>
              <a:rPr lang="en-US" sz="2800" b="0" i="1" dirty="0">
                <a:latin typeface="Arial" charset="0"/>
              </a:rPr>
              <a:t>forwarding table</a:t>
            </a:r>
            <a:endParaRPr lang="en-US" b="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Forwarding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76600"/>
            <a:ext cx="3571875" cy="2236788"/>
            <a:chOff x="336" y="2400"/>
            <a:chExt cx="2250" cy="1409"/>
          </a:xfrm>
        </p:grpSpPr>
        <p:sp>
          <p:nvSpPr>
            <p:cNvPr id="61468" name="Freeform 5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Freeform 6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8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9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Rectangle 10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4" name="Oval 11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12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Line 13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Rectangle 15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9" name="Oval 16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17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Rectangle 20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4" name="Oval 21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22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4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Rectangle 25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9" name="Oval 26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Oval 27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28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29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Rectangle 30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4" name="Oval 31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Oval 32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3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34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35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9" name="Oval 36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Freeform 37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Freeform 38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2" name="Freeform 39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Freeform 40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4" name="Freeform 41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Freeform 42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6" name="Freeform 43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Freeform 44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8" name="Freeform 45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9" name="Group 46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6153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1510" name="Group 49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6153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6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1511" name="Group 52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6153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Text Box 5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61512" name="Group 55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6153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61513" name="Group 58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6152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Text Box 6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61514" name="Group 61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6152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61515" name="Text Box 64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6" name="Text Box 65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7" name="Text Box 66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18" name="Text Box 67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19" name="Text Box 68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0" name="Text Box 69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1" name="Text Box 70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22" name="Text Box 71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3" name="Text Box 72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24" name="Text Box 73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5" name="Line 74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6" name="Line 75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9324" name="Group 76"/>
          <p:cNvGraphicFramePr>
            <a:graphicFrameLocks noGrp="1"/>
          </p:cNvGraphicFramePr>
          <p:nvPr/>
        </p:nvGraphicFramePr>
        <p:xfrm>
          <a:off x="4724400" y="3124200"/>
          <a:ext cx="3505200" cy="3124200"/>
        </p:xfrm>
        <a:graphic>
          <a:graphicData uri="http://schemas.openxmlformats.org/drawingml/2006/table">
            <a:tbl>
              <a:tblPr/>
              <a:tblGrid>
                <a:gridCol w="1898650"/>
                <a:gridCol w="16065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8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8392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many messages needed to flood link state messages?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O(N x E), where N is #nodes; E is #edges in graph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Processing complexity for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O(N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), because we check all nodes w not in S at each iteration and we have O(N) iterations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more </a:t>
            </a:r>
            <a:r>
              <a:rPr lang="en-US" dirty="0">
                <a:solidFill>
                  <a:srgbClr val="000090"/>
                </a:solidFill>
              </a:rPr>
              <a:t>efficient implementations: O(N log(N)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How many entries in the LS topology database? </a:t>
            </a:r>
            <a:r>
              <a:rPr lang="en-US" dirty="0" smtClean="0">
                <a:solidFill>
                  <a:srgbClr val="000090"/>
                </a:solidFill>
              </a:rPr>
              <a:t>O(E)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400" dirty="0" smtClean="0"/>
              <a:t>How many entries in the forwarding table? </a:t>
            </a:r>
            <a:r>
              <a:rPr lang="en-US" dirty="0" smtClean="0">
                <a:solidFill>
                  <a:srgbClr val="000090"/>
                </a:solidFill>
              </a:rPr>
              <a:t>O(N)</a:t>
            </a:r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Inconsistent link-state database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Some routers know about failure before others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shortest paths are no longer consistent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cause transient </a:t>
            </a:r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forwarding loops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Issue#2: Transient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Disruptions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838200" y="3429000"/>
            <a:ext cx="3571875" cy="2236788"/>
            <a:chOff x="528" y="2160"/>
            <a:chExt cx="2250" cy="1409"/>
          </a:xfrm>
        </p:grpSpPr>
        <p:sp>
          <p:nvSpPr>
            <p:cNvPr id="80969" name="Freeform 4"/>
            <p:cNvSpPr>
              <a:spLocks/>
            </p:cNvSpPr>
            <p:nvPr/>
          </p:nvSpPr>
          <p:spPr bwMode="auto">
            <a:xfrm>
              <a:off x="528" y="216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0" name="Freeform 5"/>
            <p:cNvSpPr>
              <a:spLocks/>
            </p:cNvSpPr>
            <p:nvPr/>
          </p:nvSpPr>
          <p:spPr bwMode="auto">
            <a:xfrm>
              <a:off x="864" y="270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1" name="Oval 6"/>
            <p:cNvSpPr>
              <a:spLocks noChangeArrowheads="1"/>
            </p:cNvSpPr>
            <p:nvPr/>
          </p:nvSpPr>
          <p:spPr bwMode="auto">
            <a:xfrm>
              <a:off x="604" y="295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>
              <a:off x="604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3" name="Line 8"/>
            <p:cNvSpPr>
              <a:spLocks noChangeShapeType="1"/>
            </p:cNvSpPr>
            <p:nvPr/>
          </p:nvSpPr>
          <p:spPr bwMode="auto">
            <a:xfrm>
              <a:off x="917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4" name="Rectangle 9"/>
            <p:cNvSpPr>
              <a:spLocks noChangeArrowheads="1"/>
            </p:cNvSpPr>
            <p:nvPr/>
          </p:nvSpPr>
          <p:spPr bwMode="auto">
            <a:xfrm>
              <a:off x="604" y="294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75" name="Oval 10"/>
            <p:cNvSpPr>
              <a:spLocks noChangeArrowheads="1"/>
            </p:cNvSpPr>
            <p:nvPr/>
          </p:nvSpPr>
          <p:spPr bwMode="auto">
            <a:xfrm>
              <a:off x="601" y="288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6" name="Oval 11"/>
            <p:cNvSpPr>
              <a:spLocks noChangeArrowheads="1"/>
            </p:cNvSpPr>
            <p:nvPr/>
          </p:nvSpPr>
          <p:spPr bwMode="auto">
            <a:xfrm>
              <a:off x="1078" y="333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7" name="Line 12"/>
            <p:cNvSpPr>
              <a:spLocks noChangeShapeType="1"/>
            </p:cNvSpPr>
            <p:nvPr/>
          </p:nvSpPr>
          <p:spPr bwMode="auto">
            <a:xfrm>
              <a:off x="1078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13"/>
            <p:cNvSpPr>
              <a:spLocks noChangeShapeType="1"/>
            </p:cNvSpPr>
            <p:nvPr/>
          </p:nvSpPr>
          <p:spPr bwMode="auto">
            <a:xfrm>
              <a:off x="1391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Rectangle 14"/>
            <p:cNvSpPr>
              <a:spLocks noChangeArrowheads="1"/>
            </p:cNvSpPr>
            <p:nvPr/>
          </p:nvSpPr>
          <p:spPr bwMode="auto">
            <a:xfrm>
              <a:off x="1078" y="333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0" name="Oval 15"/>
            <p:cNvSpPr>
              <a:spLocks noChangeArrowheads="1"/>
            </p:cNvSpPr>
            <p:nvPr/>
          </p:nvSpPr>
          <p:spPr bwMode="auto">
            <a:xfrm>
              <a:off x="1075" y="327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Oval 16"/>
            <p:cNvSpPr>
              <a:spLocks noChangeArrowheads="1"/>
            </p:cNvSpPr>
            <p:nvPr/>
          </p:nvSpPr>
          <p:spPr bwMode="auto">
            <a:xfrm>
              <a:off x="1074" y="264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17"/>
            <p:cNvSpPr>
              <a:spLocks noChangeShapeType="1"/>
            </p:cNvSpPr>
            <p:nvPr/>
          </p:nvSpPr>
          <p:spPr bwMode="auto">
            <a:xfrm>
              <a:off x="1074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3" name="Line 18"/>
            <p:cNvSpPr>
              <a:spLocks noChangeShapeType="1"/>
            </p:cNvSpPr>
            <p:nvPr/>
          </p:nvSpPr>
          <p:spPr bwMode="auto">
            <a:xfrm>
              <a:off x="1387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4" name="Rectangle 19"/>
            <p:cNvSpPr>
              <a:spLocks noChangeArrowheads="1"/>
            </p:cNvSpPr>
            <p:nvPr/>
          </p:nvSpPr>
          <p:spPr bwMode="auto">
            <a:xfrm>
              <a:off x="1074" y="264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5" name="Oval 20"/>
            <p:cNvSpPr>
              <a:spLocks noChangeArrowheads="1"/>
            </p:cNvSpPr>
            <p:nvPr/>
          </p:nvSpPr>
          <p:spPr bwMode="auto">
            <a:xfrm>
              <a:off x="1071" y="258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6" name="Oval 21"/>
            <p:cNvSpPr>
              <a:spLocks noChangeArrowheads="1"/>
            </p:cNvSpPr>
            <p:nvPr/>
          </p:nvSpPr>
          <p:spPr bwMode="auto">
            <a:xfrm>
              <a:off x="1757" y="264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Line 22"/>
            <p:cNvSpPr>
              <a:spLocks noChangeShapeType="1"/>
            </p:cNvSpPr>
            <p:nvPr/>
          </p:nvSpPr>
          <p:spPr bwMode="auto">
            <a:xfrm>
              <a:off x="1757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8" name="Line 23"/>
            <p:cNvSpPr>
              <a:spLocks noChangeShapeType="1"/>
            </p:cNvSpPr>
            <p:nvPr/>
          </p:nvSpPr>
          <p:spPr bwMode="auto">
            <a:xfrm>
              <a:off x="2069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Rectangle 24"/>
            <p:cNvSpPr>
              <a:spLocks noChangeArrowheads="1"/>
            </p:cNvSpPr>
            <p:nvPr/>
          </p:nvSpPr>
          <p:spPr bwMode="auto">
            <a:xfrm>
              <a:off x="1757" y="263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0" name="Oval 25"/>
            <p:cNvSpPr>
              <a:spLocks noChangeArrowheads="1"/>
            </p:cNvSpPr>
            <p:nvPr/>
          </p:nvSpPr>
          <p:spPr bwMode="auto">
            <a:xfrm>
              <a:off x="1760" y="258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Oval 26"/>
            <p:cNvSpPr>
              <a:spLocks noChangeArrowheads="1"/>
            </p:cNvSpPr>
            <p:nvPr/>
          </p:nvSpPr>
          <p:spPr bwMode="auto">
            <a:xfrm>
              <a:off x="1767" y="333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"/>
            <p:cNvSpPr>
              <a:spLocks noChangeShapeType="1"/>
            </p:cNvSpPr>
            <p:nvPr/>
          </p:nvSpPr>
          <p:spPr bwMode="auto">
            <a:xfrm>
              <a:off x="1767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3" name="Line 28"/>
            <p:cNvSpPr>
              <a:spLocks noChangeShapeType="1"/>
            </p:cNvSpPr>
            <p:nvPr/>
          </p:nvSpPr>
          <p:spPr bwMode="auto">
            <a:xfrm>
              <a:off x="2080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Rectangle 29"/>
            <p:cNvSpPr>
              <a:spLocks noChangeArrowheads="1"/>
            </p:cNvSpPr>
            <p:nvPr/>
          </p:nvSpPr>
          <p:spPr bwMode="auto">
            <a:xfrm>
              <a:off x="1767" y="332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5" name="Oval 30"/>
            <p:cNvSpPr>
              <a:spLocks noChangeArrowheads="1"/>
            </p:cNvSpPr>
            <p:nvPr/>
          </p:nvSpPr>
          <p:spPr bwMode="auto">
            <a:xfrm>
              <a:off x="1764" y="326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6" name="Oval 31"/>
            <p:cNvSpPr>
              <a:spLocks noChangeArrowheads="1"/>
            </p:cNvSpPr>
            <p:nvPr/>
          </p:nvSpPr>
          <p:spPr bwMode="auto">
            <a:xfrm>
              <a:off x="2332" y="299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7" name="Line 32"/>
            <p:cNvSpPr>
              <a:spLocks noChangeShapeType="1"/>
            </p:cNvSpPr>
            <p:nvPr/>
          </p:nvSpPr>
          <p:spPr bwMode="auto">
            <a:xfrm>
              <a:off x="2332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8" name="Line 33"/>
            <p:cNvSpPr>
              <a:spLocks noChangeShapeType="1"/>
            </p:cNvSpPr>
            <p:nvPr/>
          </p:nvSpPr>
          <p:spPr bwMode="auto">
            <a:xfrm>
              <a:off x="2645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" name="Rectangle 34"/>
            <p:cNvSpPr>
              <a:spLocks noChangeArrowheads="1"/>
            </p:cNvSpPr>
            <p:nvPr/>
          </p:nvSpPr>
          <p:spPr bwMode="auto">
            <a:xfrm>
              <a:off x="2332" y="298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1000" name="Oval 35"/>
            <p:cNvSpPr>
              <a:spLocks noChangeArrowheads="1"/>
            </p:cNvSpPr>
            <p:nvPr/>
          </p:nvSpPr>
          <p:spPr bwMode="auto">
            <a:xfrm>
              <a:off x="2329" y="292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" name="Freeform 36"/>
            <p:cNvSpPr>
              <a:spLocks/>
            </p:cNvSpPr>
            <p:nvPr/>
          </p:nvSpPr>
          <p:spPr bwMode="auto">
            <a:xfrm>
              <a:off x="1923" y="273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2" name="Freeform 37"/>
            <p:cNvSpPr>
              <a:spLocks/>
            </p:cNvSpPr>
            <p:nvPr/>
          </p:nvSpPr>
          <p:spPr bwMode="auto">
            <a:xfrm>
              <a:off x="1230" y="274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3" name="Freeform 38"/>
            <p:cNvSpPr>
              <a:spLocks/>
            </p:cNvSpPr>
            <p:nvPr/>
          </p:nvSpPr>
          <p:spPr bwMode="auto">
            <a:xfrm>
              <a:off x="1395" y="272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Freeform 39"/>
            <p:cNvSpPr>
              <a:spLocks/>
            </p:cNvSpPr>
            <p:nvPr/>
          </p:nvSpPr>
          <p:spPr bwMode="auto">
            <a:xfrm>
              <a:off x="2082" y="307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Freeform 40"/>
            <p:cNvSpPr>
              <a:spLocks/>
            </p:cNvSpPr>
            <p:nvPr/>
          </p:nvSpPr>
          <p:spPr bwMode="auto">
            <a:xfrm>
              <a:off x="1401" y="335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" name="Freeform 41"/>
            <p:cNvSpPr>
              <a:spLocks/>
            </p:cNvSpPr>
            <p:nvPr/>
          </p:nvSpPr>
          <p:spPr bwMode="auto">
            <a:xfrm>
              <a:off x="810" y="303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Freeform 42"/>
            <p:cNvSpPr>
              <a:spLocks/>
            </p:cNvSpPr>
            <p:nvPr/>
          </p:nvSpPr>
          <p:spPr bwMode="auto">
            <a:xfrm>
              <a:off x="1395" y="266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Freeform 43"/>
            <p:cNvSpPr>
              <a:spLocks/>
            </p:cNvSpPr>
            <p:nvPr/>
          </p:nvSpPr>
          <p:spPr bwMode="auto">
            <a:xfrm>
              <a:off x="2070" y="266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9" name="Freeform 44"/>
            <p:cNvSpPr>
              <a:spLocks/>
            </p:cNvSpPr>
            <p:nvPr/>
          </p:nvSpPr>
          <p:spPr bwMode="auto">
            <a:xfrm>
              <a:off x="753" y="223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0" name="Group 45"/>
            <p:cNvGrpSpPr>
              <a:grpSpLocks/>
            </p:cNvGrpSpPr>
            <p:nvPr/>
          </p:nvGrpSpPr>
          <p:grpSpPr bwMode="auto">
            <a:xfrm>
              <a:off x="649" y="2849"/>
              <a:ext cx="212" cy="231"/>
              <a:chOff x="2950" y="2441"/>
              <a:chExt cx="215" cy="231"/>
            </a:xfrm>
          </p:grpSpPr>
          <p:sp>
            <p:nvSpPr>
              <p:cNvPr id="8102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Text Box 4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81011" name="Group 48"/>
            <p:cNvGrpSpPr>
              <a:grpSpLocks/>
            </p:cNvGrpSpPr>
            <p:nvPr/>
          </p:nvGrpSpPr>
          <p:grpSpPr bwMode="auto">
            <a:xfrm>
              <a:off x="1819" y="3233"/>
              <a:ext cx="212" cy="231"/>
              <a:chOff x="2950" y="2441"/>
              <a:chExt cx="215" cy="231"/>
            </a:xfrm>
          </p:grpSpPr>
          <p:sp>
            <p:nvSpPr>
              <p:cNvPr id="8102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6" name="Text Box 5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81012" name="Group 51"/>
            <p:cNvGrpSpPr>
              <a:grpSpLocks/>
            </p:cNvGrpSpPr>
            <p:nvPr/>
          </p:nvGrpSpPr>
          <p:grpSpPr bwMode="auto">
            <a:xfrm>
              <a:off x="1134" y="3230"/>
              <a:ext cx="220" cy="231"/>
              <a:chOff x="2946" y="2441"/>
              <a:chExt cx="223" cy="231"/>
            </a:xfrm>
          </p:grpSpPr>
          <p:sp>
            <p:nvSpPr>
              <p:cNvPr id="8102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Text Box 5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1013" name="Group 54"/>
            <p:cNvGrpSpPr>
              <a:grpSpLocks/>
            </p:cNvGrpSpPr>
            <p:nvPr/>
          </p:nvGrpSpPr>
          <p:grpSpPr bwMode="auto">
            <a:xfrm>
              <a:off x="1809" y="2543"/>
              <a:ext cx="220" cy="231"/>
              <a:chOff x="2946" y="2441"/>
              <a:chExt cx="223" cy="231"/>
            </a:xfrm>
          </p:grpSpPr>
          <p:sp>
            <p:nvSpPr>
              <p:cNvPr id="8102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Text Box 56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1014" name="Group 57"/>
            <p:cNvGrpSpPr>
              <a:grpSpLocks/>
            </p:cNvGrpSpPr>
            <p:nvPr/>
          </p:nvGrpSpPr>
          <p:grpSpPr bwMode="auto">
            <a:xfrm>
              <a:off x="1130" y="2543"/>
              <a:ext cx="212" cy="231"/>
              <a:chOff x="2951" y="2441"/>
              <a:chExt cx="215" cy="231"/>
            </a:xfrm>
          </p:grpSpPr>
          <p:sp>
            <p:nvSpPr>
              <p:cNvPr id="8101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Text Box 59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81015" name="Group 60"/>
            <p:cNvGrpSpPr>
              <a:grpSpLocks/>
            </p:cNvGrpSpPr>
            <p:nvPr/>
          </p:nvGrpSpPr>
          <p:grpSpPr bwMode="auto">
            <a:xfrm>
              <a:off x="2396" y="2891"/>
              <a:ext cx="204" cy="231"/>
              <a:chOff x="2954" y="2441"/>
              <a:chExt cx="207" cy="231"/>
            </a:xfrm>
          </p:grpSpPr>
          <p:sp>
            <p:nvSpPr>
              <p:cNvPr id="8101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81016" name="Line 63"/>
            <p:cNvSpPr>
              <a:spLocks noChangeShapeType="1"/>
            </p:cNvSpPr>
            <p:nvPr/>
          </p:nvSpPr>
          <p:spPr bwMode="auto">
            <a:xfrm>
              <a:off x="804" y="302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900" name="Text Box 124"/>
          <p:cNvSpPr txBox="1">
            <a:spLocks noChangeArrowheads="1"/>
          </p:cNvSpPr>
          <p:nvPr/>
        </p:nvSpPr>
        <p:spPr bwMode="auto">
          <a:xfrm>
            <a:off x="609600" y="5745163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 and D think that this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is the path to C</a:t>
            </a:r>
          </a:p>
        </p:txBody>
      </p:sp>
      <p:sp>
        <p:nvSpPr>
          <p:cNvPr id="971901" name="Text Box 125"/>
          <p:cNvSpPr txBox="1">
            <a:spLocks noChangeArrowheads="1"/>
          </p:cNvSpPr>
          <p:nvPr/>
        </p:nvSpPr>
        <p:spPr bwMode="auto">
          <a:xfrm>
            <a:off x="49530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E thinks that this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is the path to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62525" y="3429000"/>
            <a:ext cx="3571875" cy="2236788"/>
            <a:chOff x="4962525" y="3429000"/>
            <a:chExt cx="3571875" cy="2236788"/>
          </a:xfrm>
        </p:grpSpPr>
        <p:grpSp>
          <p:nvGrpSpPr>
            <p:cNvPr id="3" name="Group 2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80909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0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1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2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3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4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15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6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7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8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9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0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4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9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0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3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5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6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8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9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40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950" name="Group 105"/>
              <p:cNvGrpSpPr>
                <a:grpSpLocks/>
              </p:cNvGrpSpPr>
              <p:nvPr/>
            </p:nvGrpSpPr>
            <p:grpSpPr bwMode="auto">
              <a:xfrm>
                <a:off x="5154613" y="4522788"/>
                <a:ext cx="336550" cy="366713"/>
                <a:chOff x="2950" y="2441"/>
                <a:chExt cx="215" cy="231"/>
              </a:xfrm>
            </p:grpSpPr>
            <p:sp>
              <p:nvSpPr>
                <p:cNvPr id="809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0951" name="Group 108"/>
              <p:cNvGrpSpPr>
                <a:grpSpLocks/>
              </p:cNvGrpSpPr>
              <p:nvPr/>
            </p:nvGrpSpPr>
            <p:grpSpPr bwMode="auto">
              <a:xfrm>
                <a:off x="7011988" y="5132388"/>
                <a:ext cx="336550" cy="366713"/>
                <a:chOff x="2950" y="2441"/>
                <a:chExt cx="215" cy="231"/>
              </a:xfrm>
            </p:grpSpPr>
            <p:sp>
              <p:nvSpPr>
                <p:cNvPr id="80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80952" name="Group 111"/>
              <p:cNvGrpSpPr>
                <a:grpSpLocks/>
              </p:cNvGrpSpPr>
              <p:nvPr/>
            </p:nvGrpSpPr>
            <p:grpSpPr bwMode="auto">
              <a:xfrm>
                <a:off x="5924550" y="5127625"/>
                <a:ext cx="349250" cy="366713"/>
                <a:chOff x="2946" y="2441"/>
                <a:chExt cx="223" cy="231"/>
              </a:xfrm>
            </p:grpSpPr>
            <p:sp>
              <p:nvSpPr>
                <p:cNvPr id="809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80953" name="Group 114"/>
              <p:cNvGrpSpPr>
                <a:grpSpLocks/>
              </p:cNvGrpSpPr>
              <p:nvPr/>
            </p:nvGrpSpPr>
            <p:grpSpPr bwMode="auto">
              <a:xfrm>
                <a:off x="6996113" y="4037013"/>
                <a:ext cx="349250" cy="366713"/>
                <a:chOff x="2946" y="2441"/>
                <a:chExt cx="223" cy="231"/>
              </a:xfrm>
            </p:grpSpPr>
            <p:sp>
              <p:nvSpPr>
                <p:cNvPr id="809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0954" name="Group 117"/>
              <p:cNvGrpSpPr>
                <a:grpSpLocks/>
              </p:cNvGrpSpPr>
              <p:nvPr/>
            </p:nvGrpSpPr>
            <p:grpSpPr bwMode="auto">
              <a:xfrm>
                <a:off x="5918200" y="4037013"/>
                <a:ext cx="336550" cy="366713"/>
                <a:chOff x="2951" y="2441"/>
                <a:chExt cx="215" cy="231"/>
              </a:xfrm>
            </p:grpSpPr>
            <p:sp>
              <p:nvSpPr>
                <p:cNvPr id="809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51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80955" name="Group 120"/>
              <p:cNvGrpSpPr>
                <a:grpSpLocks/>
              </p:cNvGrpSpPr>
              <p:nvPr/>
            </p:nvGrpSpPr>
            <p:grpSpPr bwMode="auto">
              <a:xfrm>
                <a:off x="7927975" y="4589463"/>
                <a:ext cx="323850" cy="366713"/>
                <a:chOff x="2954" y="2441"/>
                <a:chExt cx="207" cy="231"/>
              </a:xfrm>
            </p:grpSpPr>
            <p:sp>
              <p:nvSpPr>
                <p:cNvPr id="809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54" y="2441"/>
                  <a:ext cx="20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8095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&quot;No&quot; Symbol 3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2057400" y="5094287"/>
            <a:ext cx="5029200" cy="468313"/>
            <a:chOff x="1296" y="3216"/>
            <a:chExt cx="3168" cy="295"/>
          </a:xfrm>
        </p:grpSpPr>
        <p:sp>
          <p:nvSpPr>
            <p:cNvPr id="80905" name="Oval 128"/>
            <p:cNvSpPr>
              <a:spLocks noChangeArrowheads="1"/>
            </p:cNvSpPr>
            <p:nvPr/>
          </p:nvSpPr>
          <p:spPr bwMode="auto">
            <a:xfrm>
              <a:off x="129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129"/>
            <p:cNvSpPr>
              <a:spLocks noChangeArrowheads="1"/>
            </p:cNvSpPr>
            <p:nvPr/>
          </p:nvSpPr>
          <p:spPr bwMode="auto">
            <a:xfrm>
              <a:off x="393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907" name="AutoShape 130"/>
            <p:cNvCxnSpPr>
              <a:cxnSpLocks noChangeShapeType="1"/>
              <a:stCxn id="80905" idx="5"/>
              <a:endCxn id="80906" idx="3"/>
            </p:cNvCxnSpPr>
            <p:nvPr/>
          </p:nvCxnSpPr>
          <p:spPr bwMode="auto">
            <a:xfrm rot="16200000" flipH="1">
              <a:off x="2879" y="2339"/>
              <a:ext cx="1" cy="2266"/>
            </a:xfrm>
            <a:prstGeom prst="curvedConnector3">
              <a:avLst>
                <a:gd name="adj1" fmla="val 17700000"/>
              </a:avLst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8" name="Rectangle 131"/>
            <p:cNvSpPr>
              <a:spLocks noChangeArrowheads="1"/>
            </p:cNvSpPr>
            <p:nvPr/>
          </p:nvSpPr>
          <p:spPr bwMode="auto">
            <a:xfrm>
              <a:off x="2554" y="3223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Loop!</a:t>
              </a:r>
            </a:p>
          </p:txBody>
        </p:sp>
      </p:grp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971900" grpId="0"/>
      <p:bldP spid="9719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 Vector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Learn-By-Doing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Let’s try to collectively develop</a:t>
            </a:r>
            <a:br>
              <a:rPr lang="en-US" dirty="0" smtClean="0"/>
            </a:br>
            <a:r>
              <a:rPr lang="en-US" dirty="0" smtClean="0"/>
              <a:t> distance-vector routing from first principles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Your job: find the (route to) the youngest person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Ground Rules</a:t>
            </a:r>
          </a:p>
          <a:p>
            <a:pPr lvl="1"/>
            <a:r>
              <a:rPr lang="en-US" b="1" dirty="0" smtClean="0"/>
              <a:t>You </a:t>
            </a:r>
            <a:r>
              <a:rPr lang="en-US" b="1" dirty="0"/>
              <a:t>may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your </a:t>
            </a:r>
            <a:r>
              <a:rPr lang="en-US" dirty="0" smtClean="0"/>
              <a:t>seat, nor shout loudly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the class </a:t>
            </a:r>
            <a:endParaRPr lang="en-US" dirty="0" smtClean="0"/>
          </a:p>
          <a:p>
            <a:pPr lvl="1"/>
            <a:r>
              <a:rPr lang="en-US" b="1" dirty="0" smtClean="0"/>
              <a:t>You may</a:t>
            </a:r>
            <a:r>
              <a:rPr lang="en-US" dirty="0"/>
              <a:t> </a:t>
            </a:r>
            <a:r>
              <a:rPr lang="en-US" dirty="0" smtClean="0"/>
              <a:t>talk with your immediate neighbors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(N-S-E-W only) </a:t>
            </a:r>
            <a:br>
              <a:rPr lang="en-US" dirty="0" smtClean="0"/>
            </a:br>
            <a:r>
              <a:rPr lang="en-US" dirty="0" smtClean="0"/>
              <a:t> (hint: “</a:t>
            </a:r>
            <a:r>
              <a:rPr lang="en-US" dirty="0"/>
              <a:t>exchange updates</a:t>
            </a:r>
            <a:r>
              <a:rPr lang="en-US" dirty="0" smtClean="0"/>
              <a:t>” with them)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sz="2400" dirty="0" smtClean="0"/>
              <a:t>At the end of </a:t>
            </a:r>
            <a:r>
              <a:rPr lang="en-US" sz="2400" dirty="0" smtClean="0">
                <a:solidFill>
                  <a:srgbClr val="FF0000"/>
                </a:solidFill>
              </a:rPr>
              <a:t>5 minutes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 will pick a victim and ask: </a:t>
            </a:r>
          </a:p>
          <a:p>
            <a:pPr lvl="1"/>
            <a:r>
              <a:rPr lang="en-US" dirty="0" smtClean="0"/>
              <a:t>who is the youngest person in the room? (</a:t>
            </a:r>
            <a:r>
              <a:rPr lang="en-US" dirty="0" err="1" smtClean="0"/>
              <a:t>date&amp;name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of your neighbors first told you this info.?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Distance-Vector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Distributed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5486400" y="1905000"/>
            <a:ext cx="2667000" cy="6858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114800" y="4876800"/>
            <a:ext cx="2667000" cy="6858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791200" y="3657600"/>
            <a:ext cx="2667000" cy="6858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62000" y="5715000"/>
            <a:ext cx="2667000" cy="6858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143000"/>
            <a:ext cx="2667000" cy="6858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57200" y="2057400"/>
            <a:ext cx="2667000" cy="6858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2819400" y="2895600"/>
            <a:ext cx="2667000" cy="6858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76200" y="32766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6200" y="914400"/>
            <a:ext cx="2667000" cy="6858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096000" y="4648200"/>
            <a:ext cx="2667000" cy="6858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Destination</a:t>
            </a:r>
            <a:endParaRPr lang="en-US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57200" y="49530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8392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knows the links to its neighbors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flood this information to the whole network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has provisional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shortest path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to </a:t>
            </a:r>
            <a:br>
              <a:rPr lang="en-US" altLang="ja-JP" dirty="0" smtClean="0">
                <a:latin typeface="Arial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every</a:t>
            </a:r>
            <a:r>
              <a:rPr lang="en-US" altLang="ja-JP" dirty="0" smtClean="0">
                <a:latin typeface="Arial" charset="0"/>
              </a:rPr>
              <a:t> other router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 Router A: </a:t>
            </a:r>
            <a:r>
              <a:rPr lang="ja-JP" alt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 can get to router B with cost </a:t>
            </a:r>
            <a:r>
              <a:rPr lang="en-US" altLang="ja-JP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ja-JP" alt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Routers exchange </a:t>
            </a:r>
            <a:r>
              <a:rPr lang="en-US" dirty="0" smtClean="0">
                <a:latin typeface="Arial" charset="0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distance vector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information with their neighboring routers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because one entry per destination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Routers look over the set of options offered by their neighbors and select the best one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Iterative </a:t>
            </a:r>
            <a:r>
              <a:rPr lang="en-US" dirty="0">
                <a:latin typeface="Arial" charset="0"/>
              </a:rPr>
              <a:t>process converges </a:t>
            </a:r>
            <a:r>
              <a:rPr lang="en-US" dirty="0" smtClean="0">
                <a:latin typeface="Arial" charset="0"/>
              </a:rPr>
              <a:t>to set </a:t>
            </a:r>
            <a:r>
              <a:rPr lang="en-US" dirty="0">
                <a:latin typeface="Arial" charset="0"/>
              </a:rPr>
              <a:t>of shortest paths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inconvenient aspects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we use a </a:t>
            </a:r>
            <a:r>
              <a:rPr lang="en-US" dirty="0"/>
              <a:t>non-additive </a:t>
            </a:r>
            <a:r>
              <a:rPr lang="en-US" dirty="0" smtClean="0"/>
              <a:t>metric?</a:t>
            </a:r>
          </a:p>
          <a:p>
            <a:pPr lvl="1"/>
            <a:r>
              <a:rPr lang="en-US" dirty="0" smtClean="0"/>
              <a:t>E.g., maximal capacity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if routers don’t use the same metric?</a:t>
            </a:r>
          </a:p>
          <a:p>
            <a:pPr lvl="1"/>
            <a:r>
              <a:rPr lang="en-US" dirty="0" smtClean="0"/>
              <a:t>I want low delay, you want low loss rate?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nodes lie?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Use Any Metric?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said that we can pick any metric.  Really?</a:t>
            </a:r>
          </a:p>
          <a:p>
            <a:r>
              <a:rPr lang="en-US" dirty="0" smtClean="0"/>
              <a:t>What about maximizing capacity?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All nodes want to maximize capacity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 high capacity link gets reduced to low capacity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3810000"/>
            <a:ext cx="0" cy="2133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3124200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102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200" y="4267200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4864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114800" y="2514600"/>
            <a:ext cx="990600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43"/>
          <p:cNvSpPr txBox="1">
            <a:spLocks noChangeArrowheads="1"/>
          </p:cNvSpPr>
          <p:nvPr/>
        </p:nvSpPr>
        <p:spPr bwMode="auto">
          <a:xfrm>
            <a:off x="304800" y="13716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err="1" smtClean="0">
                <a:latin typeface="Times New Roman" charset="0"/>
              </a:rPr>
              <a:t>Problem:“cost</a:t>
            </a:r>
            <a:r>
              <a:rPr lang="en-US" sz="3200" b="0" i="1" dirty="0" smtClean="0">
                <a:latin typeface="Times New Roman" charset="0"/>
              </a:rPr>
              <a:t>” does not change around loop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381000" y="60960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smtClean="0">
                <a:latin typeface="Times New Roman" charset="0"/>
              </a:rPr>
              <a:t>Additive measures avoid this problem!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agreement on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nodes choose their paths according to different criteria, then bad things might happen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A</a:t>
            </a:r>
            <a:r>
              <a:rPr lang="en-US" dirty="0" smtClean="0"/>
              <a:t> is minimizing latency</a:t>
            </a:r>
          </a:p>
          <a:p>
            <a:pPr lvl="1"/>
            <a:r>
              <a:rPr lang="en-US" dirty="0" smtClean="0"/>
              <a:t>Node B is minimizing loss rate</a:t>
            </a:r>
          </a:p>
          <a:p>
            <a:pPr lvl="1"/>
            <a:r>
              <a:rPr lang="en-US" dirty="0" smtClean="0"/>
              <a:t>Node C is minimizing price</a:t>
            </a:r>
          </a:p>
          <a:p>
            <a:r>
              <a:rPr lang="en-US" dirty="0" smtClean="0"/>
              <a:t>Any of those goals are fine, if globally adopted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a problem when nodes use different criteria</a:t>
            </a:r>
          </a:p>
          <a:p>
            <a:pPr lvl="6"/>
            <a:endParaRPr lang="en-US" dirty="0"/>
          </a:p>
          <a:p>
            <a:r>
              <a:rPr lang="en-US" dirty="0" smtClean="0"/>
              <a:t>Consider a routing algorithm where paths are described by delay, cost, loss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2895600" y="175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88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26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3962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25400" y="1295400"/>
            <a:ext cx="3200400" cy="762000"/>
          </a:xfrm>
          <a:prstGeom prst="wedgeRoundRectCallout">
            <a:avLst>
              <a:gd name="adj1" fmla="val -2053"/>
              <a:gd name="adj2" fmla="val 7810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price, </a:t>
            </a:r>
          </a:p>
          <a:p>
            <a:pPr algn="ctr"/>
            <a:r>
              <a:rPr lang="en-US" dirty="0" smtClean="0">
                <a:latin typeface="+mn-lt"/>
              </a:rPr>
              <a:t>then loss</a:t>
            </a:r>
            <a:endParaRPr lang="en-US" dirty="0">
              <a:latin typeface="+mn-lt"/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5715000" y="1295400"/>
            <a:ext cx="3200400" cy="762000"/>
          </a:xfrm>
          <a:prstGeom prst="wedgeRoundRectCallout">
            <a:avLst>
              <a:gd name="adj1" fmla="val 2709"/>
              <a:gd name="adj2" fmla="val 66436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delay,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price</a:t>
            </a:r>
            <a:endParaRPr lang="en-US" dirty="0">
              <a:latin typeface="+mn-lt"/>
            </a:endParaRPr>
          </a:p>
        </p:txBody>
      </p:sp>
      <p:sp>
        <p:nvSpPr>
          <p:cNvPr id="124" name="AutoShape 11"/>
          <p:cNvSpPr>
            <a:spLocks noChangeArrowheads="1"/>
          </p:cNvSpPr>
          <p:nvPr/>
        </p:nvSpPr>
        <p:spPr bwMode="auto">
          <a:xfrm>
            <a:off x="5257800" y="3200400"/>
            <a:ext cx="3886200" cy="838200"/>
          </a:xfrm>
          <a:prstGeom prst="wedgeRoundRectCallout">
            <a:avLst>
              <a:gd name="adj1" fmla="val -68089"/>
              <a:gd name="adj2" fmla="val 14618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loss,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delay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1173162"/>
          </a:xfrm>
        </p:spPr>
        <p:txBody>
          <a:bodyPr/>
          <a:lstStyle/>
          <a:p>
            <a:r>
              <a:rPr lang="en-US" dirty="0" smtClean="0"/>
              <a:t>Must agree on loop-avoiding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nodes minimize same metric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And that metric increases around 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Then process is guaranteed to converge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routers lie?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router claims a 1-hop path to everywhere?</a:t>
            </a:r>
          </a:p>
          <a:p>
            <a:pPr lvl="3"/>
            <a:endParaRPr lang="en-US" dirty="0"/>
          </a:p>
          <a:p>
            <a:r>
              <a:rPr lang="en-US" dirty="0" smtClean="0"/>
              <a:t>All traffic from nearby routers gets sent there</a:t>
            </a:r>
          </a:p>
          <a:p>
            <a:pPr lvl="4"/>
            <a:endParaRPr lang="en-US" dirty="0"/>
          </a:p>
          <a:p>
            <a:r>
              <a:rPr lang="en-US" dirty="0" smtClean="0"/>
              <a:t>How can you tell if they are lying?</a:t>
            </a:r>
          </a:p>
          <a:p>
            <a:pPr lvl="4"/>
            <a:endParaRPr lang="en-US" dirty="0"/>
          </a:p>
          <a:p>
            <a:r>
              <a:rPr lang="en-US" dirty="0" smtClean="0"/>
              <a:t>Can this happen in real life?</a:t>
            </a:r>
          </a:p>
          <a:p>
            <a:pPr lvl="1"/>
            <a:r>
              <a:rPr lang="en-US" dirty="0" smtClean="0"/>
              <a:t>It has, several times….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47937"/>
          </a:xfrm>
        </p:spPr>
        <p:txBody>
          <a:bodyPr/>
          <a:lstStyle/>
          <a:p>
            <a:r>
              <a:rPr lang="en-US" sz="3200" dirty="0" smtClean="0"/>
              <a:t>Core idea</a:t>
            </a:r>
          </a:p>
          <a:p>
            <a:pPr lvl="1"/>
            <a:r>
              <a:rPr lang="en-US" sz="2800" dirty="0" smtClean="0"/>
              <a:t>LS: tell all nodes about your immediate neighbors</a:t>
            </a:r>
          </a:p>
          <a:p>
            <a:pPr lvl="1"/>
            <a:r>
              <a:rPr lang="en-US" sz="2800" dirty="0" smtClean="0"/>
              <a:t>DV: tell your immediate neighbors about (your least cost distance to) all nodes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r>
              <a:rPr lang="en-US" sz="2400" dirty="0" smtClean="0"/>
              <a:t>LS: each node learns the complete network map; each node computes shortest paths independently and in parallel</a:t>
            </a:r>
          </a:p>
          <a:p>
            <a:endParaRPr lang="en-US" sz="2400" dirty="0" smtClean="0"/>
          </a:p>
          <a:p>
            <a:r>
              <a:rPr lang="en-US" sz="2400" dirty="0" smtClean="0"/>
              <a:t>DV</a:t>
            </a:r>
            <a:r>
              <a:rPr lang="en-US" sz="2400" dirty="0"/>
              <a:t>: </a:t>
            </a:r>
            <a:r>
              <a:rPr lang="en-US" sz="2400" dirty="0" smtClean="0"/>
              <a:t>no </a:t>
            </a:r>
            <a:r>
              <a:rPr lang="en-US" sz="2400" dirty="0"/>
              <a:t>node has the complete picture</a:t>
            </a:r>
            <a:r>
              <a:rPr lang="en-US" sz="2400" dirty="0" smtClean="0"/>
              <a:t>; nodes cooperate to compute shortest paths in a distributed manner</a:t>
            </a:r>
            <a:endParaRPr lang="en-US" sz="2400" dirty="0"/>
          </a:p>
          <a:p>
            <a:endParaRPr lang="en-US" sz="2400" dirty="0" smtClean="0"/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 smtClean="0">
                <a:solidFill>
                  <a:srgbClr val="000090"/>
                </a:solidFill>
              </a:rPr>
              <a:t>higher messaging overhead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>
                <a:solidFill>
                  <a:srgbClr val="000090"/>
                </a:solidFill>
              </a:rPr>
              <a:t>higher processing complexity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is l</a:t>
            </a:r>
            <a:r>
              <a:rPr lang="en-US" dirty="0" smtClean="0">
                <a:solidFill>
                  <a:srgbClr val="000090"/>
                </a:solidFill>
              </a:rPr>
              <a:t>ess vulnerable to looping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9624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Message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/>
              <a:t>complexity</a:t>
            </a:r>
          </a:p>
          <a:p>
            <a:r>
              <a:rPr lang="en-US" sz="2000" dirty="0"/>
              <a:t>LS: O</a:t>
            </a:r>
            <a:r>
              <a:rPr lang="en-US" sz="2000" dirty="0" smtClean="0"/>
              <a:t>(</a:t>
            </a:r>
            <a:r>
              <a:rPr lang="en-US" sz="2000" dirty="0" err="1" smtClean="0"/>
              <a:t>NxE</a:t>
            </a:r>
            <a:r>
              <a:rPr lang="en-US" sz="2000" dirty="0" smtClean="0"/>
              <a:t>) </a:t>
            </a:r>
            <a:r>
              <a:rPr lang="en-US" sz="2000" dirty="0"/>
              <a:t>messages; </a:t>
            </a:r>
            <a:endParaRPr lang="en-US" sz="2000" dirty="0" smtClean="0"/>
          </a:p>
          <a:p>
            <a:pPr lvl="1"/>
            <a:r>
              <a:rPr lang="en-US" sz="1600" dirty="0" smtClean="0"/>
              <a:t>N is #nodes</a:t>
            </a:r>
            <a:r>
              <a:rPr lang="en-US" sz="1600" dirty="0"/>
              <a:t>; </a:t>
            </a:r>
            <a:r>
              <a:rPr lang="en-US" sz="1600" dirty="0" smtClean="0"/>
              <a:t>E is #edges</a:t>
            </a:r>
            <a:endParaRPr lang="en-US" sz="1600" dirty="0"/>
          </a:p>
          <a:p>
            <a:r>
              <a:rPr lang="en-US" sz="2000" dirty="0"/>
              <a:t>DV: O</a:t>
            </a:r>
            <a:r>
              <a:rPr lang="en-US" sz="2000" dirty="0" smtClean="0"/>
              <a:t>(#Iterations x E)</a:t>
            </a:r>
          </a:p>
          <a:p>
            <a:pPr lvl="1"/>
            <a:r>
              <a:rPr lang="en-US" sz="1600" dirty="0" smtClean="0"/>
              <a:t>where </a:t>
            </a:r>
            <a:r>
              <a:rPr lang="en-US" sz="1600" dirty="0"/>
              <a:t>#Iterations is ideally </a:t>
            </a:r>
            <a:br>
              <a:rPr lang="en-US" sz="1600" dirty="0"/>
            </a:br>
            <a:r>
              <a:rPr lang="en-US" sz="1600" dirty="0" smtClean="0"/>
              <a:t>O(</a:t>
            </a:r>
            <a:r>
              <a:rPr lang="en-US" sz="1600" dirty="0"/>
              <a:t>network diameter) </a:t>
            </a:r>
            <a:r>
              <a:rPr lang="en-US" sz="1600" dirty="0" smtClean="0"/>
              <a:t>but varies </a:t>
            </a:r>
            <a:r>
              <a:rPr lang="en-US" sz="1600" dirty="0"/>
              <a:t>due to routing loops or </a:t>
            </a:r>
            <a:r>
              <a:rPr lang="en-US" sz="1600" dirty="0" smtClean="0"/>
              <a:t>the </a:t>
            </a:r>
            <a:br>
              <a:rPr lang="en-US" sz="1600" dirty="0" smtClean="0"/>
            </a:br>
            <a:r>
              <a:rPr lang="en-US" sz="1600" dirty="0" smtClean="0"/>
              <a:t>count</a:t>
            </a:r>
            <a:r>
              <a:rPr lang="en-US" sz="1600" dirty="0"/>
              <a:t>-to-infinity </a:t>
            </a:r>
            <a:r>
              <a:rPr lang="en-US" sz="1600" dirty="0" smtClean="0"/>
              <a:t>problem</a:t>
            </a:r>
            <a:endParaRPr lang="en-US" sz="1600" dirty="0"/>
          </a:p>
          <a:p>
            <a:pPr>
              <a:buFont typeface="Wingdings" charset="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Processing </a:t>
            </a:r>
            <a:r>
              <a:rPr lang="en-US" sz="2000" dirty="0" smtClean="0"/>
              <a:t>complexity</a:t>
            </a:r>
            <a:endParaRPr lang="en-US" sz="2000" dirty="0"/>
          </a:p>
          <a:p>
            <a:r>
              <a:rPr lang="en-US" sz="2000" dirty="0"/>
              <a:t>LS: O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DV: </a:t>
            </a:r>
            <a:r>
              <a:rPr lang="en-US" sz="2000" dirty="0" smtClean="0"/>
              <a:t>O(#Iterations x N)</a:t>
            </a:r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148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solidFill>
                  <a:srgbClr val="008000"/>
                </a:solidFill>
              </a:rPr>
              <a:t>Robustness:</a:t>
            </a:r>
            <a:r>
              <a:rPr lang="en-US" sz="2000" dirty="0"/>
              <a:t> what happens if router malfunctions?</a:t>
            </a:r>
          </a:p>
          <a:p>
            <a:r>
              <a:rPr lang="en-US" sz="2000" dirty="0"/>
              <a:t>LS: 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link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 computes only its </a:t>
            </a:r>
            <a:r>
              <a:rPr lang="en-US" sz="1800" i="1" dirty="0"/>
              <a:t>own</a:t>
            </a:r>
            <a:r>
              <a:rPr lang="en-US" sz="1800" dirty="0"/>
              <a:t> table</a:t>
            </a:r>
          </a:p>
          <a:p>
            <a:r>
              <a:rPr lang="en-US" sz="2000" dirty="0"/>
              <a:t>DV: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path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table used by others; error </a:t>
            </a:r>
            <a:r>
              <a:rPr lang="en-US" sz="1800" dirty="0" smtClean="0"/>
              <a:t>propagates </a:t>
            </a:r>
            <a:r>
              <a:rPr lang="en-US" sz="1800" dirty="0"/>
              <a:t>through network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Just the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 and distance-vector are the deployed routing paradigms for intra-domain routing </a:t>
            </a:r>
          </a:p>
          <a:p>
            <a:endParaRPr lang="en-US" dirty="0"/>
          </a:p>
          <a:p>
            <a:r>
              <a:rPr lang="en-US" dirty="0" smtClean="0"/>
              <a:t>Inter-domain routing (BGP)</a:t>
            </a:r>
          </a:p>
          <a:p>
            <a:pPr lvl="1"/>
            <a:r>
              <a:rPr lang="en-US" dirty="0" smtClean="0"/>
              <a:t>more Part II (Principles of Communications)</a:t>
            </a:r>
          </a:p>
          <a:p>
            <a:pPr lvl="1"/>
            <a:r>
              <a:rPr lang="en-US" dirty="0" smtClean="0"/>
              <a:t>A version of DV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desirable goals for a routing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“Good” paths (least cost)</a:t>
            </a:r>
          </a:p>
          <a:p>
            <a:r>
              <a:rPr lang="en-US" dirty="0"/>
              <a:t>Fast convergence after change/failures</a:t>
            </a:r>
          </a:p>
          <a:p>
            <a:pPr lvl="1"/>
            <a:r>
              <a:rPr lang="en-US" dirty="0"/>
              <a:t>no/rare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Scalable </a:t>
            </a:r>
          </a:p>
          <a:p>
            <a:pPr lvl="1"/>
            <a:r>
              <a:rPr lang="en-US" dirty="0" smtClean="0"/>
              <a:t>#messages</a:t>
            </a:r>
          </a:p>
          <a:p>
            <a:pPr lvl="1"/>
            <a:r>
              <a:rPr lang="en-US" dirty="0" smtClean="0"/>
              <a:t>table size </a:t>
            </a:r>
          </a:p>
          <a:p>
            <a:pPr lvl="1"/>
            <a:r>
              <a:rPr lang="en-US" dirty="0" smtClean="0"/>
              <a:t>processing complexity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Rich metrics (more later)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Delivery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11662"/>
          </a:xfrm>
        </p:spPr>
        <p:txBody>
          <a:bodyPr/>
          <a:lstStyle/>
          <a:p>
            <a:r>
              <a:rPr lang="en-US" dirty="0" smtClean="0"/>
              <a:t>What if a node wants to send to more than one destination?</a:t>
            </a:r>
          </a:p>
          <a:p>
            <a:pPr lvl="1"/>
            <a:r>
              <a:rPr lang="en-US" dirty="0" smtClean="0"/>
              <a:t>broadcast: send to all</a:t>
            </a:r>
          </a:p>
          <a:p>
            <a:pPr lvl="1"/>
            <a:r>
              <a:rPr lang="en-US" dirty="0" smtClean="0"/>
              <a:t>multicast: send to all members of a group</a:t>
            </a:r>
          </a:p>
          <a:p>
            <a:pPr lvl="1"/>
            <a:r>
              <a:rPr lang="en-US" dirty="0" err="1" smtClean="0"/>
              <a:t>anycast</a:t>
            </a:r>
            <a:r>
              <a:rPr lang="en-US" dirty="0" smtClean="0"/>
              <a:t>: send to any member of a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a node wants to send along more than one path?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44116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Propagation delay</a:t>
            </a:r>
          </a:p>
          <a:p>
            <a:r>
              <a:rPr lang="en-US" sz="2400" dirty="0" smtClean="0"/>
              <a:t>Congestion</a:t>
            </a:r>
          </a:p>
          <a:p>
            <a:r>
              <a:rPr lang="en-US" sz="2400" dirty="0" smtClean="0"/>
              <a:t>Load balance</a:t>
            </a:r>
          </a:p>
          <a:p>
            <a:r>
              <a:rPr lang="en-US" sz="2400" dirty="0" smtClean="0"/>
              <a:t>Bandwidth (available, capacity, maximal, </a:t>
            </a:r>
            <a:r>
              <a:rPr lang="en-US" sz="2400" dirty="0" err="1" smtClean="0"/>
              <a:t>bbw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dirty="0" smtClean="0"/>
              <a:t>Reliability </a:t>
            </a:r>
          </a:p>
          <a:p>
            <a:r>
              <a:rPr lang="en-US" sz="2400" dirty="0" smtClean="0"/>
              <a:t>Loss rate </a:t>
            </a:r>
          </a:p>
          <a:p>
            <a:r>
              <a:rPr lang="en-US" sz="2400" dirty="0" smtClean="0"/>
              <a:t>Combinations of the above</a:t>
            </a:r>
          </a:p>
          <a:p>
            <a:pPr marL="0" indent="0">
              <a:buNone/>
            </a:pPr>
            <a:r>
              <a:rPr lang="en-US" dirty="0" smtClean="0"/>
              <a:t>In practice, operators set abstract “weights” (much like our costs); how exactly is a bit of a black art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Routing back to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the routing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Forwarding</a:t>
            </a:r>
            <a:r>
              <a:rPr lang="en-US" dirty="0"/>
              <a:t>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Architectural Components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an IP Router</a:t>
            </a: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48400" y="2622550"/>
            <a:ext cx="2518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Plane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2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ports (attached to other switches or hosts)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Ports are typically duplex (incoming</a:t>
            </a:r>
            <a:r>
              <a:rPr lang="en-US" sz="2800" dirty="0"/>
              <a:t> </a:t>
            </a:r>
            <a:r>
              <a:rPr lang="en-US" sz="2800" dirty="0" smtClean="0"/>
              <a:t>and outgoing)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3001-2294-6545-B391-9CDF8B5F13ED}" type="slidenum">
              <a:rPr lang="en-US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73063"/>
            <a:ext cx="8364538" cy="12350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Per-packet processing in an IP Router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0538"/>
            <a:ext cx="7772400" cy="449421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1. Accept packet arriving on an incoming link.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2. Lookup packet destination address in the forwarding table, to identify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3. Manipulate packet header: e.g., decrement TTL, update header checksum.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4. Send packet to the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5. Buffer packet in the queue.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6. Transmit packet onto outgoing link.</a:t>
            </a:r>
          </a:p>
        </p:txBody>
      </p:sp>
    </p:spTree>
    <p:extLst>
      <p:ext uri="{BB962C8B-B14F-4D97-AF65-F5344CB8AC3E}">
        <p14:creationId xmlns:p14="http://schemas.microsoft.com/office/powerpoint/2010/main" val="39125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9AE8-5FAD-0C4B-A01E-BB61C781D67A}" type="slidenum">
              <a:rPr lang="en-US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Lookup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IP Address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Header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133600" y="1905000"/>
            <a:ext cx="3260725" cy="519113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43036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8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4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5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55160" y="4752975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prefixes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76400" y="3733800"/>
            <a:ext cx="1981200" cy="1981200"/>
            <a:chOff x="1056" y="2352"/>
            <a:chExt cx="1248" cy="1248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grpSp>
          <p:nvGrpSpPr>
            <p:cNvPr id="43030" name="Group 18"/>
            <p:cNvGrpSpPr>
              <a:grpSpLocks/>
            </p:cNvGrpSpPr>
            <p:nvPr/>
          </p:nvGrpSpPr>
          <p:grpSpPr bwMode="auto">
            <a:xfrm>
              <a:off x="1056" y="2352"/>
              <a:ext cx="739" cy="480"/>
              <a:chOff x="1056" y="2352"/>
              <a:chExt cx="739" cy="480"/>
            </a:xfrm>
          </p:grpSpPr>
          <p:sp>
            <p:nvSpPr>
              <p:cNvPr id="43031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32" name="Text Box 20"/>
              <p:cNvSpPr txBox="1">
                <a:spLocks noChangeArrowheads="1"/>
              </p:cNvSpPr>
              <p:nvPr/>
            </p:nvSpPr>
            <p:spPr bwMode="auto">
              <a:xfrm>
                <a:off x="1056" y="2476"/>
                <a:ext cx="739" cy="213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1039812" cy="762000"/>
            <a:chOff x="1897" y="2352"/>
            <a:chExt cx="655" cy="480"/>
          </a:xfrm>
        </p:grpSpPr>
        <p:sp>
          <p:nvSpPr>
            <p:cNvPr id="43027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28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55" cy="213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Next Hop</a:t>
              </a:r>
            </a:p>
          </p:txBody>
        </p:sp>
      </p:grp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Queue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Buffer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Memory</a:t>
              </a:r>
            </a:p>
          </p:txBody>
        </p:sp>
        <p:sp>
          <p:nvSpPr>
            <p:cNvPr id="43026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042150" y="4768850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packets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</p:spTree>
    <p:extLst>
      <p:ext uri="{BB962C8B-B14F-4D97-AF65-F5344CB8AC3E}">
        <p14:creationId xmlns:p14="http://schemas.microsoft.com/office/powerpoint/2010/main" val="43122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47132" grpId="0" animBg="1"/>
      <p:bldP spid="4713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415B-1B08-0347-9FB8-53E58B47BB6F}" type="slidenum">
              <a:rPr lang="en-US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9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45141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2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43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44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46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45134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5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36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7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9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0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4512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2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0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65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45125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6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69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45123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4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45121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2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3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76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9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0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2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3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4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5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6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8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9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1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2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3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45119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0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45117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8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6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05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11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2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3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4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06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07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8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9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0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02" grpId="0" animBg="1"/>
      <p:bldP spid="48203" grpId="0" animBg="1"/>
      <p:bldP spid="4820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AB7-1E31-CC48-BA05-B8BEDA68E16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Router Architecture Overview</a:t>
            </a: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26413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charset="0"/>
              <a:buNone/>
            </a:pPr>
            <a:r>
              <a:rPr lang="en-US" dirty="0"/>
              <a:t>Two key router functions:</a:t>
            </a:r>
            <a:r>
              <a:rPr lang="en-US" sz="1800" dirty="0"/>
              <a:t> </a:t>
            </a:r>
          </a:p>
          <a:p>
            <a:r>
              <a:rPr lang="en-US" sz="2400" dirty="0"/>
              <a:t>run routing algorithms/protocol (RIP, OSPF, BGP)</a:t>
            </a:r>
          </a:p>
          <a:p>
            <a:r>
              <a:rPr lang="en-US" sz="2400" i="1" dirty="0"/>
              <a:t>forwarding </a:t>
            </a:r>
            <a:r>
              <a:rPr lang="en-US" sz="2400" dirty="0"/>
              <a:t>datagrams from incoming to outgoing link</a:t>
            </a: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2AE-8EFE-054A-9317-D28FC34BE86F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34178" name="Picture 2" descr="462 Input 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23925"/>
            <a:ext cx="54419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Input Port Functions</a:t>
            </a:r>
            <a:endParaRPr lang="en-US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2400" b="1" dirty="0"/>
              <a:t>Decentralized switching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given datagram </a:t>
            </a:r>
            <a:r>
              <a:rPr lang="en-US" sz="2000" dirty="0" err="1"/>
              <a:t>dest</a:t>
            </a:r>
            <a:r>
              <a:rPr lang="en-US" sz="2000" dirty="0"/>
              <a:t>., lookup output port using forwarding table in input port memory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goal: complete input port processing at </a:t>
            </a:r>
            <a:r>
              <a:rPr lang="ja-JP" altLang="en-US" sz="2000" dirty="0">
                <a:latin typeface="Calibri"/>
              </a:rPr>
              <a:t>‘</a:t>
            </a:r>
            <a:r>
              <a:rPr lang="en-US" sz="2000" dirty="0"/>
              <a:t>line speed</a:t>
            </a:r>
            <a:r>
              <a:rPr lang="ja-JP" altLang="en-US" sz="2000" dirty="0">
                <a:latin typeface="Calibri"/>
              </a:rPr>
              <a:t>’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queuing: if datagrams arrive faster than forwarding rate into switch fabric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3060700"/>
            <a:ext cx="2376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Physical layer:</a:t>
            </a:r>
            <a:endParaRPr lang="en-US" sz="2000"/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1979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434183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91FA-12ED-9A48-B5D4-6D953F8193EE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36226" name="Picture 2" descr="463 swtching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87475"/>
            <a:ext cx="7391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Three types of switching </a:t>
            </a:r>
            <a:r>
              <a:rPr lang="en-US" sz="3600" dirty="0" smtClean="0"/>
              <a:t>fabrics</a:t>
            </a:r>
            <a:br>
              <a:rPr lang="en-US" sz="3600" dirty="0" smtClean="0"/>
            </a:br>
            <a:r>
              <a:rPr lang="en-US" sz="3100" dirty="0" smtClean="0"/>
              <a:t>(comparison criteria: speed, contention, complexity)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18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F303-5CDB-DF49-97D6-17EC9AF6FF5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Switching Via Memory</a:t>
            </a: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First generation routers:</a:t>
            </a:r>
            <a:endParaRPr lang="en-US" sz="1800" dirty="0"/>
          </a:p>
          <a:p>
            <a:pPr marL="114300" indent="-114300"/>
            <a:r>
              <a:rPr lang="en-US" sz="2400" dirty="0"/>
              <a:t> traditional computers with switching under direct control of CPU</a:t>
            </a:r>
          </a:p>
          <a:p>
            <a:pPr marL="114300" indent="-114300"/>
            <a:r>
              <a:rPr lang="en-US" sz="2400" dirty="0"/>
              <a:t>packet copied to system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memory</a:t>
            </a:r>
          </a:p>
          <a:p>
            <a:pPr marL="114300" indent="-114300"/>
            <a:r>
              <a:rPr lang="en-US" sz="2400" dirty="0"/>
              <a:t> speed limited by memory bandwidth (2 bus crossings per datagram)</a:t>
            </a:r>
            <a:endParaRPr lang="en-US" sz="1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Input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Output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3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Memory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4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System Bus</a:t>
              </a:r>
              <a:endParaRPr lang="en-US" sz="3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4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AACA-DCE7-9340-A049-E534342A7AE8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1466850" y="2824812"/>
            <a:ext cx="7391400" cy="5184775"/>
            <a:chOff x="1002" y="245"/>
            <a:chExt cx="4656" cy="3266"/>
          </a:xfrm>
        </p:grpSpPr>
        <p:pic>
          <p:nvPicPr>
            <p:cNvPr id="438275" name="Picture 3" descr="463 swtching metho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en-US" sz="3600"/>
              <a:t>Switching Via a Bus</a:t>
            </a: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608638" cy="40719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datagram from input port memory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to output port memory via a shared bus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bus contention:</a:t>
            </a:r>
            <a:r>
              <a:rPr lang="en-US" sz="2400" dirty="0"/>
              <a:t>  switching speed limited by bus </a:t>
            </a:r>
            <a:r>
              <a:rPr lang="en-US" sz="2400" dirty="0" smtClean="0"/>
              <a:t>bandwidth</a:t>
            </a:r>
          </a:p>
          <a:p>
            <a:endParaRPr lang="en-US" sz="2400" dirty="0"/>
          </a:p>
          <a:p>
            <a:r>
              <a:rPr lang="en-US" sz="2400" dirty="0" smtClean="0"/>
              <a:t>Lots of ports?? speed up the bus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contention bus speed =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2 x port speed x port count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access and enterprise routers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05600" y="6520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5EBB-C536-E44B-A239-9A2987AEE65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C38-E02C-D04D-9221-0F40BC8275F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n-US" sz="3200"/>
              <a:t>Switching Via An Interconnection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106613"/>
            <a:ext cx="7772400" cy="3497262"/>
          </a:xfrm>
        </p:spPr>
        <p:txBody>
          <a:bodyPr/>
          <a:lstStyle/>
          <a:p>
            <a:r>
              <a:rPr lang="en-US" sz="2400"/>
              <a:t>overcome  bus bandwidth limitations</a:t>
            </a:r>
          </a:p>
          <a:p>
            <a:r>
              <a:rPr lang="en-US" sz="2400"/>
              <a:t>Banyan networks, other interconnection nets initially developed to connect processors in multiprocessor</a:t>
            </a:r>
          </a:p>
          <a:p>
            <a:r>
              <a:rPr lang="en-US" sz="2400"/>
              <a:t>advanced design: fragmenting datagram into fixed length cells, switch cells through the fabric. </a:t>
            </a:r>
          </a:p>
          <a:p>
            <a:r>
              <a:rPr lang="en-US" sz="2400"/>
              <a:t>Cisco 12000: switches 60 Gbps through the interconnection network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11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133-6D49-234D-8275-1FBC75FB2F5D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n-US" sz="3600"/>
              <a:t>Output Ports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7772400" cy="1761490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Buffering</a:t>
            </a:r>
            <a:r>
              <a:rPr lang="en-US" sz="2400" dirty="0"/>
              <a:t> required when datagrams arrive from fabric faster than the transmission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Scheduling discipline</a:t>
            </a:r>
            <a:r>
              <a:rPr lang="en-US" sz="2400" dirty="0"/>
              <a:t> chooses among queued datagrams for </a:t>
            </a:r>
            <a:r>
              <a:rPr lang="en-US" sz="2400" dirty="0" smtClean="0"/>
              <a:t>transmission</a:t>
            </a:r>
          </a:p>
          <a:p>
            <a:pPr marL="0" indent="0"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 Who goes next?</a:t>
            </a:r>
            <a:endParaRPr lang="en-US" sz="2200" dirty="0"/>
          </a:p>
        </p:txBody>
      </p:sp>
      <p:pic>
        <p:nvPicPr>
          <p:cNvPr id="440324" name="Picture 4" descr="464 Output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5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4F1-242D-684F-BC4F-CA96AE875D1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Output port queueing</a:t>
            </a:r>
            <a:endParaRPr lang="en-U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>
            <a:normAutofit fontScale="92500"/>
          </a:bodyPr>
          <a:lstStyle/>
          <a:p>
            <a:r>
              <a:rPr lang="en-US" sz="2400"/>
              <a:t>buffering when arrival rate via switch exceeds output line speed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(delay) and loss due to output port buffer overflow!</a:t>
            </a:r>
            <a:endParaRPr lang="en-US" sz="2400"/>
          </a:p>
        </p:txBody>
      </p:sp>
      <p:pic>
        <p:nvPicPr>
          <p:cNvPr id="441348" name="Picture 4" descr="04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4518-C34A-B946-96DC-41352CCB853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Input Port Queuing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en-US" sz="2400"/>
              <a:t>Fabric slower than input ports combined -&gt; queueing may occur at input queues </a:t>
            </a:r>
          </a:p>
          <a:p>
            <a:r>
              <a:rPr lang="en-US" sz="2400">
                <a:solidFill>
                  <a:srgbClr val="FF0000"/>
                </a:solidFill>
              </a:rPr>
              <a:t>Head-of-the-Line (HOL) blocking:</a:t>
            </a:r>
            <a:r>
              <a:rPr lang="en-US" sz="2400"/>
              <a:t> queued datagram at front of queue prevents others in queue from moving forward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delay and loss due to input buffer overflow!</a:t>
            </a:r>
          </a:p>
        </p:txBody>
      </p:sp>
      <p:pic>
        <p:nvPicPr>
          <p:cNvPr id="435204" name="Picture 4" descr="466 HOL B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762375"/>
            <a:ext cx="69008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8" name="Equation" r:id="rId9" imgW="457200" imgH="165100" progId="Equation.3">
                  <p:embed/>
                </p:oleObj>
              </mc:Choice>
              <mc:Fallback>
                <p:oleObj name="Equation" r:id="rId9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9" name="Equation" r:id="rId11" imgW="482600" imgH="419100" progId="Equation.3">
                  <p:embed/>
                </p:oleObj>
              </mc:Choice>
              <mc:Fallback>
                <p:oleObj name="Equation" r:id="rId11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0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6858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85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87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88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91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92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differently…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What happens when a fragment is lost?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8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4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6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rc.config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38634</TotalTime>
  <Words>9948</Words>
  <Application>Microsoft Macintosh PowerPoint</Application>
  <PresentationFormat>On-screen Show (4:3)</PresentationFormat>
  <Paragraphs>2718</Paragraphs>
  <Slides>140</Slides>
  <Notes>59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44" baseType="lpstr">
      <vt:lpstr>Office Theme</vt:lpstr>
      <vt:lpstr>Blank Presentation</vt:lpstr>
      <vt:lpstr>Equation</vt:lpstr>
      <vt:lpstr>Clip</vt:lpstr>
      <vt:lpstr>PowerPoint Presentation</vt:lpstr>
      <vt:lpstr>Topic 4: Network Layer</vt:lpstr>
      <vt:lpstr>PowerPoint Presentation</vt:lpstr>
      <vt:lpstr>Addressing (at a conceptual level)</vt:lpstr>
      <vt:lpstr>Packets (at a conceptual level)</vt:lpstr>
      <vt:lpstr>Switches/Routers</vt:lpstr>
      <vt:lpstr>A Variety of Networks</vt:lpstr>
      <vt:lpstr>Switches forward packets</vt:lpstr>
      <vt:lpstr>Forwarding Decisions</vt:lpstr>
      <vt:lpstr>Forwarding vs Routing</vt:lpstr>
      <vt:lpstr>Context and Terminology</vt:lpstr>
      <vt:lpstr>Context and Terminology</vt:lpstr>
      <vt:lpstr>Routing Protocols </vt:lpstr>
      <vt:lpstr>Internet Routing</vt:lpstr>
      <vt:lpstr>Addressing (for now)</vt:lpstr>
      <vt:lpstr>Outline </vt:lpstr>
      <vt:lpstr>Link-State</vt:lpstr>
      <vt:lpstr>Link State Routing</vt:lpstr>
      <vt:lpstr>Link State Routing</vt:lpstr>
      <vt:lpstr>Link State Routing</vt:lpstr>
      <vt:lpstr>Dijkstra’s Shortest Path Algorithm</vt:lpstr>
      <vt:lpstr>Example</vt:lpstr>
      <vt:lpstr>Notation</vt:lpstr>
      <vt:lpstr>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The Forwarding Table</vt:lpstr>
      <vt:lpstr>Issue #1: Scalability</vt:lpstr>
      <vt:lpstr>Issue#2: Transient Disruptions</vt:lpstr>
      <vt:lpstr>Distance Vector</vt:lpstr>
      <vt:lpstr>Learn-By-Doing</vt:lpstr>
      <vt:lpstr>Experiment</vt:lpstr>
      <vt:lpstr>Go!</vt:lpstr>
      <vt:lpstr>Distance-Vector</vt:lpstr>
      <vt:lpstr>Example of Distributed Computation</vt:lpstr>
      <vt:lpstr>Distance Vector Routing</vt:lpstr>
      <vt:lpstr>A few other inconvenient aspects</vt:lpstr>
      <vt:lpstr>Can You Use Any Metric?</vt:lpstr>
      <vt:lpstr>What Happens Here?</vt:lpstr>
      <vt:lpstr>No agreement on metrics?</vt:lpstr>
      <vt:lpstr>What Happens Here?</vt:lpstr>
      <vt:lpstr>Must agree on loop-avoiding metric</vt:lpstr>
      <vt:lpstr>What happens when routers lie?</vt:lpstr>
      <vt:lpstr>Link State vs. Distance Vector</vt:lpstr>
      <vt:lpstr>Link State vs. Distance Vector</vt:lpstr>
      <vt:lpstr>Link State vs. Distance Vector</vt:lpstr>
      <vt:lpstr>Routing: Just the Beginning</vt:lpstr>
      <vt:lpstr>What are desirable goals for a routing solution?</vt:lpstr>
      <vt:lpstr>Delivery models</vt:lpstr>
      <vt:lpstr>Metrics</vt:lpstr>
      <vt:lpstr>From Routing back to Forwarding</vt:lpstr>
      <vt:lpstr>Basic Architectural Components of an IP Router</vt:lpstr>
      <vt:lpstr>Per-packet processing in an IP Router</vt:lpstr>
      <vt:lpstr>Generic Router Architecture</vt:lpstr>
      <vt:lpstr>Generic Router Architecture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Router Architecture Overview</vt:lpstr>
      <vt:lpstr>Input Port Functions</vt:lpstr>
      <vt:lpstr>Three types of switching fabrics (comparison criteria: speed, contention, complexity)</vt:lpstr>
      <vt:lpstr>Switching Via Memory</vt:lpstr>
      <vt:lpstr>Switching Via a Bus</vt:lpstr>
      <vt:lpstr>Switching Via An Interconnection Network</vt:lpstr>
      <vt:lpstr>Output Ports</vt:lpstr>
      <vt:lpstr>Output port queueing</vt:lpstr>
      <vt:lpstr>Input Port Queuing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Remember this?  Traceroute at work…</vt:lpstr>
      <vt:lpstr>Traceroute and ICMP</vt:lpstr>
      <vt:lpstr>ICMP: Internet Control Message Protocol</vt:lpstr>
      <vt:lpstr>IPv6</vt:lpstr>
      <vt:lpstr>IPv4 and IPv6 Header Comparison</vt:lpstr>
      <vt:lpstr>Summary of Changes</vt:lpstr>
      <vt:lpstr>IPv4 and IPv6 Header Comparison</vt:lpstr>
      <vt:lpstr>Philosophy of Changes</vt:lpstr>
      <vt:lpstr>Comparison of Design Philosophy</vt:lpstr>
      <vt:lpstr>Transition From IPv4 To IPv6</vt:lpstr>
      <vt:lpstr>Tunneling</vt:lpstr>
      <vt:lpstr>Tunneling</vt:lpstr>
      <vt:lpstr>Improving on IPv4 and IPv6?</vt:lpstr>
      <vt:lpstr>PowerPoint Presentation</vt:lpstr>
      <vt:lpstr>Switches vs. Routers Summary</vt:lpstr>
      <vt:lpstr>MAC Addresses (and ARP) or How do I glue my network to my data-link?</vt:lpstr>
      <vt:lpstr>LAN Addresses and ARP</vt:lpstr>
      <vt:lpstr>Address Resolution Protocol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Security Analysis of ARP</vt:lpstr>
      <vt:lpstr>Key Ideas in Both ARP and DHCP</vt:lpstr>
      <vt:lpstr>Why Not Use DNS-Like Tables?</vt:lpstr>
      <vt:lpstr>Summary Network Layer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170</cp:revision>
  <cp:lastPrinted>2014-01-29T22:05:54Z</cp:lastPrinted>
  <dcterms:created xsi:type="dcterms:W3CDTF">2012-01-26T21:42:46Z</dcterms:created>
  <dcterms:modified xsi:type="dcterms:W3CDTF">2014-01-29T22:20:46Z</dcterms:modified>
</cp:coreProperties>
</file>