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3" r:id="rId2"/>
    <p:sldId id="288" r:id="rId3"/>
    <p:sldId id="257" r:id="rId4"/>
    <p:sldId id="259" r:id="rId5"/>
    <p:sldId id="261" r:id="rId6"/>
    <p:sldId id="266" r:id="rId7"/>
    <p:sldId id="267" r:id="rId8"/>
    <p:sldId id="289" r:id="rId9"/>
    <p:sldId id="264" r:id="rId10"/>
    <p:sldId id="268" r:id="rId11"/>
    <p:sldId id="269" r:id="rId12"/>
    <p:sldId id="271" r:id="rId13"/>
    <p:sldId id="270" r:id="rId14"/>
    <p:sldId id="273" r:id="rId15"/>
    <p:sldId id="258" r:id="rId16"/>
    <p:sldId id="274" r:id="rId17"/>
    <p:sldId id="291" r:id="rId18"/>
    <p:sldId id="277" r:id="rId19"/>
    <p:sldId id="278" r:id="rId20"/>
    <p:sldId id="280" r:id="rId21"/>
    <p:sldId id="279" r:id="rId22"/>
    <p:sldId id="281" r:id="rId23"/>
    <p:sldId id="282" r:id="rId24"/>
    <p:sldId id="290" r:id="rId25"/>
    <p:sldId id="283" r:id="rId26"/>
    <p:sldId id="292" r:id="rId27"/>
    <p:sldId id="284" r:id="rId28"/>
    <p:sldId id="285" r:id="rId29"/>
    <p:sldId id="286" r:id="rId30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entury Gothic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59" autoAdjust="0"/>
    <p:restoredTop sz="94660"/>
  </p:normalViewPr>
  <p:slideViewPr>
    <p:cSldViewPr>
      <p:cViewPr varScale="1">
        <p:scale>
          <a:sx n="69" d="100"/>
          <a:sy n="69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22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A173-8390-4543-BB65-6D1E179FE558}" type="datetimeFigureOut">
              <a:rPr lang="en-US" smtClean="0"/>
              <a:pPr/>
              <a:t>3/5/2009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2002B-27B8-4B9E-999F-45106BEC97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5825-8A68-4609-8CA0-8C8470D301C3}" type="datetimeFigureOut">
              <a:rPr lang="en-US" smtClean="0"/>
              <a:pPr/>
              <a:t>3/5/2009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A46F4-269F-4BFF-80A4-824AB35B7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46F4-269F-4BFF-80A4-824AB35B7EC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3/5/2009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3/5/2009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3/5/2009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solidFill>
                  <a:schemeClr val="tx1"/>
                </a:solidFill>
                <a:latin typeface="+mj-lt"/>
              </a:defRPr>
            </a:lvl2pPr>
            <a:lvl3pPr>
              <a:defRPr sz="18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3/5/2009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3/5/2009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3/5/2009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3/5/2009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3/5/2009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22960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428976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15436" cy="642918"/>
          </a:xfrm>
        </p:spPr>
        <p:txBody>
          <a:bodyPr/>
          <a:lstStyle/>
          <a:p>
            <a:r>
              <a:rPr lang="en-GB" dirty="0" smtClean="0"/>
              <a:t>#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2071702" cy="27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7166"/>
            <a:ext cx="214312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66"/>
            <a:ext cx="214312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57166"/>
            <a:ext cx="2214546" cy="29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714728"/>
            <a:ext cx="2071670" cy="276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714728"/>
            <a:ext cx="2000234" cy="266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Server Design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786214"/>
          </a:xfrm>
        </p:spPr>
        <p:txBody>
          <a:bodyPr/>
          <a:lstStyle/>
          <a:p>
            <a:r>
              <a:rPr lang="en-GB" i="1" dirty="0" smtClean="0"/>
              <a:t>Really</a:t>
            </a:r>
            <a:r>
              <a:rPr lang="en-GB" dirty="0" smtClean="0"/>
              <a:t> simplistic</a:t>
            </a:r>
          </a:p>
          <a:p>
            <a:r>
              <a:rPr lang="en-GB" b="1" dirty="0" err="1" smtClean="0"/>
              <a:t>WebServer</a:t>
            </a:r>
            <a:r>
              <a:rPr lang="en-GB" dirty="0" smtClean="0"/>
              <a:t> encapsulates the server part (listening for connections)</a:t>
            </a:r>
          </a:p>
          <a:p>
            <a:r>
              <a:rPr lang="en-GB" b="1" dirty="0" err="1" smtClean="0"/>
              <a:t>HTTPConnection</a:t>
            </a:r>
            <a:r>
              <a:rPr lang="en-GB" dirty="0" smtClean="0"/>
              <a:t> encapsulates a single, live HTTP connection and handles any requests</a:t>
            </a:r>
            <a:endParaRPr lang="en-GB" dirty="0"/>
          </a:p>
        </p:txBody>
      </p:sp>
      <p:sp>
        <p:nvSpPr>
          <p:cNvPr id="7" name="Flowchart: Process 6"/>
          <p:cNvSpPr/>
          <p:nvPr/>
        </p:nvSpPr>
        <p:spPr>
          <a:xfrm>
            <a:off x="1142976" y="1285860"/>
            <a:ext cx="1285884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42976" y="1285860"/>
            <a:ext cx="12858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WebServer</a:t>
            </a:r>
            <a:endParaRPr lang="en-GB" dirty="0"/>
          </a:p>
        </p:txBody>
      </p:sp>
      <p:sp>
        <p:nvSpPr>
          <p:cNvPr id="9" name="Flowchart: Process 8"/>
          <p:cNvSpPr/>
          <p:nvPr/>
        </p:nvSpPr>
        <p:spPr>
          <a:xfrm>
            <a:off x="5500694" y="1285860"/>
            <a:ext cx="2000264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500694" y="1285860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HTTPConnection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7" idx="3"/>
            <a:endCxn id="9" idx="1"/>
          </p:cNvCxnSpPr>
          <p:nvPr/>
        </p:nvCxnSpPr>
        <p:spPr>
          <a:xfrm>
            <a:off x="2428860" y="1750207"/>
            <a:ext cx="3071834" cy="1588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57752" y="128586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0...1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WebServer</a:t>
            </a:r>
            <a:r>
              <a:rPr lang="en-GB" dirty="0" smtClean="0"/>
              <a:t> 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4" y="928670"/>
            <a:ext cx="3543296" cy="5500726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Initialise our HTTP connection to null to indicate there is no live connection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Private port number to listen 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Constructor requires that a port number be specified when creating the server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282" y="100010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public class </a:t>
            </a:r>
            <a:r>
              <a:rPr lang="en-GB" b="1" dirty="0" err="1" smtClean="0">
                <a:solidFill>
                  <a:srgbClr val="7030A0"/>
                </a:solidFill>
              </a:rPr>
              <a:t>WebServer</a:t>
            </a:r>
            <a:r>
              <a:rPr lang="en-GB" b="1" dirty="0" smtClean="0">
                <a:solidFill>
                  <a:srgbClr val="7030A0"/>
                </a:solidFill>
              </a:rPr>
              <a:t> {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/**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* The connection to a client (if any)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*/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private </a:t>
            </a:r>
            <a:r>
              <a:rPr lang="en-GB" b="1" dirty="0" err="1" smtClean="0">
                <a:solidFill>
                  <a:srgbClr val="7030A0"/>
                </a:solidFill>
              </a:rPr>
              <a:t>HTTPConnection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mConnection</a:t>
            </a:r>
            <a:r>
              <a:rPr lang="en-GB" b="1" dirty="0" smtClean="0">
                <a:solidFill>
                  <a:srgbClr val="7030A0"/>
                </a:solidFill>
              </a:rPr>
              <a:t> = null;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/**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* The server port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*/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private </a:t>
            </a:r>
            <a:r>
              <a:rPr lang="en-GB" b="1" dirty="0" err="1" smtClean="0">
                <a:solidFill>
                  <a:srgbClr val="7030A0"/>
                </a:solidFill>
              </a:rPr>
              <a:t>int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mPort</a:t>
            </a:r>
            <a:r>
              <a:rPr lang="en-GB" b="1" dirty="0" smtClean="0">
                <a:solidFill>
                  <a:srgbClr val="7030A0"/>
                </a:solidFill>
              </a:rPr>
              <a:t>;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/**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* Constructor stores the web server's port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* </a:t>
            </a:r>
            <a:r>
              <a:rPr lang="en-GB" b="1" dirty="0" smtClean="0">
                <a:solidFill>
                  <a:srgbClr val="00B050"/>
                </a:solidFill>
              </a:rPr>
              <a:t>@</a:t>
            </a:r>
            <a:r>
              <a:rPr lang="en-GB" b="1" dirty="0" err="1" smtClean="0">
                <a:solidFill>
                  <a:srgbClr val="00B050"/>
                </a:solidFill>
              </a:rPr>
              <a:t>param</a:t>
            </a:r>
            <a:r>
              <a:rPr lang="en-GB" b="1" dirty="0" smtClean="0">
                <a:solidFill>
                  <a:srgbClr val="00B050"/>
                </a:solidFill>
              </a:rPr>
              <a:t> port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*/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public </a:t>
            </a:r>
            <a:r>
              <a:rPr lang="en-GB" b="1" dirty="0" err="1" smtClean="0">
                <a:solidFill>
                  <a:srgbClr val="7030A0"/>
                </a:solidFill>
              </a:rPr>
              <a:t>WebServer</a:t>
            </a:r>
            <a:r>
              <a:rPr lang="en-GB" b="1" dirty="0" smtClean="0">
                <a:solidFill>
                  <a:srgbClr val="7030A0"/>
                </a:solidFill>
              </a:rPr>
              <a:t>(</a:t>
            </a:r>
            <a:r>
              <a:rPr lang="en-GB" b="1" dirty="0" err="1" smtClean="0">
                <a:solidFill>
                  <a:srgbClr val="7030A0"/>
                </a:solidFill>
              </a:rPr>
              <a:t>int</a:t>
            </a:r>
            <a:r>
              <a:rPr lang="en-GB" b="1" dirty="0" smtClean="0">
                <a:solidFill>
                  <a:srgbClr val="7030A0"/>
                </a:solidFill>
              </a:rPr>
              <a:t> port)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	</a:t>
            </a:r>
            <a:r>
              <a:rPr lang="en-GB" dirty="0" err="1" smtClean="0">
                <a:solidFill>
                  <a:srgbClr val="7030A0"/>
                </a:solidFill>
              </a:rPr>
              <a:t>mPort</a:t>
            </a:r>
            <a:r>
              <a:rPr lang="en-GB" dirty="0" smtClean="0">
                <a:solidFill>
                  <a:srgbClr val="7030A0"/>
                </a:solidFill>
              </a:rPr>
              <a:t> = port;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WebServer</a:t>
            </a:r>
            <a:r>
              <a:rPr lang="en-GB" dirty="0" smtClean="0"/>
              <a:t> Process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5720" y="1000108"/>
            <a:ext cx="5715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public void </a:t>
            </a:r>
            <a:r>
              <a:rPr lang="en-GB" b="1" dirty="0" err="1" smtClean="0">
                <a:solidFill>
                  <a:srgbClr val="7030A0"/>
                </a:solidFill>
              </a:rPr>
              <a:t>runServer</a:t>
            </a:r>
            <a:r>
              <a:rPr lang="en-GB" b="1" dirty="0" smtClean="0">
                <a:solidFill>
                  <a:srgbClr val="7030A0"/>
                </a:solidFill>
              </a:rPr>
              <a:t>() {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    while (true) {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        // Wait until we are contacted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        </a:t>
            </a:r>
            <a:r>
              <a:rPr lang="en-GB" dirty="0" err="1" smtClean="0">
                <a:solidFill>
                  <a:srgbClr val="7030A0"/>
                </a:solidFill>
              </a:rPr>
              <a:t>listenForNewConnection</a:t>
            </a:r>
            <a:r>
              <a:rPr lang="en-GB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// </a:t>
            </a:r>
            <a:r>
              <a:rPr lang="en-GB" dirty="0" err="1" smtClean="0">
                <a:solidFill>
                  <a:srgbClr val="7030A0"/>
                </a:solidFill>
              </a:rPr>
              <a:t>mConnection</a:t>
            </a:r>
            <a:r>
              <a:rPr lang="en-GB" dirty="0" smtClean="0">
                <a:solidFill>
                  <a:srgbClr val="7030A0"/>
                </a:solidFill>
              </a:rPr>
              <a:t> now set up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</a:t>
            </a:r>
            <a:r>
              <a:rPr lang="en-GB" dirty="0" err="1" smtClean="0">
                <a:solidFill>
                  <a:srgbClr val="7030A0"/>
                </a:solidFill>
              </a:rPr>
              <a:t>mConnection.process</a:t>
            </a:r>
            <a:r>
              <a:rPr lang="en-GB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}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WebServer</a:t>
            </a:r>
            <a:r>
              <a:rPr lang="en-GB" dirty="0" smtClean="0"/>
              <a:t>: Listening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2844" y="1071546"/>
            <a:ext cx="6072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private void </a:t>
            </a:r>
            <a:r>
              <a:rPr lang="en-GB" b="1" dirty="0" err="1" smtClean="0">
                <a:solidFill>
                  <a:srgbClr val="7030A0"/>
                </a:solidFill>
              </a:rPr>
              <a:t>listenForNewConnection</a:t>
            </a:r>
            <a:r>
              <a:rPr lang="en-GB" b="1" dirty="0" smtClean="0">
                <a:solidFill>
                  <a:srgbClr val="7030A0"/>
                </a:solidFill>
              </a:rPr>
              <a:t>() {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    </a:t>
            </a:r>
            <a:r>
              <a:rPr lang="en-GB" dirty="0" err="1" smtClean="0">
                <a:solidFill>
                  <a:srgbClr val="7030A0"/>
                </a:solidFill>
              </a:rPr>
              <a:t>ServerSocket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serversocket</a:t>
            </a:r>
            <a:r>
              <a:rPr lang="en-GB" dirty="0" smtClean="0">
                <a:solidFill>
                  <a:srgbClr val="7030A0"/>
                </a:solidFill>
              </a:rPr>
              <a:t> = </a:t>
            </a:r>
            <a:r>
              <a:rPr lang="en-GB" b="1" dirty="0" smtClean="0">
                <a:solidFill>
                  <a:srgbClr val="7030A0"/>
                </a:solidFill>
              </a:rPr>
              <a:t>null;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    while (true) {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        try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    </a:t>
            </a:r>
            <a:r>
              <a:rPr lang="en-GB" dirty="0" err="1" smtClean="0">
                <a:solidFill>
                  <a:srgbClr val="7030A0"/>
                </a:solidFill>
              </a:rPr>
              <a:t>serversocket</a:t>
            </a:r>
            <a:r>
              <a:rPr lang="en-GB" dirty="0" smtClean="0">
                <a:solidFill>
                  <a:srgbClr val="7030A0"/>
                </a:solidFill>
              </a:rPr>
              <a:t> = </a:t>
            </a:r>
            <a:r>
              <a:rPr lang="en-GB" b="1" dirty="0" smtClean="0">
                <a:solidFill>
                  <a:srgbClr val="7030A0"/>
                </a:solidFill>
              </a:rPr>
              <a:t>new </a:t>
            </a:r>
            <a:r>
              <a:rPr lang="en-GB" b="1" dirty="0" err="1" smtClean="0">
                <a:solidFill>
                  <a:srgbClr val="7030A0"/>
                </a:solidFill>
              </a:rPr>
              <a:t>ServerSocket</a:t>
            </a:r>
            <a:r>
              <a:rPr lang="en-GB" b="1" dirty="0" smtClean="0">
                <a:solidFill>
                  <a:srgbClr val="7030A0"/>
                </a:solidFill>
              </a:rPr>
              <a:t>(</a:t>
            </a:r>
            <a:r>
              <a:rPr lang="en-GB" b="1" dirty="0" err="1" smtClean="0">
                <a:solidFill>
                  <a:srgbClr val="7030A0"/>
                </a:solidFill>
              </a:rPr>
              <a:t>mPort</a:t>
            </a:r>
            <a:r>
              <a:rPr lang="en-GB" b="1" dirty="0" smtClean="0">
                <a:solidFill>
                  <a:srgbClr val="7030A0"/>
                </a:solidFill>
              </a:rPr>
              <a:t>);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            Socket connection = </a:t>
            </a:r>
            <a:r>
              <a:rPr lang="en-GB" dirty="0" err="1" smtClean="0">
                <a:solidFill>
                  <a:srgbClr val="7030A0"/>
                </a:solidFill>
              </a:rPr>
              <a:t>serversocket.accept</a:t>
            </a:r>
            <a:r>
              <a:rPr lang="en-GB" dirty="0" smtClean="0">
                <a:solidFill>
                  <a:srgbClr val="7030A0"/>
                </a:solidFill>
              </a:rPr>
              <a:t>();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           </a:t>
            </a:r>
            <a:r>
              <a:rPr lang="en-GB" dirty="0" err="1" smtClean="0">
                <a:solidFill>
                  <a:srgbClr val="7030A0"/>
                </a:solidFill>
              </a:rPr>
              <a:t>mConnection</a:t>
            </a:r>
            <a:r>
              <a:rPr lang="en-GB" dirty="0" smtClean="0">
                <a:solidFill>
                  <a:srgbClr val="7030A0"/>
                </a:solidFill>
              </a:rPr>
              <a:t> = </a:t>
            </a:r>
            <a:r>
              <a:rPr lang="en-GB" b="1" dirty="0" smtClean="0">
                <a:solidFill>
                  <a:srgbClr val="7030A0"/>
                </a:solidFill>
              </a:rPr>
              <a:t>new </a:t>
            </a:r>
            <a:r>
              <a:rPr lang="en-GB" b="1" dirty="0" err="1" smtClean="0">
                <a:solidFill>
                  <a:srgbClr val="7030A0"/>
                </a:solidFill>
              </a:rPr>
              <a:t>HTTPConnection</a:t>
            </a:r>
            <a:r>
              <a:rPr lang="en-GB" b="1" dirty="0" smtClean="0">
                <a:solidFill>
                  <a:srgbClr val="7030A0"/>
                </a:solidFill>
              </a:rPr>
              <a:t>(connection);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}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         catch(</a:t>
            </a:r>
            <a:r>
              <a:rPr lang="en-GB" b="1" dirty="0" err="1" smtClean="0">
                <a:solidFill>
                  <a:srgbClr val="7030A0"/>
                </a:solidFill>
              </a:rPr>
              <a:t>IOException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ioe</a:t>
            </a:r>
            <a:r>
              <a:rPr lang="en-GB" b="1" dirty="0" smtClean="0">
                <a:solidFill>
                  <a:srgbClr val="7030A0"/>
                </a:solidFill>
              </a:rPr>
              <a:t>)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     // Something went wrong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 }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}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Connection Functionality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785794"/>
            <a:ext cx="65008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public void process() {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    </a:t>
            </a:r>
            <a:r>
              <a:rPr lang="en-GB" dirty="0" smtClean="0">
                <a:solidFill>
                  <a:srgbClr val="7030A0"/>
                </a:solidFill>
              </a:rPr>
              <a:t>try {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       // This just gets us something we can read from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</a:t>
            </a:r>
            <a:r>
              <a:rPr lang="en-GB" dirty="0" err="1" smtClean="0">
                <a:solidFill>
                  <a:srgbClr val="7030A0"/>
                </a:solidFill>
              </a:rPr>
              <a:t>BufferedReader</a:t>
            </a:r>
            <a:r>
              <a:rPr lang="en-GB" dirty="0" smtClean="0">
                <a:solidFill>
                  <a:srgbClr val="7030A0"/>
                </a:solidFill>
              </a:rPr>
              <a:t> input = new </a:t>
            </a:r>
            <a:r>
              <a:rPr lang="en-GB" dirty="0" err="1" smtClean="0">
                <a:solidFill>
                  <a:srgbClr val="7030A0"/>
                </a:solidFill>
              </a:rPr>
              <a:t>BufferedReader</a:t>
            </a:r>
            <a:r>
              <a:rPr lang="en-GB" dirty="0" smtClean="0">
                <a:solidFill>
                  <a:srgbClr val="7030A0"/>
                </a:solidFill>
              </a:rPr>
              <a:t>(new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   </a:t>
            </a:r>
            <a:r>
              <a:rPr lang="en-GB" dirty="0" err="1" smtClean="0">
                <a:solidFill>
                  <a:srgbClr val="7030A0"/>
                </a:solidFill>
              </a:rPr>
              <a:t>InputStreamReader</a:t>
            </a:r>
            <a:r>
              <a:rPr lang="en-GB" dirty="0" smtClean="0">
                <a:solidFill>
                  <a:srgbClr val="7030A0"/>
                </a:solidFill>
              </a:rPr>
              <a:t>(</a:t>
            </a:r>
            <a:r>
              <a:rPr lang="en-GB" dirty="0" err="1" smtClean="0">
                <a:solidFill>
                  <a:srgbClr val="7030A0"/>
                </a:solidFill>
              </a:rPr>
              <a:t>mSocket.getInputStream</a:t>
            </a:r>
            <a:r>
              <a:rPr lang="en-GB" dirty="0" smtClean="0">
                <a:solidFill>
                  <a:srgbClr val="7030A0"/>
                </a:solidFill>
              </a:rPr>
              <a:t>()));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        // Wait for a message to come in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String line = </a:t>
            </a:r>
            <a:r>
              <a:rPr lang="en-GB" dirty="0" err="1" smtClean="0">
                <a:solidFill>
                  <a:srgbClr val="7030A0"/>
                </a:solidFill>
              </a:rPr>
              <a:t>input.readLine</a:t>
            </a:r>
            <a:r>
              <a:rPr lang="en-GB" dirty="0" smtClean="0">
                <a:solidFill>
                  <a:srgbClr val="7030A0"/>
                </a:solidFill>
              </a:rPr>
              <a:t>();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        // handle the request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</a:t>
            </a:r>
            <a:r>
              <a:rPr lang="en-GB" dirty="0" err="1" smtClean="0">
                <a:solidFill>
                  <a:srgbClr val="7030A0"/>
                </a:solidFill>
              </a:rPr>
              <a:t>handleRequest</a:t>
            </a:r>
            <a:r>
              <a:rPr lang="en-GB" dirty="0" smtClean="0">
                <a:solidFill>
                  <a:srgbClr val="7030A0"/>
                </a:solidFill>
              </a:rPr>
              <a:t>(line);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    }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catch (</a:t>
            </a:r>
            <a:r>
              <a:rPr lang="en-GB" dirty="0" err="1" smtClean="0">
                <a:solidFill>
                  <a:srgbClr val="7030A0"/>
                </a:solidFill>
              </a:rPr>
              <a:t>IOException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ioe</a:t>
            </a:r>
            <a:r>
              <a:rPr lang="en-GB" dirty="0" smtClean="0">
                <a:solidFill>
                  <a:srgbClr val="7030A0"/>
                </a:solidFill>
              </a:rPr>
              <a:t>) { }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finally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try {   </a:t>
            </a:r>
            <a:r>
              <a:rPr lang="en-GB" dirty="0" err="1" smtClean="0">
                <a:solidFill>
                  <a:srgbClr val="7030A0"/>
                </a:solidFill>
              </a:rPr>
              <a:t>mSocket.close</a:t>
            </a:r>
            <a:r>
              <a:rPr lang="en-GB" dirty="0" smtClean="0">
                <a:solidFill>
                  <a:srgbClr val="7030A0"/>
                </a:solidFill>
              </a:rPr>
              <a:t>();   }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catch(</a:t>
            </a:r>
            <a:r>
              <a:rPr lang="en-GB" dirty="0" err="1" smtClean="0">
                <a:solidFill>
                  <a:srgbClr val="7030A0"/>
                </a:solidFill>
              </a:rPr>
              <a:t>IOException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ioe</a:t>
            </a:r>
            <a:r>
              <a:rPr lang="en-GB" dirty="0" smtClean="0">
                <a:solidFill>
                  <a:srgbClr val="7030A0"/>
                </a:solidFill>
              </a:rPr>
              <a:t>) {} 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}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HTTP/1.0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We’ll be using the simplest communications protocol for web pages – </a:t>
            </a:r>
            <a:r>
              <a:rPr lang="en-GB" dirty="0" err="1" smtClean="0"/>
              <a:t>HyperText</a:t>
            </a:r>
            <a:r>
              <a:rPr lang="en-GB" dirty="0" smtClean="0"/>
              <a:t> Transfer Protocol (HTTP) v1.0</a:t>
            </a:r>
          </a:p>
          <a:p>
            <a:pPr lvl="1"/>
            <a:r>
              <a:rPr lang="en-GB" dirty="0" smtClean="0"/>
              <a:t>The browser connect to the web server and sends it some text</a:t>
            </a:r>
          </a:p>
          <a:p>
            <a:pPr lvl="1"/>
            <a:r>
              <a:rPr lang="en-GB" dirty="0" smtClean="0"/>
              <a:t>The server responds in some way (hopefully with a web page!)</a:t>
            </a:r>
          </a:p>
          <a:p>
            <a:pPr lvl="1"/>
            <a:r>
              <a:rPr lang="en-GB" dirty="0" smtClean="0"/>
              <a:t>The connection  is terminated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 commands we need to respond to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“GET /path/to/file/index.html HTTP/1.0“</a:t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/>
              <a:t>This is a request for a file /path/to/file/index.html on the server. It wants the whole file in reply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“HEAD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/path/to/file/index.html HTTP/1.0” </a:t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/>
              <a:t>This is a request for information about the file /path/to/file/index.html. It does not expect to get the entire contents.</a:t>
            </a:r>
            <a:br>
              <a:rPr lang="en-GB" dirty="0" smtClean="0"/>
            </a:b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HTTP Header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Everything we send must be prefixed with a nice ‘header’ that describes the actual data. This is just a string of text for HTTP: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This is done in the method </a:t>
            </a:r>
            <a:r>
              <a:rPr lang="en-GB" b="1" dirty="0" err="1" smtClean="0"/>
              <a:t>sendHeader</a:t>
            </a:r>
            <a:r>
              <a:rPr lang="en-GB" b="1" dirty="0" smtClean="0"/>
              <a:t>()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71678"/>
            <a:ext cx="3388813" cy="295465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HTTP/1.0</a:t>
            </a:r>
          </a:p>
          <a:p>
            <a:r>
              <a:rPr lang="en-GB" sz="2400" dirty="0" smtClean="0"/>
              <a:t>200 OK</a:t>
            </a:r>
          </a:p>
          <a:p>
            <a:r>
              <a:rPr lang="en-GB" sz="2400" dirty="0" smtClean="0"/>
              <a:t>Connection: close</a:t>
            </a:r>
          </a:p>
          <a:p>
            <a:r>
              <a:rPr lang="en-GB" sz="2400" dirty="0" smtClean="0"/>
              <a:t>Server: </a:t>
            </a:r>
            <a:r>
              <a:rPr lang="en-GB" sz="2400" dirty="0" err="1" smtClean="0"/>
              <a:t>SomeServerName</a:t>
            </a:r>
            <a:endParaRPr lang="en-GB" sz="2400" dirty="0" smtClean="0"/>
          </a:p>
          <a:p>
            <a:r>
              <a:rPr lang="en-GB" sz="2400" dirty="0" smtClean="0"/>
              <a:t>Content-Type: text/html</a:t>
            </a:r>
          </a:p>
          <a:p>
            <a:endParaRPr lang="en-GB" sz="2400" dirty="0" smtClean="0"/>
          </a:p>
          <a:p>
            <a:r>
              <a:rPr lang="en-GB" sz="2400" dirty="0" smtClean="0"/>
              <a:t>&lt;data if any&gt;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2071678"/>
            <a:ext cx="5000628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The protocol we’re using</a:t>
            </a:r>
          </a:p>
          <a:p>
            <a:r>
              <a:rPr lang="en-GB" sz="2400" i="1" dirty="0" smtClean="0"/>
              <a:t>The message type</a:t>
            </a:r>
          </a:p>
          <a:p>
            <a:r>
              <a:rPr lang="en-GB" sz="2400" i="1" dirty="0" smtClean="0"/>
              <a:t>We intend to close the connection</a:t>
            </a:r>
          </a:p>
          <a:p>
            <a:r>
              <a:rPr lang="en-GB" sz="2400" i="1" dirty="0" smtClean="0"/>
              <a:t>The name of the server</a:t>
            </a:r>
          </a:p>
          <a:p>
            <a:r>
              <a:rPr lang="en-GB" sz="2400" i="1" dirty="0" smtClean="0"/>
              <a:t>The data type (we only do HTML)</a:t>
            </a:r>
          </a:p>
          <a:p>
            <a:endParaRPr lang="en-GB" sz="2400" i="1" dirty="0" smtClean="0"/>
          </a:p>
          <a:p>
            <a:r>
              <a:rPr lang="en-GB" sz="2400" i="1" dirty="0" smtClean="0"/>
              <a:t>Usually the web page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Sending the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2" y="928670"/>
            <a:ext cx="3829048" cy="5500726"/>
          </a:xfrm>
        </p:spPr>
        <p:txBody>
          <a:bodyPr/>
          <a:lstStyle/>
          <a:p>
            <a:r>
              <a:rPr lang="en-GB" dirty="0" smtClean="0"/>
              <a:t>Open the file for input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Get the socket’s output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Read each byte in from the file</a:t>
            </a:r>
          </a:p>
          <a:p>
            <a:r>
              <a:rPr lang="en-GB" dirty="0" smtClean="0"/>
              <a:t>Send each byte out to the socket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4282" y="1285860"/>
            <a:ext cx="58579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</a:rPr>
              <a:t>DataInputStream</a:t>
            </a:r>
            <a:r>
              <a:rPr lang="en-GB" sz="1600" dirty="0" smtClean="0">
                <a:solidFill>
                  <a:srgbClr val="7030A0"/>
                </a:solidFill>
              </a:rPr>
              <a:t> input=null;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try {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</a:t>
            </a:r>
            <a:r>
              <a:rPr lang="en-GB" sz="1600" dirty="0" err="1" smtClean="0">
                <a:solidFill>
                  <a:srgbClr val="7030A0"/>
                </a:solidFill>
              </a:rPr>
              <a:t>FileInputStream</a:t>
            </a:r>
            <a:r>
              <a:rPr lang="en-GB" sz="1600" dirty="0" smtClean="0">
                <a:solidFill>
                  <a:srgbClr val="7030A0"/>
                </a:solidFill>
              </a:rPr>
              <a:t> f = new </a:t>
            </a:r>
            <a:r>
              <a:rPr lang="en-GB" sz="1600" dirty="0" err="1" smtClean="0">
                <a:solidFill>
                  <a:srgbClr val="7030A0"/>
                </a:solidFill>
              </a:rPr>
              <a:t>FileInputStream</a:t>
            </a:r>
            <a:r>
              <a:rPr lang="en-GB" sz="1600" dirty="0" smtClean="0">
                <a:solidFill>
                  <a:srgbClr val="7030A0"/>
                </a:solidFill>
              </a:rPr>
              <a:t>(file);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input = new </a:t>
            </a:r>
            <a:r>
              <a:rPr lang="en-GB" sz="1600" dirty="0" err="1" smtClean="0">
                <a:solidFill>
                  <a:srgbClr val="7030A0"/>
                </a:solidFill>
              </a:rPr>
              <a:t>DataInputStream</a:t>
            </a:r>
            <a:r>
              <a:rPr lang="en-GB" sz="1600" dirty="0" smtClean="0">
                <a:solidFill>
                  <a:srgbClr val="7030A0"/>
                </a:solidFill>
              </a:rPr>
              <a:t>(f);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}</a:t>
            </a:r>
          </a:p>
          <a:p>
            <a:endParaRPr lang="en-GB" sz="1600" dirty="0" smtClean="0">
              <a:solidFill>
                <a:srgbClr val="7030A0"/>
              </a:solidFill>
            </a:endParaRPr>
          </a:p>
          <a:p>
            <a:r>
              <a:rPr lang="en-GB" sz="1600" dirty="0" smtClean="0">
                <a:solidFill>
                  <a:srgbClr val="7030A0"/>
                </a:solidFill>
              </a:rPr>
              <a:t>...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</a:t>
            </a:r>
          </a:p>
          <a:p>
            <a:r>
              <a:rPr lang="en-GB" sz="1600" dirty="0" err="1" smtClean="0">
                <a:solidFill>
                  <a:srgbClr val="7030A0"/>
                </a:solidFill>
              </a:rPr>
              <a:t>DataOutputStream</a:t>
            </a:r>
            <a:r>
              <a:rPr lang="en-GB" sz="1600" dirty="0" smtClean="0">
                <a:solidFill>
                  <a:srgbClr val="7030A0"/>
                </a:solidFill>
              </a:rPr>
              <a:t> output  = new   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</a:t>
            </a:r>
            <a:r>
              <a:rPr lang="en-GB" sz="1600" dirty="0" err="1" smtClean="0">
                <a:solidFill>
                  <a:srgbClr val="7030A0"/>
                </a:solidFill>
              </a:rPr>
              <a:t>DataOutputStream</a:t>
            </a:r>
            <a:r>
              <a:rPr lang="en-GB" sz="1600" dirty="0" smtClean="0">
                <a:solidFill>
                  <a:srgbClr val="7030A0"/>
                </a:solidFill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</a:rPr>
              <a:t>mSocket.getOutputStream</a:t>
            </a:r>
            <a:r>
              <a:rPr lang="en-GB" sz="1600" dirty="0" smtClean="0">
                <a:solidFill>
                  <a:srgbClr val="7030A0"/>
                </a:solidFill>
              </a:rPr>
              <a:t>());</a:t>
            </a:r>
          </a:p>
          <a:p>
            <a:endParaRPr lang="en-GB" sz="1600" dirty="0" smtClean="0">
              <a:solidFill>
                <a:srgbClr val="7030A0"/>
              </a:solidFill>
            </a:endParaRPr>
          </a:p>
          <a:p>
            <a:endParaRPr lang="en-GB" sz="1600" dirty="0" smtClean="0">
              <a:solidFill>
                <a:srgbClr val="7030A0"/>
              </a:solidFill>
            </a:endParaRPr>
          </a:p>
          <a:p>
            <a:r>
              <a:rPr lang="en-GB" sz="1600" dirty="0" smtClean="0">
                <a:solidFill>
                  <a:srgbClr val="7030A0"/>
                </a:solidFill>
              </a:rPr>
              <a:t>    while (true) {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    </a:t>
            </a:r>
            <a:r>
              <a:rPr lang="en-GB" sz="1600" dirty="0" err="1" smtClean="0">
                <a:solidFill>
                  <a:srgbClr val="7030A0"/>
                </a:solidFill>
              </a:rPr>
              <a:t>int</a:t>
            </a:r>
            <a:r>
              <a:rPr lang="en-GB" sz="1600" dirty="0" smtClean="0">
                <a:solidFill>
                  <a:srgbClr val="7030A0"/>
                </a:solidFill>
              </a:rPr>
              <a:t> b = </a:t>
            </a:r>
            <a:r>
              <a:rPr lang="en-GB" sz="1600" dirty="0" err="1" smtClean="0">
                <a:solidFill>
                  <a:srgbClr val="7030A0"/>
                </a:solidFill>
              </a:rPr>
              <a:t>input.read</a:t>
            </a:r>
            <a:r>
              <a:rPr lang="en-GB" sz="1600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    if (b == -1) {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        break; //end of file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    }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    </a:t>
            </a:r>
            <a:r>
              <a:rPr lang="en-GB" sz="1600" dirty="0" err="1" smtClean="0">
                <a:solidFill>
                  <a:srgbClr val="7030A0"/>
                </a:solidFill>
              </a:rPr>
              <a:t>output.write</a:t>
            </a:r>
            <a:r>
              <a:rPr lang="en-GB" sz="1600" dirty="0" smtClean="0">
                <a:solidFill>
                  <a:srgbClr val="7030A0"/>
                </a:solidFill>
              </a:rPr>
              <a:t>(b);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}</a:t>
            </a:r>
          </a:p>
          <a:p>
            <a:endParaRPr lang="en-GB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it work?</a:t>
            </a:r>
            <a:endParaRPr lang="en-GB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439"/>
          <a:stretch>
            <a:fillRect/>
          </a:stretch>
        </p:blipFill>
        <p:spPr bwMode="auto">
          <a:xfrm>
            <a:off x="357158" y="857232"/>
            <a:ext cx="798806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28794" y="2071678"/>
            <a:ext cx="5643602" cy="421484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7158" y="4143380"/>
            <a:ext cx="1571636" cy="2143140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While we are dealing with a new connection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err="1" smtClean="0"/>
              <a:t>SocketServer</a:t>
            </a:r>
            <a:r>
              <a:rPr lang="en-GB" dirty="0" smtClean="0"/>
              <a:t> will queue up any other incoming connections (to a point)</a:t>
            </a:r>
          </a:p>
          <a:p>
            <a:pPr lvl="1"/>
            <a:r>
              <a:rPr lang="en-GB" dirty="0" smtClean="0"/>
              <a:t>But we process them one at a time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Two problems here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err="1" smtClean="0"/>
              <a:t>SocketServer</a:t>
            </a:r>
            <a:r>
              <a:rPr lang="en-GB" dirty="0" smtClean="0"/>
              <a:t> queue might get full and we might lose connections</a:t>
            </a:r>
          </a:p>
          <a:p>
            <a:pPr lvl="1"/>
            <a:r>
              <a:rPr lang="en-GB" dirty="0" smtClean="0"/>
              <a:t>If the current request takes a long time to process, the queued requests will be stuck waiting. Thus our web server will seem really sluggish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What we want to do is have the server	</a:t>
            </a:r>
            <a:br>
              <a:rPr lang="en-GB" dirty="0" smtClean="0"/>
            </a:br>
            <a:r>
              <a:rPr lang="en-GB" dirty="0" smtClean="0"/>
              <a:t>process requests in </a:t>
            </a:r>
            <a:r>
              <a:rPr lang="en-GB" i="1" dirty="0" smtClean="0"/>
              <a:t>parallel</a:t>
            </a:r>
            <a:r>
              <a:rPr lang="en-GB" dirty="0" smtClean="0"/>
              <a:t> and not in </a:t>
            </a:r>
            <a:br>
              <a:rPr lang="en-GB" dirty="0" smtClean="0"/>
            </a:br>
            <a:r>
              <a:rPr lang="en-GB" i="1" dirty="0" smtClean="0"/>
              <a:t>serial</a:t>
            </a:r>
            <a:r>
              <a:rPr lang="en-GB" dirty="0" smtClean="0"/>
              <a:t>...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357694"/>
            <a:ext cx="2286016" cy="207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Programming Methods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Dr Robert </a:t>
            </a:r>
            <a:r>
              <a:rPr lang="en-GB" dirty="0" err="1" smtClean="0">
                <a:solidFill>
                  <a:schemeClr val="tx1"/>
                </a:solidFill>
              </a:rPr>
              <a:t>Harle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 NST CS and CST</a:t>
            </a:r>
          </a:p>
          <a:p>
            <a:r>
              <a:rPr lang="en-GB" dirty="0" smtClean="0"/>
              <a:t>Lent 2008/09</a:t>
            </a:r>
          </a:p>
          <a:p>
            <a:r>
              <a:rPr lang="en-GB" smtClean="0"/>
              <a:t>Handout 4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Processes (for the NSTs)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 single processor can only do one thing at a time</a:t>
            </a:r>
          </a:p>
          <a:p>
            <a:r>
              <a:rPr lang="en-GB" sz="2800" dirty="0" smtClean="0"/>
              <a:t>So how does it manage to run multiple applications simultaneously (word, </a:t>
            </a:r>
            <a:r>
              <a:rPr lang="en-GB" sz="2800" dirty="0" err="1" smtClean="0"/>
              <a:t>skype</a:t>
            </a:r>
            <a:r>
              <a:rPr lang="en-GB" sz="2800" dirty="0" smtClean="0"/>
              <a:t>, eclipse, etc)?</a:t>
            </a:r>
          </a:p>
          <a:p>
            <a:r>
              <a:rPr lang="en-GB" sz="2800" dirty="0" smtClean="0"/>
              <a:t>Answer: it </a:t>
            </a:r>
            <a:r>
              <a:rPr lang="en-GB" sz="2800" b="1" dirty="0" smtClean="0"/>
              <a:t>fakes</a:t>
            </a:r>
            <a:r>
              <a:rPr lang="en-GB" sz="2800" dirty="0" smtClean="0"/>
              <a:t> it.</a:t>
            </a:r>
          </a:p>
          <a:p>
            <a:pPr lvl="1"/>
            <a:r>
              <a:rPr lang="en-GB" dirty="0" smtClean="0"/>
              <a:t>It rapidly shifts between programs, allowing them to run for very small amounts of time (milliseconds)</a:t>
            </a:r>
          </a:p>
          <a:p>
            <a:pPr lvl="1"/>
            <a:r>
              <a:rPr lang="en-GB" dirty="0" smtClean="0"/>
              <a:t>To us, everything seems to run simultaneously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85791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71670" y="5072074"/>
            <a:ext cx="585791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71670" y="5500702"/>
            <a:ext cx="585791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42910" y="4643446"/>
            <a:ext cx="1378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Skype</a:t>
            </a:r>
          </a:p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Firefox</a:t>
            </a:r>
          </a:p>
          <a:p>
            <a:r>
              <a:rPr lang="en-GB" sz="2800" dirty="0" smtClean="0">
                <a:solidFill>
                  <a:schemeClr val="accent3"/>
                </a:solidFill>
              </a:rPr>
              <a:t>Eclipse</a:t>
            </a:r>
            <a:endParaRPr lang="en-GB" sz="2800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4643446"/>
            <a:ext cx="78581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57488" y="5072074"/>
            <a:ext cx="785818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643306" y="5500702"/>
            <a:ext cx="785818" cy="42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429124" y="4643446"/>
            <a:ext cx="78581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14942" y="5072074"/>
            <a:ext cx="785818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000760" y="5500702"/>
            <a:ext cx="785818" cy="42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786578" y="4643446"/>
            <a:ext cx="78581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72396" y="5072074"/>
            <a:ext cx="428628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00892" y="4286256"/>
            <a:ext cx="1000132" cy="185738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2071670" y="6072206"/>
            <a:ext cx="6000792" cy="571480"/>
          </a:xfrm>
          <a:prstGeom prst="rightArrow">
            <a:avLst>
              <a:gd name="adj1" fmla="val 50000"/>
              <a:gd name="adj2" fmla="val 1430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TIME</a:t>
            </a:r>
            <a:endParaRPr lang="en-GB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Threading (for the NSTs)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a single application wants to run multiple things at the same time, it creates a new </a:t>
            </a:r>
            <a:r>
              <a:rPr lang="en-GB" b="1" i="1" dirty="0" smtClean="0"/>
              <a:t>thread</a:t>
            </a:r>
            <a:r>
              <a:rPr lang="en-GB" dirty="0" smtClean="0"/>
              <a:t> which is treated in exactly the same way as a new process</a:t>
            </a:r>
            <a:endParaRPr lang="en-GB" b="1" i="1" dirty="0" smtClean="0"/>
          </a:p>
          <a:p>
            <a:r>
              <a:rPr lang="en-GB" dirty="0" smtClean="0"/>
              <a:t>Why are threads useful?</a:t>
            </a:r>
          </a:p>
          <a:p>
            <a:pPr lvl="1"/>
            <a:r>
              <a:rPr lang="en-GB" dirty="0" smtClean="0"/>
              <a:t>Allow one web page to load while you scroll through another</a:t>
            </a:r>
          </a:p>
          <a:p>
            <a:pPr lvl="1"/>
            <a:r>
              <a:rPr lang="en-GB" dirty="0" smtClean="0"/>
              <a:t>Allow you to calculate results and still process input (for example, the cancel button!!)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85791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71670" y="5072074"/>
            <a:ext cx="585791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71670" y="5500702"/>
            <a:ext cx="585791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7158" y="4643446"/>
            <a:ext cx="1664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Skype</a:t>
            </a:r>
          </a:p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Firefox</a:t>
            </a:r>
          </a:p>
          <a:p>
            <a:r>
              <a:rPr lang="en-GB" sz="2800" dirty="0" smtClean="0">
                <a:solidFill>
                  <a:schemeClr val="accent3"/>
                </a:solidFill>
              </a:rPr>
              <a:t>Eclipse (2 threads)</a:t>
            </a:r>
            <a:endParaRPr lang="en-GB" sz="2800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4643446"/>
            <a:ext cx="78581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57488" y="5072074"/>
            <a:ext cx="785818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643306" y="5500702"/>
            <a:ext cx="785818" cy="2143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214942" y="4643446"/>
            <a:ext cx="78581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00760" y="5072074"/>
            <a:ext cx="785818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86578" y="5500702"/>
            <a:ext cx="785818" cy="2143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2071670" y="6072206"/>
            <a:ext cx="6000792" cy="571480"/>
          </a:xfrm>
          <a:prstGeom prst="rightArrow">
            <a:avLst>
              <a:gd name="adj1" fmla="val 50000"/>
              <a:gd name="adj2" fmla="val 1430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TIME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4429124" y="5715016"/>
            <a:ext cx="785818" cy="2143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72396" y="5715016"/>
            <a:ext cx="428628" cy="2143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00892" y="4286256"/>
            <a:ext cx="1000132" cy="185738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Threads in Java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Really easy to create</a:t>
            </a:r>
          </a:p>
          <a:p>
            <a:r>
              <a:rPr lang="en-GB" dirty="0" smtClean="0"/>
              <a:t>Extend from </a:t>
            </a:r>
            <a:r>
              <a:rPr lang="en-GB" dirty="0" err="1" smtClean="0"/>
              <a:t>java.lang.Thread</a:t>
            </a:r>
            <a:endParaRPr lang="en-GB" dirty="0" smtClean="0"/>
          </a:p>
          <a:p>
            <a:r>
              <a:rPr lang="en-GB" dirty="0" smtClean="0"/>
              <a:t>Implement a method to run</a:t>
            </a:r>
            <a:endParaRPr lang="en-GB" dirty="0"/>
          </a:p>
        </p:txBody>
      </p:sp>
      <p:sp>
        <p:nvSpPr>
          <p:cNvPr id="4" name="Flowchart: Process 3"/>
          <p:cNvSpPr/>
          <p:nvPr/>
        </p:nvSpPr>
        <p:spPr>
          <a:xfrm>
            <a:off x="6429388" y="1000108"/>
            <a:ext cx="2214578" cy="121444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429388" y="1000108"/>
            <a:ext cx="221457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Thread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1428736"/>
            <a:ext cx="129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run()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start()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429388" y="3357562"/>
            <a:ext cx="2286016" cy="121444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29388" y="3357562"/>
            <a:ext cx="228601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MyThreadedClass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3786190"/>
            <a:ext cx="134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run()</a:t>
            </a:r>
          </a:p>
        </p:txBody>
      </p:sp>
      <p:sp>
        <p:nvSpPr>
          <p:cNvPr id="12" name="Up Arrow 11"/>
          <p:cNvSpPr/>
          <p:nvPr/>
        </p:nvSpPr>
        <p:spPr>
          <a:xfrm>
            <a:off x="7286644" y="2214554"/>
            <a:ext cx="357190" cy="1143008"/>
          </a:xfrm>
          <a:prstGeom prst="upArrow">
            <a:avLst>
              <a:gd name="adj1" fmla="val 0"/>
              <a:gd name="adj2" fmla="val 740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57554" y="1571612"/>
            <a:ext cx="3429024" cy="928694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86050" y="1928802"/>
            <a:ext cx="4000528" cy="3286148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28992" y="3357562"/>
            <a:ext cx="3357586" cy="642942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034" y="2357430"/>
            <a:ext cx="307183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public void run()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Override this abstract method.  When started, the new thread treats this as the new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main()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method i.e. It’s the entry point for the thread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596" y="4857760"/>
            <a:ext cx="307183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public void start()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This method does all the clever stuff for us.  It starts the new thread and runs the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run()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method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GB" dirty="0" err="1" smtClean="0"/>
              <a:t>webserver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make </a:t>
            </a:r>
            <a:r>
              <a:rPr lang="en-GB" dirty="0" err="1" smtClean="0"/>
              <a:t>HTTPConnection</a:t>
            </a:r>
            <a:r>
              <a:rPr lang="en-GB" dirty="0" smtClean="0"/>
              <a:t> extend from Thread</a:t>
            </a:r>
          </a:p>
          <a:p>
            <a:pPr lvl="1"/>
            <a:r>
              <a:rPr lang="en-GB" dirty="0" smtClean="0"/>
              <a:t>We don’t have to change any existing code, just add a run() method that calls that existing code!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28728" y="2428868"/>
            <a:ext cx="5786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public class </a:t>
            </a:r>
            <a:r>
              <a:rPr lang="en-GB" dirty="0" err="1" smtClean="0">
                <a:solidFill>
                  <a:srgbClr val="7030A0"/>
                </a:solidFill>
              </a:rPr>
              <a:t>ThreadedHTTPConnection</a:t>
            </a:r>
            <a:r>
              <a:rPr lang="en-GB" dirty="0" smtClean="0">
                <a:solidFill>
                  <a:srgbClr val="7030A0"/>
                </a:solidFill>
              </a:rPr>
              <a:t> extends Thread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....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public void run()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</a:t>
            </a:r>
            <a:r>
              <a:rPr lang="en-GB" dirty="0" err="1" smtClean="0">
                <a:solidFill>
                  <a:srgbClr val="7030A0"/>
                </a:solidFill>
              </a:rPr>
              <a:t>this.process</a:t>
            </a:r>
            <a:r>
              <a:rPr lang="en-GB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}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....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GB" dirty="0" err="1" smtClean="0"/>
              <a:t>webserver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we just modify the server so that it starts a new thread to process anything incoming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57224" y="1928802"/>
            <a:ext cx="7715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private void </a:t>
            </a:r>
            <a:r>
              <a:rPr lang="en-GB" dirty="0" err="1" smtClean="0">
                <a:solidFill>
                  <a:srgbClr val="7030A0"/>
                </a:solidFill>
              </a:rPr>
              <a:t>listenForNewConnection</a:t>
            </a:r>
            <a:r>
              <a:rPr lang="en-GB" dirty="0" smtClean="0">
                <a:solidFill>
                  <a:srgbClr val="7030A0"/>
                </a:solidFill>
              </a:rPr>
              <a:t>()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</a:t>
            </a:r>
            <a:r>
              <a:rPr lang="en-GB" dirty="0" err="1" smtClean="0">
                <a:solidFill>
                  <a:srgbClr val="7030A0"/>
                </a:solidFill>
              </a:rPr>
              <a:t>ServerSocket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serversocket</a:t>
            </a:r>
            <a:r>
              <a:rPr lang="en-GB" dirty="0" smtClean="0">
                <a:solidFill>
                  <a:srgbClr val="7030A0"/>
                </a:solidFill>
              </a:rPr>
              <a:t> = null;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while (true)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try 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    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    if (</a:t>
            </a:r>
            <a:r>
              <a:rPr lang="en-GB" dirty="0" err="1" smtClean="0">
                <a:solidFill>
                  <a:srgbClr val="7030A0"/>
                </a:solidFill>
              </a:rPr>
              <a:t>serversocket</a:t>
            </a:r>
            <a:r>
              <a:rPr lang="en-GB" dirty="0" smtClean="0">
                <a:solidFill>
                  <a:srgbClr val="7030A0"/>
                </a:solidFill>
              </a:rPr>
              <a:t>==null) </a:t>
            </a:r>
            <a:r>
              <a:rPr lang="en-GB" dirty="0" err="1" smtClean="0">
                <a:solidFill>
                  <a:srgbClr val="7030A0"/>
                </a:solidFill>
              </a:rPr>
              <a:t>serversocket</a:t>
            </a:r>
            <a:r>
              <a:rPr lang="en-GB" dirty="0" smtClean="0">
                <a:solidFill>
                  <a:srgbClr val="7030A0"/>
                </a:solidFill>
              </a:rPr>
              <a:t> = new </a:t>
            </a:r>
            <a:r>
              <a:rPr lang="en-GB" dirty="0" err="1" smtClean="0">
                <a:solidFill>
                  <a:srgbClr val="7030A0"/>
                </a:solidFill>
              </a:rPr>
              <a:t>ServerSocket</a:t>
            </a:r>
            <a:r>
              <a:rPr lang="en-GB" dirty="0" smtClean="0">
                <a:solidFill>
                  <a:srgbClr val="7030A0"/>
                </a:solidFill>
              </a:rPr>
              <a:t>(</a:t>
            </a:r>
            <a:r>
              <a:rPr lang="en-GB" dirty="0" err="1" smtClean="0">
                <a:solidFill>
                  <a:srgbClr val="7030A0"/>
                </a:solidFill>
              </a:rPr>
              <a:t>mPort</a:t>
            </a:r>
            <a:r>
              <a:rPr lang="en-GB" dirty="0" smtClean="0">
                <a:solidFill>
                  <a:srgbClr val="7030A0"/>
                </a:solidFill>
              </a:rPr>
              <a:t>);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            Socket s = </a:t>
            </a:r>
            <a:r>
              <a:rPr lang="en-GB" dirty="0" err="1" smtClean="0">
                <a:solidFill>
                  <a:srgbClr val="7030A0"/>
                </a:solidFill>
              </a:rPr>
              <a:t>serversocket.accept</a:t>
            </a:r>
            <a:r>
              <a:rPr lang="en-GB" dirty="0" smtClean="0">
                <a:solidFill>
                  <a:srgbClr val="7030A0"/>
                </a:solidFill>
              </a:rPr>
              <a:t>();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            </a:t>
            </a:r>
            <a:r>
              <a:rPr lang="en-GB" dirty="0" err="1" smtClean="0">
                <a:solidFill>
                  <a:srgbClr val="7030A0"/>
                </a:solidFill>
              </a:rPr>
              <a:t>ThreadedHTTPConnection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conn</a:t>
            </a:r>
            <a:r>
              <a:rPr lang="en-GB" dirty="0" smtClean="0">
                <a:solidFill>
                  <a:srgbClr val="7030A0"/>
                </a:solidFill>
              </a:rPr>
              <a:t> = new </a:t>
            </a:r>
            <a:r>
              <a:rPr lang="en-GB" dirty="0" err="1" smtClean="0">
                <a:solidFill>
                  <a:srgbClr val="7030A0"/>
                </a:solidFill>
              </a:rPr>
              <a:t>ThreadedHTTPConnection</a:t>
            </a:r>
            <a:r>
              <a:rPr lang="en-GB" dirty="0" smtClean="0">
                <a:solidFill>
                  <a:srgbClr val="7030A0"/>
                </a:solidFill>
              </a:rPr>
              <a:t>(s);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    </a:t>
            </a:r>
            <a:r>
              <a:rPr lang="en-GB" dirty="0" err="1" smtClean="0">
                <a:solidFill>
                  <a:srgbClr val="7030A0"/>
                </a:solidFill>
              </a:rPr>
              <a:t>conn.start</a:t>
            </a:r>
            <a:r>
              <a:rPr lang="en-GB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  }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}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.... // etc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74" y="2000240"/>
            <a:ext cx="2500330" cy="27860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3200" dirty="0" smtClean="0"/>
              <a:t>Yes! </a:t>
            </a:r>
          </a:p>
          <a:p>
            <a:pPr algn="ctr">
              <a:buNone/>
            </a:pPr>
            <a:endParaRPr lang="en-GB" sz="3200" dirty="0" smtClean="0"/>
          </a:p>
          <a:p>
            <a:pPr algn="ctr">
              <a:buNone/>
            </a:pPr>
            <a:endParaRPr lang="en-GB" sz="3200" dirty="0" smtClean="0"/>
          </a:p>
          <a:p>
            <a:pPr algn="ctr">
              <a:buNone/>
            </a:pPr>
            <a:r>
              <a:rPr lang="en-GB" sz="3200" dirty="0" smtClean="0"/>
              <a:t> And no...</a:t>
            </a:r>
            <a:endParaRPr lang="en-GB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multiple clients requests come in simultaneously for different files, they are handled ‘simultaneously’</a:t>
            </a:r>
          </a:p>
          <a:p>
            <a:pPr lvl="1"/>
            <a:r>
              <a:rPr lang="en-GB" dirty="0" smtClean="0"/>
              <a:t>If we stress test it, there will come a point where it can’t handle the rate of requests, but...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 problem comes when two clients want the same file</a:t>
            </a:r>
          </a:p>
          <a:p>
            <a:pPr lvl="1"/>
            <a:r>
              <a:rPr lang="en-GB" dirty="0" smtClean="0"/>
              <a:t>The second request ends up waiting until the first one has finished with the file!</a:t>
            </a:r>
          </a:p>
          <a:p>
            <a:pPr lvl="1"/>
            <a:r>
              <a:rPr lang="en-GB" dirty="0" smtClean="0"/>
              <a:t>There are obviously ways around this, but that’s a whole lecture course in itself!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Threads Suck...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cool being able to run things </a:t>
            </a:r>
            <a:r>
              <a:rPr lang="en-GB" i="1" dirty="0" smtClean="0"/>
              <a:t>concurrently</a:t>
            </a:r>
          </a:p>
          <a:p>
            <a:r>
              <a:rPr lang="en-GB" dirty="0" smtClean="0"/>
              <a:t>But it gets </a:t>
            </a:r>
            <a:r>
              <a:rPr lang="en-GB" u="sng" dirty="0" smtClean="0"/>
              <a:t>really</a:t>
            </a:r>
            <a:r>
              <a:rPr lang="en-GB" dirty="0" smtClean="0"/>
              <a:t> complex when:</a:t>
            </a:r>
          </a:p>
          <a:p>
            <a:pPr lvl="1"/>
            <a:r>
              <a:rPr lang="en-GB" dirty="0" smtClean="0"/>
              <a:t>We need to share information between threads</a:t>
            </a:r>
          </a:p>
          <a:p>
            <a:pPr lvl="1"/>
            <a:r>
              <a:rPr lang="en-GB" dirty="0" smtClean="0"/>
              <a:t>We need to share resources (files etc) between threads</a:t>
            </a:r>
          </a:p>
          <a:p>
            <a:pPr lvl="1"/>
            <a:r>
              <a:rPr lang="en-GB" dirty="0" smtClean="0"/>
              <a:t>One thread depends on another in any way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Threads Suck...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an area known as </a:t>
            </a:r>
            <a:r>
              <a:rPr lang="en-GB" i="1" dirty="0" smtClean="0"/>
              <a:t>concurrency</a:t>
            </a:r>
            <a:r>
              <a:rPr lang="en-GB" dirty="0" smtClean="0"/>
              <a:t> control</a:t>
            </a:r>
          </a:p>
          <a:p>
            <a:r>
              <a:rPr lang="en-GB" dirty="0" smtClean="0"/>
              <a:t>Really quite interesting to study that just becomes even more relevant as we start getting multi-processor chips</a:t>
            </a:r>
          </a:p>
          <a:p>
            <a:r>
              <a:rPr lang="en-GB" dirty="0" smtClean="0"/>
              <a:t>Catches out a huge number of programmers and is the source of many bugs</a:t>
            </a:r>
          </a:p>
          <a:p>
            <a:r>
              <a:rPr lang="en-GB" dirty="0" smtClean="0"/>
              <a:t>The simplest solution is rarely the most efficient!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For those of you doing CST next year, you’ll get to study it in gory detail!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This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You don’t need to know about concurrency programming in any detail</a:t>
            </a:r>
          </a:p>
          <a:p>
            <a:r>
              <a:rPr lang="en-GB" sz="2800" dirty="0" smtClean="0"/>
              <a:t>I expect you to:</a:t>
            </a:r>
          </a:p>
          <a:p>
            <a:pPr lvl="1"/>
            <a:r>
              <a:rPr lang="en-GB" dirty="0" smtClean="0"/>
              <a:t>Have a general idea of what a thread is</a:t>
            </a:r>
          </a:p>
          <a:p>
            <a:pPr lvl="1"/>
            <a:r>
              <a:rPr lang="en-GB" dirty="0" smtClean="0"/>
              <a:t>Know has to make your own class that can run in a thread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Motivating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We’re going to make the world’s simplest web server</a:t>
            </a:r>
          </a:p>
          <a:p>
            <a:pPr lvl="1"/>
            <a:r>
              <a:rPr lang="en-GB" dirty="0" smtClean="0"/>
              <a:t>It’s not going to challenge apache etc</a:t>
            </a:r>
          </a:p>
          <a:p>
            <a:pPr lvl="1"/>
            <a:r>
              <a:rPr lang="en-GB" dirty="0" smtClean="0"/>
              <a:t>But it will give us something to think about...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 can’t assume you know how the internet works (pixie dust primarily)</a:t>
            </a:r>
          </a:p>
          <a:p>
            <a:pPr lvl="1"/>
            <a:r>
              <a:rPr lang="en-GB" dirty="0" smtClean="0"/>
              <a:t>So we’ll start with a really brief review</a:t>
            </a:r>
          </a:p>
          <a:p>
            <a:pPr lvl="1"/>
            <a:r>
              <a:rPr lang="en-GB" dirty="0" smtClean="0"/>
              <a:t>You can find out much more online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Client-Server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500330"/>
          </a:xfrm>
        </p:spPr>
        <p:txBody>
          <a:bodyPr>
            <a:normAutofit/>
          </a:bodyPr>
          <a:lstStyle/>
          <a:p>
            <a:r>
              <a:rPr lang="en-GB" dirty="0" smtClean="0"/>
              <a:t>The key notion these days is that of client-server</a:t>
            </a:r>
          </a:p>
          <a:p>
            <a:pPr lvl="1"/>
            <a:r>
              <a:rPr lang="en-GB" dirty="0" smtClean="0"/>
              <a:t>A </a:t>
            </a:r>
            <a:r>
              <a:rPr lang="en-GB" i="1" dirty="0" smtClean="0"/>
              <a:t>server</a:t>
            </a:r>
            <a:r>
              <a:rPr lang="en-GB" dirty="0" smtClean="0"/>
              <a:t> is a machine that sits there waiting for connections from one or more </a:t>
            </a:r>
            <a:r>
              <a:rPr lang="en-GB" i="1" dirty="0" smtClean="0"/>
              <a:t>clients</a:t>
            </a:r>
          </a:p>
          <a:p>
            <a:pPr lvl="1"/>
            <a:r>
              <a:rPr lang="en-GB" dirty="0" smtClean="0"/>
              <a:t>The web is packed with servers that deliver web pages and browsers that act as clients</a:t>
            </a:r>
          </a:p>
          <a:p>
            <a:endParaRPr lang="en-GB" i="1" dirty="0"/>
          </a:p>
        </p:txBody>
      </p:sp>
      <p:sp>
        <p:nvSpPr>
          <p:cNvPr id="24578" name="tower"/>
          <p:cNvSpPr>
            <a:spLocks noEditPoints="1" noChangeArrowheads="1"/>
          </p:cNvSpPr>
          <p:nvPr/>
        </p:nvSpPr>
        <p:spPr bwMode="auto">
          <a:xfrm>
            <a:off x="500034" y="2857496"/>
            <a:ext cx="500066" cy="928694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omputr2"/>
          <p:cNvSpPr>
            <a:spLocks noEditPoints="1" noChangeArrowheads="1"/>
          </p:cNvSpPr>
          <p:nvPr/>
        </p:nvSpPr>
        <p:spPr bwMode="auto">
          <a:xfrm>
            <a:off x="3071802" y="3000372"/>
            <a:ext cx="785818" cy="71438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429124" y="2928934"/>
            <a:ext cx="4286280" cy="407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But what if we have</a:t>
            </a:r>
            <a:r>
              <a:rPr kumimoji="0" lang="en-GB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multiple types of server application (web, email, etc)?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does the client know where to connect?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400" dirty="0" smtClean="0">
                <a:latin typeface="+mj-lt"/>
              </a:rPr>
              <a:t>For this we use Berkeley sockets (“sockets”)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ower"/>
          <p:cNvSpPr>
            <a:spLocks noEditPoints="1" noChangeArrowheads="1"/>
          </p:cNvSpPr>
          <p:nvPr/>
        </p:nvSpPr>
        <p:spPr bwMode="auto">
          <a:xfrm>
            <a:off x="500034" y="3857628"/>
            <a:ext cx="500066" cy="928694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computr2"/>
          <p:cNvSpPr>
            <a:spLocks noEditPoints="1" noChangeArrowheads="1"/>
          </p:cNvSpPr>
          <p:nvPr/>
        </p:nvSpPr>
        <p:spPr bwMode="auto">
          <a:xfrm>
            <a:off x="3071802" y="4000504"/>
            <a:ext cx="785818" cy="71438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ower"/>
          <p:cNvSpPr>
            <a:spLocks noEditPoints="1" noChangeArrowheads="1"/>
          </p:cNvSpPr>
          <p:nvPr/>
        </p:nvSpPr>
        <p:spPr bwMode="auto">
          <a:xfrm>
            <a:off x="500034" y="4857760"/>
            <a:ext cx="500066" cy="928694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071802" y="5000636"/>
            <a:ext cx="785818" cy="71438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Block Arc 25"/>
          <p:cNvSpPr/>
          <p:nvPr/>
        </p:nvSpPr>
        <p:spPr>
          <a:xfrm rot="16200000">
            <a:off x="1000100" y="3143248"/>
            <a:ext cx="464347" cy="321471"/>
          </a:xfrm>
          <a:prstGeom prst="blockArc">
            <a:avLst>
              <a:gd name="adj1" fmla="val 10800000"/>
              <a:gd name="adj2" fmla="val 21238879"/>
              <a:gd name="adj3" fmla="val 9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6200000">
            <a:off x="1000100" y="4143380"/>
            <a:ext cx="464347" cy="321471"/>
          </a:xfrm>
          <a:prstGeom prst="blockArc">
            <a:avLst>
              <a:gd name="adj1" fmla="val 10800000"/>
              <a:gd name="adj2" fmla="val 21238879"/>
              <a:gd name="adj3" fmla="val 9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1500166" y="4143380"/>
            <a:ext cx="142876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-Right Arrow 28"/>
          <p:cNvSpPr/>
          <p:nvPr/>
        </p:nvSpPr>
        <p:spPr>
          <a:xfrm>
            <a:off x="1142976" y="5143512"/>
            <a:ext cx="1785950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Sockets</a:t>
            </a:r>
            <a:endParaRPr lang="en-GB" dirty="0"/>
          </a:p>
        </p:txBody>
      </p:sp>
      <p:sp>
        <p:nvSpPr>
          <p:cNvPr id="46" name="Content Placeholder 4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Each machine has an </a:t>
            </a:r>
            <a:r>
              <a:rPr lang="en-GB" sz="2000" b="1" dirty="0" smtClean="0"/>
              <a:t>address</a:t>
            </a:r>
            <a:r>
              <a:rPr lang="en-GB" sz="2000" dirty="0" smtClean="0"/>
              <a:t> </a:t>
            </a:r>
            <a:r>
              <a:rPr lang="en-GB" sz="2000" i="1" dirty="0" smtClean="0"/>
              <a:t>(c.f. Phone number)</a:t>
            </a:r>
          </a:p>
          <a:p>
            <a:r>
              <a:rPr lang="en-GB" sz="2000" dirty="0" smtClean="0"/>
              <a:t>Each machine has lots of </a:t>
            </a:r>
            <a:r>
              <a:rPr lang="en-GB" sz="2000" b="1" dirty="0" smtClean="0"/>
              <a:t>ports</a:t>
            </a:r>
            <a:r>
              <a:rPr lang="en-GB" sz="2000" dirty="0" smtClean="0"/>
              <a:t> to contact it on </a:t>
            </a:r>
            <a:r>
              <a:rPr lang="en-GB" sz="2000" i="1" dirty="0" smtClean="0"/>
              <a:t>(c.f. Phone extensions) </a:t>
            </a:r>
          </a:p>
          <a:p>
            <a:r>
              <a:rPr lang="en-GB" sz="2000" dirty="0" smtClean="0"/>
              <a:t>In software we create </a:t>
            </a:r>
            <a:r>
              <a:rPr lang="en-GB" sz="2000" b="1" dirty="0" smtClean="0"/>
              <a:t>sockets</a:t>
            </a:r>
            <a:r>
              <a:rPr lang="en-GB" sz="2000" dirty="0" smtClean="0"/>
              <a:t> which are software objects that represent a connection between two systems</a:t>
            </a:r>
            <a:endParaRPr lang="en-GB" sz="2000" b="1" dirty="0"/>
          </a:p>
        </p:txBody>
      </p:sp>
      <p:sp>
        <p:nvSpPr>
          <p:cNvPr id="25602" name="tower"/>
          <p:cNvSpPr>
            <a:spLocks noEditPoints="1" noChangeArrowheads="1"/>
          </p:cNvSpPr>
          <p:nvPr/>
        </p:nvSpPr>
        <p:spPr bwMode="auto">
          <a:xfrm>
            <a:off x="642910" y="2814684"/>
            <a:ext cx="420280" cy="88674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601397" y="2786058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01397" y="3004712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01397" y="3223365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01397" y="3442019"/>
            <a:ext cx="163990" cy="1639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601397" y="3660672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858655" y="2786058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858655" y="3004712"/>
            <a:ext cx="163990" cy="1639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858655" y="3223365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858655" y="3442019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858655" y="3660672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03" name="computr2"/>
          <p:cNvSpPr>
            <a:spLocks noEditPoints="1" noChangeArrowheads="1"/>
          </p:cNvSpPr>
          <p:nvPr/>
        </p:nvSpPr>
        <p:spPr bwMode="auto">
          <a:xfrm>
            <a:off x="3514616" y="2950048"/>
            <a:ext cx="744613" cy="71911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ower"/>
          <p:cNvSpPr>
            <a:spLocks noEditPoints="1" noChangeArrowheads="1"/>
          </p:cNvSpPr>
          <p:nvPr/>
        </p:nvSpPr>
        <p:spPr bwMode="auto">
          <a:xfrm>
            <a:off x="642910" y="4071942"/>
            <a:ext cx="420280" cy="88674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601397" y="4043316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601397" y="4261970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601397" y="4480623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601397" y="4699277"/>
            <a:ext cx="163990" cy="1639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601397" y="4917930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858655" y="4043316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58655" y="4261970"/>
            <a:ext cx="163990" cy="1639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858655" y="4480623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58655" y="4699277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858655" y="4917930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3514616" y="4207306"/>
            <a:ext cx="744613" cy="71911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9" name="Straight Arrow Connector 28"/>
          <p:cNvCxnSpPr>
            <a:stCxn id="23" idx="2"/>
            <a:endCxn id="20" idx="6"/>
          </p:cNvCxnSpPr>
          <p:nvPr/>
        </p:nvCxnSpPr>
        <p:spPr>
          <a:xfrm rot="10800000" flipV="1">
            <a:off x="1765388" y="4343965"/>
            <a:ext cx="1093268" cy="437307"/>
          </a:xfrm>
          <a:prstGeom prst="straightConnector1">
            <a:avLst/>
          </a:prstGeom>
          <a:ln w="254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ower"/>
          <p:cNvSpPr>
            <a:spLocks noEditPoints="1" noChangeArrowheads="1"/>
          </p:cNvSpPr>
          <p:nvPr/>
        </p:nvSpPr>
        <p:spPr bwMode="auto">
          <a:xfrm>
            <a:off x="642910" y="5383864"/>
            <a:ext cx="420280" cy="88674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601397" y="5355238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601397" y="5573891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601397" y="5792545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601397" y="6011198"/>
            <a:ext cx="163990" cy="16399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601397" y="6229852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2858655" y="5355238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858655" y="5573891"/>
            <a:ext cx="163990" cy="16399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858655" y="5792545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858655" y="6011198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2858655" y="6229852"/>
            <a:ext cx="163990" cy="163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omputr2"/>
          <p:cNvSpPr>
            <a:spLocks noEditPoints="1" noChangeArrowheads="1"/>
          </p:cNvSpPr>
          <p:nvPr/>
        </p:nvSpPr>
        <p:spPr bwMode="auto">
          <a:xfrm>
            <a:off x="3514616" y="5519228"/>
            <a:ext cx="744613" cy="71911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2" name="Straight Arrow Connector 41"/>
          <p:cNvCxnSpPr>
            <a:stCxn id="37" idx="2"/>
            <a:endCxn id="34" idx="6"/>
          </p:cNvCxnSpPr>
          <p:nvPr/>
        </p:nvCxnSpPr>
        <p:spPr>
          <a:xfrm rot="10800000" flipV="1">
            <a:off x="1765388" y="5655886"/>
            <a:ext cx="1093268" cy="437307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2001" y="278605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Server S is listening on port P (red)</a:t>
            </a:r>
          </a:p>
          <a:p>
            <a:r>
              <a:rPr lang="en-GB" dirty="0" smtClean="0"/>
              <a:t>Client C creates a socket and associates it with some port (green)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0" y="421481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 attempts to connect to its socket to port P on server S (shorthand is S:P)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4572000" y="550070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 responds and creates a socket at its end to represent the now open connection in software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714348" y="24288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3714744" y="25003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Java Sockets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Java class library does the hard work for us</a:t>
            </a:r>
            <a:br>
              <a:rPr lang="en-GB" sz="3200" dirty="0" smtClean="0"/>
            </a:br>
            <a:endParaRPr lang="en-GB" sz="3200" dirty="0" smtClean="0"/>
          </a:p>
          <a:p>
            <a:r>
              <a:rPr lang="en-GB" sz="3200" dirty="0" smtClean="0"/>
              <a:t>Class</a:t>
            </a:r>
            <a:r>
              <a:rPr lang="en-GB" sz="3200" b="1" dirty="0" smtClean="0"/>
              <a:t> Socket</a:t>
            </a:r>
          </a:p>
          <a:p>
            <a:pPr lvl="1"/>
            <a:r>
              <a:rPr lang="en-GB" sz="2400" dirty="0" smtClean="0"/>
              <a:t>Represents a socket (there was a clue in the title...)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3200" dirty="0" smtClean="0"/>
              <a:t>Class </a:t>
            </a:r>
            <a:r>
              <a:rPr lang="en-GB" sz="3200" b="1" dirty="0" err="1" smtClean="0"/>
              <a:t>ServerSocket</a:t>
            </a:r>
            <a:endParaRPr lang="en-GB" sz="3200" b="1" dirty="0" smtClean="0"/>
          </a:p>
          <a:p>
            <a:pPr lvl="1"/>
            <a:r>
              <a:rPr lang="en-GB" sz="2400" dirty="0" smtClean="0"/>
              <a:t>Listens for connections of a specified port</a:t>
            </a:r>
          </a:p>
          <a:p>
            <a:pPr lvl="1"/>
            <a:r>
              <a:rPr lang="en-GB" sz="2400" dirty="0" smtClean="0"/>
              <a:t>Each time a connection comes in, it queues it up</a:t>
            </a:r>
          </a:p>
          <a:p>
            <a:pPr lvl="1"/>
            <a:r>
              <a:rPr lang="en-GB" sz="2400" dirty="0" smtClean="0"/>
              <a:t>Each time we call accept() on it, it gives us a Socket object that is attached to the connection at the top of the queue</a:t>
            </a:r>
          </a:p>
          <a:p>
            <a:endParaRPr lang="en-GB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Setup a listening socket on port 10000 (server):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Create a socket and connect to mymachine.com, port 10000 (client):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71670" y="47148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</a:rPr>
              <a:t>Socket s = null;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try {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s = new Socket(“mymachine.com", 10000);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}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catch(</a:t>
            </a:r>
            <a:r>
              <a:rPr lang="en-GB" sz="1600" dirty="0" err="1" smtClean="0">
                <a:solidFill>
                  <a:srgbClr val="7030A0"/>
                </a:solidFill>
              </a:rPr>
              <a:t>IOException</a:t>
            </a:r>
            <a:r>
              <a:rPr lang="en-GB" sz="1600" dirty="0" smtClean="0">
                <a:solidFill>
                  <a:srgbClr val="7030A0"/>
                </a:solidFill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</a:rPr>
              <a:t>ioe</a:t>
            </a:r>
            <a:r>
              <a:rPr lang="en-GB" sz="1600" dirty="0" smtClean="0">
                <a:solidFill>
                  <a:srgbClr val="7030A0"/>
                </a:solidFill>
              </a:rPr>
              <a:t>) {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...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}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4" y="1357298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</a:rPr>
              <a:t>ServerSocket</a:t>
            </a:r>
            <a:r>
              <a:rPr lang="en-GB" sz="1600" dirty="0" smtClean="0">
                <a:solidFill>
                  <a:srgbClr val="7030A0"/>
                </a:solidFill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</a:rPr>
              <a:t>ss</a:t>
            </a:r>
            <a:r>
              <a:rPr lang="en-GB" sz="1600" dirty="0" smtClean="0">
                <a:solidFill>
                  <a:srgbClr val="7030A0"/>
                </a:solidFill>
              </a:rPr>
              <a:t> = null;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Socket result = null;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try {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</a:t>
            </a:r>
            <a:r>
              <a:rPr lang="en-GB" sz="1600" dirty="0" err="1" smtClean="0">
                <a:solidFill>
                  <a:srgbClr val="7030A0"/>
                </a:solidFill>
              </a:rPr>
              <a:t>ss</a:t>
            </a:r>
            <a:r>
              <a:rPr lang="en-GB" sz="1600" dirty="0" smtClean="0">
                <a:solidFill>
                  <a:srgbClr val="7030A0"/>
                </a:solidFill>
              </a:rPr>
              <a:t> = new </a:t>
            </a:r>
            <a:r>
              <a:rPr lang="en-GB" sz="1600" dirty="0" err="1" smtClean="0">
                <a:solidFill>
                  <a:srgbClr val="7030A0"/>
                </a:solidFill>
              </a:rPr>
              <a:t>ServerSocket</a:t>
            </a:r>
            <a:r>
              <a:rPr lang="en-GB" sz="1600" dirty="0" smtClean="0">
                <a:solidFill>
                  <a:srgbClr val="7030A0"/>
                </a:solidFill>
              </a:rPr>
              <a:t>(10000);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</a:t>
            </a:r>
            <a:r>
              <a:rPr lang="en-GB" sz="1600" dirty="0" smtClean="0">
                <a:solidFill>
                  <a:srgbClr val="00B050"/>
                </a:solidFill>
              </a:rPr>
              <a:t>// The call below will wait until there is a connection</a:t>
            </a:r>
          </a:p>
          <a:p>
            <a:r>
              <a:rPr lang="en-GB" sz="1600" dirty="0" smtClean="0">
                <a:solidFill>
                  <a:srgbClr val="00B050"/>
                </a:solidFill>
              </a:rPr>
              <a:t>    // from someone and then give us access to that </a:t>
            </a:r>
          </a:p>
          <a:p>
            <a:r>
              <a:rPr lang="en-GB" sz="1600" dirty="0" smtClean="0">
                <a:solidFill>
                  <a:srgbClr val="00B050"/>
                </a:solidFill>
              </a:rPr>
              <a:t>    // connection via variable result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    result = </a:t>
            </a:r>
            <a:r>
              <a:rPr lang="en-GB" sz="1600" dirty="0" err="1" smtClean="0">
                <a:solidFill>
                  <a:srgbClr val="7030A0"/>
                </a:solidFill>
              </a:rPr>
              <a:t>ss.accept</a:t>
            </a:r>
            <a:r>
              <a:rPr lang="en-GB" sz="1600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} ...</a:t>
            </a:r>
          </a:p>
        </p:txBody>
      </p:sp>
      <p:sp>
        <p:nvSpPr>
          <p:cNvPr id="6" name="tower"/>
          <p:cNvSpPr>
            <a:spLocks noEditPoints="1" noChangeArrowheads="1"/>
          </p:cNvSpPr>
          <p:nvPr/>
        </p:nvSpPr>
        <p:spPr bwMode="auto">
          <a:xfrm>
            <a:off x="7286644" y="1857364"/>
            <a:ext cx="549252" cy="1158865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omputr2"/>
          <p:cNvSpPr>
            <a:spLocks noEditPoints="1" noChangeArrowheads="1"/>
          </p:cNvSpPr>
          <p:nvPr/>
        </p:nvSpPr>
        <p:spPr bwMode="auto">
          <a:xfrm>
            <a:off x="6929454" y="4929198"/>
            <a:ext cx="1357322" cy="1357322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500726"/>
          </a:xfrm>
        </p:spPr>
        <p:txBody>
          <a:bodyPr/>
          <a:lstStyle/>
          <a:p>
            <a:r>
              <a:rPr lang="en-GB" dirty="0" smtClean="0"/>
              <a:t>Once we have a connected Socket, it’s just a place to get or receive data</a:t>
            </a:r>
          </a:p>
          <a:p>
            <a:pPr lvl="1"/>
            <a:r>
              <a:rPr lang="en-GB" sz="2400" dirty="0" smtClean="0"/>
              <a:t>You can just apply the usual stream reading or writing tools that you have seen in the </a:t>
            </a:r>
            <a:r>
              <a:rPr lang="en-GB" sz="2400" dirty="0" err="1" smtClean="0"/>
              <a:t>practicals</a:t>
            </a:r>
            <a:endParaRPr lang="en-GB" sz="2400" dirty="0" smtClean="0"/>
          </a:p>
          <a:p>
            <a:pPr lvl="1"/>
            <a:r>
              <a:rPr lang="en-GB" sz="2400" dirty="0" err="1" smtClean="0"/>
              <a:t>E.g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48184" y="2643182"/>
            <a:ext cx="71958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Socket s = new Socket(“somewhere.com”,4000);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Reader r = new </a:t>
            </a:r>
            <a:r>
              <a:rPr lang="en-GB" sz="2400" dirty="0" err="1" smtClean="0">
                <a:solidFill>
                  <a:srgbClr val="7030A0"/>
                </a:solidFill>
              </a:rPr>
              <a:t>InputStreamReader</a:t>
            </a:r>
            <a:r>
              <a:rPr lang="en-GB" sz="2400" dirty="0" smtClean="0">
                <a:solidFill>
                  <a:srgbClr val="7030A0"/>
                </a:solidFill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</a:rPr>
              <a:t>s.getInputStream</a:t>
            </a:r>
            <a:r>
              <a:rPr lang="en-GB" sz="2400" dirty="0" smtClean="0">
                <a:solidFill>
                  <a:srgbClr val="7030A0"/>
                </a:solidFill>
              </a:rPr>
              <a:t>());</a:t>
            </a:r>
          </a:p>
          <a:p>
            <a:r>
              <a:rPr lang="en-GB" sz="2400" dirty="0" err="1" smtClean="0">
                <a:solidFill>
                  <a:srgbClr val="7030A0"/>
                </a:solidFill>
              </a:rPr>
              <a:t>BufferedReader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br</a:t>
            </a:r>
            <a:r>
              <a:rPr lang="en-GB" sz="2400" dirty="0" smtClean="0">
                <a:solidFill>
                  <a:srgbClr val="7030A0"/>
                </a:solidFill>
              </a:rPr>
              <a:t> = new </a:t>
            </a:r>
            <a:r>
              <a:rPr lang="en-GB" sz="2400" dirty="0" err="1" smtClean="0">
                <a:solidFill>
                  <a:srgbClr val="7030A0"/>
                </a:solidFill>
              </a:rPr>
              <a:t>BufferedReader</a:t>
            </a:r>
            <a:r>
              <a:rPr lang="en-GB" sz="2400" dirty="0" smtClean="0">
                <a:solidFill>
                  <a:srgbClr val="7030A0"/>
                </a:solidFill>
              </a:rPr>
              <a:t>(r);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String text = </a:t>
            </a:r>
            <a:r>
              <a:rPr lang="en-GB" sz="2400" dirty="0" err="1" smtClean="0">
                <a:solidFill>
                  <a:srgbClr val="7030A0"/>
                </a:solidFill>
              </a:rPr>
              <a:t>br.getLine</a:t>
            </a:r>
            <a:r>
              <a:rPr lang="en-GB" sz="2400" dirty="0" smtClean="0">
                <a:solidFill>
                  <a:srgbClr val="7030A0"/>
                </a:solidFill>
              </a:rPr>
              <a:t>();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4303455"/>
            <a:ext cx="600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 that the docs for </a:t>
            </a:r>
            <a:r>
              <a:rPr lang="en-GB" sz="2000" dirty="0" err="1" smtClean="0"/>
              <a:t>BufferedReader</a:t>
            </a:r>
            <a:r>
              <a:rPr lang="en-GB" sz="2000" dirty="0" smtClean="0"/>
              <a:t> say: </a:t>
            </a:r>
            <a:r>
              <a:rPr lang="en-GB" sz="2000" i="1" dirty="0" smtClean="0"/>
              <a:t>“In general, each read request made of a Reader causes a corresponding read request to be made of the underlying character or byte stream. It is therefore advisable to wrap a </a:t>
            </a:r>
            <a:r>
              <a:rPr lang="en-GB" sz="2000" i="1" dirty="0" err="1" smtClean="0"/>
              <a:t>BufferedReader</a:t>
            </a:r>
            <a:r>
              <a:rPr lang="en-GB" sz="2000" i="1" dirty="0" smtClean="0"/>
              <a:t> around any Reader whose read() operations may be costly, such as </a:t>
            </a:r>
            <a:r>
              <a:rPr lang="en-GB" sz="2000" i="1" dirty="0" err="1" smtClean="0"/>
              <a:t>FileReaders</a:t>
            </a:r>
            <a:r>
              <a:rPr lang="en-GB" sz="2000" i="1" dirty="0" smtClean="0"/>
              <a:t> and </a:t>
            </a:r>
            <a:r>
              <a:rPr lang="en-GB" sz="2000" i="1" dirty="0" err="1" smtClean="0"/>
              <a:t>InputStreamReaders</a:t>
            </a:r>
            <a:r>
              <a:rPr lang="en-GB" sz="2000" dirty="0" smtClean="0"/>
              <a:t>.“  </a:t>
            </a:r>
            <a:r>
              <a:rPr lang="en-GB" sz="2000" u="sng" dirty="0" smtClean="0"/>
              <a:t>Which design pattern is in use here?</a:t>
            </a:r>
            <a:endParaRPr lang="en-GB" sz="2000" u="sng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16200000" flipV="1">
            <a:off x="5884996" y="4044831"/>
            <a:ext cx="445827" cy="7142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Ports You Might Know (?)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21 – FTP </a:t>
            </a:r>
          </a:p>
          <a:p>
            <a:r>
              <a:rPr lang="en-GB" dirty="0" smtClean="0"/>
              <a:t>22 – SSH</a:t>
            </a:r>
          </a:p>
          <a:p>
            <a:r>
              <a:rPr lang="en-GB" dirty="0" smtClean="0"/>
              <a:t>23 – Telnet </a:t>
            </a:r>
          </a:p>
          <a:p>
            <a:r>
              <a:rPr lang="en-GB" dirty="0" smtClean="0"/>
              <a:t>53 – DNS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80 – Internet (web traffic)</a:t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When you go to www.howtogetafirst.com this is just client-server in action</a:t>
            </a:r>
          </a:p>
          <a:p>
            <a:pPr lvl="1"/>
            <a:r>
              <a:rPr lang="en-GB" dirty="0" smtClean="0"/>
              <a:t>Your machine connects to a preconfigured DNS machine that tells it a numerical address for the machine associated with www.howtogetafirst.com</a:t>
            </a:r>
          </a:p>
          <a:p>
            <a:pPr lvl="1"/>
            <a:r>
              <a:rPr lang="en-GB" dirty="0" smtClean="0"/>
              <a:t>Your machine then connects to that address on port 80</a:t>
            </a:r>
          </a:p>
          <a:p>
            <a:pPr lvl="1"/>
            <a:r>
              <a:rPr lang="en-GB" dirty="0" smtClean="0"/>
              <a:t>If there is a web server there, it gets the web page</a:t>
            </a:r>
            <a:br>
              <a:rPr lang="en-GB" dirty="0" smtClean="0"/>
            </a:b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38485</TotalTime>
  <Words>1545</Words>
  <Application>Microsoft Office PowerPoint</Application>
  <PresentationFormat>On-screen Show (4:3)</PresentationFormat>
  <Paragraphs>303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Office Theme</vt:lpstr>
      <vt:lpstr>#</vt:lpstr>
      <vt:lpstr>Programming Methods Dr Robert Harle</vt:lpstr>
      <vt:lpstr>Our Motivating Example</vt:lpstr>
      <vt:lpstr>Client-Server</vt:lpstr>
      <vt:lpstr>Sockets</vt:lpstr>
      <vt:lpstr>Java Sockets</vt:lpstr>
      <vt:lpstr>Usage</vt:lpstr>
      <vt:lpstr>Usage</vt:lpstr>
      <vt:lpstr>Common Ports You Might Know (?)</vt:lpstr>
      <vt:lpstr>Web Server Design</vt:lpstr>
      <vt:lpstr>WebServer State</vt:lpstr>
      <vt:lpstr>WebServer Process</vt:lpstr>
      <vt:lpstr>WebServer: Listening</vt:lpstr>
      <vt:lpstr>The Connection Functionality</vt:lpstr>
      <vt:lpstr>HTTP/1.0</vt:lpstr>
      <vt:lpstr>The HTTP Header</vt:lpstr>
      <vt:lpstr>Sending the File</vt:lpstr>
      <vt:lpstr>Does it work?</vt:lpstr>
      <vt:lpstr>But...</vt:lpstr>
      <vt:lpstr>Multiple Processes (for the NSTs)</vt:lpstr>
      <vt:lpstr>Threading (for the NSTs)</vt:lpstr>
      <vt:lpstr>Threads in Java</vt:lpstr>
      <vt:lpstr>Our webserver</vt:lpstr>
      <vt:lpstr>Our webserver</vt:lpstr>
      <vt:lpstr>Does it work?</vt:lpstr>
      <vt:lpstr>Close...</vt:lpstr>
      <vt:lpstr>Why Threads Suck...</vt:lpstr>
      <vt:lpstr>Why Threads Suck...</vt:lpstr>
      <vt:lpstr>For This Course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Robert</dc:creator>
  <cp:lastModifiedBy>Robert</cp:lastModifiedBy>
  <cp:revision>4416</cp:revision>
  <dcterms:created xsi:type="dcterms:W3CDTF">2008-11-11T13:59:20Z</dcterms:created>
  <dcterms:modified xsi:type="dcterms:W3CDTF">2009-03-06T07:33:23Z</dcterms:modified>
</cp:coreProperties>
</file>