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3"/>
  </p:notesMasterIdLst>
  <p:handoutMasterIdLst>
    <p:handoutMasterId r:id="rId44"/>
  </p:handoutMasterIdLst>
  <p:sldIdLst>
    <p:sldId id="256" r:id="rId2"/>
    <p:sldId id="257" r:id="rId3"/>
    <p:sldId id="258" r:id="rId4"/>
    <p:sldId id="259" r:id="rId5"/>
    <p:sldId id="260" r:id="rId6"/>
    <p:sldId id="261" r:id="rId7"/>
    <p:sldId id="262" r:id="rId8"/>
    <p:sldId id="263" r:id="rId9"/>
    <p:sldId id="264" r:id="rId10"/>
    <p:sldId id="265" r:id="rId11"/>
    <p:sldId id="297" r:id="rId12"/>
    <p:sldId id="266" r:id="rId13"/>
    <p:sldId id="269" r:id="rId14"/>
    <p:sldId id="298" r:id="rId15"/>
    <p:sldId id="299" r:id="rId16"/>
    <p:sldId id="267" r:id="rId17"/>
    <p:sldId id="270" r:id="rId18"/>
    <p:sldId id="271" r:id="rId19"/>
    <p:sldId id="272" r:id="rId20"/>
    <p:sldId id="268" r:id="rId21"/>
    <p:sldId id="286" r:id="rId22"/>
    <p:sldId id="288" r:id="rId23"/>
    <p:sldId id="287" r:id="rId24"/>
    <p:sldId id="289" r:id="rId25"/>
    <p:sldId id="290" r:id="rId26"/>
    <p:sldId id="294" r:id="rId27"/>
    <p:sldId id="292" r:id="rId28"/>
    <p:sldId id="295" r:id="rId29"/>
    <p:sldId id="293" r:id="rId30"/>
    <p:sldId id="273" r:id="rId31"/>
    <p:sldId id="274" r:id="rId32"/>
    <p:sldId id="275" r:id="rId33"/>
    <p:sldId id="276" r:id="rId34"/>
    <p:sldId id="277" r:id="rId35"/>
    <p:sldId id="278" r:id="rId36"/>
    <p:sldId id="279" r:id="rId37"/>
    <p:sldId id="280" r:id="rId38"/>
    <p:sldId id="281" r:id="rId39"/>
    <p:sldId id="282" r:id="rId40"/>
    <p:sldId id="283" r:id="rId41"/>
    <p:sldId id="296" r:id="rId42"/>
  </p:sldIdLst>
  <p:sldSz cx="9144000" cy="6858000" type="screen4x3"/>
  <p:notesSz cx="6794500" cy="9906000"/>
  <p:embeddedFontLst>
    <p:embeddedFont>
      <p:font typeface="Century Gothic" pitchFamily="34" charset="0"/>
      <p:regular r:id="rId45"/>
      <p:bold r:id="rId46"/>
      <p:italic r:id="rId47"/>
      <p:boldItalic r:id="rId48"/>
    </p:embeddedFont>
    <p:embeddedFont>
      <p:font typeface="Calibri" pitchFamily="3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146" autoAdjust="0"/>
    <p:restoredTop sz="94222" autoAdjust="0"/>
  </p:normalViewPr>
  <p:slideViewPr>
    <p:cSldViewPr>
      <p:cViewPr varScale="1">
        <p:scale>
          <a:sx n="70" d="100"/>
          <a:sy n="70" d="100"/>
        </p:scale>
        <p:origin x="-432" y="-96"/>
      </p:cViewPr>
      <p:guideLst>
        <p:guide orient="horz" pos="2160"/>
        <p:guide pos="2880"/>
      </p:guideLst>
    </p:cSldViewPr>
  </p:slideViewPr>
  <p:notesTextViewPr>
    <p:cViewPr>
      <p:scale>
        <a:sx n="100" d="100"/>
        <a:sy n="100" d="100"/>
      </p:scale>
      <p:origin x="0" y="0"/>
    </p:cViewPr>
  </p:notesTextViewPr>
  <p:notesViewPr>
    <p:cSldViewPr>
      <p:cViewPr varScale="1">
        <p:scale>
          <a:sx n="91" d="100"/>
          <a:sy n="91" d="100"/>
        </p:scale>
        <p:origin x="-2232" y="-108"/>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1"/>
            <a:ext cx="2944283" cy="495300"/>
          </a:xfrm>
          <a:prstGeom prst="rect">
            <a:avLst/>
          </a:prstGeom>
        </p:spPr>
        <p:txBody>
          <a:bodyPr vert="horz" lIns="91440" tIns="45720" rIns="91440" bIns="45720" rtlCol="0"/>
          <a:lstStyle>
            <a:lvl1pPr algn="r">
              <a:defRPr sz="1200"/>
            </a:lvl1pPr>
          </a:lstStyle>
          <a:p>
            <a:endParaRPr lang="en-GB"/>
          </a:p>
        </p:txBody>
      </p:sp>
      <p:sp>
        <p:nvSpPr>
          <p:cNvPr id="4" name="Footer Placeholder 3"/>
          <p:cNvSpPr>
            <a:spLocks noGrp="1"/>
          </p:cNvSpPr>
          <p:nvPr>
            <p:ph type="ftr" sz="quarter" idx="2"/>
          </p:nvPr>
        </p:nvSpPr>
        <p:spPr>
          <a:xfrm>
            <a:off x="0" y="9408982"/>
            <a:ext cx="294428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2"/>
            <a:ext cx="2944283" cy="495300"/>
          </a:xfrm>
          <a:prstGeom prst="rect">
            <a:avLst/>
          </a:prstGeom>
        </p:spPr>
        <p:txBody>
          <a:bodyPr vert="horz" lIns="91440" tIns="45720" rIns="91440" bIns="45720" rtlCol="0" anchor="b"/>
          <a:lstStyle>
            <a:lvl1pPr algn="r">
              <a:defRPr sz="1200"/>
            </a:lvl1pPr>
          </a:lstStyle>
          <a:p>
            <a:fld id="{60D2002B-27B8-4B9E-999F-45106BEC976C}" type="slidenum">
              <a:rPr lang="en-GB" smtClean="0"/>
              <a:pPr/>
              <a:t>‹#›</a:t>
            </a:fld>
            <a:endParaRPr lang="en-GB"/>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1"/>
            <a:ext cx="2944283" cy="495300"/>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05351"/>
            <a:ext cx="5435600"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82"/>
            <a:ext cx="294428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2"/>
            <a:ext cx="2944283" cy="495300"/>
          </a:xfrm>
          <a:prstGeom prst="rect">
            <a:avLst/>
          </a:prstGeom>
        </p:spPr>
        <p:txBody>
          <a:bodyPr vert="horz" lIns="91440" tIns="45720" rIns="91440" bIns="45720" rtlCol="0" anchor="b"/>
          <a:lstStyle>
            <a:lvl1pPr algn="r">
              <a:defRPr sz="1200"/>
            </a:lvl1pPr>
          </a:lstStyle>
          <a:p>
            <a:fld id="{5CEA46F4-269F-4BFF-80A4-824AB35B7EC5}" type="slidenum">
              <a:rPr lang="en-GB" smtClean="0"/>
              <a:pPr/>
              <a:t>‹#›</a:t>
            </a:fld>
            <a:endParaRPr lang="en-GB"/>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CEA46F4-269F-4BFF-80A4-824AB35B7EC5}" type="slidenum">
              <a:rPr lang="en-GB" smtClean="0"/>
              <a:pPr/>
              <a:t>1</a:t>
            </a:fld>
            <a:endParaRPr lang="en-GB"/>
          </a:p>
        </p:txBody>
      </p:sp>
      <p:sp>
        <p:nvSpPr>
          <p:cNvPr id="6" name="Date Placeholder 5"/>
          <p:cNvSpPr>
            <a:spLocks noGrp="1"/>
          </p:cNvSpPr>
          <p:nvPr>
            <p:ph type="dt" idx="1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7565DF-A2AE-4C09-8C84-048E87F4E756}" type="datetime1">
              <a:rPr lang="en-US" smtClean="0"/>
              <a:pPr/>
              <a:t>2/26/2009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610DF3-A5E4-43B2-A7EB-BA6043B2DC6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C7ACFA7-89D3-42CF-9C9A-DF7DF52619CE}" type="datetime1">
              <a:rPr lang="en-US" smtClean="0"/>
              <a:pPr/>
              <a:t>2/26/2009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610DF3-A5E4-43B2-A7EB-BA6043B2DC6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FE3AF8-463A-470A-84BF-42BD6897F2BB}" type="datetime1">
              <a:rPr lang="en-US" smtClean="0"/>
              <a:pPr/>
              <a:t>2/26/2009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610DF3-A5E4-43B2-A7EB-BA6043B2DC6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normAutofit/>
          </a:bodyPr>
          <a:lstStyle>
            <a:lvl1pPr>
              <a:buFont typeface="Wingdings" pitchFamily="2" charset="2"/>
              <a:buChar char="§"/>
              <a:defRPr sz="2400">
                <a:solidFill>
                  <a:schemeClr val="tx1"/>
                </a:solidFill>
                <a:latin typeface="+mj-lt"/>
              </a:defRPr>
            </a:lvl1pPr>
            <a:lvl2pPr>
              <a:defRPr sz="2000">
                <a:solidFill>
                  <a:schemeClr val="tx1"/>
                </a:solidFill>
                <a:latin typeface="+mj-lt"/>
              </a:defRPr>
            </a:lvl2pPr>
            <a:lvl3pPr>
              <a:defRPr sz="1800">
                <a:solidFill>
                  <a:schemeClr val="tx1"/>
                </a:solidFill>
                <a:latin typeface="+mj-lt"/>
              </a:defRPr>
            </a:lvl3pPr>
            <a:lvl4pPr>
              <a:defRPr sz="1600">
                <a:solidFill>
                  <a:schemeClr val="tx1"/>
                </a:solidFill>
                <a:latin typeface="+mj-lt"/>
              </a:defRPr>
            </a:lvl4pPr>
            <a:lvl5pPr>
              <a:defRPr sz="1600">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6E93B2D-092E-4529-A761-A0AA49459C15}" type="datetime1">
              <a:rPr lang="en-US" smtClean="0"/>
              <a:pPr/>
              <a:t>2/26/2009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610DF3-A5E4-43B2-A7EB-BA6043B2DC6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DF8F00-18C4-41B5-A46E-631765197075}" type="datetime1">
              <a:rPr lang="en-US" smtClean="0"/>
              <a:pPr/>
              <a:t>2/26/2009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610DF3-A5E4-43B2-A7EB-BA6043B2DC6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24B03D8-CF09-4047-9A96-C6E7230BADFA}" type="datetime1">
              <a:rPr lang="en-US" smtClean="0"/>
              <a:pPr/>
              <a:t>2/26/2009</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6610DF3-A5E4-43B2-A7EB-BA6043B2DC6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95360F-BBF0-4E17-BFF9-2127A9CAF77F}" type="datetime1">
              <a:rPr lang="en-US" smtClean="0"/>
              <a:pPr/>
              <a:t>2/26/2009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610DF3-A5E4-43B2-A7EB-BA6043B2DC6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B964E6-B1BB-4836-B72C-B41E95749751}" type="datetime1">
              <a:rPr lang="en-US" smtClean="0"/>
              <a:pPr/>
              <a:t>2/26/2009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610DF3-A5E4-43B2-A7EB-BA6043B2DC6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28670"/>
            <a:ext cx="8229600" cy="550072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p:nvSpPr>
        <p:spPr>
          <a:xfrm>
            <a:off x="0" y="0"/>
            <a:ext cx="9144000" cy="714356"/>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42844" y="0"/>
            <a:ext cx="8715436" cy="64291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3600" kern="1200">
          <a:solidFill>
            <a:schemeClr val="bg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en-GB" dirty="0" smtClean="0">
                <a:solidFill>
                  <a:schemeClr val="tx1"/>
                </a:solidFill>
              </a:rPr>
              <a:t>Programming Methods</a:t>
            </a:r>
            <a:br>
              <a:rPr lang="en-GB" dirty="0" smtClean="0">
                <a:solidFill>
                  <a:schemeClr val="tx1"/>
                </a:solidFill>
              </a:rPr>
            </a:br>
            <a:r>
              <a:rPr lang="en-GB" dirty="0" smtClean="0">
                <a:solidFill>
                  <a:schemeClr val="tx1"/>
                </a:solidFill>
              </a:rPr>
              <a:t>Dr Robert </a:t>
            </a:r>
            <a:r>
              <a:rPr lang="en-GB" dirty="0" err="1" smtClean="0">
                <a:solidFill>
                  <a:schemeClr val="tx1"/>
                </a:solidFill>
              </a:rPr>
              <a:t>Harle</a:t>
            </a:r>
            <a:endParaRPr lang="en-GB" dirty="0">
              <a:solidFill>
                <a:schemeClr val="tx1"/>
              </a:solidFill>
            </a:endParaRPr>
          </a:p>
        </p:txBody>
      </p:sp>
      <p:sp>
        <p:nvSpPr>
          <p:cNvPr id="7" name="Text Placeholder 6"/>
          <p:cNvSpPr>
            <a:spLocks noGrp="1"/>
          </p:cNvSpPr>
          <p:nvPr>
            <p:ph type="subTitle" idx="1"/>
          </p:nvPr>
        </p:nvSpPr>
        <p:spPr/>
        <p:txBody>
          <a:bodyPr/>
          <a:lstStyle/>
          <a:p>
            <a:r>
              <a:rPr lang="en-GB" dirty="0" smtClean="0"/>
              <a:t>IA NST CS and CST</a:t>
            </a:r>
          </a:p>
          <a:p>
            <a:r>
              <a:rPr lang="en-GB" dirty="0" smtClean="0"/>
              <a:t>Lent 2008/09</a:t>
            </a:r>
          </a:p>
          <a:p>
            <a:r>
              <a:rPr lang="en-GB" dirty="0" smtClean="0"/>
              <a:t>Handout 1</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the Physicists</a:t>
            </a:r>
            <a:endParaRPr lang="en-GB" dirty="0"/>
          </a:p>
        </p:txBody>
      </p:sp>
      <p:sp>
        <p:nvSpPr>
          <p:cNvPr id="3" name="Content Placeholder 2"/>
          <p:cNvSpPr>
            <a:spLocks noGrp="1"/>
          </p:cNvSpPr>
          <p:nvPr>
            <p:ph idx="1"/>
          </p:nvPr>
        </p:nvSpPr>
        <p:spPr/>
        <p:txBody>
          <a:bodyPr/>
          <a:lstStyle/>
          <a:p>
            <a:r>
              <a:rPr lang="en-GB" dirty="0" smtClean="0"/>
              <a:t>Calm down – it’s just an example</a:t>
            </a:r>
          </a:p>
          <a:p>
            <a:r>
              <a:rPr lang="en-GB" dirty="0" smtClean="0"/>
              <a:t>Yes, I am ignoring:</a:t>
            </a:r>
          </a:p>
          <a:p>
            <a:pPr lvl="1"/>
            <a:r>
              <a:rPr lang="en-GB" dirty="0" smtClean="0"/>
              <a:t>Floor movement</a:t>
            </a:r>
          </a:p>
          <a:p>
            <a:pPr lvl="1"/>
            <a:r>
              <a:rPr lang="en-GB" dirty="0" smtClean="0"/>
              <a:t>Ball compression</a:t>
            </a:r>
          </a:p>
          <a:p>
            <a:pPr lvl="1"/>
            <a:r>
              <a:rPr lang="en-GB" dirty="0" smtClean="0"/>
              <a:t>Ball size (it’s a point mass)</a:t>
            </a:r>
          </a:p>
          <a:p>
            <a:pPr lvl="1"/>
            <a:r>
              <a:rPr lang="en-GB" dirty="0" smtClean="0"/>
              <a:t>Wind resistance (!)</a:t>
            </a:r>
          </a:p>
          <a:p>
            <a:pPr lvl="1"/>
            <a:r>
              <a:rPr lang="en-GB" dirty="0" smtClean="0"/>
              <a:t>[insert other minor, almost irrelevant things here]</a:t>
            </a:r>
          </a:p>
          <a:p>
            <a:r>
              <a:rPr lang="en-GB" dirty="0" smtClean="0"/>
              <a:t>Trust me, the world will keep on spinning  ;-)</a:t>
            </a:r>
          </a:p>
          <a:p>
            <a:pPr lvl="1"/>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 the Classes</a:t>
            </a:r>
            <a:endParaRPr lang="en-GB" dirty="0"/>
          </a:p>
        </p:txBody>
      </p:sp>
      <p:sp>
        <p:nvSpPr>
          <p:cNvPr id="3" name="Content Placeholder 2"/>
          <p:cNvSpPr>
            <a:spLocks noGrp="1"/>
          </p:cNvSpPr>
          <p:nvPr>
            <p:ph idx="1"/>
          </p:nvPr>
        </p:nvSpPr>
        <p:spPr>
          <a:xfrm>
            <a:off x="1785918" y="1500174"/>
            <a:ext cx="6786610" cy="5500726"/>
          </a:xfrm>
        </p:spPr>
        <p:txBody>
          <a:bodyPr/>
          <a:lstStyle/>
          <a:p>
            <a:r>
              <a:rPr lang="en-GB" dirty="0" smtClean="0"/>
              <a:t>If we play noun-spotting we end up with three classes: Simulation, Ball, and Floor</a:t>
            </a:r>
          </a:p>
          <a:p>
            <a:r>
              <a:rPr lang="en-GB" dirty="0" smtClean="0"/>
              <a:t>The Simulation will embody everything about our simulated world (time, state, etc).</a:t>
            </a:r>
          </a:p>
          <a:p>
            <a:r>
              <a:rPr lang="en-GB" dirty="0" smtClean="0"/>
              <a:t>The Ball encapsulates the ball properties (K-value), its state (position, speed, acceleration) and how it behaves (motion equations)</a:t>
            </a:r>
          </a:p>
          <a:p>
            <a:r>
              <a:rPr lang="en-GB" dirty="0" smtClean="0"/>
              <a:t>The Floor has a height.  And that’s it. Giving it its own class is overkill so we choose not to at this stage.</a:t>
            </a:r>
            <a:endParaRPr lang="en-GB" dirty="0"/>
          </a:p>
        </p:txBody>
      </p:sp>
      <p:sp>
        <p:nvSpPr>
          <p:cNvPr id="4" name="Flowchart: Process 3"/>
          <p:cNvSpPr/>
          <p:nvPr/>
        </p:nvSpPr>
        <p:spPr>
          <a:xfrm>
            <a:off x="214282" y="2643182"/>
            <a:ext cx="1285884" cy="9286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14282" y="2643182"/>
            <a:ext cx="128588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Ball</a:t>
            </a:r>
            <a:endParaRPr lang="en-GB" dirty="0"/>
          </a:p>
        </p:txBody>
      </p:sp>
      <p:sp>
        <p:nvSpPr>
          <p:cNvPr id="6" name="Flowchart: Process 5"/>
          <p:cNvSpPr/>
          <p:nvPr/>
        </p:nvSpPr>
        <p:spPr>
          <a:xfrm>
            <a:off x="214282" y="1500174"/>
            <a:ext cx="1285884" cy="9286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14282" y="1500174"/>
            <a:ext cx="128588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Simulation</a:t>
            </a:r>
            <a:endParaRPr lang="en-GB" dirty="0"/>
          </a:p>
        </p:txBody>
      </p:sp>
      <p:sp>
        <p:nvSpPr>
          <p:cNvPr id="8" name="Flowchart: Process 7"/>
          <p:cNvSpPr/>
          <p:nvPr/>
        </p:nvSpPr>
        <p:spPr>
          <a:xfrm>
            <a:off x="214282" y="3857628"/>
            <a:ext cx="1285884" cy="9286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14282" y="3857628"/>
            <a:ext cx="128588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Floor</a:t>
            </a:r>
            <a:endParaRPr lang="en-GB" dirty="0"/>
          </a:p>
        </p:txBody>
      </p:sp>
      <p:sp>
        <p:nvSpPr>
          <p:cNvPr id="12" name="TextBox 11"/>
          <p:cNvSpPr txBox="1"/>
          <p:nvPr/>
        </p:nvSpPr>
        <p:spPr>
          <a:xfrm>
            <a:off x="1714480" y="928670"/>
            <a:ext cx="4859600" cy="369332"/>
          </a:xfrm>
          <a:prstGeom prst="rect">
            <a:avLst/>
          </a:prstGeom>
          <a:noFill/>
        </p:spPr>
        <p:txBody>
          <a:bodyPr wrap="none" rtlCol="0">
            <a:spAutoFit/>
          </a:bodyPr>
          <a:lstStyle/>
          <a:p>
            <a:r>
              <a:rPr lang="en-GB" i="1" dirty="0" smtClean="0"/>
              <a:t>The </a:t>
            </a:r>
            <a:r>
              <a:rPr lang="en-GB" i="1" u="sng" dirty="0" smtClean="0"/>
              <a:t>simulation</a:t>
            </a:r>
            <a:r>
              <a:rPr lang="en-GB" i="1" dirty="0" smtClean="0"/>
              <a:t> is of a </a:t>
            </a:r>
            <a:r>
              <a:rPr lang="en-GB" i="1" u="sng" dirty="0" smtClean="0"/>
              <a:t>ball</a:t>
            </a:r>
            <a:r>
              <a:rPr lang="en-GB" i="1" dirty="0" smtClean="0"/>
              <a:t> that bounces on a </a:t>
            </a:r>
            <a:r>
              <a:rPr lang="en-GB" i="1" u="sng" dirty="0" smtClean="0"/>
              <a:t>floor</a:t>
            </a:r>
            <a:r>
              <a:rPr lang="en-GB" i="1" dirty="0" smtClean="0"/>
              <a:t>.</a:t>
            </a:r>
            <a:endParaRPr lang="en-GB" i="1" dirty="0"/>
          </a:p>
        </p:txBody>
      </p:sp>
      <p:sp>
        <p:nvSpPr>
          <p:cNvPr id="13" name="&quot;No&quot; Symbol 12"/>
          <p:cNvSpPr/>
          <p:nvPr/>
        </p:nvSpPr>
        <p:spPr>
          <a:xfrm>
            <a:off x="1000100" y="4286256"/>
            <a:ext cx="428628" cy="428628"/>
          </a:xfrm>
          <a:prstGeom prst="noSmoking">
            <a:avLst>
              <a:gd name="adj" fmla="val 1043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 the Classes</a:t>
            </a:r>
            <a:endParaRPr lang="en-GB" dirty="0"/>
          </a:p>
        </p:txBody>
      </p:sp>
      <p:sp>
        <p:nvSpPr>
          <p:cNvPr id="3" name="Content Placeholder 2"/>
          <p:cNvSpPr>
            <a:spLocks noGrp="1"/>
          </p:cNvSpPr>
          <p:nvPr>
            <p:ph idx="1"/>
          </p:nvPr>
        </p:nvSpPr>
        <p:spPr>
          <a:xfrm>
            <a:off x="1785918" y="857232"/>
            <a:ext cx="6786610" cy="5500726"/>
          </a:xfrm>
        </p:spPr>
        <p:txBody>
          <a:bodyPr/>
          <a:lstStyle/>
          <a:p>
            <a:r>
              <a:rPr lang="en-GB" dirty="0" smtClean="0"/>
              <a:t>Additionally, we need to represent vector quantities (position, speed, acceleration)</a:t>
            </a:r>
            <a:endParaRPr lang="en-GB" dirty="0"/>
          </a:p>
          <a:p>
            <a:pPr lvl="1"/>
            <a:r>
              <a:rPr lang="en-GB" dirty="0" smtClean="0"/>
              <a:t>A general purpose class for 2D vectors would be very useful not just here but for other projects</a:t>
            </a:r>
          </a:p>
          <a:p>
            <a:pPr lvl="1"/>
            <a:r>
              <a:rPr lang="en-GB" dirty="0" smtClean="0"/>
              <a:t>We abstract out the notion of a vector into Vector2D</a:t>
            </a:r>
          </a:p>
          <a:p>
            <a:pPr lvl="1"/>
            <a:r>
              <a:rPr lang="en-GB" dirty="0" smtClean="0"/>
              <a:t>Vector2D is a </a:t>
            </a:r>
            <a:r>
              <a:rPr lang="en-GB" i="1" dirty="0" smtClean="0"/>
              <a:t>utility</a:t>
            </a:r>
            <a:r>
              <a:rPr lang="en-GB" dirty="0" smtClean="0"/>
              <a:t> class</a:t>
            </a:r>
            <a:br>
              <a:rPr lang="en-GB" dirty="0" smtClean="0"/>
            </a:br>
            <a:endParaRPr lang="en-GB" dirty="0" smtClean="0"/>
          </a:p>
          <a:p>
            <a:r>
              <a:rPr lang="en-GB" dirty="0" smtClean="0"/>
              <a:t>I have also written a Visualisation class which provides us with a graphical depiction of what’s going on</a:t>
            </a:r>
          </a:p>
          <a:p>
            <a:pPr lvl="1"/>
            <a:r>
              <a:rPr lang="en-GB" dirty="0" smtClean="0"/>
              <a:t>Don’t worry about this code at this stage</a:t>
            </a:r>
          </a:p>
          <a:p>
            <a:pPr lvl="1"/>
            <a:r>
              <a:rPr lang="en-GB" dirty="0" smtClean="0"/>
              <a:t>But do notice that OO programming has allowed me to encapsulate all the ugly graphical stuff into one class that can you can ignore...</a:t>
            </a:r>
          </a:p>
        </p:txBody>
      </p:sp>
      <p:sp>
        <p:nvSpPr>
          <p:cNvPr id="8" name="Flowchart: Process 7"/>
          <p:cNvSpPr/>
          <p:nvPr/>
        </p:nvSpPr>
        <p:spPr>
          <a:xfrm>
            <a:off x="214282" y="928670"/>
            <a:ext cx="1285884" cy="9286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14282" y="928670"/>
            <a:ext cx="128588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Vector2D</a:t>
            </a:r>
            <a:endParaRPr lang="en-GB" dirty="0"/>
          </a:p>
        </p:txBody>
      </p:sp>
      <p:sp>
        <p:nvSpPr>
          <p:cNvPr id="10" name="Flowchart: Process 9"/>
          <p:cNvSpPr/>
          <p:nvPr/>
        </p:nvSpPr>
        <p:spPr>
          <a:xfrm>
            <a:off x="214282" y="3500438"/>
            <a:ext cx="1428760" cy="9286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14282" y="3500438"/>
            <a:ext cx="142876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Visualisation</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Vector2D.java</a:t>
            </a:r>
            <a:endParaRPr lang="en-GB" dirty="0"/>
          </a:p>
        </p:txBody>
      </p:sp>
      <p:sp>
        <p:nvSpPr>
          <p:cNvPr id="3" name="Content Placeholder 2"/>
          <p:cNvSpPr>
            <a:spLocks noGrp="1"/>
          </p:cNvSpPr>
          <p:nvPr>
            <p:ph idx="1"/>
          </p:nvPr>
        </p:nvSpPr>
        <p:spPr/>
        <p:txBody>
          <a:bodyPr>
            <a:normAutofit/>
          </a:bodyPr>
          <a:lstStyle/>
          <a:p>
            <a:r>
              <a:rPr lang="en-GB" dirty="0" smtClean="0"/>
              <a:t>Variables to represent the x and y components of a vector quantity [</a:t>
            </a:r>
            <a:r>
              <a:rPr lang="en-GB" dirty="0" err="1" smtClean="0"/>
              <a:t>mX</a:t>
            </a:r>
            <a:r>
              <a:rPr lang="en-GB" dirty="0" smtClean="0"/>
              <a:t>, </a:t>
            </a:r>
            <a:r>
              <a:rPr lang="en-GB" dirty="0" err="1" smtClean="0"/>
              <a:t>mY</a:t>
            </a:r>
            <a:r>
              <a:rPr lang="en-GB" dirty="0" smtClean="0"/>
              <a:t>]</a:t>
            </a:r>
          </a:p>
          <a:p>
            <a:r>
              <a:rPr lang="en-GB" dirty="0" smtClean="0"/>
              <a:t>We keep the state </a:t>
            </a:r>
            <a:r>
              <a:rPr lang="en-GB" i="1" dirty="0" smtClean="0"/>
              <a:t>private</a:t>
            </a:r>
            <a:endParaRPr lang="en-GB" dirty="0" smtClean="0"/>
          </a:p>
          <a:p>
            <a:pPr lvl="1"/>
            <a:r>
              <a:rPr lang="en-GB" dirty="0" smtClean="0"/>
              <a:t>Private allows us to change the underlying representation if we want</a:t>
            </a:r>
          </a:p>
          <a:p>
            <a:pPr lvl="1"/>
            <a:r>
              <a:rPr lang="en-GB" dirty="0" smtClean="0"/>
              <a:t>E.g. Angle/magnitude or switch to using longs or floats</a:t>
            </a:r>
          </a:p>
          <a:p>
            <a:r>
              <a:rPr lang="en-GB" dirty="0" smtClean="0"/>
              <a:t>But note that we have to take care because the </a:t>
            </a:r>
            <a:r>
              <a:rPr lang="en-GB" dirty="0" err="1" smtClean="0"/>
              <a:t>accessors</a:t>
            </a:r>
            <a:r>
              <a:rPr lang="en-GB" dirty="0" smtClean="0"/>
              <a:t> have a ‘contract’ to return a double</a:t>
            </a:r>
          </a:p>
          <a:p>
            <a:pPr lvl="1"/>
            <a:r>
              <a:rPr lang="en-GB" dirty="0" smtClean="0"/>
              <a:t>If we suddenly want to return longs, we could cause problems</a:t>
            </a:r>
            <a:br>
              <a:rPr lang="en-GB" dirty="0" smtClean="0"/>
            </a:br>
            <a:r>
              <a:rPr lang="en-GB" dirty="0" smtClean="0"/>
              <a:t/>
            </a:r>
            <a:br>
              <a:rPr lang="en-GB" dirty="0" smtClean="0"/>
            </a:br>
            <a:endParaRPr lang="en-GB" dirty="0" smtClean="0"/>
          </a:p>
          <a:p>
            <a:r>
              <a:rPr lang="en-GB" dirty="0" smtClean="0"/>
              <a:t>Is there any reason to change a Vector2D object? Not really.</a:t>
            </a:r>
          </a:p>
          <a:p>
            <a:r>
              <a:rPr lang="en-GB" dirty="0" smtClean="0"/>
              <a:t>So we make it </a:t>
            </a:r>
            <a:r>
              <a:rPr lang="en-GB" i="1" dirty="0" smtClean="0"/>
              <a:t>immutable</a:t>
            </a:r>
            <a:r>
              <a:rPr lang="en-GB" dirty="0" smtClean="0"/>
              <a:t> (so its state cannot be changed)</a:t>
            </a:r>
            <a:br>
              <a:rPr lang="en-GB" dirty="0" smtClean="0"/>
            </a:br>
            <a:endParaRPr lang="en-GB"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Immutability</a:t>
            </a:r>
            <a:endParaRPr lang="en-GB" dirty="0"/>
          </a:p>
        </p:txBody>
      </p:sp>
      <p:sp>
        <p:nvSpPr>
          <p:cNvPr id="3" name="Content Placeholder 2"/>
          <p:cNvSpPr>
            <a:spLocks noGrp="1"/>
          </p:cNvSpPr>
          <p:nvPr>
            <p:ph idx="1"/>
          </p:nvPr>
        </p:nvSpPr>
        <p:spPr/>
        <p:txBody>
          <a:bodyPr>
            <a:normAutofit/>
          </a:bodyPr>
          <a:lstStyle/>
          <a:p>
            <a:r>
              <a:rPr lang="en-GB" dirty="0" smtClean="0"/>
              <a:t>We need to make </a:t>
            </a:r>
            <a:r>
              <a:rPr lang="en-GB" dirty="0" err="1" smtClean="0"/>
              <a:t>mX</a:t>
            </a:r>
            <a:r>
              <a:rPr lang="en-GB" dirty="0" smtClean="0"/>
              <a:t> and </a:t>
            </a:r>
            <a:r>
              <a:rPr lang="en-GB" dirty="0" err="1" smtClean="0"/>
              <a:t>mY</a:t>
            </a:r>
            <a:r>
              <a:rPr lang="en-GB" dirty="0" smtClean="0"/>
              <a:t> </a:t>
            </a:r>
            <a:r>
              <a:rPr lang="en-GB" u="sng" dirty="0" smtClean="0"/>
              <a:t>private</a:t>
            </a:r>
            <a:r>
              <a:rPr lang="en-GB" dirty="0" smtClean="0"/>
              <a:t> and </a:t>
            </a:r>
            <a:r>
              <a:rPr lang="en-GB" u="sng" dirty="0" smtClean="0"/>
              <a:t>final</a:t>
            </a:r>
          </a:p>
          <a:p>
            <a:r>
              <a:rPr lang="en-GB" dirty="0" smtClean="0"/>
              <a:t>Then we can have</a:t>
            </a:r>
            <a:br>
              <a:rPr lang="en-GB" dirty="0" smtClean="0"/>
            </a:br>
            <a:r>
              <a:rPr lang="en-GB" dirty="0" smtClean="0"/>
              <a:t/>
            </a:r>
            <a:br>
              <a:rPr lang="en-GB" dirty="0" smtClean="0"/>
            </a:br>
            <a:r>
              <a:rPr lang="en-GB" dirty="0" smtClean="0"/>
              <a:t/>
            </a:r>
            <a:br>
              <a:rPr lang="en-GB" dirty="0" smtClean="0"/>
            </a:br>
            <a:endParaRPr lang="en-GB" dirty="0" smtClean="0"/>
          </a:p>
          <a:p>
            <a:pPr>
              <a:buNone/>
            </a:pPr>
            <a:r>
              <a:rPr lang="en-GB" dirty="0" smtClean="0">
                <a:sym typeface="Wingdings"/>
              </a:rPr>
              <a:t> Less code in Vector2D.java (no set()s)</a:t>
            </a:r>
          </a:p>
          <a:p>
            <a:pPr>
              <a:buNone/>
            </a:pPr>
            <a:r>
              <a:rPr lang="en-GB" dirty="0" smtClean="0">
                <a:sym typeface="Wingdings"/>
              </a:rPr>
              <a:t> v=v1+v2+v3 looks nice: </a:t>
            </a:r>
            <a:r>
              <a:rPr lang="en-GB" dirty="0" smtClean="0">
                <a:solidFill>
                  <a:srgbClr val="7030A0"/>
                </a:solidFill>
                <a:sym typeface="Wingdings"/>
              </a:rPr>
              <a:t>v = v1.add(v2).add(v3);</a:t>
            </a:r>
          </a:p>
          <a:p>
            <a:pPr>
              <a:buFont typeface="Wingdings" pitchFamily="2" charset="2"/>
              <a:buChar char="û"/>
            </a:pPr>
            <a:r>
              <a:rPr lang="en-GB" dirty="0" smtClean="0">
                <a:sym typeface="Wingdings"/>
              </a:rPr>
              <a:t>You have to </a:t>
            </a:r>
            <a:r>
              <a:rPr lang="en-GB" i="1" dirty="0" smtClean="0">
                <a:sym typeface="Wingdings"/>
              </a:rPr>
              <a:t>know</a:t>
            </a:r>
            <a:r>
              <a:rPr lang="en-GB" dirty="0" smtClean="0">
                <a:sym typeface="Wingdings"/>
              </a:rPr>
              <a:t> that Vector2D is immutable to be sure that </a:t>
            </a:r>
            <a:r>
              <a:rPr lang="en-GB" dirty="0" err="1" smtClean="0">
                <a:solidFill>
                  <a:srgbClr val="7030A0"/>
                </a:solidFill>
                <a:sym typeface="Wingdings"/>
              </a:rPr>
              <a:t>v.add</a:t>
            </a:r>
            <a:r>
              <a:rPr lang="en-GB" dirty="0" smtClean="0">
                <a:solidFill>
                  <a:srgbClr val="7030A0"/>
                </a:solidFill>
                <a:sym typeface="Wingdings"/>
              </a:rPr>
              <a:t>(w)</a:t>
            </a:r>
            <a:r>
              <a:rPr lang="en-GB" dirty="0" smtClean="0">
                <a:sym typeface="Wingdings"/>
              </a:rPr>
              <a:t> does not change the state of v or w</a:t>
            </a:r>
          </a:p>
          <a:p>
            <a:pPr>
              <a:buFont typeface="Wingdings" pitchFamily="2" charset="2"/>
              <a:buChar char="û"/>
            </a:pPr>
            <a:r>
              <a:rPr lang="en-GB" dirty="0" err="1" smtClean="0">
                <a:solidFill>
                  <a:srgbClr val="7030A0"/>
                </a:solidFill>
                <a:sym typeface="Wingdings"/>
              </a:rPr>
              <a:t>v.add</a:t>
            </a:r>
            <a:r>
              <a:rPr lang="en-GB" dirty="0" smtClean="0">
                <a:solidFill>
                  <a:srgbClr val="7030A0"/>
                </a:solidFill>
                <a:sym typeface="Wingdings"/>
              </a:rPr>
              <a:t>(w).multiply(6) </a:t>
            </a:r>
            <a:r>
              <a:rPr lang="en-GB" dirty="0" smtClean="0">
                <a:sym typeface="Wingdings"/>
              </a:rPr>
              <a:t>appears ambiguous: 6(</a:t>
            </a:r>
            <a:r>
              <a:rPr lang="en-GB" dirty="0" err="1" smtClean="0">
                <a:sym typeface="Wingdings"/>
              </a:rPr>
              <a:t>v+w</a:t>
            </a:r>
            <a:r>
              <a:rPr lang="en-GB" dirty="0" smtClean="0">
                <a:sym typeface="Wingdings"/>
              </a:rPr>
              <a:t>) or (v+6w)? Note that to Java this is not ambiguous, but to novice programmers it is.</a:t>
            </a:r>
            <a:endParaRPr lang="en-GB" dirty="0" smtClean="0"/>
          </a:p>
        </p:txBody>
      </p:sp>
      <p:sp>
        <p:nvSpPr>
          <p:cNvPr id="4" name="Rectangle 3"/>
          <p:cNvSpPr/>
          <p:nvPr/>
        </p:nvSpPr>
        <p:spPr>
          <a:xfrm>
            <a:off x="2357422" y="1928802"/>
            <a:ext cx="4572000" cy="923330"/>
          </a:xfrm>
          <a:prstGeom prst="rect">
            <a:avLst/>
          </a:prstGeom>
        </p:spPr>
        <p:txBody>
          <a:bodyPr>
            <a:spAutoFit/>
          </a:bodyPr>
          <a:lstStyle/>
          <a:p>
            <a:r>
              <a:rPr lang="en-GB" dirty="0" smtClean="0">
                <a:solidFill>
                  <a:srgbClr val="7030A0"/>
                </a:solidFill>
              </a:rPr>
              <a:t>public Vector2D add(Vector2D v) {</a:t>
            </a:r>
          </a:p>
          <a:p>
            <a:r>
              <a:rPr lang="en-GB" dirty="0" smtClean="0">
                <a:solidFill>
                  <a:srgbClr val="7030A0"/>
                </a:solidFill>
              </a:rPr>
              <a:t>    return new Vector2D(</a:t>
            </a:r>
            <a:r>
              <a:rPr lang="en-GB" dirty="0" err="1" smtClean="0">
                <a:solidFill>
                  <a:srgbClr val="7030A0"/>
                </a:solidFill>
              </a:rPr>
              <a:t>mX+v.mX</a:t>
            </a:r>
            <a:r>
              <a:rPr lang="en-GB" dirty="0" smtClean="0">
                <a:solidFill>
                  <a:srgbClr val="7030A0"/>
                </a:solidFill>
              </a:rPr>
              <a:t>, </a:t>
            </a:r>
            <a:r>
              <a:rPr lang="en-GB" dirty="0" err="1" smtClean="0">
                <a:solidFill>
                  <a:srgbClr val="7030A0"/>
                </a:solidFill>
              </a:rPr>
              <a:t>mY+v.mY</a:t>
            </a:r>
            <a:r>
              <a:rPr lang="en-GB" dirty="0" smtClean="0">
                <a:solidFill>
                  <a:srgbClr val="7030A0"/>
                </a:solidFill>
              </a:rPr>
              <a:t>);</a:t>
            </a:r>
          </a:p>
          <a:p>
            <a:r>
              <a:rPr lang="en-GB" dirty="0" smtClean="0">
                <a:solidFill>
                  <a:srgbClr val="7030A0"/>
                </a:solidFill>
              </a:rPr>
              <a:t>}</a:t>
            </a:r>
            <a:endParaRPr lang="en-GB" dirty="0">
              <a:solidFill>
                <a:srgbClr val="7030A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Immutability...</a:t>
            </a:r>
            <a:endParaRPr lang="en-GB" dirty="0"/>
          </a:p>
        </p:txBody>
      </p:sp>
      <p:sp>
        <p:nvSpPr>
          <p:cNvPr id="3" name="Content Placeholder 2"/>
          <p:cNvSpPr>
            <a:spLocks noGrp="1"/>
          </p:cNvSpPr>
          <p:nvPr>
            <p:ph idx="1"/>
          </p:nvPr>
        </p:nvSpPr>
        <p:spPr/>
        <p:txBody>
          <a:bodyPr>
            <a:normAutofit/>
          </a:bodyPr>
          <a:lstStyle/>
          <a:p>
            <a:r>
              <a:rPr lang="en-GB" dirty="0" smtClean="0"/>
              <a:t>An alternative is to use use static functions:</a:t>
            </a:r>
            <a:br>
              <a:rPr lang="en-GB" dirty="0" smtClean="0"/>
            </a:br>
            <a:r>
              <a:rPr lang="en-GB" dirty="0" smtClean="0"/>
              <a:t/>
            </a:r>
            <a:br>
              <a:rPr lang="en-GB" dirty="0" smtClean="0"/>
            </a:br>
            <a:endParaRPr lang="en-GB" dirty="0" smtClean="0"/>
          </a:p>
          <a:p>
            <a:pPr>
              <a:buNone/>
            </a:pPr>
            <a:r>
              <a:rPr lang="en-GB" dirty="0" smtClean="0">
                <a:sym typeface="Wingdings"/>
              </a:rPr>
              <a:t/>
            </a:r>
            <a:br>
              <a:rPr lang="en-GB" dirty="0" smtClean="0">
                <a:sym typeface="Wingdings"/>
              </a:rPr>
            </a:br>
            <a:endParaRPr lang="en-GB" dirty="0" smtClean="0">
              <a:sym typeface="Wingdings"/>
            </a:endParaRPr>
          </a:p>
          <a:p>
            <a:pPr>
              <a:buFont typeface="Wingdings" pitchFamily="2" charset="2"/>
              <a:buChar char="ü"/>
            </a:pPr>
            <a:endParaRPr lang="en-GB" dirty="0" smtClean="0">
              <a:sym typeface="Wingdings"/>
            </a:endParaRPr>
          </a:p>
          <a:p>
            <a:pPr>
              <a:buFont typeface="Wingdings" pitchFamily="2" charset="2"/>
              <a:buChar char="ü"/>
            </a:pPr>
            <a:r>
              <a:rPr lang="en-GB" dirty="0" smtClean="0">
                <a:sym typeface="Wingdings"/>
              </a:rPr>
              <a:t>Multiple operations are not now ambiguous: Vector2D.multiply(Vector2D.add(</a:t>
            </a:r>
            <a:r>
              <a:rPr lang="en-GB" dirty="0" err="1" smtClean="0">
                <a:sym typeface="Wingdings"/>
              </a:rPr>
              <a:t>v,w</a:t>
            </a:r>
            <a:r>
              <a:rPr lang="en-GB" dirty="0" smtClean="0">
                <a:sym typeface="Wingdings"/>
              </a:rPr>
              <a:t>),6)</a:t>
            </a:r>
          </a:p>
          <a:p>
            <a:pPr>
              <a:buNone/>
            </a:pPr>
            <a:r>
              <a:rPr lang="en-GB" smtClean="0">
                <a:sym typeface="Wingdings"/>
              </a:rPr>
              <a:t>   </a:t>
            </a:r>
            <a:r>
              <a:rPr lang="en-GB" smtClean="0"/>
              <a:t>...</a:t>
            </a:r>
            <a:r>
              <a:rPr lang="en-GB" dirty="0" smtClean="0"/>
              <a:t>but ugly!</a:t>
            </a:r>
          </a:p>
          <a:p>
            <a:pPr>
              <a:buFont typeface="Wingdings" pitchFamily="2" charset="2"/>
              <a:buChar char="û"/>
            </a:pPr>
            <a:endParaRPr lang="en-GB" dirty="0" smtClean="0"/>
          </a:p>
          <a:p>
            <a:r>
              <a:rPr lang="en-GB" dirty="0" smtClean="0"/>
              <a:t>If we could somehow enforce that v1 and v2 aren’t changed by the above function, it may be a better choice</a:t>
            </a:r>
          </a:p>
          <a:p>
            <a:r>
              <a:rPr lang="en-GB" dirty="0" smtClean="0"/>
              <a:t>But actually we can’t in Java!</a:t>
            </a:r>
            <a:endParaRPr lang="en-GB" sz="2800" dirty="0"/>
          </a:p>
        </p:txBody>
      </p:sp>
      <p:sp>
        <p:nvSpPr>
          <p:cNvPr id="4" name="TextBox 3"/>
          <p:cNvSpPr txBox="1"/>
          <p:nvPr/>
        </p:nvSpPr>
        <p:spPr>
          <a:xfrm>
            <a:off x="1571604" y="1643050"/>
            <a:ext cx="4896982" cy="1323439"/>
          </a:xfrm>
          <a:prstGeom prst="rect">
            <a:avLst/>
          </a:prstGeom>
          <a:noFill/>
        </p:spPr>
        <p:txBody>
          <a:bodyPr wrap="none" rtlCol="0">
            <a:spAutoFit/>
          </a:bodyPr>
          <a:lstStyle/>
          <a:p>
            <a:r>
              <a:rPr lang="en-GB" sz="1600" dirty="0" smtClean="0">
                <a:solidFill>
                  <a:srgbClr val="7030A0"/>
                </a:solidFill>
              </a:rPr>
              <a:t>public static Vector2D add(Vector2D v1, Vector2D v2) {</a:t>
            </a:r>
          </a:p>
          <a:p>
            <a:r>
              <a:rPr lang="en-GB" sz="1600" dirty="0" smtClean="0">
                <a:solidFill>
                  <a:srgbClr val="7030A0"/>
                </a:solidFill>
              </a:rPr>
              <a:t>    return new Vector2D(v1.mX+v2.mX, v1.mY+v2.mY);</a:t>
            </a:r>
          </a:p>
          <a:p>
            <a:r>
              <a:rPr lang="en-GB" sz="1600" dirty="0" smtClean="0">
                <a:solidFill>
                  <a:srgbClr val="7030A0"/>
                </a:solidFill>
              </a:rPr>
              <a:t>}</a:t>
            </a:r>
          </a:p>
          <a:p>
            <a:endParaRPr lang="en-GB" sz="1600" dirty="0" smtClean="0">
              <a:solidFill>
                <a:srgbClr val="7030A0"/>
              </a:solidFill>
            </a:endParaRPr>
          </a:p>
          <a:p>
            <a:r>
              <a:rPr lang="en-GB" sz="1600" dirty="0" smtClean="0">
                <a:solidFill>
                  <a:srgbClr val="7030A0"/>
                </a:solidFill>
              </a:rPr>
              <a:t>Public static Vector2D multiply(Vector2D v, double m) {...</a:t>
            </a:r>
            <a:endParaRPr lang="en-GB" sz="1600" dirty="0">
              <a:solidFill>
                <a:srgbClr val="7030A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Ball.java</a:t>
            </a:r>
            <a:endParaRPr lang="en-GB" dirty="0"/>
          </a:p>
        </p:txBody>
      </p:sp>
      <p:sp>
        <p:nvSpPr>
          <p:cNvPr id="3" name="Content Placeholder 2"/>
          <p:cNvSpPr>
            <a:spLocks noGrp="1"/>
          </p:cNvSpPr>
          <p:nvPr>
            <p:ph idx="1"/>
          </p:nvPr>
        </p:nvSpPr>
        <p:spPr/>
        <p:txBody>
          <a:bodyPr/>
          <a:lstStyle/>
          <a:p>
            <a:r>
              <a:rPr lang="en-GB" dirty="0" smtClean="0"/>
              <a:t>Back to our simulation...</a:t>
            </a:r>
          </a:p>
          <a:p>
            <a:r>
              <a:rPr lang="en-GB" dirty="0" smtClean="0"/>
              <a:t>The ball has state</a:t>
            </a:r>
          </a:p>
          <a:p>
            <a:pPr lvl="1"/>
            <a:r>
              <a:rPr lang="en-GB" dirty="0" smtClean="0"/>
              <a:t>Variables for position, velocity, acceleration</a:t>
            </a:r>
          </a:p>
          <a:p>
            <a:pPr lvl="1"/>
            <a:r>
              <a:rPr lang="en-GB" dirty="0" smtClean="0"/>
              <a:t>Variable to hold the value of K</a:t>
            </a:r>
          </a:p>
          <a:p>
            <a:pPr lvl="1"/>
            <a:r>
              <a:rPr lang="en-GB" dirty="0" smtClean="0"/>
              <a:t>Provide </a:t>
            </a:r>
            <a:r>
              <a:rPr lang="en-GB" dirty="0" err="1" smtClean="0"/>
              <a:t>accessors</a:t>
            </a:r>
            <a:r>
              <a:rPr lang="en-GB" dirty="0" smtClean="0"/>
              <a:t> and </a:t>
            </a:r>
            <a:r>
              <a:rPr lang="en-GB" dirty="0" err="1" smtClean="0"/>
              <a:t>mutators</a:t>
            </a:r>
            <a:r>
              <a:rPr lang="en-GB" dirty="0" smtClean="0"/>
              <a:t> as usual</a:t>
            </a:r>
          </a:p>
          <a:p>
            <a:r>
              <a:rPr lang="en-GB" dirty="0" smtClean="0"/>
              <a:t>The state must change over time</a:t>
            </a:r>
          </a:p>
          <a:p>
            <a:pPr lvl="1"/>
            <a:r>
              <a:rPr lang="en-GB" dirty="0" smtClean="0"/>
              <a:t>The </a:t>
            </a:r>
            <a:r>
              <a:rPr lang="en-GB" dirty="0" err="1" smtClean="0"/>
              <a:t>updateState</a:t>
            </a:r>
            <a:r>
              <a:rPr lang="en-GB" dirty="0" smtClean="0"/>
              <a:t>() method implements a simple update to the position and velocity given that some time </a:t>
            </a:r>
            <a:r>
              <a:rPr lang="en-GB" dirty="0" err="1" smtClean="0"/>
              <a:t>dt</a:t>
            </a:r>
            <a:r>
              <a:rPr lang="en-GB" dirty="0" smtClean="0"/>
              <a:t> has passed</a:t>
            </a:r>
          </a:p>
          <a:p>
            <a:pPr lvl="2"/>
            <a:r>
              <a:rPr lang="en-GB" dirty="0" smtClean="0"/>
              <a:t>v = u + a </a:t>
            </a:r>
            <a:r>
              <a:rPr lang="en-GB" dirty="0" err="1" smtClean="0"/>
              <a:t>dt</a:t>
            </a:r>
            <a:endParaRPr lang="en-GB" dirty="0" smtClean="0"/>
          </a:p>
          <a:p>
            <a:pPr lvl="2"/>
            <a:r>
              <a:rPr lang="en-GB" dirty="0" smtClean="0"/>
              <a:t>s = u </a:t>
            </a:r>
            <a:r>
              <a:rPr lang="en-GB" dirty="0" err="1" smtClean="0"/>
              <a:t>dt</a:t>
            </a:r>
            <a:r>
              <a:rPr lang="en-GB" dirty="0" smtClean="0"/>
              <a:t> + ½ a dt</a:t>
            </a:r>
            <a:r>
              <a:rPr lang="en-GB" baseline="30000" dirty="0" smtClean="0"/>
              <a:t>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There’s Never Enough Time...</a:t>
            </a:r>
            <a:endParaRPr lang="en-GB" dirty="0"/>
          </a:p>
        </p:txBody>
      </p:sp>
      <p:sp>
        <p:nvSpPr>
          <p:cNvPr id="3" name="Content Placeholder 2"/>
          <p:cNvSpPr>
            <a:spLocks noGrp="1"/>
          </p:cNvSpPr>
          <p:nvPr>
            <p:ph idx="1"/>
          </p:nvPr>
        </p:nvSpPr>
        <p:spPr/>
        <p:txBody>
          <a:bodyPr/>
          <a:lstStyle/>
          <a:p>
            <a:r>
              <a:rPr lang="en-GB" dirty="0" smtClean="0"/>
              <a:t>Real things change over time.  Time is continuous (as far as we know).  But computers can’t deal with continuous things, just discrete things.</a:t>
            </a:r>
          </a:p>
          <a:p>
            <a:r>
              <a:rPr lang="en-GB" dirty="0" smtClean="0"/>
              <a:t>Fundamentally, simulations end up using chunks of time</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smtClean="0"/>
          </a:p>
          <a:p>
            <a:r>
              <a:rPr lang="en-GB" dirty="0" smtClean="0"/>
              <a:t>So immediately we introduce error</a:t>
            </a:r>
          </a:p>
          <a:p>
            <a:pPr lvl="1"/>
            <a:r>
              <a:rPr lang="en-GB" dirty="0" smtClean="0"/>
              <a:t>Our simulated world can never be the same as our real world.</a:t>
            </a:r>
          </a:p>
          <a:p>
            <a:pPr lvl="1"/>
            <a:r>
              <a:rPr lang="en-GB" dirty="0" smtClean="0"/>
              <a:t>How do we select T?  Too big and it’s a poor approximation, too small and it will take forever to run our simulation.</a:t>
            </a:r>
          </a:p>
          <a:p>
            <a:pPr lvl="1"/>
            <a:r>
              <a:rPr lang="en-GB" dirty="0" smtClean="0"/>
              <a:t>We choose T=10ms=0.01s</a:t>
            </a:r>
          </a:p>
        </p:txBody>
      </p:sp>
      <p:pic>
        <p:nvPicPr>
          <p:cNvPr id="26626" name="Picture 2"/>
          <p:cNvPicPr>
            <a:picLocks noChangeAspect="1" noChangeArrowheads="1"/>
          </p:cNvPicPr>
          <p:nvPr/>
        </p:nvPicPr>
        <p:blipFill>
          <a:blip r:embed="rId3"/>
          <a:srcRect/>
          <a:stretch>
            <a:fillRect/>
          </a:stretch>
        </p:blipFill>
        <p:spPr bwMode="auto">
          <a:xfrm>
            <a:off x="1142976" y="2571744"/>
            <a:ext cx="2928958" cy="1831148"/>
          </a:xfrm>
          <a:prstGeom prst="rect">
            <a:avLst/>
          </a:prstGeom>
          <a:noFill/>
          <a:ln w="9525">
            <a:noFill/>
            <a:miter lim="800000"/>
            <a:headEnd/>
            <a:tailEnd/>
          </a:ln>
          <a:effectLst/>
        </p:spPr>
      </p:pic>
      <p:graphicFrame>
        <p:nvGraphicFramePr>
          <p:cNvPr id="9" name="Object 8"/>
          <p:cNvGraphicFramePr>
            <a:graphicFrameLocks noChangeAspect="1"/>
          </p:cNvGraphicFramePr>
          <p:nvPr/>
        </p:nvGraphicFramePr>
        <p:xfrm>
          <a:off x="4572000" y="2928934"/>
          <a:ext cx="3276619" cy="614366"/>
        </p:xfrm>
        <a:graphic>
          <a:graphicData uri="http://schemas.openxmlformats.org/presentationml/2006/ole">
            <p:oleObj spid="_x0000_s26627" name="Equation" r:id="rId4" imgW="1218960" imgH="228600" progId="Equation.3">
              <p:embed/>
            </p:oleObj>
          </a:graphicData>
        </a:graphic>
      </p:graphicFrame>
      <p:sp>
        <p:nvSpPr>
          <p:cNvPr id="10" name="TextBox 9"/>
          <p:cNvSpPr txBox="1"/>
          <p:nvPr/>
        </p:nvSpPr>
        <p:spPr>
          <a:xfrm>
            <a:off x="5072066" y="3643314"/>
            <a:ext cx="2269211" cy="369332"/>
          </a:xfrm>
          <a:prstGeom prst="rect">
            <a:avLst/>
          </a:prstGeom>
          <a:noFill/>
        </p:spPr>
        <p:txBody>
          <a:bodyPr wrap="none" rtlCol="0">
            <a:spAutoFit/>
          </a:bodyPr>
          <a:lstStyle/>
          <a:p>
            <a:r>
              <a:rPr lang="en-GB" dirty="0" smtClean="0"/>
              <a:t>For constant period T</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does the bounce come in?</a:t>
            </a:r>
            <a:endParaRPr lang="en-GB" dirty="0"/>
          </a:p>
        </p:txBody>
      </p:sp>
      <p:sp>
        <p:nvSpPr>
          <p:cNvPr id="3" name="Content Placeholder 2"/>
          <p:cNvSpPr>
            <a:spLocks noGrp="1"/>
          </p:cNvSpPr>
          <p:nvPr>
            <p:ph idx="1"/>
          </p:nvPr>
        </p:nvSpPr>
        <p:spPr>
          <a:xfrm>
            <a:off x="457200" y="928670"/>
            <a:ext cx="5972188" cy="5500726"/>
          </a:xfrm>
        </p:spPr>
        <p:txBody>
          <a:bodyPr/>
          <a:lstStyle/>
          <a:p>
            <a:r>
              <a:rPr lang="en-GB" dirty="0" smtClean="0"/>
              <a:t>So our simulation runs by computing the ball’s state for some time t.  Then it computes it for some time (</a:t>
            </a:r>
            <a:r>
              <a:rPr lang="en-GB" dirty="0" err="1" smtClean="0"/>
              <a:t>t+T</a:t>
            </a:r>
            <a:r>
              <a:rPr lang="en-GB" dirty="0" smtClean="0"/>
              <a:t>).  And then for (t+2T).  And so on...</a:t>
            </a:r>
          </a:p>
          <a:p>
            <a:endParaRPr lang="en-GB" dirty="0" smtClean="0"/>
          </a:p>
          <a:p>
            <a:r>
              <a:rPr lang="en-GB" b="1" i="1" dirty="0" smtClean="0"/>
              <a:t>Collision detection</a:t>
            </a:r>
            <a:r>
              <a:rPr lang="en-GB" dirty="0" smtClean="0"/>
              <a:t>: With each loop or iteration, we look at whether the ball has hit the floor. Either:</a:t>
            </a:r>
          </a:p>
          <a:p>
            <a:pPr lvl="1"/>
            <a:r>
              <a:rPr lang="en-GB" dirty="0" smtClean="0"/>
              <a:t>It will have the same height as the floor, or</a:t>
            </a:r>
          </a:p>
          <a:p>
            <a:pPr lvl="1"/>
            <a:r>
              <a:rPr lang="en-GB" dirty="0" smtClean="0"/>
              <a:t>It will have dropped below the floor since the last step!</a:t>
            </a:r>
            <a:br>
              <a:rPr lang="en-GB" dirty="0" smtClean="0"/>
            </a:br>
            <a:endParaRPr lang="en-GB" dirty="0" smtClean="0"/>
          </a:p>
          <a:p>
            <a:r>
              <a:rPr lang="en-GB" dirty="0" smtClean="0"/>
              <a:t>We have to spot this and back track...</a:t>
            </a:r>
          </a:p>
        </p:txBody>
      </p:sp>
      <p:sp>
        <p:nvSpPr>
          <p:cNvPr id="10" name="TextBox 9"/>
          <p:cNvSpPr txBox="1"/>
          <p:nvPr/>
        </p:nvSpPr>
        <p:spPr>
          <a:xfrm>
            <a:off x="6786578" y="928670"/>
            <a:ext cx="378630" cy="369332"/>
          </a:xfrm>
          <a:prstGeom prst="rect">
            <a:avLst/>
          </a:prstGeom>
          <a:noFill/>
        </p:spPr>
        <p:txBody>
          <a:bodyPr wrap="square" rtlCol="0">
            <a:spAutoFit/>
          </a:bodyPr>
          <a:lstStyle/>
          <a:p>
            <a:r>
              <a:rPr lang="en-GB" dirty="0" smtClean="0"/>
              <a:t>t</a:t>
            </a:r>
            <a:endParaRPr lang="en-GB" dirty="0"/>
          </a:p>
        </p:txBody>
      </p:sp>
      <p:sp>
        <p:nvSpPr>
          <p:cNvPr id="11" name="TextBox 10"/>
          <p:cNvSpPr txBox="1"/>
          <p:nvPr/>
        </p:nvSpPr>
        <p:spPr>
          <a:xfrm>
            <a:off x="6786578" y="1928802"/>
            <a:ext cx="857256" cy="369332"/>
          </a:xfrm>
          <a:prstGeom prst="rect">
            <a:avLst/>
          </a:prstGeom>
          <a:noFill/>
        </p:spPr>
        <p:txBody>
          <a:bodyPr wrap="square" rtlCol="0">
            <a:spAutoFit/>
          </a:bodyPr>
          <a:lstStyle/>
          <a:p>
            <a:r>
              <a:rPr lang="en-GB" dirty="0" err="1" smtClean="0"/>
              <a:t>t+T</a:t>
            </a:r>
            <a:endParaRPr lang="en-GB" dirty="0"/>
          </a:p>
        </p:txBody>
      </p:sp>
      <p:sp>
        <p:nvSpPr>
          <p:cNvPr id="12" name="TextBox 11"/>
          <p:cNvSpPr txBox="1"/>
          <p:nvPr/>
        </p:nvSpPr>
        <p:spPr>
          <a:xfrm>
            <a:off x="6786578" y="3071810"/>
            <a:ext cx="714380" cy="369332"/>
          </a:xfrm>
          <a:prstGeom prst="rect">
            <a:avLst/>
          </a:prstGeom>
          <a:noFill/>
        </p:spPr>
        <p:txBody>
          <a:bodyPr wrap="square" rtlCol="0">
            <a:spAutoFit/>
          </a:bodyPr>
          <a:lstStyle/>
          <a:p>
            <a:r>
              <a:rPr lang="en-GB" dirty="0" smtClean="0"/>
              <a:t>t+2T</a:t>
            </a:r>
            <a:endParaRPr lang="en-GB" dirty="0"/>
          </a:p>
        </p:txBody>
      </p:sp>
      <p:sp>
        <p:nvSpPr>
          <p:cNvPr id="13" name="TextBox 12"/>
          <p:cNvSpPr txBox="1"/>
          <p:nvPr/>
        </p:nvSpPr>
        <p:spPr>
          <a:xfrm>
            <a:off x="6572264" y="4357694"/>
            <a:ext cx="928694" cy="369332"/>
          </a:xfrm>
          <a:prstGeom prst="rect">
            <a:avLst/>
          </a:prstGeom>
          <a:noFill/>
        </p:spPr>
        <p:txBody>
          <a:bodyPr wrap="square" rtlCol="0">
            <a:spAutoFit/>
          </a:bodyPr>
          <a:lstStyle/>
          <a:p>
            <a:r>
              <a:rPr lang="en-GB" dirty="0" smtClean="0"/>
              <a:t>B=t+3T</a:t>
            </a:r>
            <a:endParaRPr lang="en-GB" dirty="0"/>
          </a:p>
        </p:txBody>
      </p:sp>
      <p:sp>
        <p:nvSpPr>
          <p:cNvPr id="14" name="TextBox 13"/>
          <p:cNvSpPr txBox="1"/>
          <p:nvPr/>
        </p:nvSpPr>
        <p:spPr>
          <a:xfrm>
            <a:off x="6572264" y="6143644"/>
            <a:ext cx="1000132" cy="369332"/>
          </a:xfrm>
          <a:prstGeom prst="rect">
            <a:avLst/>
          </a:prstGeom>
          <a:noFill/>
        </p:spPr>
        <p:txBody>
          <a:bodyPr wrap="square" rtlCol="0">
            <a:spAutoFit/>
          </a:bodyPr>
          <a:lstStyle/>
          <a:p>
            <a:r>
              <a:rPr lang="en-GB" dirty="0" smtClean="0"/>
              <a:t>A=t+4T</a:t>
            </a:r>
            <a:endParaRPr lang="en-GB" dirty="0"/>
          </a:p>
        </p:txBody>
      </p:sp>
      <p:sp>
        <p:nvSpPr>
          <p:cNvPr id="4" name="Rectangle 3"/>
          <p:cNvSpPr/>
          <p:nvPr/>
        </p:nvSpPr>
        <p:spPr>
          <a:xfrm rot="5400000">
            <a:off x="7750991" y="4393413"/>
            <a:ext cx="142876"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rot="5400000">
            <a:off x="7429520" y="1785926"/>
            <a:ext cx="642942" cy="64294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rot="5400000">
            <a:off x="7429520" y="2928934"/>
            <a:ext cx="642942" cy="64294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rot="5400000">
            <a:off x="7429520" y="4214818"/>
            <a:ext cx="642942" cy="64294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rot="5400000">
            <a:off x="7429520" y="6000768"/>
            <a:ext cx="642942" cy="64294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rot="5400000">
            <a:off x="7429520" y="785794"/>
            <a:ext cx="642942" cy="64294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Arrow Connector 16"/>
          <p:cNvCxnSpPr/>
          <p:nvPr/>
        </p:nvCxnSpPr>
        <p:spPr>
          <a:xfrm rot="5400000">
            <a:off x="6892941" y="2749545"/>
            <a:ext cx="3357586"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Alternatively...</a:t>
            </a:r>
            <a:endParaRPr lang="en-GB" dirty="0"/>
          </a:p>
        </p:txBody>
      </p:sp>
      <p:sp>
        <p:nvSpPr>
          <p:cNvPr id="3" name="Content Placeholder 2"/>
          <p:cNvSpPr>
            <a:spLocks noGrp="1"/>
          </p:cNvSpPr>
          <p:nvPr>
            <p:ph idx="1"/>
          </p:nvPr>
        </p:nvSpPr>
        <p:spPr/>
        <p:txBody>
          <a:bodyPr/>
          <a:lstStyle/>
          <a:p>
            <a:r>
              <a:rPr lang="en-GB" dirty="0" smtClean="0"/>
              <a:t>We are doing </a:t>
            </a:r>
            <a:r>
              <a:rPr lang="en-GB" i="1" dirty="0" smtClean="0"/>
              <a:t>a-</a:t>
            </a:r>
            <a:r>
              <a:rPr lang="en-GB" i="1" dirty="0" err="1" smtClean="0"/>
              <a:t>posteriori</a:t>
            </a:r>
            <a:r>
              <a:rPr lang="en-GB" dirty="0" smtClean="0"/>
              <a:t> event detection</a:t>
            </a:r>
          </a:p>
          <a:p>
            <a:pPr lvl="1"/>
            <a:r>
              <a:rPr lang="en-GB" dirty="0" smtClean="0">
                <a:solidFill>
                  <a:srgbClr val="7030A0"/>
                </a:solidFill>
              </a:rPr>
              <a:t>1. Let the simulation run</a:t>
            </a:r>
          </a:p>
          <a:p>
            <a:pPr lvl="1"/>
            <a:r>
              <a:rPr lang="en-GB" dirty="0" smtClean="0">
                <a:solidFill>
                  <a:srgbClr val="7030A0"/>
                </a:solidFill>
              </a:rPr>
              <a:t>2. When we see it’s gone wrong, undo the last time step and correct it</a:t>
            </a:r>
          </a:p>
          <a:p>
            <a:pPr lvl="1"/>
            <a:r>
              <a:rPr lang="en-GB" dirty="0" smtClean="0">
                <a:solidFill>
                  <a:srgbClr val="7030A0"/>
                </a:solidFill>
              </a:rPr>
              <a:t>3. Loop to 1</a:t>
            </a:r>
          </a:p>
          <a:p>
            <a:r>
              <a:rPr lang="en-GB" dirty="0" smtClean="0"/>
              <a:t>Could do it </a:t>
            </a:r>
            <a:r>
              <a:rPr lang="en-GB" i="1" dirty="0" smtClean="0"/>
              <a:t>a-priori</a:t>
            </a:r>
          </a:p>
          <a:p>
            <a:pPr lvl="1"/>
            <a:r>
              <a:rPr lang="en-GB" dirty="0" smtClean="0">
                <a:solidFill>
                  <a:srgbClr val="7030A0"/>
                </a:solidFill>
              </a:rPr>
              <a:t>1. Compute next collision time for the ball, </a:t>
            </a:r>
            <a:r>
              <a:rPr lang="en-GB" dirty="0" err="1" smtClean="0">
                <a:solidFill>
                  <a:srgbClr val="7030A0"/>
                </a:solidFill>
              </a:rPr>
              <a:t>tc</a:t>
            </a:r>
            <a:endParaRPr lang="en-GB" dirty="0" smtClean="0">
              <a:solidFill>
                <a:srgbClr val="7030A0"/>
              </a:solidFill>
            </a:endParaRPr>
          </a:p>
          <a:p>
            <a:pPr lvl="1"/>
            <a:r>
              <a:rPr lang="en-GB" dirty="0" smtClean="0">
                <a:solidFill>
                  <a:srgbClr val="7030A0"/>
                </a:solidFill>
              </a:rPr>
              <a:t>2. When we get to the step that will incorporate </a:t>
            </a:r>
            <a:r>
              <a:rPr lang="en-GB" dirty="0" err="1" smtClean="0">
                <a:solidFill>
                  <a:srgbClr val="7030A0"/>
                </a:solidFill>
              </a:rPr>
              <a:t>tc</a:t>
            </a:r>
            <a:r>
              <a:rPr lang="en-GB" dirty="0" smtClean="0">
                <a:solidFill>
                  <a:srgbClr val="7030A0"/>
                </a:solidFill>
              </a:rPr>
              <a:t>, execute bounce code</a:t>
            </a:r>
          </a:p>
          <a:p>
            <a:pPr lvl="1"/>
            <a:r>
              <a:rPr lang="en-GB" dirty="0" smtClean="0">
                <a:solidFill>
                  <a:srgbClr val="7030A0"/>
                </a:solidFill>
              </a:rPr>
              <a:t>3. Loop to 1</a:t>
            </a:r>
          </a:p>
          <a:p>
            <a:r>
              <a:rPr lang="en-GB" dirty="0" smtClean="0"/>
              <a:t>In principle </a:t>
            </a:r>
            <a:r>
              <a:rPr lang="en-GB" i="1" dirty="0" smtClean="0"/>
              <a:t>a-priori</a:t>
            </a:r>
            <a:r>
              <a:rPr lang="en-GB" dirty="0" smtClean="0"/>
              <a:t> is more efficient (we don’t have to keep checking whether something has gone wrong on each step). However, imagine calculating the next collision time for a box of 1000 balls rattling around: it’s pretty complex!</a:t>
            </a:r>
          </a:p>
          <a:p>
            <a:pPr lvl="1"/>
            <a:r>
              <a:rPr lang="en-GB" i="1" dirty="0" smtClean="0"/>
              <a:t>a-</a:t>
            </a:r>
            <a:r>
              <a:rPr lang="en-GB" i="1" dirty="0" err="1" smtClean="0"/>
              <a:t>posteriori</a:t>
            </a:r>
            <a:r>
              <a:rPr lang="en-GB" dirty="0" smtClean="0"/>
              <a:t> is more common</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dirty="0" smtClean="0"/>
              <a:t>Programming Methods</a:t>
            </a:r>
            <a:endParaRPr lang="en-GB" dirty="0"/>
          </a:p>
        </p:txBody>
      </p:sp>
      <p:sp>
        <p:nvSpPr>
          <p:cNvPr id="7" name="Text Placeholder 6"/>
          <p:cNvSpPr>
            <a:spLocks noGrp="1"/>
          </p:cNvSpPr>
          <p:nvPr>
            <p:ph idx="1"/>
          </p:nvPr>
        </p:nvSpPr>
        <p:spPr/>
        <p:txBody>
          <a:bodyPr/>
          <a:lstStyle/>
          <a:p>
            <a:r>
              <a:rPr lang="en-GB" dirty="0" smtClean="0"/>
              <a:t>This is a new course this year</a:t>
            </a:r>
          </a:p>
          <a:p>
            <a:r>
              <a:rPr lang="en-GB" dirty="0" smtClean="0"/>
              <a:t>It is a little experimental</a:t>
            </a:r>
          </a:p>
          <a:p>
            <a:pPr lvl="1"/>
            <a:r>
              <a:rPr lang="en-GB" dirty="0" smtClean="0"/>
              <a:t>In content</a:t>
            </a:r>
          </a:p>
          <a:p>
            <a:pPr lvl="1"/>
            <a:r>
              <a:rPr lang="en-GB" dirty="0" smtClean="0"/>
              <a:t>In approach</a:t>
            </a:r>
          </a:p>
          <a:p>
            <a:r>
              <a:rPr lang="en-GB" dirty="0" smtClean="0"/>
              <a:t>My goals here are:</a:t>
            </a:r>
          </a:p>
          <a:p>
            <a:pPr lvl="1"/>
            <a:r>
              <a:rPr lang="en-GB" dirty="0" smtClean="0"/>
              <a:t>To </a:t>
            </a:r>
            <a:r>
              <a:rPr lang="en-GB" b="1" dirty="0" smtClean="0"/>
              <a:t>consolidate</a:t>
            </a:r>
            <a:r>
              <a:rPr lang="en-GB" dirty="0" smtClean="0"/>
              <a:t> a lot of this term’s programming ideas</a:t>
            </a:r>
          </a:p>
          <a:p>
            <a:pPr lvl="1"/>
            <a:r>
              <a:rPr lang="en-GB" dirty="0" smtClean="0"/>
              <a:t>To bring together elements of Software Design and Java</a:t>
            </a:r>
          </a:p>
          <a:p>
            <a:pPr lvl="1"/>
            <a:r>
              <a:rPr lang="en-GB" dirty="0" smtClean="0"/>
              <a:t>To </a:t>
            </a:r>
            <a:r>
              <a:rPr lang="en-GB" b="1" dirty="0" smtClean="0"/>
              <a:t>demonstrate</a:t>
            </a:r>
            <a:r>
              <a:rPr lang="en-GB" dirty="0" smtClean="0"/>
              <a:t> some new ideas</a:t>
            </a:r>
          </a:p>
          <a:p>
            <a:pPr lvl="1"/>
            <a:r>
              <a:rPr lang="en-GB" dirty="0" smtClean="0"/>
              <a:t>To make sure you don’t think programming is trivial</a:t>
            </a:r>
          </a:p>
          <a:p>
            <a:r>
              <a:rPr lang="en-GB" dirty="0" smtClean="0"/>
              <a:t>This is less about exams and more about understanding</a:t>
            </a:r>
          </a:p>
          <a:p>
            <a:pPr lvl="1"/>
            <a:r>
              <a:rPr lang="en-GB" dirty="0" smtClean="0"/>
              <a:t>There is a “Programming Methods &amp; Java” exam question which will end up being a mix of Java, Programming methods, and Software Design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 Tracking for the Bounce</a:t>
            </a:r>
            <a:endParaRPr lang="en-GB" dirty="0"/>
          </a:p>
        </p:txBody>
      </p:sp>
      <p:sp>
        <p:nvSpPr>
          <p:cNvPr id="3" name="Content Placeholder 2"/>
          <p:cNvSpPr>
            <a:spLocks noGrp="1"/>
          </p:cNvSpPr>
          <p:nvPr>
            <p:ph idx="1"/>
          </p:nvPr>
        </p:nvSpPr>
        <p:spPr>
          <a:xfrm>
            <a:off x="457200" y="928670"/>
            <a:ext cx="8472518" cy="5929330"/>
          </a:xfrm>
        </p:spPr>
        <p:txBody>
          <a:bodyPr>
            <a:normAutofit lnSpcReduction="10000"/>
          </a:bodyPr>
          <a:lstStyle/>
          <a:p>
            <a:r>
              <a:rPr lang="en-GB" dirty="0" smtClean="0"/>
              <a:t>We record the state at time B (height h, speed u, acceleration a)</a:t>
            </a:r>
          </a:p>
          <a:p>
            <a:r>
              <a:rPr lang="en-GB" dirty="0" smtClean="0"/>
              <a:t>We compute after step B when it would have hit the floor, t</a:t>
            </a:r>
            <a:r>
              <a:rPr lang="en-GB" baseline="-25000" dirty="0" smtClean="0"/>
              <a:t>hit</a:t>
            </a:r>
          </a:p>
          <a:p>
            <a:pPr lvl="1"/>
            <a:r>
              <a:rPr lang="en-GB" dirty="0" smtClean="0"/>
              <a:t>h=ut</a:t>
            </a:r>
            <a:r>
              <a:rPr lang="en-GB" baseline="-25000" dirty="0" smtClean="0"/>
              <a:t>hit</a:t>
            </a:r>
            <a:r>
              <a:rPr lang="en-GB" dirty="0" smtClean="0"/>
              <a:t>+1/2at</a:t>
            </a:r>
            <a:r>
              <a:rPr lang="en-GB" baseline="-25000" dirty="0" smtClean="0"/>
              <a:t>hit</a:t>
            </a:r>
            <a:r>
              <a:rPr lang="en-GB" baseline="30000" dirty="0" smtClean="0"/>
              <a:t>2</a:t>
            </a:r>
            <a:r>
              <a:rPr lang="en-GB" dirty="0" smtClean="0"/>
              <a:t>; solve for t</a:t>
            </a:r>
            <a:r>
              <a:rPr lang="en-GB" baseline="-25000" dirty="0" smtClean="0"/>
              <a:t>hit</a:t>
            </a:r>
            <a:r>
              <a:rPr lang="en-GB" dirty="0" smtClean="0"/>
              <a:t> (and we expect t</a:t>
            </a:r>
            <a:r>
              <a:rPr lang="en-GB" baseline="-25000" dirty="0" smtClean="0"/>
              <a:t>hit</a:t>
            </a:r>
            <a:r>
              <a:rPr lang="en-GB" dirty="0" smtClean="0"/>
              <a:t>&gt;0, t</a:t>
            </a:r>
            <a:r>
              <a:rPr lang="en-GB" baseline="-25000" dirty="0" smtClean="0"/>
              <a:t>hit</a:t>
            </a:r>
            <a:r>
              <a:rPr lang="en-GB" dirty="0" smtClean="0"/>
              <a:t>&lt;T)</a:t>
            </a:r>
          </a:p>
          <a:p>
            <a:r>
              <a:rPr lang="en-GB" dirty="0" smtClean="0"/>
              <a:t>Now the speed it will have hit at</a:t>
            </a:r>
          </a:p>
          <a:p>
            <a:pPr lvl="1"/>
            <a:r>
              <a:rPr lang="en-GB" dirty="0" smtClean="0"/>
              <a:t>v</a:t>
            </a:r>
            <a:r>
              <a:rPr lang="en-GB" baseline="-25000" dirty="0" smtClean="0"/>
              <a:t>hit</a:t>
            </a:r>
            <a:r>
              <a:rPr lang="en-GB" dirty="0" smtClean="0"/>
              <a:t> = u+at</a:t>
            </a:r>
            <a:r>
              <a:rPr lang="en-GB" baseline="-25000" dirty="0" smtClean="0"/>
              <a:t>hit</a:t>
            </a:r>
          </a:p>
          <a:p>
            <a:r>
              <a:rPr lang="en-GB" dirty="0" smtClean="0"/>
              <a:t>So the ball rebounds with speed Kv</a:t>
            </a:r>
            <a:r>
              <a:rPr lang="en-GB" baseline="-25000" dirty="0" smtClean="0"/>
              <a:t>hit</a:t>
            </a:r>
            <a:r>
              <a:rPr lang="en-GB" dirty="0" smtClean="0"/>
              <a:t> and has (T-t</a:t>
            </a:r>
            <a:r>
              <a:rPr lang="en-GB" baseline="-25000" dirty="0" smtClean="0"/>
              <a:t>hit</a:t>
            </a:r>
            <a:r>
              <a:rPr lang="en-GB" dirty="0" smtClean="0"/>
              <a:t>) seconds of deceleration before we get to the time for step A</a:t>
            </a:r>
          </a:p>
          <a:p>
            <a:r>
              <a:rPr lang="en-GB" dirty="0" smtClean="0">
                <a:solidFill>
                  <a:srgbClr val="7030A0"/>
                </a:solidFill>
              </a:rPr>
              <a:t>h</a:t>
            </a:r>
            <a:r>
              <a:rPr lang="en-GB" baseline="-25000" dirty="0" smtClean="0">
                <a:solidFill>
                  <a:srgbClr val="7030A0"/>
                </a:solidFill>
              </a:rPr>
              <a:t>A</a:t>
            </a:r>
            <a:r>
              <a:rPr lang="en-GB" dirty="0" smtClean="0">
                <a:solidFill>
                  <a:srgbClr val="7030A0"/>
                </a:solidFill>
              </a:rPr>
              <a:t>=Kv</a:t>
            </a:r>
            <a:r>
              <a:rPr lang="en-GB" baseline="-25000" dirty="0" smtClean="0">
                <a:solidFill>
                  <a:srgbClr val="7030A0"/>
                </a:solidFill>
              </a:rPr>
              <a:t>hit</a:t>
            </a:r>
            <a:r>
              <a:rPr lang="en-GB" dirty="0" smtClean="0">
                <a:solidFill>
                  <a:srgbClr val="7030A0"/>
                </a:solidFill>
              </a:rPr>
              <a:t>(T-t</a:t>
            </a:r>
            <a:r>
              <a:rPr lang="en-GB" baseline="-25000" dirty="0" smtClean="0">
                <a:solidFill>
                  <a:srgbClr val="7030A0"/>
                </a:solidFill>
              </a:rPr>
              <a:t>hit</a:t>
            </a:r>
            <a:r>
              <a:rPr lang="en-GB" dirty="0" smtClean="0">
                <a:solidFill>
                  <a:srgbClr val="7030A0"/>
                </a:solidFill>
              </a:rPr>
              <a:t>)+1/2(-g)(T-t</a:t>
            </a:r>
            <a:r>
              <a:rPr lang="en-GB" baseline="-25000" dirty="0" smtClean="0">
                <a:solidFill>
                  <a:srgbClr val="7030A0"/>
                </a:solidFill>
              </a:rPr>
              <a:t>hit</a:t>
            </a:r>
            <a:r>
              <a:rPr lang="en-GB" dirty="0" smtClean="0">
                <a:solidFill>
                  <a:srgbClr val="7030A0"/>
                </a:solidFill>
              </a:rPr>
              <a:t>)</a:t>
            </a:r>
            <a:r>
              <a:rPr lang="en-GB" baseline="30000" dirty="0" smtClean="0">
                <a:solidFill>
                  <a:srgbClr val="7030A0"/>
                </a:solidFill>
              </a:rPr>
              <a:t>2</a:t>
            </a:r>
            <a:r>
              <a:rPr lang="en-GB" dirty="0" smtClean="0">
                <a:solidFill>
                  <a:srgbClr val="7030A0"/>
                </a:solidFill>
              </a:rPr>
              <a:t> </a:t>
            </a:r>
            <a:r>
              <a:rPr lang="en-GB" dirty="0" smtClean="0"/>
              <a:t>and </a:t>
            </a:r>
            <a:r>
              <a:rPr lang="en-GB" dirty="0" err="1" smtClean="0">
                <a:solidFill>
                  <a:srgbClr val="7030A0"/>
                </a:solidFill>
              </a:rPr>
              <a:t>v</a:t>
            </a:r>
            <a:r>
              <a:rPr lang="en-GB" baseline="-25000" dirty="0" err="1" smtClean="0">
                <a:solidFill>
                  <a:srgbClr val="7030A0"/>
                </a:solidFill>
              </a:rPr>
              <a:t>A</a:t>
            </a:r>
            <a:r>
              <a:rPr lang="en-GB" dirty="0" smtClean="0">
                <a:solidFill>
                  <a:srgbClr val="7030A0"/>
                </a:solidFill>
              </a:rPr>
              <a:t>=</a:t>
            </a:r>
            <a:r>
              <a:rPr lang="en-GB" dirty="0" err="1" smtClean="0">
                <a:solidFill>
                  <a:srgbClr val="7030A0"/>
                </a:solidFill>
              </a:rPr>
              <a:t>Kv</a:t>
            </a:r>
            <a:r>
              <a:rPr lang="en-GB" baseline="-25000" dirty="0" err="1" smtClean="0">
                <a:solidFill>
                  <a:srgbClr val="7030A0"/>
                </a:solidFill>
              </a:rPr>
              <a:t>hit</a:t>
            </a:r>
            <a:r>
              <a:rPr lang="en-GB" dirty="0" smtClean="0">
                <a:solidFill>
                  <a:srgbClr val="7030A0"/>
                </a:solidFill>
              </a:rPr>
              <a:t>-g(T-</a:t>
            </a:r>
            <a:r>
              <a:rPr lang="en-GB" dirty="0" err="1" smtClean="0">
                <a:solidFill>
                  <a:srgbClr val="7030A0"/>
                </a:solidFill>
              </a:rPr>
              <a:t>t</a:t>
            </a:r>
            <a:r>
              <a:rPr lang="en-GB" baseline="-25000" dirty="0" err="1" smtClean="0">
                <a:solidFill>
                  <a:srgbClr val="7030A0"/>
                </a:solidFill>
              </a:rPr>
              <a:t>hit</a:t>
            </a:r>
            <a:r>
              <a:rPr lang="en-GB" dirty="0" smtClean="0">
                <a:solidFill>
                  <a:srgbClr val="7030A0"/>
                </a:solidFill>
              </a:rPr>
              <a:t>)</a:t>
            </a:r>
            <a:br>
              <a:rPr lang="en-GB" dirty="0" smtClean="0">
                <a:solidFill>
                  <a:srgbClr val="7030A0"/>
                </a:solidFill>
              </a:rPr>
            </a:br>
            <a:r>
              <a:rPr lang="en-GB" dirty="0" smtClean="0">
                <a:solidFill>
                  <a:srgbClr val="7030A0"/>
                </a:solidFill>
              </a:rPr>
              <a:t/>
            </a:r>
            <a:br>
              <a:rPr lang="en-GB" dirty="0" smtClean="0">
                <a:solidFill>
                  <a:srgbClr val="7030A0"/>
                </a:solidFill>
              </a:rPr>
            </a:br>
            <a:r>
              <a:rPr lang="en-GB" dirty="0" smtClean="0">
                <a:solidFill>
                  <a:srgbClr val="7030A0"/>
                </a:solidFill>
              </a:rPr>
              <a:t/>
            </a:r>
            <a:br>
              <a:rPr lang="en-GB" dirty="0" smtClean="0">
                <a:solidFill>
                  <a:srgbClr val="7030A0"/>
                </a:solidFill>
              </a:rPr>
            </a:br>
            <a:r>
              <a:rPr lang="en-GB" dirty="0" smtClean="0">
                <a:solidFill>
                  <a:srgbClr val="7030A0"/>
                </a:solidFill>
              </a:rPr>
              <a:t/>
            </a:r>
            <a:br>
              <a:rPr lang="en-GB" dirty="0" smtClean="0">
                <a:solidFill>
                  <a:srgbClr val="7030A0"/>
                </a:solidFill>
              </a:rPr>
            </a:br>
            <a:r>
              <a:rPr lang="en-GB" dirty="0" smtClean="0">
                <a:solidFill>
                  <a:srgbClr val="7030A0"/>
                </a:solidFill>
              </a:rPr>
              <a:t/>
            </a:r>
            <a:br>
              <a:rPr lang="en-GB" dirty="0" smtClean="0">
                <a:solidFill>
                  <a:srgbClr val="7030A0"/>
                </a:solidFill>
              </a:rPr>
            </a:br>
            <a:endParaRPr lang="en-GB" dirty="0" smtClean="0">
              <a:solidFill>
                <a:srgbClr val="7030A0"/>
              </a:solidFill>
            </a:endParaRPr>
          </a:p>
          <a:p>
            <a:r>
              <a:rPr lang="en-GB" dirty="0" smtClean="0"/>
              <a:t>In order to do this we need to ‘save’ the Ball state before an update.  But how do you </a:t>
            </a:r>
            <a:r>
              <a:rPr lang="en-GB" u="sng" dirty="0" smtClean="0"/>
              <a:t>copy</a:t>
            </a:r>
            <a:r>
              <a:rPr lang="en-GB" dirty="0" smtClean="0"/>
              <a:t> an object?</a:t>
            </a:r>
          </a:p>
        </p:txBody>
      </p:sp>
      <p:sp>
        <p:nvSpPr>
          <p:cNvPr id="5" name="Rectangle 4"/>
          <p:cNvSpPr/>
          <p:nvPr/>
        </p:nvSpPr>
        <p:spPr>
          <a:xfrm rot="5400000">
            <a:off x="1821637" y="4321975"/>
            <a:ext cx="142876"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rot="5400000">
            <a:off x="1500166" y="4286256"/>
            <a:ext cx="642942" cy="64294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4321967" y="4321975"/>
            <a:ext cx="142876"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rot="5400000">
            <a:off x="4143372" y="4500570"/>
            <a:ext cx="642942" cy="64294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5400000">
            <a:off x="6822297" y="4321975"/>
            <a:ext cx="142876"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rot="5400000">
            <a:off x="6500826" y="4071942"/>
            <a:ext cx="642942" cy="64294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rot="5400000">
            <a:off x="1000100" y="4572008"/>
            <a:ext cx="429422"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786182" y="4857760"/>
            <a:ext cx="429422"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6001554" y="442833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28662" y="4357694"/>
            <a:ext cx="306494" cy="369332"/>
          </a:xfrm>
          <a:prstGeom prst="rect">
            <a:avLst/>
          </a:prstGeom>
          <a:noFill/>
        </p:spPr>
        <p:txBody>
          <a:bodyPr wrap="none" rtlCol="0">
            <a:spAutoFit/>
          </a:bodyPr>
          <a:lstStyle/>
          <a:p>
            <a:r>
              <a:rPr lang="en-GB" dirty="0" smtClean="0">
                <a:solidFill>
                  <a:srgbClr val="0070C0"/>
                </a:solidFill>
              </a:rPr>
              <a:t>u</a:t>
            </a:r>
            <a:endParaRPr lang="en-GB" dirty="0">
              <a:solidFill>
                <a:srgbClr val="0070C0"/>
              </a:solidFill>
            </a:endParaRPr>
          </a:p>
        </p:txBody>
      </p:sp>
      <p:sp>
        <p:nvSpPr>
          <p:cNvPr id="20" name="TextBox 19"/>
          <p:cNvSpPr txBox="1"/>
          <p:nvPr/>
        </p:nvSpPr>
        <p:spPr>
          <a:xfrm>
            <a:off x="3571868" y="4643446"/>
            <a:ext cx="455574" cy="369332"/>
          </a:xfrm>
          <a:prstGeom prst="rect">
            <a:avLst/>
          </a:prstGeom>
          <a:noFill/>
        </p:spPr>
        <p:txBody>
          <a:bodyPr wrap="none" rtlCol="0">
            <a:spAutoFit/>
          </a:bodyPr>
          <a:lstStyle/>
          <a:p>
            <a:r>
              <a:rPr lang="en-GB" dirty="0" smtClean="0">
                <a:solidFill>
                  <a:srgbClr val="0070C0"/>
                </a:solidFill>
              </a:rPr>
              <a:t>v</a:t>
            </a:r>
            <a:r>
              <a:rPr lang="en-GB" baseline="-25000" dirty="0" smtClean="0">
                <a:solidFill>
                  <a:srgbClr val="0070C0"/>
                </a:solidFill>
              </a:rPr>
              <a:t>hit</a:t>
            </a:r>
            <a:endParaRPr lang="en-GB" baseline="-25000" dirty="0">
              <a:solidFill>
                <a:srgbClr val="0070C0"/>
              </a:solidFill>
            </a:endParaRPr>
          </a:p>
        </p:txBody>
      </p:sp>
      <p:sp>
        <p:nvSpPr>
          <p:cNvPr id="21" name="TextBox 20"/>
          <p:cNvSpPr txBox="1"/>
          <p:nvPr/>
        </p:nvSpPr>
        <p:spPr>
          <a:xfrm>
            <a:off x="5786446" y="4286256"/>
            <a:ext cx="378630" cy="369332"/>
          </a:xfrm>
          <a:prstGeom prst="rect">
            <a:avLst/>
          </a:prstGeom>
          <a:noFill/>
        </p:spPr>
        <p:txBody>
          <a:bodyPr wrap="none" rtlCol="0">
            <a:spAutoFit/>
          </a:bodyPr>
          <a:lstStyle/>
          <a:p>
            <a:r>
              <a:rPr lang="en-GB" dirty="0" smtClean="0">
                <a:solidFill>
                  <a:srgbClr val="0070C0"/>
                </a:solidFill>
              </a:rPr>
              <a:t>v</a:t>
            </a:r>
            <a:r>
              <a:rPr lang="en-GB" baseline="-25000" dirty="0" smtClean="0">
                <a:solidFill>
                  <a:srgbClr val="0070C0"/>
                </a:solidFill>
              </a:rPr>
              <a:t>A</a:t>
            </a:r>
            <a:endParaRPr lang="en-GB" baseline="-25000" dirty="0">
              <a:solidFill>
                <a:srgbClr val="0070C0"/>
              </a:solidFill>
            </a:endParaRPr>
          </a:p>
        </p:txBody>
      </p:sp>
      <p:sp>
        <p:nvSpPr>
          <p:cNvPr id="22" name="TextBox 21"/>
          <p:cNvSpPr txBox="1"/>
          <p:nvPr/>
        </p:nvSpPr>
        <p:spPr>
          <a:xfrm>
            <a:off x="1643042" y="5357826"/>
            <a:ext cx="344966" cy="369332"/>
          </a:xfrm>
          <a:prstGeom prst="rect">
            <a:avLst/>
          </a:prstGeom>
          <a:noFill/>
        </p:spPr>
        <p:txBody>
          <a:bodyPr wrap="none" rtlCol="0">
            <a:spAutoFit/>
          </a:bodyPr>
          <a:lstStyle/>
          <a:p>
            <a:r>
              <a:rPr lang="en-GB" dirty="0" err="1" smtClean="0">
                <a:solidFill>
                  <a:srgbClr val="0070C0"/>
                </a:solidFill>
              </a:rPr>
              <a:t>t</a:t>
            </a:r>
            <a:r>
              <a:rPr lang="en-GB" baseline="-25000" dirty="0" err="1" smtClean="0">
                <a:solidFill>
                  <a:srgbClr val="0070C0"/>
                </a:solidFill>
              </a:rPr>
              <a:t>B</a:t>
            </a:r>
            <a:endParaRPr lang="en-GB" baseline="-25000" dirty="0">
              <a:solidFill>
                <a:srgbClr val="0070C0"/>
              </a:solidFill>
            </a:endParaRPr>
          </a:p>
        </p:txBody>
      </p:sp>
      <p:sp>
        <p:nvSpPr>
          <p:cNvPr id="23" name="TextBox 22"/>
          <p:cNvSpPr txBox="1"/>
          <p:nvPr/>
        </p:nvSpPr>
        <p:spPr>
          <a:xfrm>
            <a:off x="4286248" y="5357826"/>
            <a:ext cx="428322" cy="369332"/>
          </a:xfrm>
          <a:prstGeom prst="rect">
            <a:avLst/>
          </a:prstGeom>
          <a:noFill/>
        </p:spPr>
        <p:txBody>
          <a:bodyPr wrap="none" rtlCol="0">
            <a:spAutoFit/>
          </a:bodyPr>
          <a:lstStyle/>
          <a:p>
            <a:r>
              <a:rPr lang="en-GB" dirty="0" smtClean="0">
                <a:solidFill>
                  <a:srgbClr val="0070C0"/>
                </a:solidFill>
              </a:rPr>
              <a:t>t</a:t>
            </a:r>
            <a:r>
              <a:rPr lang="en-GB" baseline="-25000" dirty="0" smtClean="0">
                <a:solidFill>
                  <a:srgbClr val="0070C0"/>
                </a:solidFill>
              </a:rPr>
              <a:t>hit</a:t>
            </a:r>
            <a:endParaRPr lang="en-GB" baseline="-25000" dirty="0">
              <a:solidFill>
                <a:srgbClr val="0070C0"/>
              </a:solidFill>
            </a:endParaRPr>
          </a:p>
        </p:txBody>
      </p:sp>
      <p:sp>
        <p:nvSpPr>
          <p:cNvPr id="24" name="TextBox 23"/>
          <p:cNvSpPr txBox="1"/>
          <p:nvPr/>
        </p:nvSpPr>
        <p:spPr>
          <a:xfrm>
            <a:off x="6715140" y="5357826"/>
            <a:ext cx="854721" cy="369332"/>
          </a:xfrm>
          <a:prstGeom prst="rect">
            <a:avLst/>
          </a:prstGeom>
          <a:noFill/>
        </p:spPr>
        <p:txBody>
          <a:bodyPr wrap="none" rtlCol="0">
            <a:spAutoFit/>
          </a:bodyPr>
          <a:lstStyle/>
          <a:p>
            <a:r>
              <a:rPr lang="en-GB" dirty="0" err="1" smtClean="0">
                <a:solidFill>
                  <a:srgbClr val="0070C0"/>
                </a:solidFill>
              </a:rPr>
              <a:t>t</a:t>
            </a:r>
            <a:r>
              <a:rPr lang="en-GB" baseline="-25000" dirty="0" err="1" smtClean="0">
                <a:solidFill>
                  <a:srgbClr val="0070C0"/>
                </a:solidFill>
              </a:rPr>
              <a:t>A</a:t>
            </a:r>
            <a:r>
              <a:rPr lang="en-GB" dirty="0" smtClean="0">
                <a:solidFill>
                  <a:srgbClr val="0070C0"/>
                </a:solidFill>
              </a:rPr>
              <a:t>=</a:t>
            </a:r>
            <a:r>
              <a:rPr lang="en-GB" dirty="0" err="1" smtClean="0">
                <a:solidFill>
                  <a:srgbClr val="0070C0"/>
                </a:solidFill>
              </a:rPr>
              <a:t>t</a:t>
            </a:r>
            <a:r>
              <a:rPr lang="en-GB" baseline="-25000" dirty="0" err="1" smtClean="0">
                <a:solidFill>
                  <a:srgbClr val="0070C0"/>
                </a:solidFill>
              </a:rPr>
              <a:t>B</a:t>
            </a:r>
            <a:r>
              <a:rPr lang="en-GB" dirty="0" err="1" smtClean="0">
                <a:solidFill>
                  <a:srgbClr val="0070C0"/>
                </a:solidFill>
              </a:rPr>
              <a:t>+T</a:t>
            </a:r>
            <a:endParaRPr lang="en-GB" dirty="0">
              <a:solidFill>
                <a:srgbClr val="0070C0"/>
              </a:solidFill>
            </a:endParaRPr>
          </a:p>
        </p:txBody>
      </p:sp>
      <p:cxnSp>
        <p:nvCxnSpPr>
          <p:cNvPr id="26" name="Straight Arrow Connector 25"/>
          <p:cNvCxnSpPr/>
          <p:nvPr/>
        </p:nvCxnSpPr>
        <p:spPr>
          <a:xfrm rot="5400000">
            <a:off x="2178827" y="4893479"/>
            <a:ext cx="500066"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7143768" y="4786322"/>
            <a:ext cx="71438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500298" y="4714884"/>
            <a:ext cx="306494" cy="369332"/>
          </a:xfrm>
          <a:prstGeom prst="rect">
            <a:avLst/>
          </a:prstGeom>
          <a:noFill/>
        </p:spPr>
        <p:txBody>
          <a:bodyPr wrap="none" rtlCol="0">
            <a:spAutoFit/>
          </a:bodyPr>
          <a:lstStyle/>
          <a:p>
            <a:r>
              <a:rPr lang="en-GB" dirty="0" smtClean="0">
                <a:solidFill>
                  <a:srgbClr val="0070C0"/>
                </a:solidFill>
              </a:rPr>
              <a:t>h</a:t>
            </a:r>
            <a:endParaRPr lang="en-GB" dirty="0">
              <a:solidFill>
                <a:srgbClr val="0070C0"/>
              </a:solidFill>
            </a:endParaRPr>
          </a:p>
        </p:txBody>
      </p:sp>
      <p:sp>
        <p:nvSpPr>
          <p:cNvPr id="30" name="TextBox 29"/>
          <p:cNvSpPr txBox="1"/>
          <p:nvPr/>
        </p:nvSpPr>
        <p:spPr>
          <a:xfrm>
            <a:off x="7572396" y="4572008"/>
            <a:ext cx="396262" cy="369332"/>
          </a:xfrm>
          <a:prstGeom prst="rect">
            <a:avLst/>
          </a:prstGeom>
          <a:noFill/>
        </p:spPr>
        <p:txBody>
          <a:bodyPr wrap="none" rtlCol="0">
            <a:spAutoFit/>
          </a:bodyPr>
          <a:lstStyle/>
          <a:p>
            <a:r>
              <a:rPr lang="en-GB" dirty="0" smtClean="0">
                <a:solidFill>
                  <a:srgbClr val="0070C0"/>
                </a:solidFill>
              </a:rPr>
              <a:t>h</a:t>
            </a:r>
            <a:r>
              <a:rPr lang="en-GB" baseline="-25000" dirty="0" smtClean="0">
                <a:solidFill>
                  <a:srgbClr val="0070C0"/>
                </a:solidFill>
              </a:rPr>
              <a:t>A</a:t>
            </a:r>
            <a:endParaRPr lang="en-GB" baseline="-25000" dirty="0">
              <a:solidFill>
                <a:srgbClr val="0070C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Cloning (Aside)</a:t>
            </a:r>
            <a:endParaRPr lang="en-GB" dirty="0"/>
          </a:p>
        </p:txBody>
      </p:sp>
      <p:sp>
        <p:nvSpPr>
          <p:cNvPr id="3" name="Content Placeholder 2"/>
          <p:cNvSpPr>
            <a:spLocks noGrp="1"/>
          </p:cNvSpPr>
          <p:nvPr>
            <p:ph idx="1"/>
          </p:nvPr>
        </p:nvSpPr>
        <p:spPr/>
        <p:txBody>
          <a:bodyPr/>
          <a:lstStyle/>
          <a:p>
            <a:r>
              <a:rPr lang="en-GB" dirty="0" smtClean="0"/>
              <a:t>Java handles objects by reference as you know</a:t>
            </a:r>
          </a:p>
          <a:p>
            <a:r>
              <a:rPr lang="en-GB" dirty="0" smtClean="0"/>
              <a:t>This means we don’t accidentally end up copying objects (copying takes time, processing and memory)</a:t>
            </a:r>
          </a:p>
        </p:txBody>
      </p:sp>
      <p:sp>
        <p:nvSpPr>
          <p:cNvPr id="4" name="TextBox 3"/>
          <p:cNvSpPr txBox="1"/>
          <p:nvPr/>
        </p:nvSpPr>
        <p:spPr>
          <a:xfrm>
            <a:off x="2643174" y="2571744"/>
            <a:ext cx="2211311" cy="923330"/>
          </a:xfrm>
          <a:prstGeom prst="rect">
            <a:avLst/>
          </a:prstGeom>
          <a:noFill/>
        </p:spPr>
        <p:txBody>
          <a:bodyPr wrap="none" rtlCol="0">
            <a:spAutoFit/>
          </a:bodyPr>
          <a:lstStyle/>
          <a:p>
            <a:r>
              <a:rPr lang="en-GB" dirty="0" smtClean="0">
                <a:solidFill>
                  <a:srgbClr val="7030A0"/>
                </a:solidFill>
              </a:rPr>
              <a:t>Ball b1 = new Ball(...);</a:t>
            </a:r>
          </a:p>
          <a:p>
            <a:endParaRPr lang="en-GB" dirty="0" smtClean="0">
              <a:solidFill>
                <a:srgbClr val="7030A0"/>
              </a:solidFill>
            </a:endParaRPr>
          </a:p>
          <a:p>
            <a:r>
              <a:rPr lang="en-GB" dirty="0" smtClean="0">
                <a:solidFill>
                  <a:srgbClr val="7030A0"/>
                </a:solidFill>
              </a:rPr>
              <a:t>Ball b2 = b1;</a:t>
            </a:r>
            <a:endParaRPr lang="en-GB" dirty="0">
              <a:solidFill>
                <a:srgbClr val="7030A0"/>
              </a:solidFill>
            </a:endParaRPr>
          </a:p>
        </p:txBody>
      </p:sp>
      <p:sp>
        <p:nvSpPr>
          <p:cNvPr id="5" name="Rectangle 4"/>
          <p:cNvSpPr/>
          <p:nvPr/>
        </p:nvSpPr>
        <p:spPr>
          <a:xfrm>
            <a:off x="2143108" y="4214818"/>
            <a:ext cx="150019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Reference b1</a:t>
            </a:r>
            <a:endParaRPr lang="en-GB" dirty="0"/>
          </a:p>
        </p:txBody>
      </p:sp>
      <p:sp>
        <p:nvSpPr>
          <p:cNvPr id="6" name="Rectangle 5"/>
          <p:cNvSpPr/>
          <p:nvPr/>
        </p:nvSpPr>
        <p:spPr>
          <a:xfrm>
            <a:off x="2143108" y="5214950"/>
            <a:ext cx="150019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Reference b2</a:t>
            </a:r>
            <a:endParaRPr lang="en-GB" dirty="0"/>
          </a:p>
        </p:txBody>
      </p:sp>
      <p:sp>
        <p:nvSpPr>
          <p:cNvPr id="7" name="Rectangle 6"/>
          <p:cNvSpPr/>
          <p:nvPr/>
        </p:nvSpPr>
        <p:spPr>
          <a:xfrm>
            <a:off x="6500826" y="3929066"/>
            <a:ext cx="1500198" cy="2071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Actual object of type Ball</a:t>
            </a:r>
          </a:p>
          <a:p>
            <a:pPr algn="ctr"/>
            <a:r>
              <a:rPr lang="en-GB" dirty="0" err="1" smtClean="0"/>
              <a:t>mK</a:t>
            </a:r>
            <a:r>
              <a:rPr lang="en-GB" dirty="0" smtClean="0"/>
              <a:t>=0.1,</a:t>
            </a:r>
          </a:p>
          <a:p>
            <a:pPr algn="ctr"/>
            <a:r>
              <a:rPr lang="en-GB" dirty="0" smtClean="0"/>
              <a:t>etc</a:t>
            </a:r>
          </a:p>
        </p:txBody>
      </p:sp>
      <p:cxnSp>
        <p:nvCxnSpPr>
          <p:cNvPr id="9" name="Straight Arrow Connector 8"/>
          <p:cNvCxnSpPr>
            <a:stCxn id="5" idx="3"/>
            <a:endCxn id="7" idx="1"/>
          </p:cNvCxnSpPr>
          <p:nvPr/>
        </p:nvCxnSpPr>
        <p:spPr>
          <a:xfrm>
            <a:off x="3643306" y="4357694"/>
            <a:ext cx="2857520" cy="6072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a:endCxn id="7" idx="1"/>
          </p:cNvCxnSpPr>
          <p:nvPr/>
        </p:nvCxnSpPr>
        <p:spPr>
          <a:xfrm flipV="1">
            <a:off x="3643306" y="4964917"/>
            <a:ext cx="2857520" cy="39290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Cloning (Aside)</a:t>
            </a:r>
            <a:endParaRPr lang="en-GB" dirty="0"/>
          </a:p>
        </p:txBody>
      </p:sp>
      <p:sp>
        <p:nvSpPr>
          <p:cNvPr id="3" name="Content Placeholder 2"/>
          <p:cNvSpPr>
            <a:spLocks noGrp="1"/>
          </p:cNvSpPr>
          <p:nvPr>
            <p:ph idx="1"/>
          </p:nvPr>
        </p:nvSpPr>
        <p:spPr/>
        <p:txBody>
          <a:bodyPr/>
          <a:lstStyle/>
          <a:p>
            <a:r>
              <a:rPr lang="en-GB" dirty="0" smtClean="0"/>
              <a:t>But what if we do want to copy an object?</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smtClean="0"/>
          </a:p>
          <a:p>
            <a:r>
              <a:rPr lang="en-GB" dirty="0" smtClean="0"/>
              <a:t>Everything in Java has a top level parent called </a:t>
            </a:r>
            <a:r>
              <a:rPr lang="en-GB" b="1" dirty="0" smtClean="0"/>
              <a:t>Object</a:t>
            </a:r>
          </a:p>
          <a:p>
            <a:r>
              <a:rPr lang="en-GB" dirty="0" smtClean="0"/>
              <a:t>And </a:t>
            </a:r>
            <a:r>
              <a:rPr lang="en-GB" b="1" dirty="0" smtClean="0"/>
              <a:t>Object</a:t>
            </a:r>
            <a:r>
              <a:rPr lang="en-GB" dirty="0" smtClean="0"/>
              <a:t> has a method </a:t>
            </a:r>
            <a:r>
              <a:rPr lang="en-GB" b="1" dirty="0" smtClean="0"/>
              <a:t>clone()</a:t>
            </a:r>
            <a:br>
              <a:rPr lang="en-GB" b="1" dirty="0" smtClean="0"/>
            </a:br>
            <a:endParaRPr lang="en-GB" b="1" dirty="0" smtClean="0"/>
          </a:p>
          <a:p>
            <a:r>
              <a:rPr lang="en-GB" dirty="0" smtClean="0"/>
              <a:t>Thing is, it’s not always clear what it should copy...</a:t>
            </a:r>
          </a:p>
        </p:txBody>
      </p:sp>
      <p:sp>
        <p:nvSpPr>
          <p:cNvPr id="5" name="Rectangle 4"/>
          <p:cNvSpPr/>
          <p:nvPr/>
        </p:nvSpPr>
        <p:spPr>
          <a:xfrm>
            <a:off x="1643042" y="1785926"/>
            <a:ext cx="150019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Reference b1</a:t>
            </a:r>
            <a:endParaRPr lang="en-GB" dirty="0"/>
          </a:p>
        </p:txBody>
      </p:sp>
      <p:sp>
        <p:nvSpPr>
          <p:cNvPr id="6" name="Rectangle 5"/>
          <p:cNvSpPr/>
          <p:nvPr/>
        </p:nvSpPr>
        <p:spPr>
          <a:xfrm>
            <a:off x="1643042" y="3143248"/>
            <a:ext cx="150019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Reference b2</a:t>
            </a:r>
            <a:endParaRPr lang="en-GB" dirty="0"/>
          </a:p>
        </p:txBody>
      </p:sp>
      <p:sp>
        <p:nvSpPr>
          <p:cNvPr id="7" name="Rectangle 6"/>
          <p:cNvSpPr/>
          <p:nvPr/>
        </p:nvSpPr>
        <p:spPr>
          <a:xfrm>
            <a:off x="5143504" y="1357298"/>
            <a:ext cx="2714612"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Actual object of type Ball</a:t>
            </a:r>
            <a:endParaRPr lang="en-GB" dirty="0"/>
          </a:p>
        </p:txBody>
      </p:sp>
      <p:cxnSp>
        <p:nvCxnSpPr>
          <p:cNvPr id="9" name="Straight Arrow Connector 8"/>
          <p:cNvCxnSpPr>
            <a:stCxn id="5" idx="3"/>
            <a:endCxn id="7" idx="1"/>
          </p:cNvCxnSpPr>
          <p:nvPr/>
        </p:nvCxnSpPr>
        <p:spPr>
          <a:xfrm>
            <a:off x="3143240" y="1928802"/>
            <a:ext cx="2000264"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a:endCxn id="29" idx="1"/>
          </p:cNvCxnSpPr>
          <p:nvPr/>
        </p:nvCxnSpPr>
        <p:spPr>
          <a:xfrm>
            <a:off x="3143240" y="3286124"/>
            <a:ext cx="2000264"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143504" y="2714620"/>
            <a:ext cx="2714612"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Actual object of type Ball</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Cloning (Aside)</a:t>
            </a:r>
            <a:endParaRPr lang="en-GB" dirty="0"/>
          </a:p>
        </p:txBody>
      </p:sp>
      <p:sp>
        <p:nvSpPr>
          <p:cNvPr id="3" name="Content Placeholder 2"/>
          <p:cNvSpPr>
            <a:spLocks noGrp="1"/>
          </p:cNvSpPr>
          <p:nvPr>
            <p:ph idx="1"/>
          </p:nvPr>
        </p:nvSpPr>
        <p:spPr/>
        <p:txBody>
          <a:bodyPr/>
          <a:lstStyle/>
          <a:p>
            <a:r>
              <a:rPr lang="en-GB" dirty="0" smtClean="0"/>
              <a:t>What does clone() do here for example?</a:t>
            </a:r>
            <a:endParaRPr lang="en-GB" dirty="0"/>
          </a:p>
        </p:txBody>
      </p:sp>
      <p:sp>
        <p:nvSpPr>
          <p:cNvPr id="4" name="TextBox 3"/>
          <p:cNvSpPr txBox="1"/>
          <p:nvPr/>
        </p:nvSpPr>
        <p:spPr>
          <a:xfrm>
            <a:off x="285720" y="1857364"/>
            <a:ext cx="2499530" cy="1477328"/>
          </a:xfrm>
          <a:prstGeom prst="rect">
            <a:avLst/>
          </a:prstGeom>
          <a:noFill/>
        </p:spPr>
        <p:txBody>
          <a:bodyPr wrap="none" rtlCol="0">
            <a:spAutoFit/>
          </a:bodyPr>
          <a:lstStyle/>
          <a:p>
            <a:r>
              <a:rPr lang="en-GB" dirty="0" smtClean="0">
                <a:solidFill>
                  <a:srgbClr val="7030A0"/>
                </a:solidFill>
              </a:rPr>
              <a:t>public class Lecture {</a:t>
            </a:r>
          </a:p>
          <a:p>
            <a:r>
              <a:rPr lang="en-GB" dirty="0" smtClean="0">
                <a:solidFill>
                  <a:srgbClr val="7030A0"/>
                </a:solidFill>
              </a:rPr>
              <a:t>    private Date </a:t>
            </a:r>
            <a:r>
              <a:rPr lang="en-GB" dirty="0" err="1" smtClean="0">
                <a:solidFill>
                  <a:srgbClr val="7030A0"/>
                </a:solidFill>
              </a:rPr>
              <a:t>mDate</a:t>
            </a:r>
            <a:r>
              <a:rPr lang="en-GB" dirty="0" smtClean="0">
                <a:solidFill>
                  <a:srgbClr val="7030A0"/>
                </a:solidFill>
              </a:rPr>
              <a:t>;</a:t>
            </a:r>
          </a:p>
          <a:p>
            <a:r>
              <a:rPr lang="en-GB" dirty="0" smtClean="0">
                <a:solidFill>
                  <a:srgbClr val="7030A0"/>
                </a:solidFill>
              </a:rPr>
              <a:t>    private Room </a:t>
            </a:r>
            <a:r>
              <a:rPr lang="en-GB" dirty="0" err="1" smtClean="0">
                <a:solidFill>
                  <a:srgbClr val="7030A0"/>
                </a:solidFill>
              </a:rPr>
              <a:t>mRoom</a:t>
            </a:r>
            <a:r>
              <a:rPr lang="en-GB" dirty="0" smtClean="0">
                <a:solidFill>
                  <a:srgbClr val="7030A0"/>
                </a:solidFill>
              </a:rPr>
              <a:t>;</a:t>
            </a:r>
          </a:p>
          <a:p>
            <a:r>
              <a:rPr lang="en-GB" dirty="0" smtClean="0">
                <a:solidFill>
                  <a:srgbClr val="7030A0"/>
                </a:solidFill>
              </a:rPr>
              <a:t>    ....</a:t>
            </a:r>
          </a:p>
          <a:p>
            <a:r>
              <a:rPr lang="en-GB" dirty="0" smtClean="0">
                <a:solidFill>
                  <a:srgbClr val="7030A0"/>
                </a:solidFill>
              </a:rPr>
              <a:t>}</a:t>
            </a:r>
            <a:endParaRPr lang="en-GB" dirty="0">
              <a:solidFill>
                <a:srgbClr val="7030A0"/>
              </a:solidFill>
            </a:endParaRPr>
          </a:p>
        </p:txBody>
      </p:sp>
      <p:sp>
        <p:nvSpPr>
          <p:cNvPr id="5" name="Rectangle 4"/>
          <p:cNvSpPr/>
          <p:nvPr/>
        </p:nvSpPr>
        <p:spPr>
          <a:xfrm>
            <a:off x="571472" y="3643314"/>
            <a:ext cx="1357322"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Lecture Object</a:t>
            </a:r>
            <a:br>
              <a:rPr lang="en-GB" dirty="0" smtClean="0"/>
            </a:br>
            <a:r>
              <a:rPr lang="en-GB" dirty="0" smtClean="0"/>
              <a:t/>
            </a:r>
            <a:br>
              <a:rPr lang="en-GB" dirty="0" smtClean="0"/>
            </a:br>
            <a:r>
              <a:rPr lang="en-GB" dirty="0" smtClean="0"/>
              <a:t/>
            </a:r>
            <a:br>
              <a:rPr lang="en-GB" dirty="0" smtClean="0"/>
            </a:br>
            <a:endParaRPr lang="en-GB" dirty="0"/>
          </a:p>
        </p:txBody>
      </p:sp>
      <p:sp>
        <p:nvSpPr>
          <p:cNvPr id="6" name="Rectangle 5"/>
          <p:cNvSpPr/>
          <p:nvPr/>
        </p:nvSpPr>
        <p:spPr>
          <a:xfrm>
            <a:off x="571472" y="5214950"/>
            <a:ext cx="1347798" cy="56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Date Object</a:t>
            </a:r>
            <a:endParaRPr lang="en-GB" dirty="0"/>
          </a:p>
        </p:txBody>
      </p:sp>
      <p:sp>
        <p:nvSpPr>
          <p:cNvPr id="7" name="Rectangle 6"/>
          <p:cNvSpPr/>
          <p:nvPr/>
        </p:nvSpPr>
        <p:spPr>
          <a:xfrm>
            <a:off x="571472" y="5929330"/>
            <a:ext cx="135732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Room Object</a:t>
            </a:r>
            <a:endParaRPr lang="en-GB" dirty="0"/>
          </a:p>
        </p:txBody>
      </p:sp>
      <p:sp>
        <p:nvSpPr>
          <p:cNvPr id="8" name="Rectangle 7"/>
          <p:cNvSpPr/>
          <p:nvPr/>
        </p:nvSpPr>
        <p:spPr>
          <a:xfrm>
            <a:off x="785786" y="4357694"/>
            <a:ext cx="928694" cy="28575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mDate</a:t>
            </a:r>
            <a:endParaRPr lang="en-GB" dirty="0">
              <a:solidFill>
                <a:schemeClr val="tx1"/>
              </a:solidFill>
            </a:endParaRPr>
          </a:p>
        </p:txBody>
      </p:sp>
      <p:sp>
        <p:nvSpPr>
          <p:cNvPr id="9" name="Rectangle 8"/>
          <p:cNvSpPr/>
          <p:nvPr/>
        </p:nvSpPr>
        <p:spPr>
          <a:xfrm>
            <a:off x="785786" y="4714884"/>
            <a:ext cx="919170" cy="28575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mRoom</a:t>
            </a:r>
            <a:endParaRPr lang="en-GB" dirty="0">
              <a:solidFill>
                <a:schemeClr val="tx1"/>
              </a:solidFill>
            </a:endParaRPr>
          </a:p>
        </p:txBody>
      </p:sp>
      <p:cxnSp>
        <p:nvCxnSpPr>
          <p:cNvPr id="11" name="Curved Connector 10"/>
          <p:cNvCxnSpPr>
            <a:stCxn id="8" idx="3"/>
            <a:endCxn id="6" idx="3"/>
          </p:cNvCxnSpPr>
          <p:nvPr/>
        </p:nvCxnSpPr>
        <p:spPr>
          <a:xfrm>
            <a:off x="1714480" y="4500570"/>
            <a:ext cx="204790" cy="995370"/>
          </a:xfrm>
          <a:prstGeom prst="curvedConnector3">
            <a:avLst>
              <a:gd name="adj1" fmla="val 21162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9" idx="1"/>
            <a:endCxn id="7" idx="1"/>
          </p:cNvCxnSpPr>
          <p:nvPr/>
        </p:nvCxnSpPr>
        <p:spPr>
          <a:xfrm rot="10800000" flipV="1">
            <a:off x="571472" y="4857759"/>
            <a:ext cx="214314" cy="1321603"/>
          </a:xfrm>
          <a:prstGeom prst="curvedConnector3">
            <a:avLst>
              <a:gd name="adj1" fmla="val 20666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214678" y="1857364"/>
            <a:ext cx="45719" cy="4643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Cloning (Aside)</a:t>
            </a:r>
            <a:endParaRPr lang="en-GB" dirty="0"/>
          </a:p>
        </p:txBody>
      </p:sp>
      <p:sp>
        <p:nvSpPr>
          <p:cNvPr id="3" name="Content Placeholder 2"/>
          <p:cNvSpPr>
            <a:spLocks noGrp="1"/>
          </p:cNvSpPr>
          <p:nvPr>
            <p:ph idx="1"/>
          </p:nvPr>
        </p:nvSpPr>
        <p:spPr/>
        <p:txBody>
          <a:bodyPr/>
          <a:lstStyle/>
          <a:p>
            <a:r>
              <a:rPr lang="en-GB" smtClean="0"/>
              <a:t>What does clone</a:t>
            </a:r>
            <a:r>
              <a:rPr lang="en-GB" dirty="0" smtClean="0"/>
              <a:t>() do here for example?</a:t>
            </a:r>
            <a:endParaRPr lang="en-GB" dirty="0"/>
          </a:p>
        </p:txBody>
      </p:sp>
      <p:sp>
        <p:nvSpPr>
          <p:cNvPr id="4" name="TextBox 3"/>
          <p:cNvSpPr txBox="1"/>
          <p:nvPr/>
        </p:nvSpPr>
        <p:spPr>
          <a:xfrm>
            <a:off x="285720" y="1857364"/>
            <a:ext cx="2499530" cy="1477328"/>
          </a:xfrm>
          <a:prstGeom prst="rect">
            <a:avLst/>
          </a:prstGeom>
          <a:noFill/>
        </p:spPr>
        <p:txBody>
          <a:bodyPr wrap="none" rtlCol="0">
            <a:spAutoFit/>
          </a:bodyPr>
          <a:lstStyle/>
          <a:p>
            <a:r>
              <a:rPr lang="en-GB" dirty="0" smtClean="0">
                <a:solidFill>
                  <a:srgbClr val="7030A0"/>
                </a:solidFill>
              </a:rPr>
              <a:t>public class Lecture {</a:t>
            </a:r>
          </a:p>
          <a:p>
            <a:r>
              <a:rPr lang="en-GB" dirty="0" smtClean="0">
                <a:solidFill>
                  <a:srgbClr val="7030A0"/>
                </a:solidFill>
              </a:rPr>
              <a:t>    private Date </a:t>
            </a:r>
            <a:r>
              <a:rPr lang="en-GB" dirty="0" err="1" smtClean="0">
                <a:solidFill>
                  <a:srgbClr val="7030A0"/>
                </a:solidFill>
              </a:rPr>
              <a:t>mDate</a:t>
            </a:r>
            <a:r>
              <a:rPr lang="en-GB" dirty="0" smtClean="0">
                <a:solidFill>
                  <a:srgbClr val="7030A0"/>
                </a:solidFill>
              </a:rPr>
              <a:t>;</a:t>
            </a:r>
          </a:p>
          <a:p>
            <a:r>
              <a:rPr lang="en-GB" dirty="0" smtClean="0">
                <a:solidFill>
                  <a:srgbClr val="7030A0"/>
                </a:solidFill>
              </a:rPr>
              <a:t>    private Room </a:t>
            </a:r>
            <a:r>
              <a:rPr lang="en-GB" dirty="0" err="1" smtClean="0">
                <a:solidFill>
                  <a:srgbClr val="7030A0"/>
                </a:solidFill>
              </a:rPr>
              <a:t>mRoom</a:t>
            </a:r>
            <a:r>
              <a:rPr lang="en-GB" dirty="0" smtClean="0">
                <a:solidFill>
                  <a:srgbClr val="7030A0"/>
                </a:solidFill>
              </a:rPr>
              <a:t>;</a:t>
            </a:r>
          </a:p>
          <a:p>
            <a:r>
              <a:rPr lang="en-GB" dirty="0" smtClean="0">
                <a:solidFill>
                  <a:srgbClr val="7030A0"/>
                </a:solidFill>
              </a:rPr>
              <a:t>    ....</a:t>
            </a:r>
          </a:p>
          <a:p>
            <a:r>
              <a:rPr lang="en-GB" dirty="0" smtClean="0">
                <a:solidFill>
                  <a:srgbClr val="7030A0"/>
                </a:solidFill>
              </a:rPr>
              <a:t>}</a:t>
            </a:r>
            <a:endParaRPr lang="en-GB" dirty="0">
              <a:solidFill>
                <a:srgbClr val="7030A0"/>
              </a:solidFill>
            </a:endParaRPr>
          </a:p>
        </p:txBody>
      </p:sp>
      <p:sp>
        <p:nvSpPr>
          <p:cNvPr id="5" name="Rectangle 4"/>
          <p:cNvSpPr/>
          <p:nvPr/>
        </p:nvSpPr>
        <p:spPr>
          <a:xfrm>
            <a:off x="571472" y="3643314"/>
            <a:ext cx="1357322"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Lecture Object</a:t>
            </a:r>
            <a:br>
              <a:rPr lang="en-GB" dirty="0" smtClean="0"/>
            </a:br>
            <a:r>
              <a:rPr lang="en-GB" dirty="0" smtClean="0"/>
              <a:t/>
            </a:r>
            <a:br>
              <a:rPr lang="en-GB" dirty="0" smtClean="0"/>
            </a:br>
            <a:r>
              <a:rPr lang="en-GB" dirty="0" smtClean="0"/>
              <a:t/>
            </a:r>
            <a:br>
              <a:rPr lang="en-GB" dirty="0" smtClean="0"/>
            </a:br>
            <a:endParaRPr lang="en-GB" dirty="0"/>
          </a:p>
        </p:txBody>
      </p:sp>
      <p:sp>
        <p:nvSpPr>
          <p:cNvPr id="6" name="Rectangle 5"/>
          <p:cNvSpPr/>
          <p:nvPr/>
        </p:nvSpPr>
        <p:spPr>
          <a:xfrm>
            <a:off x="571472" y="5214950"/>
            <a:ext cx="1347798" cy="56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Date Object</a:t>
            </a:r>
            <a:endParaRPr lang="en-GB" dirty="0"/>
          </a:p>
        </p:txBody>
      </p:sp>
      <p:sp>
        <p:nvSpPr>
          <p:cNvPr id="7" name="Rectangle 6"/>
          <p:cNvSpPr/>
          <p:nvPr/>
        </p:nvSpPr>
        <p:spPr>
          <a:xfrm>
            <a:off x="571472" y="5929330"/>
            <a:ext cx="135732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Room Object</a:t>
            </a:r>
            <a:endParaRPr lang="en-GB" dirty="0"/>
          </a:p>
        </p:txBody>
      </p:sp>
      <p:sp>
        <p:nvSpPr>
          <p:cNvPr id="8" name="Rectangle 7"/>
          <p:cNvSpPr/>
          <p:nvPr/>
        </p:nvSpPr>
        <p:spPr>
          <a:xfrm>
            <a:off x="785786" y="4357694"/>
            <a:ext cx="928694" cy="28575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mDate</a:t>
            </a:r>
            <a:endParaRPr lang="en-GB" dirty="0">
              <a:solidFill>
                <a:schemeClr val="tx1"/>
              </a:solidFill>
            </a:endParaRPr>
          </a:p>
        </p:txBody>
      </p:sp>
      <p:sp>
        <p:nvSpPr>
          <p:cNvPr id="9" name="Rectangle 8"/>
          <p:cNvSpPr/>
          <p:nvPr/>
        </p:nvSpPr>
        <p:spPr>
          <a:xfrm>
            <a:off x="785786" y="4714884"/>
            <a:ext cx="919170" cy="28575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mRoom</a:t>
            </a:r>
            <a:endParaRPr lang="en-GB" dirty="0">
              <a:solidFill>
                <a:schemeClr val="tx1"/>
              </a:solidFill>
            </a:endParaRPr>
          </a:p>
        </p:txBody>
      </p:sp>
      <p:cxnSp>
        <p:nvCxnSpPr>
          <p:cNvPr id="11" name="Curved Connector 10"/>
          <p:cNvCxnSpPr>
            <a:stCxn id="8" idx="3"/>
            <a:endCxn id="6" idx="3"/>
          </p:cNvCxnSpPr>
          <p:nvPr/>
        </p:nvCxnSpPr>
        <p:spPr>
          <a:xfrm>
            <a:off x="1714480" y="4500570"/>
            <a:ext cx="204790" cy="995370"/>
          </a:xfrm>
          <a:prstGeom prst="curvedConnector3">
            <a:avLst>
              <a:gd name="adj1" fmla="val 21162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9" idx="1"/>
            <a:endCxn id="7" idx="1"/>
          </p:cNvCxnSpPr>
          <p:nvPr/>
        </p:nvCxnSpPr>
        <p:spPr>
          <a:xfrm rot="10800000" flipV="1">
            <a:off x="571472" y="4857759"/>
            <a:ext cx="214314" cy="1321603"/>
          </a:xfrm>
          <a:prstGeom prst="curvedConnector3">
            <a:avLst>
              <a:gd name="adj1" fmla="val 20666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286248" y="2285992"/>
            <a:ext cx="1357322"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Lecture Object</a:t>
            </a:r>
            <a:br>
              <a:rPr lang="en-GB" dirty="0" smtClean="0"/>
            </a:br>
            <a:r>
              <a:rPr lang="en-GB" dirty="0" smtClean="0"/>
              <a:t/>
            </a:r>
            <a:br>
              <a:rPr lang="en-GB" dirty="0" smtClean="0"/>
            </a:br>
            <a:r>
              <a:rPr lang="en-GB" dirty="0" smtClean="0"/>
              <a:t/>
            </a:r>
            <a:br>
              <a:rPr lang="en-GB" dirty="0" smtClean="0"/>
            </a:br>
            <a:endParaRPr lang="en-GB" dirty="0"/>
          </a:p>
        </p:txBody>
      </p:sp>
      <p:sp>
        <p:nvSpPr>
          <p:cNvPr id="21" name="Rectangle 20"/>
          <p:cNvSpPr/>
          <p:nvPr/>
        </p:nvSpPr>
        <p:spPr>
          <a:xfrm>
            <a:off x="4286248" y="3857628"/>
            <a:ext cx="1347798" cy="56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Date Object</a:t>
            </a:r>
            <a:endParaRPr lang="en-GB" dirty="0"/>
          </a:p>
        </p:txBody>
      </p:sp>
      <p:sp>
        <p:nvSpPr>
          <p:cNvPr id="22" name="Rectangle 21"/>
          <p:cNvSpPr/>
          <p:nvPr/>
        </p:nvSpPr>
        <p:spPr>
          <a:xfrm>
            <a:off x="4286248" y="4572008"/>
            <a:ext cx="135732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Room Object</a:t>
            </a:r>
            <a:endParaRPr lang="en-GB" dirty="0"/>
          </a:p>
        </p:txBody>
      </p:sp>
      <p:sp>
        <p:nvSpPr>
          <p:cNvPr id="23" name="Rectangle 22"/>
          <p:cNvSpPr/>
          <p:nvPr/>
        </p:nvSpPr>
        <p:spPr>
          <a:xfrm>
            <a:off x="4500562" y="3000372"/>
            <a:ext cx="928694" cy="28575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mDate</a:t>
            </a:r>
            <a:endParaRPr lang="en-GB" dirty="0">
              <a:solidFill>
                <a:schemeClr val="tx1"/>
              </a:solidFill>
            </a:endParaRPr>
          </a:p>
        </p:txBody>
      </p:sp>
      <p:sp>
        <p:nvSpPr>
          <p:cNvPr id="24" name="Rectangle 23"/>
          <p:cNvSpPr/>
          <p:nvPr/>
        </p:nvSpPr>
        <p:spPr>
          <a:xfrm>
            <a:off x="4500562" y="3357562"/>
            <a:ext cx="919170" cy="28575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mRoom</a:t>
            </a:r>
            <a:endParaRPr lang="en-GB" dirty="0">
              <a:solidFill>
                <a:schemeClr val="tx1"/>
              </a:solidFill>
            </a:endParaRPr>
          </a:p>
        </p:txBody>
      </p:sp>
      <p:cxnSp>
        <p:nvCxnSpPr>
          <p:cNvPr id="25" name="Curved Connector 24"/>
          <p:cNvCxnSpPr>
            <a:stCxn id="23" idx="3"/>
            <a:endCxn id="21" idx="3"/>
          </p:cNvCxnSpPr>
          <p:nvPr/>
        </p:nvCxnSpPr>
        <p:spPr>
          <a:xfrm>
            <a:off x="5429256" y="3143248"/>
            <a:ext cx="204790" cy="995370"/>
          </a:xfrm>
          <a:prstGeom prst="curvedConnector3">
            <a:avLst>
              <a:gd name="adj1" fmla="val 21162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24" idx="1"/>
            <a:endCxn id="22" idx="1"/>
          </p:cNvCxnSpPr>
          <p:nvPr/>
        </p:nvCxnSpPr>
        <p:spPr>
          <a:xfrm rot="10800000" flipV="1">
            <a:off x="4286248" y="3500437"/>
            <a:ext cx="214314" cy="1321603"/>
          </a:xfrm>
          <a:prstGeom prst="curvedConnector3">
            <a:avLst>
              <a:gd name="adj1" fmla="val 20666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858016" y="2285992"/>
            <a:ext cx="1357322"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Lecture Object</a:t>
            </a:r>
            <a:br>
              <a:rPr lang="en-GB" dirty="0" smtClean="0"/>
            </a:br>
            <a:r>
              <a:rPr lang="en-GB" dirty="0" smtClean="0"/>
              <a:t/>
            </a:r>
            <a:br>
              <a:rPr lang="en-GB" dirty="0" smtClean="0"/>
            </a:br>
            <a:r>
              <a:rPr lang="en-GB" dirty="0" smtClean="0"/>
              <a:t/>
            </a:r>
            <a:br>
              <a:rPr lang="en-GB" dirty="0" smtClean="0"/>
            </a:br>
            <a:endParaRPr lang="en-GB" dirty="0"/>
          </a:p>
        </p:txBody>
      </p:sp>
      <p:sp>
        <p:nvSpPr>
          <p:cNvPr id="28" name="Rectangle 27"/>
          <p:cNvSpPr/>
          <p:nvPr/>
        </p:nvSpPr>
        <p:spPr>
          <a:xfrm>
            <a:off x="6858016" y="3857628"/>
            <a:ext cx="1347798" cy="56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Date Object</a:t>
            </a:r>
            <a:endParaRPr lang="en-GB" dirty="0"/>
          </a:p>
        </p:txBody>
      </p:sp>
      <p:sp>
        <p:nvSpPr>
          <p:cNvPr id="29" name="Rectangle 28"/>
          <p:cNvSpPr/>
          <p:nvPr/>
        </p:nvSpPr>
        <p:spPr>
          <a:xfrm>
            <a:off x="6858016" y="4572008"/>
            <a:ext cx="135732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Room Object</a:t>
            </a:r>
            <a:endParaRPr lang="en-GB" dirty="0"/>
          </a:p>
        </p:txBody>
      </p:sp>
      <p:sp>
        <p:nvSpPr>
          <p:cNvPr id="30" name="Rectangle 29"/>
          <p:cNvSpPr/>
          <p:nvPr/>
        </p:nvSpPr>
        <p:spPr>
          <a:xfrm>
            <a:off x="7072330" y="3000372"/>
            <a:ext cx="928694" cy="28575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mDate</a:t>
            </a:r>
            <a:endParaRPr lang="en-GB" dirty="0">
              <a:solidFill>
                <a:schemeClr val="tx1"/>
              </a:solidFill>
            </a:endParaRPr>
          </a:p>
        </p:txBody>
      </p:sp>
      <p:sp>
        <p:nvSpPr>
          <p:cNvPr id="31" name="Rectangle 30"/>
          <p:cNvSpPr/>
          <p:nvPr/>
        </p:nvSpPr>
        <p:spPr>
          <a:xfrm>
            <a:off x="7072330" y="3357562"/>
            <a:ext cx="919170" cy="28575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mRoom</a:t>
            </a:r>
            <a:endParaRPr lang="en-GB" dirty="0">
              <a:solidFill>
                <a:schemeClr val="tx1"/>
              </a:solidFill>
            </a:endParaRPr>
          </a:p>
        </p:txBody>
      </p:sp>
      <p:cxnSp>
        <p:nvCxnSpPr>
          <p:cNvPr id="32" name="Curved Connector 31"/>
          <p:cNvCxnSpPr>
            <a:stCxn id="30" idx="3"/>
            <a:endCxn id="28" idx="3"/>
          </p:cNvCxnSpPr>
          <p:nvPr/>
        </p:nvCxnSpPr>
        <p:spPr>
          <a:xfrm>
            <a:off x="8001024" y="3143248"/>
            <a:ext cx="204790" cy="995370"/>
          </a:xfrm>
          <a:prstGeom prst="curvedConnector3">
            <a:avLst>
              <a:gd name="adj1" fmla="val 21162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31" idx="1"/>
            <a:endCxn id="29" idx="1"/>
          </p:cNvCxnSpPr>
          <p:nvPr/>
        </p:nvCxnSpPr>
        <p:spPr>
          <a:xfrm rot="10800000" flipV="1">
            <a:off x="6858016" y="3500437"/>
            <a:ext cx="214314" cy="1321603"/>
          </a:xfrm>
          <a:prstGeom prst="curvedConnector3">
            <a:avLst>
              <a:gd name="adj1" fmla="val 20666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214678" y="1857364"/>
            <a:ext cx="45719" cy="4643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5786446" y="5786454"/>
            <a:ext cx="1203022" cy="369332"/>
          </a:xfrm>
          <a:prstGeom prst="rect">
            <a:avLst/>
          </a:prstGeom>
          <a:noFill/>
        </p:spPr>
        <p:txBody>
          <a:bodyPr wrap="none" rtlCol="0">
            <a:spAutoFit/>
          </a:bodyPr>
          <a:lstStyle/>
          <a:p>
            <a:r>
              <a:rPr lang="en-GB" b="1" dirty="0" smtClean="0"/>
              <a:t>Deep Copy</a:t>
            </a:r>
            <a:endParaRPr lang="en-GB" b="1" dirty="0"/>
          </a:p>
        </p:txBody>
      </p:sp>
      <p:sp>
        <p:nvSpPr>
          <p:cNvPr id="36" name="Right Arrow 35"/>
          <p:cNvSpPr/>
          <p:nvPr/>
        </p:nvSpPr>
        <p:spPr>
          <a:xfrm>
            <a:off x="5786446" y="2643182"/>
            <a:ext cx="1000132" cy="571504"/>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Copy</a:t>
            </a:r>
            <a:endParaRPr lang="en-GB" dirty="0"/>
          </a:p>
        </p:txBody>
      </p:sp>
      <p:sp>
        <p:nvSpPr>
          <p:cNvPr id="37" name="Right Arrow 36"/>
          <p:cNvSpPr/>
          <p:nvPr/>
        </p:nvSpPr>
        <p:spPr>
          <a:xfrm>
            <a:off x="5786446" y="3857628"/>
            <a:ext cx="1000132" cy="571504"/>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Copy</a:t>
            </a:r>
            <a:endParaRPr lang="en-GB" dirty="0"/>
          </a:p>
        </p:txBody>
      </p:sp>
      <p:sp>
        <p:nvSpPr>
          <p:cNvPr id="38" name="Right Arrow 37"/>
          <p:cNvSpPr/>
          <p:nvPr/>
        </p:nvSpPr>
        <p:spPr>
          <a:xfrm>
            <a:off x="5786446" y="4572008"/>
            <a:ext cx="1000132" cy="571504"/>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Copy</a:t>
            </a:r>
            <a:endParaRPr lang="en-GB" dirty="0"/>
          </a:p>
        </p:txBody>
      </p:sp>
      <p:sp>
        <p:nvSpPr>
          <p:cNvPr id="39" name="TextBox 38"/>
          <p:cNvSpPr txBox="1"/>
          <p:nvPr/>
        </p:nvSpPr>
        <p:spPr>
          <a:xfrm>
            <a:off x="7000892" y="5500702"/>
            <a:ext cx="721672" cy="1107996"/>
          </a:xfrm>
          <a:prstGeom prst="rect">
            <a:avLst/>
          </a:prstGeom>
          <a:noFill/>
        </p:spPr>
        <p:txBody>
          <a:bodyPr wrap="none" rtlCol="0">
            <a:spAutoFit/>
          </a:bodyPr>
          <a:lstStyle/>
          <a:p>
            <a:r>
              <a:rPr lang="en-GB" sz="6600" dirty="0" smtClean="0">
                <a:solidFill>
                  <a:srgbClr val="FF0000"/>
                </a:solidFill>
                <a:sym typeface="Wingdings"/>
              </a:rPr>
              <a:t></a:t>
            </a:r>
            <a:endParaRPr lang="en-GB" sz="6600"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Cloning (Aside)</a:t>
            </a:r>
            <a:endParaRPr lang="en-GB" dirty="0"/>
          </a:p>
        </p:txBody>
      </p:sp>
      <p:sp>
        <p:nvSpPr>
          <p:cNvPr id="3" name="Content Placeholder 2"/>
          <p:cNvSpPr>
            <a:spLocks noGrp="1"/>
          </p:cNvSpPr>
          <p:nvPr>
            <p:ph idx="1"/>
          </p:nvPr>
        </p:nvSpPr>
        <p:spPr/>
        <p:txBody>
          <a:bodyPr/>
          <a:lstStyle/>
          <a:p>
            <a:r>
              <a:rPr lang="en-GB" dirty="0" smtClean="0"/>
              <a:t>What does clone() do here for example?</a:t>
            </a:r>
            <a:endParaRPr lang="en-GB" dirty="0"/>
          </a:p>
        </p:txBody>
      </p:sp>
      <p:sp>
        <p:nvSpPr>
          <p:cNvPr id="4" name="TextBox 3"/>
          <p:cNvSpPr txBox="1"/>
          <p:nvPr/>
        </p:nvSpPr>
        <p:spPr>
          <a:xfrm>
            <a:off x="285720" y="1857364"/>
            <a:ext cx="2499530" cy="1477328"/>
          </a:xfrm>
          <a:prstGeom prst="rect">
            <a:avLst/>
          </a:prstGeom>
          <a:noFill/>
        </p:spPr>
        <p:txBody>
          <a:bodyPr wrap="none" rtlCol="0">
            <a:spAutoFit/>
          </a:bodyPr>
          <a:lstStyle/>
          <a:p>
            <a:r>
              <a:rPr lang="en-GB" dirty="0" smtClean="0">
                <a:solidFill>
                  <a:srgbClr val="7030A0"/>
                </a:solidFill>
              </a:rPr>
              <a:t>public class Lecture {</a:t>
            </a:r>
          </a:p>
          <a:p>
            <a:r>
              <a:rPr lang="en-GB" dirty="0" smtClean="0">
                <a:solidFill>
                  <a:srgbClr val="7030A0"/>
                </a:solidFill>
              </a:rPr>
              <a:t>    private Date </a:t>
            </a:r>
            <a:r>
              <a:rPr lang="en-GB" dirty="0" err="1" smtClean="0">
                <a:solidFill>
                  <a:srgbClr val="7030A0"/>
                </a:solidFill>
              </a:rPr>
              <a:t>mDate</a:t>
            </a:r>
            <a:r>
              <a:rPr lang="en-GB" dirty="0" smtClean="0">
                <a:solidFill>
                  <a:srgbClr val="7030A0"/>
                </a:solidFill>
              </a:rPr>
              <a:t>;</a:t>
            </a:r>
          </a:p>
          <a:p>
            <a:r>
              <a:rPr lang="en-GB" dirty="0" smtClean="0">
                <a:solidFill>
                  <a:srgbClr val="7030A0"/>
                </a:solidFill>
              </a:rPr>
              <a:t>    private Room </a:t>
            </a:r>
            <a:r>
              <a:rPr lang="en-GB" dirty="0" err="1" smtClean="0">
                <a:solidFill>
                  <a:srgbClr val="7030A0"/>
                </a:solidFill>
              </a:rPr>
              <a:t>mRoom</a:t>
            </a:r>
            <a:r>
              <a:rPr lang="en-GB" dirty="0" smtClean="0">
                <a:solidFill>
                  <a:srgbClr val="7030A0"/>
                </a:solidFill>
              </a:rPr>
              <a:t>;</a:t>
            </a:r>
          </a:p>
          <a:p>
            <a:r>
              <a:rPr lang="en-GB" dirty="0" smtClean="0">
                <a:solidFill>
                  <a:srgbClr val="7030A0"/>
                </a:solidFill>
              </a:rPr>
              <a:t>    ....</a:t>
            </a:r>
          </a:p>
          <a:p>
            <a:r>
              <a:rPr lang="en-GB" dirty="0" smtClean="0">
                <a:solidFill>
                  <a:srgbClr val="7030A0"/>
                </a:solidFill>
              </a:rPr>
              <a:t>}</a:t>
            </a:r>
            <a:endParaRPr lang="en-GB" dirty="0">
              <a:solidFill>
                <a:srgbClr val="7030A0"/>
              </a:solidFill>
            </a:endParaRPr>
          </a:p>
        </p:txBody>
      </p:sp>
      <p:sp>
        <p:nvSpPr>
          <p:cNvPr id="5" name="Rectangle 4"/>
          <p:cNvSpPr/>
          <p:nvPr/>
        </p:nvSpPr>
        <p:spPr>
          <a:xfrm>
            <a:off x="571472" y="3643314"/>
            <a:ext cx="1357322"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Lecture Object</a:t>
            </a:r>
            <a:br>
              <a:rPr lang="en-GB" dirty="0" smtClean="0"/>
            </a:br>
            <a:r>
              <a:rPr lang="en-GB" dirty="0" smtClean="0"/>
              <a:t/>
            </a:r>
            <a:br>
              <a:rPr lang="en-GB" dirty="0" smtClean="0"/>
            </a:br>
            <a:r>
              <a:rPr lang="en-GB" dirty="0" smtClean="0"/>
              <a:t/>
            </a:r>
            <a:br>
              <a:rPr lang="en-GB" dirty="0" smtClean="0"/>
            </a:br>
            <a:endParaRPr lang="en-GB" dirty="0"/>
          </a:p>
        </p:txBody>
      </p:sp>
      <p:sp>
        <p:nvSpPr>
          <p:cNvPr id="6" name="Rectangle 5"/>
          <p:cNvSpPr/>
          <p:nvPr/>
        </p:nvSpPr>
        <p:spPr>
          <a:xfrm>
            <a:off x="571472" y="5214950"/>
            <a:ext cx="1347798" cy="56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Date Object</a:t>
            </a:r>
            <a:endParaRPr lang="en-GB" dirty="0"/>
          </a:p>
        </p:txBody>
      </p:sp>
      <p:sp>
        <p:nvSpPr>
          <p:cNvPr id="7" name="Rectangle 6"/>
          <p:cNvSpPr/>
          <p:nvPr/>
        </p:nvSpPr>
        <p:spPr>
          <a:xfrm>
            <a:off x="571472" y="5929330"/>
            <a:ext cx="135732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Room Object</a:t>
            </a:r>
            <a:endParaRPr lang="en-GB" dirty="0"/>
          </a:p>
        </p:txBody>
      </p:sp>
      <p:sp>
        <p:nvSpPr>
          <p:cNvPr id="8" name="Rectangle 7"/>
          <p:cNvSpPr/>
          <p:nvPr/>
        </p:nvSpPr>
        <p:spPr>
          <a:xfrm>
            <a:off x="785786" y="4357694"/>
            <a:ext cx="928694" cy="28575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mDate</a:t>
            </a:r>
            <a:endParaRPr lang="en-GB" dirty="0">
              <a:solidFill>
                <a:schemeClr val="tx1"/>
              </a:solidFill>
            </a:endParaRPr>
          </a:p>
        </p:txBody>
      </p:sp>
      <p:sp>
        <p:nvSpPr>
          <p:cNvPr id="9" name="Rectangle 8"/>
          <p:cNvSpPr/>
          <p:nvPr/>
        </p:nvSpPr>
        <p:spPr>
          <a:xfrm>
            <a:off x="785786" y="4714884"/>
            <a:ext cx="919170" cy="28575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mRoom</a:t>
            </a:r>
            <a:endParaRPr lang="en-GB" dirty="0">
              <a:solidFill>
                <a:schemeClr val="tx1"/>
              </a:solidFill>
            </a:endParaRPr>
          </a:p>
        </p:txBody>
      </p:sp>
      <p:cxnSp>
        <p:nvCxnSpPr>
          <p:cNvPr id="11" name="Curved Connector 10"/>
          <p:cNvCxnSpPr>
            <a:stCxn id="8" idx="3"/>
            <a:endCxn id="6" idx="3"/>
          </p:cNvCxnSpPr>
          <p:nvPr/>
        </p:nvCxnSpPr>
        <p:spPr>
          <a:xfrm>
            <a:off x="1714480" y="4500570"/>
            <a:ext cx="204790" cy="995370"/>
          </a:xfrm>
          <a:prstGeom prst="curvedConnector3">
            <a:avLst>
              <a:gd name="adj1" fmla="val 21162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9" idx="1"/>
            <a:endCxn id="7" idx="1"/>
          </p:cNvCxnSpPr>
          <p:nvPr/>
        </p:nvCxnSpPr>
        <p:spPr>
          <a:xfrm rot="10800000" flipV="1">
            <a:off x="571472" y="4857759"/>
            <a:ext cx="214314" cy="1321603"/>
          </a:xfrm>
          <a:prstGeom prst="curvedConnector3">
            <a:avLst>
              <a:gd name="adj1" fmla="val 20666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286248" y="2285992"/>
            <a:ext cx="1357322"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Lecture Object</a:t>
            </a:r>
            <a:br>
              <a:rPr lang="en-GB" dirty="0" smtClean="0"/>
            </a:br>
            <a:r>
              <a:rPr lang="en-GB" dirty="0" smtClean="0"/>
              <a:t/>
            </a:r>
            <a:br>
              <a:rPr lang="en-GB" dirty="0" smtClean="0"/>
            </a:br>
            <a:r>
              <a:rPr lang="en-GB" dirty="0" smtClean="0"/>
              <a:t/>
            </a:r>
            <a:br>
              <a:rPr lang="en-GB" dirty="0" smtClean="0"/>
            </a:br>
            <a:endParaRPr lang="en-GB" dirty="0"/>
          </a:p>
        </p:txBody>
      </p:sp>
      <p:sp>
        <p:nvSpPr>
          <p:cNvPr id="21" name="Rectangle 20"/>
          <p:cNvSpPr/>
          <p:nvPr/>
        </p:nvSpPr>
        <p:spPr>
          <a:xfrm>
            <a:off x="4286248" y="3857628"/>
            <a:ext cx="1347798" cy="56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Date Object</a:t>
            </a:r>
            <a:endParaRPr lang="en-GB" dirty="0"/>
          </a:p>
        </p:txBody>
      </p:sp>
      <p:sp>
        <p:nvSpPr>
          <p:cNvPr id="22" name="Rectangle 21"/>
          <p:cNvSpPr/>
          <p:nvPr/>
        </p:nvSpPr>
        <p:spPr>
          <a:xfrm>
            <a:off x="4286248" y="4572008"/>
            <a:ext cx="135732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Room Object</a:t>
            </a:r>
            <a:endParaRPr lang="en-GB" dirty="0"/>
          </a:p>
        </p:txBody>
      </p:sp>
      <p:sp>
        <p:nvSpPr>
          <p:cNvPr id="23" name="Rectangle 22"/>
          <p:cNvSpPr/>
          <p:nvPr/>
        </p:nvSpPr>
        <p:spPr>
          <a:xfrm>
            <a:off x="4500562" y="3000372"/>
            <a:ext cx="928694" cy="28575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mDate</a:t>
            </a:r>
            <a:endParaRPr lang="en-GB" dirty="0">
              <a:solidFill>
                <a:schemeClr val="tx1"/>
              </a:solidFill>
            </a:endParaRPr>
          </a:p>
        </p:txBody>
      </p:sp>
      <p:sp>
        <p:nvSpPr>
          <p:cNvPr id="24" name="Rectangle 23"/>
          <p:cNvSpPr/>
          <p:nvPr/>
        </p:nvSpPr>
        <p:spPr>
          <a:xfrm>
            <a:off x="4500562" y="3357562"/>
            <a:ext cx="919170" cy="28575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mRoom</a:t>
            </a:r>
            <a:endParaRPr lang="en-GB" dirty="0">
              <a:solidFill>
                <a:schemeClr val="tx1"/>
              </a:solidFill>
            </a:endParaRPr>
          </a:p>
        </p:txBody>
      </p:sp>
      <p:cxnSp>
        <p:nvCxnSpPr>
          <p:cNvPr id="25" name="Curved Connector 24"/>
          <p:cNvCxnSpPr>
            <a:stCxn id="23" idx="3"/>
            <a:endCxn id="21" idx="3"/>
          </p:cNvCxnSpPr>
          <p:nvPr/>
        </p:nvCxnSpPr>
        <p:spPr>
          <a:xfrm>
            <a:off x="5429256" y="3143248"/>
            <a:ext cx="204790" cy="995370"/>
          </a:xfrm>
          <a:prstGeom prst="curvedConnector3">
            <a:avLst>
              <a:gd name="adj1" fmla="val 21162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24" idx="1"/>
            <a:endCxn id="22" idx="1"/>
          </p:cNvCxnSpPr>
          <p:nvPr/>
        </p:nvCxnSpPr>
        <p:spPr>
          <a:xfrm rot="10800000" flipV="1">
            <a:off x="4286248" y="3500437"/>
            <a:ext cx="214314" cy="1321603"/>
          </a:xfrm>
          <a:prstGeom prst="curvedConnector3">
            <a:avLst>
              <a:gd name="adj1" fmla="val 20666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858016" y="2285992"/>
            <a:ext cx="1357322"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Lecture Object</a:t>
            </a:r>
            <a:br>
              <a:rPr lang="en-GB" dirty="0" smtClean="0"/>
            </a:br>
            <a:r>
              <a:rPr lang="en-GB" dirty="0" smtClean="0"/>
              <a:t/>
            </a:r>
            <a:br>
              <a:rPr lang="en-GB" dirty="0" smtClean="0"/>
            </a:br>
            <a:r>
              <a:rPr lang="en-GB" dirty="0" smtClean="0"/>
              <a:t/>
            </a:r>
            <a:br>
              <a:rPr lang="en-GB" dirty="0" smtClean="0"/>
            </a:br>
            <a:endParaRPr lang="en-GB" dirty="0"/>
          </a:p>
        </p:txBody>
      </p:sp>
      <p:sp>
        <p:nvSpPr>
          <p:cNvPr id="30" name="Rectangle 29"/>
          <p:cNvSpPr/>
          <p:nvPr/>
        </p:nvSpPr>
        <p:spPr>
          <a:xfrm>
            <a:off x="7072330" y="3000372"/>
            <a:ext cx="928694" cy="28575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mDate</a:t>
            </a:r>
            <a:endParaRPr lang="en-GB" dirty="0">
              <a:solidFill>
                <a:schemeClr val="tx1"/>
              </a:solidFill>
            </a:endParaRPr>
          </a:p>
        </p:txBody>
      </p:sp>
      <p:sp>
        <p:nvSpPr>
          <p:cNvPr id="31" name="Rectangle 30"/>
          <p:cNvSpPr/>
          <p:nvPr/>
        </p:nvSpPr>
        <p:spPr>
          <a:xfrm>
            <a:off x="7072330" y="3357562"/>
            <a:ext cx="919170" cy="28575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mRoom</a:t>
            </a:r>
            <a:endParaRPr lang="en-GB" dirty="0">
              <a:solidFill>
                <a:schemeClr val="tx1"/>
              </a:solidFill>
            </a:endParaRPr>
          </a:p>
        </p:txBody>
      </p:sp>
      <p:cxnSp>
        <p:nvCxnSpPr>
          <p:cNvPr id="32" name="Curved Connector 31"/>
          <p:cNvCxnSpPr>
            <a:stCxn id="30" idx="3"/>
            <a:endCxn id="21" idx="3"/>
          </p:cNvCxnSpPr>
          <p:nvPr/>
        </p:nvCxnSpPr>
        <p:spPr>
          <a:xfrm flipH="1">
            <a:off x="5634046" y="3143248"/>
            <a:ext cx="2366978" cy="995370"/>
          </a:xfrm>
          <a:prstGeom prst="curvedConnector3">
            <a:avLst>
              <a:gd name="adj1" fmla="val -1645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31" idx="1"/>
            <a:endCxn id="22" idx="3"/>
          </p:cNvCxnSpPr>
          <p:nvPr/>
        </p:nvCxnSpPr>
        <p:spPr>
          <a:xfrm rot="10800000" flipV="1">
            <a:off x="5643570" y="3500437"/>
            <a:ext cx="1428760" cy="1321603"/>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214678" y="1857364"/>
            <a:ext cx="45719" cy="4643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5786446" y="5786454"/>
            <a:ext cx="1467005" cy="369332"/>
          </a:xfrm>
          <a:prstGeom prst="rect">
            <a:avLst/>
          </a:prstGeom>
          <a:noFill/>
        </p:spPr>
        <p:txBody>
          <a:bodyPr wrap="none" rtlCol="0">
            <a:spAutoFit/>
          </a:bodyPr>
          <a:lstStyle/>
          <a:p>
            <a:r>
              <a:rPr lang="en-GB" b="1" dirty="0" smtClean="0"/>
              <a:t>Shallow Copy</a:t>
            </a:r>
            <a:endParaRPr lang="en-GB" b="1" dirty="0"/>
          </a:p>
        </p:txBody>
      </p:sp>
      <p:sp>
        <p:nvSpPr>
          <p:cNvPr id="39" name="Right Arrow 38"/>
          <p:cNvSpPr/>
          <p:nvPr/>
        </p:nvSpPr>
        <p:spPr>
          <a:xfrm>
            <a:off x="5786446" y="2643182"/>
            <a:ext cx="1000132" cy="571504"/>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Copy</a:t>
            </a:r>
            <a:endParaRPr lang="en-GB" dirty="0"/>
          </a:p>
        </p:txBody>
      </p:sp>
      <p:sp>
        <p:nvSpPr>
          <p:cNvPr id="28" name="TextBox 27"/>
          <p:cNvSpPr txBox="1"/>
          <p:nvPr/>
        </p:nvSpPr>
        <p:spPr>
          <a:xfrm>
            <a:off x="7215206" y="5500702"/>
            <a:ext cx="849913" cy="1107996"/>
          </a:xfrm>
          <a:prstGeom prst="rect">
            <a:avLst/>
          </a:prstGeom>
          <a:noFill/>
        </p:spPr>
        <p:txBody>
          <a:bodyPr wrap="none" rtlCol="0">
            <a:spAutoFit/>
          </a:bodyPr>
          <a:lstStyle/>
          <a:p>
            <a:r>
              <a:rPr lang="en-GB" sz="6600" dirty="0" smtClean="0">
                <a:solidFill>
                  <a:srgbClr val="92D050"/>
                </a:solidFill>
                <a:sym typeface="Wingdings"/>
              </a:rPr>
              <a:t></a:t>
            </a:r>
            <a:endParaRPr lang="en-GB" sz="6600" dirty="0">
              <a:solidFill>
                <a:srgbClr val="92D05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Cloning (Aside)</a:t>
            </a:r>
            <a:endParaRPr lang="en-GB" dirty="0"/>
          </a:p>
        </p:txBody>
      </p:sp>
      <p:sp>
        <p:nvSpPr>
          <p:cNvPr id="3" name="Content Placeholder 2"/>
          <p:cNvSpPr>
            <a:spLocks noGrp="1"/>
          </p:cNvSpPr>
          <p:nvPr>
            <p:ph idx="1"/>
          </p:nvPr>
        </p:nvSpPr>
        <p:spPr/>
        <p:txBody>
          <a:bodyPr/>
          <a:lstStyle/>
          <a:p>
            <a:r>
              <a:rPr lang="en-GB" dirty="0" smtClean="0"/>
              <a:t>By default, Java can’t know what type of copy is appropriate</a:t>
            </a:r>
          </a:p>
          <a:p>
            <a:pPr lvl="1"/>
            <a:r>
              <a:rPr lang="en-GB" dirty="0" smtClean="0"/>
              <a:t>So there must be some mechanism to tell it what to do</a:t>
            </a:r>
          </a:p>
          <a:p>
            <a:pPr lvl="1"/>
            <a:r>
              <a:rPr lang="en-GB" dirty="0" smtClean="0"/>
              <a:t>How might we have chosen to do this?</a:t>
            </a:r>
          </a:p>
          <a:p>
            <a:pPr lvl="2"/>
            <a:r>
              <a:rPr lang="en-GB" dirty="0" smtClean="0"/>
              <a:t>Use an interface to make the designer write an appropriate </a:t>
            </a:r>
            <a:r>
              <a:rPr lang="en-GB" b="1" dirty="0" smtClean="0"/>
              <a:t>clone() </a:t>
            </a:r>
            <a:r>
              <a:rPr lang="en-GB" dirty="0" smtClean="0"/>
              <a:t>method</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smtClean="0"/>
          </a:p>
          <a:p>
            <a:pPr lvl="2"/>
            <a:r>
              <a:rPr lang="en-GB" dirty="0" smtClean="0"/>
              <a:t>The problem with this is that cloning is going to be a relatively expensive operation (lots of memory copies etc)</a:t>
            </a:r>
          </a:p>
          <a:p>
            <a:pPr lvl="2"/>
            <a:r>
              <a:rPr lang="en-GB" dirty="0" smtClean="0"/>
              <a:t>Sun decided that </a:t>
            </a:r>
            <a:r>
              <a:rPr lang="en-GB" b="1" dirty="0" smtClean="0"/>
              <a:t>Object</a:t>
            </a:r>
            <a:r>
              <a:rPr lang="en-GB" dirty="0" smtClean="0"/>
              <a:t> would implement an optimized (“native”) </a:t>
            </a:r>
            <a:r>
              <a:rPr lang="en-GB" b="1" dirty="0" smtClean="0"/>
              <a:t>clone()</a:t>
            </a:r>
            <a:r>
              <a:rPr lang="en-GB" dirty="0" smtClean="0"/>
              <a:t> method that anything could use to do an efficient </a:t>
            </a:r>
            <a:r>
              <a:rPr lang="en-GB" b="1" u="sng" dirty="0" smtClean="0"/>
              <a:t>shallow copy</a:t>
            </a:r>
          </a:p>
          <a:p>
            <a:pPr lvl="2"/>
            <a:r>
              <a:rPr lang="en-GB" dirty="0" smtClean="0"/>
              <a:t>If you want a deep copy, you would normally</a:t>
            </a:r>
          </a:p>
          <a:p>
            <a:pPr lvl="3"/>
            <a:r>
              <a:rPr lang="en-GB" dirty="0" smtClean="0"/>
              <a:t>Use </a:t>
            </a:r>
            <a:r>
              <a:rPr lang="en-GB" b="1" dirty="0" err="1" smtClean="0"/>
              <a:t>super.clone</a:t>
            </a:r>
            <a:r>
              <a:rPr lang="en-GB" b="1" dirty="0" smtClean="0"/>
              <a:t>() </a:t>
            </a:r>
            <a:r>
              <a:rPr lang="en-GB" dirty="0" smtClean="0"/>
              <a:t>to get copy of everything above in the tree</a:t>
            </a:r>
          </a:p>
          <a:p>
            <a:pPr lvl="3"/>
            <a:r>
              <a:rPr lang="en-GB" dirty="0" smtClean="0"/>
              <a:t>Add some code to do any deep copy that’s needed </a:t>
            </a:r>
          </a:p>
        </p:txBody>
      </p:sp>
      <p:sp>
        <p:nvSpPr>
          <p:cNvPr id="4" name="TextBox 3"/>
          <p:cNvSpPr txBox="1"/>
          <p:nvPr/>
        </p:nvSpPr>
        <p:spPr>
          <a:xfrm>
            <a:off x="2786050" y="2786058"/>
            <a:ext cx="2753190" cy="923330"/>
          </a:xfrm>
          <a:prstGeom prst="rect">
            <a:avLst/>
          </a:prstGeom>
          <a:noFill/>
        </p:spPr>
        <p:txBody>
          <a:bodyPr wrap="none" rtlCol="0">
            <a:spAutoFit/>
          </a:bodyPr>
          <a:lstStyle/>
          <a:p>
            <a:r>
              <a:rPr lang="en-GB" dirty="0" smtClean="0">
                <a:solidFill>
                  <a:srgbClr val="7030A0"/>
                </a:solidFill>
              </a:rPr>
              <a:t>public interface </a:t>
            </a:r>
            <a:r>
              <a:rPr lang="en-GB" dirty="0" err="1" smtClean="0">
                <a:solidFill>
                  <a:srgbClr val="7030A0"/>
                </a:solidFill>
              </a:rPr>
              <a:t>Cloneable</a:t>
            </a:r>
            <a:r>
              <a:rPr lang="en-GB" dirty="0" smtClean="0">
                <a:solidFill>
                  <a:srgbClr val="7030A0"/>
                </a:solidFill>
              </a:rPr>
              <a:t> {</a:t>
            </a:r>
          </a:p>
          <a:p>
            <a:r>
              <a:rPr lang="en-GB" dirty="0" smtClean="0">
                <a:solidFill>
                  <a:srgbClr val="7030A0"/>
                </a:solidFill>
              </a:rPr>
              <a:t>    public Object clone();</a:t>
            </a:r>
          </a:p>
          <a:p>
            <a:r>
              <a:rPr lang="en-GB" dirty="0" smtClean="0">
                <a:solidFill>
                  <a:srgbClr val="7030A0"/>
                </a:solidFill>
              </a:rPr>
              <a:t>}</a:t>
            </a:r>
            <a:endParaRPr lang="en-GB" dirty="0">
              <a:solidFill>
                <a:srgbClr val="7030A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Cloning (Aside)</a:t>
            </a:r>
            <a:endParaRPr lang="en-GB" dirty="0"/>
          </a:p>
        </p:txBody>
      </p:sp>
      <p:sp>
        <p:nvSpPr>
          <p:cNvPr id="3" name="Content Placeholder 2"/>
          <p:cNvSpPr>
            <a:spLocks noGrp="1"/>
          </p:cNvSpPr>
          <p:nvPr>
            <p:ph idx="1"/>
          </p:nvPr>
        </p:nvSpPr>
        <p:spPr/>
        <p:txBody>
          <a:bodyPr>
            <a:normAutofit/>
          </a:bodyPr>
          <a:lstStyle/>
          <a:p>
            <a:r>
              <a:rPr lang="en-GB" dirty="0" smtClean="0"/>
              <a:t>But Sun worried that programmers might mistakenly just rely on clone() doing the ‘right’ thing and not think about it</a:t>
            </a:r>
          </a:p>
          <a:p>
            <a:r>
              <a:rPr lang="en-GB" dirty="0" smtClean="0"/>
              <a:t>So they made </a:t>
            </a:r>
            <a:r>
              <a:rPr lang="en-GB" b="1" dirty="0" smtClean="0"/>
              <a:t>clone() </a:t>
            </a:r>
            <a:r>
              <a:rPr lang="en-GB" dirty="0" smtClean="0"/>
              <a:t>protected and the implementation throws an exception if you try to clone something that does not implement the </a:t>
            </a:r>
            <a:r>
              <a:rPr lang="en-GB" b="1" dirty="0" err="1" smtClean="0"/>
              <a:t>Cloneable</a:t>
            </a:r>
            <a:r>
              <a:rPr lang="en-GB" dirty="0" smtClean="0"/>
              <a:t> interface</a:t>
            </a:r>
            <a:br>
              <a:rPr lang="en-GB" dirty="0" smtClean="0"/>
            </a:br>
            <a:endParaRPr lang="en-GB"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Cloning Vector2D</a:t>
            </a:r>
            <a:endParaRPr lang="en-GB" dirty="0"/>
          </a:p>
        </p:txBody>
      </p:sp>
      <p:sp>
        <p:nvSpPr>
          <p:cNvPr id="3" name="Content Placeholder 2"/>
          <p:cNvSpPr>
            <a:spLocks noGrp="1"/>
          </p:cNvSpPr>
          <p:nvPr>
            <p:ph idx="1"/>
          </p:nvPr>
        </p:nvSpPr>
        <p:spPr/>
        <p:txBody>
          <a:bodyPr/>
          <a:lstStyle/>
          <a:p>
            <a:r>
              <a:rPr lang="en-GB" dirty="0" smtClean="0"/>
              <a:t>So to make a Ball </a:t>
            </a:r>
            <a:r>
              <a:rPr lang="en-GB" dirty="0" err="1" smtClean="0"/>
              <a:t>cloneable</a:t>
            </a:r>
            <a:r>
              <a:rPr lang="en-GB" dirty="0" smtClean="0"/>
              <a:t> you need to:</a:t>
            </a:r>
          </a:p>
          <a:p>
            <a:pPr lvl="1"/>
            <a:r>
              <a:rPr lang="en-GB" dirty="0" smtClean="0"/>
              <a:t>Implement the </a:t>
            </a:r>
            <a:r>
              <a:rPr lang="en-GB" b="1" dirty="0" err="1" smtClean="0"/>
              <a:t>Cloneable</a:t>
            </a:r>
            <a:r>
              <a:rPr lang="en-GB" dirty="0" smtClean="0"/>
              <a:t> interface</a:t>
            </a:r>
            <a:br>
              <a:rPr lang="en-GB" dirty="0" smtClean="0"/>
            </a:br>
            <a:r>
              <a:rPr lang="en-GB" dirty="0" smtClean="0"/>
              <a:t/>
            </a:r>
            <a:br>
              <a:rPr lang="en-GB" dirty="0" smtClean="0"/>
            </a:br>
            <a:endParaRPr lang="en-GB" dirty="0" smtClean="0"/>
          </a:p>
          <a:p>
            <a:pPr lvl="1"/>
            <a:r>
              <a:rPr lang="en-GB" dirty="0" smtClean="0"/>
              <a:t>Write a </a:t>
            </a:r>
            <a:r>
              <a:rPr lang="en-GB" i="1" dirty="0" smtClean="0"/>
              <a:t>public </a:t>
            </a:r>
            <a:r>
              <a:rPr lang="en-GB" dirty="0" smtClean="0"/>
              <a:t>clone() method</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smtClean="0"/>
          </a:p>
          <a:p>
            <a:pPr lvl="1"/>
            <a:r>
              <a:rPr lang="en-GB" dirty="0" smtClean="0"/>
              <a:t>This will use the efficient </a:t>
            </a:r>
            <a:r>
              <a:rPr lang="en-GB" b="1" dirty="0" smtClean="0"/>
              <a:t>clone()</a:t>
            </a:r>
            <a:r>
              <a:rPr lang="en-GB" dirty="0" smtClean="0"/>
              <a:t> method in Object which does a </a:t>
            </a:r>
            <a:r>
              <a:rPr lang="en-GB" b="1" u="sng" dirty="0" smtClean="0"/>
              <a:t>shallow copy</a:t>
            </a:r>
            <a:r>
              <a:rPr lang="en-GB" dirty="0" smtClean="0"/>
              <a:t> (primitive types get copied whatever you do).</a:t>
            </a:r>
            <a:endParaRPr lang="en-GB" b="1" u="sng" dirty="0" smtClean="0"/>
          </a:p>
        </p:txBody>
      </p:sp>
      <p:sp>
        <p:nvSpPr>
          <p:cNvPr id="4" name="TextBox 3"/>
          <p:cNvSpPr txBox="1"/>
          <p:nvPr/>
        </p:nvSpPr>
        <p:spPr>
          <a:xfrm>
            <a:off x="1785918" y="1857364"/>
            <a:ext cx="3492944" cy="338554"/>
          </a:xfrm>
          <a:prstGeom prst="rect">
            <a:avLst/>
          </a:prstGeom>
          <a:noFill/>
        </p:spPr>
        <p:txBody>
          <a:bodyPr wrap="none" rtlCol="0">
            <a:spAutoFit/>
          </a:bodyPr>
          <a:lstStyle/>
          <a:p>
            <a:r>
              <a:rPr lang="en-GB" sz="1600" dirty="0" smtClean="0">
                <a:solidFill>
                  <a:srgbClr val="7030A0"/>
                </a:solidFill>
              </a:rPr>
              <a:t>public class Ball implements </a:t>
            </a:r>
            <a:r>
              <a:rPr lang="en-GB" sz="1600" dirty="0" err="1" smtClean="0">
                <a:solidFill>
                  <a:srgbClr val="7030A0"/>
                </a:solidFill>
              </a:rPr>
              <a:t>Cloneable</a:t>
            </a:r>
            <a:r>
              <a:rPr lang="en-GB" sz="1600" dirty="0" smtClean="0">
                <a:solidFill>
                  <a:srgbClr val="7030A0"/>
                </a:solidFill>
              </a:rPr>
              <a:t> {</a:t>
            </a:r>
            <a:endParaRPr lang="en-GB" sz="1600" dirty="0">
              <a:solidFill>
                <a:srgbClr val="7030A0"/>
              </a:solidFill>
            </a:endParaRPr>
          </a:p>
        </p:txBody>
      </p:sp>
      <p:sp>
        <p:nvSpPr>
          <p:cNvPr id="5" name="TextBox 4"/>
          <p:cNvSpPr txBox="1"/>
          <p:nvPr/>
        </p:nvSpPr>
        <p:spPr>
          <a:xfrm>
            <a:off x="1857356" y="2786058"/>
            <a:ext cx="5877699" cy="2092881"/>
          </a:xfrm>
          <a:prstGeom prst="rect">
            <a:avLst/>
          </a:prstGeom>
          <a:noFill/>
        </p:spPr>
        <p:txBody>
          <a:bodyPr wrap="none" rtlCol="0">
            <a:spAutoFit/>
          </a:bodyPr>
          <a:lstStyle/>
          <a:p>
            <a:r>
              <a:rPr lang="en-GB" sz="1600" b="1" dirty="0" smtClean="0">
                <a:solidFill>
                  <a:srgbClr val="7030A0"/>
                </a:solidFill>
              </a:rPr>
              <a:t>public Object clone() throws </a:t>
            </a:r>
            <a:r>
              <a:rPr lang="en-GB" sz="1600" b="1" dirty="0" err="1" smtClean="0">
                <a:solidFill>
                  <a:srgbClr val="7030A0"/>
                </a:solidFill>
              </a:rPr>
              <a:t>CloneNotSupportedException</a:t>
            </a:r>
            <a:r>
              <a:rPr lang="en-GB" sz="1600" b="1" dirty="0" smtClean="0">
                <a:solidFill>
                  <a:srgbClr val="7030A0"/>
                </a:solidFill>
              </a:rPr>
              <a:t> {</a:t>
            </a:r>
          </a:p>
          <a:p>
            <a:r>
              <a:rPr lang="en-GB" sz="1600" dirty="0" smtClean="0">
                <a:solidFill>
                  <a:srgbClr val="7030A0"/>
                </a:solidFill>
              </a:rPr>
              <a:t>    Ball b = (Ball) </a:t>
            </a:r>
            <a:r>
              <a:rPr lang="en-GB" sz="1600" b="1" dirty="0" err="1" smtClean="0">
                <a:solidFill>
                  <a:srgbClr val="7030A0"/>
                </a:solidFill>
              </a:rPr>
              <a:t>super.clone</a:t>
            </a:r>
            <a:r>
              <a:rPr lang="en-GB" sz="1600" b="1" dirty="0" smtClean="0">
                <a:solidFill>
                  <a:srgbClr val="7030A0"/>
                </a:solidFill>
              </a:rPr>
              <a:t>();</a:t>
            </a:r>
          </a:p>
          <a:p>
            <a:r>
              <a:rPr lang="en-GB" sz="1600" dirty="0" smtClean="0">
                <a:solidFill>
                  <a:srgbClr val="7030A0"/>
                </a:solidFill>
              </a:rPr>
              <a:t>    </a:t>
            </a:r>
            <a:r>
              <a:rPr lang="en-GB" sz="1600" dirty="0" err="1" smtClean="0">
                <a:solidFill>
                  <a:srgbClr val="7030A0"/>
                </a:solidFill>
              </a:rPr>
              <a:t>b.mPosition</a:t>
            </a:r>
            <a:r>
              <a:rPr lang="en-GB" sz="1600" dirty="0" smtClean="0">
                <a:solidFill>
                  <a:srgbClr val="7030A0"/>
                </a:solidFill>
              </a:rPr>
              <a:t> = </a:t>
            </a:r>
            <a:r>
              <a:rPr lang="en-GB" sz="1600" b="1" dirty="0" smtClean="0">
                <a:solidFill>
                  <a:srgbClr val="7030A0"/>
                </a:solidFill>
              </a:rPr>
              <a:t>new Vector2D(</a:t>
            </a:r>
            <a:r>
              <a:rPr lang="en-GB" sz="1600" b="1" dirty="0" err="1" smtClean="0">
                <a:solidFill>
                  <a:srgbClr val="7030A0"/>
                </a:solidFill>
              </a:rPr>
              <a:t>mPosition.getX</a:t>
            </a:r>
            <a:r>
              <a:rPr lang="en-GB" sz="1600" b="1" dirty="0" smtClean="0">
                <a:solidFill>
                  <a:srgbClr val="7030A0"/>
                </a:solidFill>
              </a:rPr>
              <a:t>(), </a:t>
            </a:r>
            <a:r>
              <a:rPr lang="en-GB" sz="1600" b="1" dirty="0" err="1" smtClean="0">
                <a:solidFill>
                  <a:srgbClr val="7030A0"/>
                </a:solidFill>
              </a:rPr>
              <a:t>mPosition.getY</a:t>
            </a:r>
            <a:r>
              <a:rPr lang="en-GB" sz="1600" b="1" dirty="0" smtClean="0">
                <a:solidFill>
                  <a:srgbClr val="7030A0"/>
                </a:solidFill>
              </a:rPr>
              <a:t>());</a:t>
            </a:r>
          </a:p>
          <a:p>
            <a:r>
              <a:rPr lang="en-GB" sz="1600" dirty="0" smtClean="0">
                <a:solidFill>
                  <a:srgbClr val="7030A0"/>
                </a:solidFill>
              </a:rPr>
              <a:t>    </a:t>
            </a:r>
            <a:r>
              <a:rPr lang="en-GB" sz="1600" dirty="0" err="1" smtClean="0">
                <a:solidFill>
                  <a:srgbClr val="7030A0"/>
                </a:solidFill>
              </a:rPr>
              <a:t>b.mVelocity</a:t>
            </a:r>
            <a:r>
              <a:rPr lang="en-GB" sz="1600" dirty="0" smtClean="0">
                <a:solidFill>
                  <a:srgbClr val="7030A0"/>
                </a:solidFill>
              </a:rPr>
              <a:t> = </a:t>
            </a:r>
            <a:r>
              <a:rPr lang="en-GB" sz="1600" b="1" dirty="0" smtClean="0">
                <a:solidFill>
                  <a:srgbClr val="7030A0"/>
                </a:solidFill>
              </a:rPr>
              <a:t>new Vector2D(</a:t>
            </a:r>
            <a:r>
              <a:rPr lang="en-GB" sz="1600" b="1" dirty="0" err="1" smtClean="0">
                <a:solidFill>
                  <a:srgbClr val="7030A0"/>
                </a:solidFill>
              </a:rPr>
              <a:t>mVelocity.getX</a:t>
            </a:r>
            <a:r>
              <a:rPr lang="en-GB" sz="1600" b="1" dirty="0" smtClean="0">
                <a:solidFill>
                  <a:srgbClr val="7030A0"/>
                </a:solidFill>
              </a:rPr>
              <a:t>(), </a:t>
            </a:r>
            <a:r>
              <a:rPr lang="en-GB" sz="1600" b="1" dirty="0" err="1" smtClean="0">
                <a:solidFill>
                  <a:srgbClr val="7030A0"/>
                </a:solidFill>
              </a:rPr>
              <a:t>mVelocity.getY</a:t>
            </a:r>
            <a:r>
              <a:rPr lang="en-GB" sz="1600" b="1" dirty="0" smtClean="0">
                <a:solidFill>
                  <a:srgbClr val="7030A0"/>
                </a:solidFill>
              </a:rPr>
              <a:t>());</a:t>
            </a:r>
          </a:p>
          <a:p>
            <a:r>
              <a:rPr lang="en-GB" sz="1600" dirty="0" smtClean="0">
                <a:solidFill>
                  <a:srgbClr val="7030A0"/>
                </a:solidFill>
              </a:rPr>
              <a:t>    </a:t>
            </a:r>
            <a:r>
              <a:rPr lang="en-GB" sz="1600" dirty="0" err="1" smtClean="0">
                <a:solidFill>
                  <a:srgbClr val="7030A0"/>
                </a:solidFill>
              </a:rPr>
              <a:t>b.mAcceleration</a:t>
            </a:r>
            <a:r>
              <a:rPr lang="en-GB" sz="1600" dirty="0" smtClean="0">
                <a:solidFill>
                  <a:srgbClr val="7030A0"/>
                </a:solidFill>
              </a:rPr>
              <a:t> = </a:t>
            </a:r>
            <a:r>
              <a:rPr lang="en-GB" sz="1600" b="1" dirty="0" smtClean="0">
                <a:solidFill>
                  <a:srgbClr val="7030A0"/>
                </a:solidFill>
              </a:rPr>
              <a:t>new Vector2D(</a:t>
            </a:r>
            <a:r>
              <a:rPr lang="en-GB" sz="1600" b="1" dirty="0" err="1" smtClean="0">
                <a:solidFill>
                  <a:srgbClr val="7030A0"/>
                </a:solidFill>
              </a:rPr>
              <a:t>mAcceleration.getX</a:t>
            </a:r>
            <a:r>
              <a:rPr lang="en-GB" sz="1600" b="1" dirty="0" smtClean="0">
                <a:solidFill>
                  <a:srgbClr val="7030A0"/>
                </a:solidFill>
              </a:rPr>
              <a:t>(), </a:t>
            </a:r>
          </a:p>
          <a:p>
            <a:r>
              <a:rPr lang="en-GB" sz="1600" dirty="0" smtClean="0">
                <a:solidFill>
                  <a:srgbClr val="7030A0"/>
                </a:solidFill>
              </a:rPr>
              <a:t>                                         </a:t>
            </a:r>
            <a:r>
              <a:rPr lang="en-GB" sz="1600" dirty="0" err="1" smtClean="0">
                <a:solidFill>
                  <a:srgbClr val="7030A0"/>
                </a:solidFill>
              </a:rPr>
              <a:t>mAcceleration.getY</a:t>
            </a:r>
            <a:r>
              <a:rPr lang="en-GB" sz="1600" dirty="0" smtClean="0">
                <a:solidFill>
                  <a:srgbClr val="7030A0"/>
                </a:solidFill>
              </a:rPr>
              <a:t>());</a:t>
            </a:r>
          </a:p>
          <a:p>
            <a:r>
              <a:rPr lang="en-GB" sz="1600" dirty="0" smtClean="0">
                <a:solidFill>
                  <a:srgbClr val="7030A0"/>
                </a:solidFill>
              </a:rPr>
              <a:t>    </a:t>
            </a:r>
            <a:r>
              <a:rPr lang="en-GB" sz="1600" b="1" dirty="0" smtClean="0">
                <a:solidFill>
                  <a:srgbClr val="7030A0"/>
                </a:solidFill>
              </a:rPr>
              <a:t>return b;</a:t>
            </a:r>
          </a:p>
          <a:p>
            <a:r>
              <a:rPr lang="en-GB" sz="1600" dirty="0" smtClean="0">
                <a:solidFill>
                  <a:srgbClr val="7030A0"/>
                </a:solidFill>
              </a:rPr>
              <a:t>}</a:t>
            </a:r>
            <a:endParaRPr lang="en-GB" sz="1600" dirty="0">
              <a:solidFill>
                <a:srgbClr val="7030A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Cloning (Aside)</a:t>
            </a:r>
            <a:endParaRPr lang="en-GB" dirty="0"/>
          </a:p>
        </p:txBody>
      </p:sp>
      <p:sp>
        <p:nvSpPr>
          <p:cNvPr id="3" name="Content Placeholder 2"/>
          <p:cNvSpPr>
            <a:spLocks noGrp="1"/>
          </p:cNvSpPr>
          <p:nvPr>
            <p:ph idx="1"/>
          </p:nvPr>
        </p:nvSpPr>
        <p:spPr/>
        <p:txBody>
          <a:bodyPr/>
          <a:lstStyle/>
          <a:p>
            <a:r>
              <a:rPr lang="en-GB" sz="2800" dirty="0" smtClean="0"/>
              <a:t>The interesting thing is that </a:t>
            </a:r>
            <a:r>
              <a:rPr lang="en-GB" sz="2800" b="1" dirty="0" err="1" smtClean="0"/>
              <a:t>Cloneable</a:t>
            </a:r>
            <a:r>
              <a:rPr lang="en-GB" sz="2800" b="1" dirty="0" smtClean="0"/>
              <a:t> </a:t>
            </a:r>
            <a:r>
              <a:rPr lang="en-GB" sz="2800" dirty="0" smtClean="0"/>
              <a:t>doesn’t actually have any methods:</a:t>
            </a:r>
            <a:br>
              <a:rPr lang="en-GB" sz="2800" dirty="0" smtClean="0"/>
            </a:br>
            <a:r>
              <a:rPr lang="en-GB" sz="2800" dirty="0" smtClean="0"/>
              <a:t/>
            </a:r>
            <a:br>
              <a:rPr lang="en-GB" sz="2800" dirty="0" smtClean="0"/>
            </a:br>
            <a:r>
              <a:rPr lang="en-GB" sz="2800" dirty="0" smtClean="0"/>
              <a:t/>
            </a:r>
            <a:br>
              <a:rPr lang="en-GB" sz="2800" dirty="0" smtClean="0"/>
            </a:br>
            <a:endParaRPr lang="en-GB" sz="2800" dirty="0" smtClean="0"/>
          </a:p>
          <a:p>
            <a:r>
              <a:rPr lang="en-GB" sz="2800" dirty="0" smtClean="0"/>
              <a:t>It’s just used to indicate that you’ve thought about the issue of cloning</a:t>
            </a:r>
          </a:p>
          <a:p>
            <a:r>
              <a:rPr lang="en-GB" sz="2800" dirty="0" smtClean="0"/>
              <a:t>It’s called a </a:t>
            </a:r>
            <a:r>
              <a:rPr lang="en-GB" sz="2800" b="1" u="sng" dirty="0" smtClean="0"/>
              <a:t>marker interface</a:t>
            </a:r>
          </a:p>
          <a:p>
            <a:pPr lvl="1"/>
            <a:r>
              <a:rPr lang="en-GB" sz="2400" dirty="0" smtClean="0"/>
              <a:t>All it does is mark a class in some way</a:t>
            </a:r>
          </a:p>
          <a:p>
            <a:pPr lvl="1"/>
            <a:r>
              <a:rPr lang="en-GB" sz="2400" dirty="0" smtClean="0"/>
              <a:t>Java has a number of such marker interfaces in its class library</a:t>
            </a:r>
          </a:p>
          <a:p>
            <a:pPr>
              <a:buNone/>
            </a:pPr>
            <a:endParaRPr lang="en-GB" sz="2800" b="1" dirty="0"/>
          </a:p>
        </p:txBody>
      </p:sp>
      <p:sp>
        <p:nvSpPr>
          <p:cNvPr id="4" name="TextBox 3"/>
          <p:cNvSpPr txBox="1"/>
          <p:nvPr/>
        </p:nvSpPr>
        <p:spPr>
          <a:xfrm>
            <a:off x="2428860" y="2071678"/>
            <a:ext cx="3737498" cy="830997"/>
          </a:xfrm>
          <a:prstGeom prst="rect">
            <a:avLst/>
          </a:prstGeom>
          <a:noFill/>
        </p:spPr>
        <p:txBody>
          <a:bodyPr wrap="none" rtlCol="0">
            <a:spAutoFit/>
          </a:bodyPr>
          <a:lstStyle/>
          <a:p>
            <a:r>
              <a:rPr lang="en-GB" sz="2400" dirty="0" smtClean="0">
                <a:solidFill>
                  <a:srgbClr val="7030A0"/>
                </a:solidFill>
              </a:rPr>
              <a:t>public interface </a:t>
            </a:r>
            <a:r>
              <a:rPr lang="en-GB" sz="2400" dirty="0" err="1" smtClean="0">
                <a:solidFill>
                  <a:srgbClr val="7030A0"/>
                </a:solidFill>
              </a:rPr>
              <a:t>Cloneable</a:t>
            </a:r>
            <a:r>
              <a:rPr lang="en-GB" sz="2400" dirty="0" smtClean="0">
                <a:solidFill>
                  <a:srgbClr val="7030A0"/>
                </a:solidFill>
              </a:rPr>
              <a:t>  { </a:t>
            </a:r>
          </a:p>
          <a:p>
            <a:r>
              <a:rPr lang="en-GB" sz="2400" dirty="0" smtClean="0">
                <a:solidFill>
                  <a:srgbClr val="7030A0"/>
                </a:solidFill>
              </a:rPr>
              <a:t>}</a:t>
            </a:r>
            <a:endParaRPr lang="en-GB" sz="2400" dirty="0">
              <a:solidFill>
                <a:srgbClr val="7030A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Programming Methods</a:t>
            </a:r>
            <a:endParaRPr lang="en-GB" dirty="0"/>
          </a:p>
        </p:txBody>
      </p:sp>
      <p:sp>
        <p:nvSpPr>
          <p:cNvPr id="3" name="Content Placeholder 2"/>
          <p:cNvSpPr>
            <a:spLocks noGrp="1"/>
          </p:cNvSpPr>
          <p:nvPr>
            <p:ph idx="1"/>
          </p:nvPr>
        </p:nvSpPr>
        <p:spPr/>
        <p:txBody>
          <a:bodyPr>
            <a:normAutofit lnSpcReduction="10000"/>
          </a:bodyPr>
          <a:lstStyle/>
          <a:p>
            <a:r>
              <a:rPr lang="en-GB" dirty="0" smtClean="0"/>
              <a:t>Most of what we do will be worked examples</a:t>
            </a:r>
          </a:p>
          <a:p>
            <a:pPr lvl="1"/>
            <a:r>
              <a:rPr lang="en-GB" dirty="0" smtClean="0"/>
              <a:t>We will be taking particular sample programs and looking at how we get from idea to implementation</a:t>
            </a:r>
          </a:p>
          <a:p>
            <a:pPr lvl="1"/>
            <a:r>
              <a:rPr lang="en-GB" dirty="0" smtClean="0"/>
              <a:t>On our journeys, we will be highlighting various </a:t>
            </a:r>
            <a:r>
              <a:rPr lang="en-GB" i="1" dirty="0" smtClean="0"/>
              <a:t>interesting</a:t>
            </a:r>
            <a:r>
              <a:rPr lang="en-GB" dirty="0" smtClean="0"/>
              <a:t> points</a:t>
            </a:r>
          </a:p>
          <a:p>
            <a:pPr lvl="1"/>
            <a:r>
              <a:rPr lang="en-GB" dirty="0" smtClean="0"/>
              <a:t>We won’t be going through line by line!!</a:t>
            </a:r>
          </a:p>
          <a:p>
            <a:pPr lvl="1"/>
            <a:r>
              <a:rPr lang="en-GB" dirty="0" smtClean="0"/>
              <a:t>Sometimes there will be new material – we won’t go in depth</a:t>
            </a:r>
          </a:p>
          <a:p>
            <a:pPr lvl="1"/>
            <a:r>
              <a:rPr lang="en-GB" dirty="0" smtClean="0"/>
              <a:t>You don’t need to know anything more than I say in lectures</a:t>
            </a:r>
            <a:br>
              <a:rPr lang="en-GB" dirty="0" smtClean="0"/>
            </a:br>
            <a:endParaRPr lang="en-GB" dirty="0" smtClean="0"/>
          </a:p>
          <a:p>
            <a:r>
              <a:rPr lang="en-GB" dirty="0" smtClean="0"/>
              <a:t>These notes will </a:t>
            </a:r>
            <a:r>
              <a:rPr lang="en-GB" dirty="0" smtClean="0">
                <a:solidFill>
                  <a:srgbClr val="FF0000"/>
                </a:solidFill>
              </a:rPr>
              <a:t>not</a:t>
            </a:r>
            <a:r>
              <a:rPr lang="en-GB" dirty="0" smtClean="0"/>
              <a:t> be a complete record</a:t>
            </a:r>
          </a:p>
          <a:p>
            <a:pPr lvl="1"/>
            <a:r>
              <a:rPr lang="en-GB" dirty="0" smtClean="0"/>
              <a:t>There may be examples, sketches, code reviews</a:t>
            </a:r>
          </a:p>
          <a:p>
            <a:pPr lvl="1"/>
            <a:r>
              <a:rPr lang="en-GB" dirty="0" smtClean="0"/>
              <a:t>You will need to make notes...</a:t>
            </a:r>
            <a:br>
              <a:rPr lang="en-GB" dirty="0" smtClean="0"/>
            </a:br>
            <a:endParaRPr lang="en-GB" dirty="0" smtClean="0"/>
          </a:p>
          <a:p>
            <a:r>
              <a:rPr lang="en-GB" dirty="0" smtClean="0"/>
              <a:t>Don’t fret over the official syllabus either – the ‘syllabus’ is whatever I do in lectures</a:t>
            </a:r>
          </a:p>
          <a:p>
            <a:pPr lvl="1"/>
            <a:r>
              <a:rPr lang="en-GB" dirty="0" smtClean="0"/>
              <a:t>If you can give sensible answers to the questions on the examples sheet, you’ll be fine.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Try it...</a:t>
            </a:r>
            <a:endParaRPr lang="en-GB" dirty="0"/>
          </a:p>
        </p:txBody>
      </p:sp>
      <p:pic>
        <p:nvPicPr>
          <p:cNvPr id="27650" name="Picture 2"/>
          <p:cNvPicPr>
            <a:picLocks noChangeAspect="1" noChangeArrowheads="1"/>
          </p:cNvPicPr>
          <p:nvPr/>
        </p:nvPicPr>
        <p:blipFill>
          <a:blip r:embed="rId2"/>
          <a:srcRect r="86834" b="45193"/>
          <a:stretch>
            <a:fillRect/>
          </a:stretch>
        </p:blipFill>
        <p:spPr bwMode="auto">
          <a:xfrm>
            <a:off x="3714744" y="1500174"/>
            <a:ext cx="1404000" cy="42858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NaN</a:t>
            </a:r>
            <a:r>
              <a:rPr lang="en-GB" dirty="0" smtClean="0"/>
              <a:t>?</a:t>
            </a:r>
            <a:endParaRPr lang="en-GB" dirty="0"/>
          </a:p>
        </p:txBody>
      </p:sp>
      <p:sp>
        <p:nvSpPr>
          <p:cNvPr id="3" name="Content Placeholder 2"/>
          <p:cNvSpPr>
            <a:spLocks noGrp="1"/>
          </p:cNvSpPr>
          <p:nvPr>
            <p:ph idx="1"/>
          </p:nvPr>
        </p:nvSpPr>
        <p:spPr/>
        <p:txBody>
          <a:bodyPr/>
          <a:lstStyle/>
          <a:p>
            <a:r>
              <a:rPr lang="en-GB" dirty="0" smtClean="0"/>
              <a:t>We were doing so well.. and then it did something weird</a:t>
            </a:r>
          </a:p>
          <a:p>
            <a:r>
              <a:rPr lang="en-GB" dirty="0" smtClean="0"/>
              <a:t>Somehow the ball height ends up as </a:t>
            </a:r>
            <a:r>
              <a:rPr lang="en-GB" dirty="0" err="1" smtClean="0"/>
              <a:t>NaN</a:t>
            </a:r>
            <a:r>
              <a:rPr lang="en-GB" dirty="0" smtClean="0"/>
              <a:t>?!</a:t>
            </a:r>
          </a:p>
          <a:p>
            <a:r>
              <a:rPr lang="en-GB" dirty="0" smtClean="0"/>
              <a:t>Debugging Tools</a:t>
            </a:r>
          </a:p>
          <a:p>
            <a:pPr lvl="1"/>
            <a:r>
              <a:rPr lang="en-GB" dirty="0" smtClean="0"/>
              <a:t>We can set </a:t>
            </a:r>
            <a:r>
              <a:rPr lang="en-GB" b="1" i="1" dirty="0" smtClean="0"/>
              <a:t>breakpoints</a:t>
            </a:r>
            <a:r>
              <a:rPr lang="en-GB" dirty="0" smtClean="0"/>
              <a:t>.  When we run the program in a debug mode, it will be paused whenever we get to a breakpoint and we can </a:t>
            </a:r>
            <a:r>
              <a:rPr lang="en-GB" b="1" i="1" dirty="0" smtClean="0"/>
              <a:t>inspect</a:t>
            </a:r>
            <a:r>
              <a:rPr lang="en-GB" dirty="0" smtClean="0"/>
              <a:t> the program state and variables.</a:t>
            </a:r>
          </a:p>
          <a:p>
            <a:pPr lvl="1"/>
            <a:r>
              <a:rPr lang="en-GB" dirty="0" smtClean="0"/>
              <a:t>Here we will engineer it so that it will break whenever the ball is moved to a height of </a:t>
            </a:r>
            <a:r>
              <a:rPr lang="en-GB" dirty="0" err="1" smtClean="0"/>
              <a:t>NaN</a:t>
            </a: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smtClean="0"/>
          </a:p>
          <a:p>
            <a:pPr lvl="1"/>
            <a:r>
              <a:rPr lang="en-GB" dirty="0" smtClean="0"/>
              <a:t>I use eclipse to do this because it makes it easy, but all it does is use a debugging tool that ships with Java called </a:t>
            </a:r>
            <a:r>
              <a:rPr lang="en-GB" dirty="0" err="1" smtClean="0"/>
              <a:t>jdb</a:t>
            </a:r>
            <a:endParaRPr lang="en-GB" dirty="0" smtClean="0"/>
          </a:p>
        </p:txBody>
      </p:sp>
      <p:sp>
        <p:nvSpPr>
          <p:cNvPr id="4" name="TextBox 3"/>
          <p:cNvSpPr txBox="1"/>
          <p:nvPr/>
        </p:nvSpPr>
        <p:spPr>
          <a:xfrm>
            <a:off x="1571604" y="4214818"/>
            <a:ext cx="5744137" cy="923330"/>
          </a:xfrm>
          <a:prstGeom prst="rect">
            <a:avLst/>
          </a:prstGeom>
          <a:noFill/>
        </p:spPr>
        <p:txBody>
          <a:bodyPr wrap="none" rtlCol="0">
            <a:spAutoFit/>
          </a:bodyPr>
          <a:lstStyle/>
          <a:p>
            <a:r>
              <a:rPr lang="en-GB" dirty="0" smtClean="0">
                <a:solidFill>
                  <a:srgbClr val="7030A0"/>
                </a:solidFill>
              </a:rPr>
              <a:t>if (</a:t>
            </a:r>
            <a:r>
              <a:rPr lang="en-GB" dirty="0" err="1" smtClean="0">
                <a:solidFill>
                  <a:srgbClr val="7030A0"/>
                </a:solidFill>
              </a:rPr>
              <a:t>mBall.getPosition</a:t>
            </a:r>
            <a:r>
              <a:rPr lang="en-GB" dirty="0" smtClean="0">
                <a:solidFill>
                  <a:srgbClr val="7030A0"/>
                </a:solidFill>
              </a:rPr>
              <a:t>().</a:t>
            </a:r>
            <a:r>
              <a:rPr lang="en-GB" dirty="0" err="1" smtClean="0">
                <a:solidFill>
                  <a:srgbClr val="7030A0"/>
                </a:solidFill>
              </a:rPr>
              <a:t>getY</a:t>
            </a:r>
            <a:r>
              <a:rPr lang="en-GB" dirty="0" smtClean="0">
                <a:solidFill>
                  <a:srgbClr val="7030A0"/>
                </a:solidFill>
              </a:rPr>
              <a:t>()!=</a:t>
            </a:r>
            <a:r>
              <a:rPr lang="en-GB" dirty="0" err="1" smtClean="0">
                <a:solidFill>
                  <a:srgbClr val="7030A0"/>
                </a:solidFill>
              </a:rPr>
              <a:t>mBall.getPosition</a:t>
            </a:r>
            <a:r>
              <a:rPr lang="en-GB" dirty="0" smtClean="0">
                <a:solidFill>
                  <a:srgbClr val="7030A0"/>
                </a:solidFill>
              </a:rPr>
              <a:t>().</a:t>
            </a:r>
            <a:r>
              <a:rPr lang="en-GB" dirty="0" err="1" smtClean="0">
                <a:solidFill>
                  <a:srgbClr val="7030A0"/>
                </a:solidFill>
              </a:rPr>
              <a:t>getY</a:t>
            </a:r>
            <a:r>
              <a:rPr lang="en-GB" dirty="0" smtClean="0">
                <a:solidFill>
                  <a:srgbClr val="7030A0"/>
                </a:solidFill>
              </a:rPr>
              <a:t>()) {</a:t>
            </a:r>
          </a:p>
          <a:p>
            <a:r>
              <a:rPr lang="en-GB" dirty="0" smtClean="0">
                <a:solidFill>
                  <a:srgbClr val="7030A0"/>
                </a:solidFill>
              </a:rPr>
              <a:t>     </a:t>
            </a:r>
            <a:r>
              <a:rPr lang="en-GB" dirty="0" err="1" smtClean="0">
                <a:solidFill>
                  <a:srgbClr val="7030A0"/>
                </a:solidFill>
              </a:rPr>
              <a:t>int</a:t>
            </a:r>
            <a:r>
              <a:rPr lang="en-GB" dirty="0" smtClean="0">
                <a:solidFill>
                  <a:srgbClr val="7030A0"/>
                </a:solidFill>
              </a:rPr>
              <a:t> x=1;</a:t>
            </a:r>
          </a:p>
          <a:p>
            <a:r>
              <a:rPr lang="en-GB" dirty="0" smtClean="0">
                <a:solidFill>
                  <a:srgbClr val="7030A0"/>
                </a:solidFill>
              </a:rPr>
              <a:t>}</a:t>
            </a:r>
            <a:endParaRPr lang="en-GB" dirty="0">
              <a:solidFill>
                <a:srgbClr val="7030A0"/>
              </a:solidFill>
            </a:endParaRPr>
          </a:p>
        </p:txBody>
      </p:sp>
      <p:cxnSp>
        <p:nvCxnSpPr>
          <p:cNvPr id="6" name="Straight Arrow Connector 5"/>
          <p:cNvCxnSpPr/>
          <p:nvPr/>
        </p:nvCxnSpPr>
        <p:spPr>
          <a:xfrm rot="10800000">
            <a:off x="2714612" y="4716472"/>
            <a:ext cx="1214446" cy="2841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00496" y="4857760"/>
            <a:ext cx="1199752" cy="369332"/>
          </a:xfrm>
          <a:prstGeom prst="rect">
            <a:avLst/>
          </a:prstGeom>
          <a:noFill/>
        </p:spPr>
        <p:txBody>
          <a:bodyPr wrap="none" rtlCol="0">
            <a:spAutoFit/>
          </a:bodyPr>
          <a:lstStyle/>
          <a:p>
            <a:r>
              <a:rPr lang="en-GB" dirty="0" smtClean="0"/>
              <a:t>Break here</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happening?</a:t>
            </a:r>
            <a:endParaRPr lang="en-GB" dirty="0"/>
          </a:p>
        </p:txBody>
      </p:sp>
      <p:sp>
        <p:nvSpPr>
          <p:cNvPr id="3" name="Content Placeholder 2"/>
          <p:cNvSpPr>
            <a:spLocks noGrp="1"/>
          </p:cNvSpPr>
          <p:nvPr>
            <p:ph idx="1"/>
          </p:nvPr>
        </p:nvSpPr>
        <p:spPr/>
        <p:txBody>
          <a:bodyPr/>
          <a:lstStyle/>
          <a:p>
            <a:r>
              <a:rPr lang="en-GB" dirty="0" smtClean="0"/>
              <a:t>It’s our </a:t>
            </a:r>
            <a:r>
              <a:rPr lang="en-GB" dirty="0" err="1" smtClean="0"/>
              <a:t>discretized</a:t>
            </a:r>
            <a:r>
              <a:rPr lang="en-GB" dirty="0" smtClean="0"/>
              <a:t> time again...</a:t>
            </a:r>
          </a:p>
          <a:p>
            <a:r>
              <a:rPr lang="en-GB" dirty="0" smtClean="0"/>
              <a:t>No matter what we choose as T, we will end up eventually having multiple bounces per step</a:t>
            </a:r>
          </a:p>
          <a:p>
            <a:pPr lvl="1"/>
            <a:r>
              <a:rPr lang="en-GB" dirty="0" smtClean="0"/>
              <a:t>This breaks our correction step :-(</a:t>
            </a:r>
          </a:p>
          <a:p>
            <a:pPr lvl="1"/>
            <a:r>
              <a:rPr lang="en-GB" dirty="0" smtClean="0"/>
              <a:t>This is a </a:t>
            </a:r>
            <a:r>
              <a:rPr lang="en-GB" i="1" dirty="0" smtClean="0"/>
              <a:t>sampling</a:t>
            </a:r>
            <a:r>
              <a:rPr lang="en-GB" dirty="0" smtClean="0"/>
              <a:t> problem:</a:t>
            </a:r>
            <a:endParaRPr lang="en-GB" dirty="0"/>
          </a:p>
        </p:txBody>
      </p:sp>
      <p:sp>
        <p:nvSpPr>
          <p:cNvPr id="4" name="Flowchart: Process 3"/>
          <p:cNvSpPr/>
          <p:nvPr/>
        </p:nvSpPr>
        <p:spPr>
          <a:xfrm>
            <a:off x="1142976" y="5072074"/>
            <a:ext cx="7143800"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Fix</a:t>
            </a:r>
            <a:endParaRPr lang="en-GB" dirty="0"/>
          </a:p>
        </p:txBody>
      </p:sp>
      <p:sp>
        <p:nvSpPr>
          <p:cNvPr id="3" name="Content Placeholder 2"/>
          <p:cNvSpPr>
            <a:spLocks noGrp="1"/>
          </p:cNvSpPr>
          <p:nvPr>
            <p:ph idx="1"/>
          </p:nvPr>
        </p:nvSpPr>
        <p:spPr/>
        <p:txBody>
          <a:bodyPr/>
          <a:lstStyle/>
          <a:p>
            <a:r>
              <a:rPr lang="en-GB" dirty="0" smtClean="0"/>
              <a:t>First we figure out the minimum rebound speed we need the ball to have if it is to stay in the air for at least time T</a:t>
            </a:r>
            <a:br>
              <a:rPr lang="en-GB" dirty="0" smtClean="0"/>
            </a:br>
            <a:r>
              <a:rPr lang="en-GB" dirty="0" smtClean="0"/>
              <a:t/>
            </a:r>
            <a:br>
              <a:rPr lang="en-GB" dirty="0" smtClean="0"/>
            </a:br>
            <a:endParaRPr lang="en-GB" dirty="0" smtClean="0"/>
          </a:p>
          <a:p>
            <a:r>
              <a:rPr lang="en-GB" dirty="0" smtClean="0"/>
              <a:t>Then we make sure that when we correct the ball, it gets at least this speed or we end the simulation</a:t>
            </a:r>
            <a:endParaRPr lang="en-GB" dirty="0"/>
          </a:p>
        </p:txBody>
      </p:sp>
      <p:sp>
        <p:nvSpPr>
          <p:cNvPr id="4" name="TextBox 3"/>
          <p:cNvSpPr txBox="1"/>
          <p:nvPr/>
        </p:nvSpPr>
        <p:spPr>
          <a:xfrm>
            <a:off x="1357290" y="1857364"/>
            <a:ext cx="6494535" cy="369332"/>
          </a:xfrm>
          <a:prstGeom prst="rect">
            <a:avLst/>
          </a:prstGeom>
          <a:noFill/>
        </p:spPr>
        <p:txBody>
          <a:bodyPr wrap="none" rtlCol="0">
            <a:spAutoFit/>
          </a:bodyPr>
          <a:lstStyle/>
          <a:p>
            <a:r>
              <a:rPr lang="en-GB" dirty="0" smtClean="0">
                <a:solidFill>
                  <a:srgbClr val="7030A0"/>
                </a:solidFill>
              </a:rPr>
              <a:t>private final double </a:t>
            </a:r>
            <a:r>
              <a:rPr lang="en-GB" dirty="0" err="1" smtClean="0">
                <a:solidFill>
                  <a:srgbClr val="7030A0"/>
                </a:solidFill>
              </a:rPr>
              <a:t>mMinReboundSpeed</a:t>
            </a:r>
            <a:r>
              <a:rPr lang="en-GB" dirty="0" smtClean="0">
                <a:solidFill>
                  <a:srgbClr val="7030A0"/>
                </a:solidFill>
              </a:rPr>
              <a:t> = 9.81*</a:t>
            </a:r>
            <a:r>
              <a:rPr lang="en-GB" dirty="0" err="1" smtClean="0">
                <a:solidFill>
                  <a:srgbClr val="7030A0"/>
                </a:solidFill>
              </a:rPr>
              <a:t>mDeltaTime</a:t>
            </a:r>
            <a:r>
              <a:rPr lang="en-GB" dirty="0" smtClean="0">
                <a:solidFill>
                  <a:srgbClr val="7030A0"/>
                </a:solidFill>
              </a:rPr>
              <a:t>/2.0;</a:t>
            </a:r>
            <a:endParaRPr lang="en-GB" dirty="0">
              <a:solidFill>
                <a:srgbClr val="7030A0"/>
              </a:solidFill>
            </a:endParaRPr>
          </a:p>
        </p:txBody>
      </p:sp>
      <p:sp>
        <p:nvSpPr>
          <p:cNvPr id="5" name="TextBox 4"/>
          <p:cNvSpPr txBox="1"/>
          <p:nvPr/>
        </p:nvSpPr>
        <p:spPr>
          <a:xfrm>
            <a:off x="1357290" y="3643314"/>
            <a:ext cx="6709465" cy="1754326"/>
          </a:xfrm>
          <a:prstGeom prst="rect">
            <a:avLst/>
          </a:prstGeom>
          <a:noFill/>
        </p:spPr>
        <p:txBody>
          <a:bodyPr wrap="none" rtlCol="0">
            <a:spAutoFit/>
          </a:bodyPr>
          <a:lstStyle/>
          <a:p>
            <a:r>
              <a:rPr lang="en-GB" dirty="0" smtClean="0">
                <a:solidFill>
                  <a:srgbClr val="00B050"/>
                </a:solidFill>
              </a:rPr>
              <a:t>// Check that this is a sufficient speed</a:t>
            </a:r>
          </a:p>
          <a:p>
            <a:r>
              <a:rPr lang="en-GB" b="1" dirty="0" smtClean="0">
                <a:solidFill>
                  <a:srgbClr val="7030A0"/>
                </a:solidFill>
              </a:rPr>
              <a:t>if (</a:t>
            </a:r>
            <a:r>
              <a:rPr lang="en-GB" b="1" dirty="0" err="1" smtClean="0">
                <a:solidFill>
                  <a:srgbClr val="7030A0"/>
                </a:solidFill>
              </a:rPr>
              <a:t>vy</a:t>
            </a:r>
            <a:r>
              <a:rPr lang="en-GB" b="1" dirty="0" smtClean="0">
                <a:solidFill>
                  <a:srgbClr val="7030A0"/>
                </a:solidFill>
              </a:rPr>
              <a:t>&lt;=</a:t>
            </a:r>
            <a:r>
              <a:rPr lang="en-GB" b="1" dirty="0" err="1" smtClean="0">
                <a:solidFill>
                  <a:srgbClr val="7030A0"/>
                </a:solidFill>
              </a:rPr>
              <a:t>mMinReboundSpeed</a:t>
            </a:r>
            <a:r>
              <a:rPr lang="en-GB" b="1" dirty="0" smtClean="0">
                <a:solidFill>
                  <a:srgbClr val="7030A0"/>
                </a:solidFill>
              </a:rPr>
              <a:t>) {</a:t>
            </a:r>
          </a:p>
          <a:p>
            <a:r>
              <a:rPr lang="en-GB" dirty="0" smtClean="0">
                <a:solidFill>
                  <a:srgbClr val="7030A0"/>
                </a:solidFill>
              </a:rPr>
              <a:t>	</a:t>
            </a:r>
            <a:r>
              <a:rPr lang="en-GB" dirty="0" smtClean="0">
                <a:solidFill>
                  <a:srgbClr val="00B050"/>
                </a:solidFill>
              </a:rPr>
              <a:t>// It's going to bounce again faster that we will be checking!</a:t>
            </a:r>
          </a:p>
          <a:p>
            <a:r>
              <a:rPr lang="en-GB" dirty="0" smtClean="0">
                <a:solidFill>
                  <a:srgbClr val="00B050"/>
                </a:solidFill>
              </a:rPr>
              <a:t>                  // The simulation is not correct any more</a:t>
            </a:r>
          </a:p>
          <a:p>
            <a:r>
              <a:rPr lang="en-GB" dirty="0" smtClean="0">
                <a:solidFill>
                  <a:srgbClr val="7030A0"/>
                </a:solidFill>
              </a:rPr>
              <a:t>	</a:t>
            </a:r>
            <a:r>
              <a:rPr lang="en-GB" dirty="0" err="1" smtClean="0">
                <a:solidFill>
                  <a:srgbClr val="7030A0"/>
                </a:solidFill>
              </a:rPr>
              <a:t>System.exit</a:t>
            </a:r>
            <a:r>
              <a:rPr lang="en-GB" dirty="0" smtClean="0">
                <a:solidFill>
                  <a:srgbClr val="7030A0"/>
                </a:solidFill>
              </a:rPr>
              <a:t>(0);</a:t>
            </a:r>
          </a:p>
          <a:p>
            <a:r>
              <a:rPr lang="en-GB" dirty="0" smtClean="0">
                <a:solidFill>
                  <a:srgbClr val="7030A0"/>
                </a:solidFill>
              </a:rPr>
              <a:t>}</a:t>
            </a:r>
            <a:endParaRPr lang="en-GB" dirty="0">
              <a:solidFill>
                <a:srgbClr val="7030A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Try it...</a:t>
            </a:r>
            <a:endParaRPr lang="en-GB" dirty="0"/>
          </a:p>
        </p:txBody>
      </p:sp>
      <p:pic>
        <p:nvPicPr>
          <p:cNvPr id="27650" name="Picture 2"/>
          <p:cNvPicPr>
            <a:picLocks noChangeAspect="1" noChangeArrowheads="1"/>
          </p:cNvPicPr>
          <p:nvPr/>
        </p:nvPicPr>
        <p:blipFill>
          <a:blip r:embed="rId2"/>
          <a:srcRect r="86834" b="45193"/>
          <a:stretch>
            <a:fillRect/>
          </a:stretch>
        </p:blipFill>
        <p:spPr bwMode="auto">
          <a:xfrm>
            <a:off x="3714744" y="1500174"/>
            <a:ext cx="1404000" cy="42858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Too easy?</a:t>
            </a:r>
            <a:endParaRPr lang="en-GB" dirty="0"/>
          </a:p>
        </p:txBody>
      </p:sp>
      <p:sp>
        <p:nvSpPr>
          <p:cNvPr id="3" name="Content Placeholder 2"/>
          <p:cNvSpPr>
            <a:spLocks noGrp="1"/>
          </p:cNvSpPr>
          <p:nvPr>
            <p:ph idx="1"/>
          </p:nvPr>
        </p:nvSpPr>
        <p:spPr/>
        <p:txBody>
          <a:bodyPr/>
          <a:lstStyle/>
          <a:p>
            <a:r>
              <a:rPr lang="en-GB" dirty="0" smtClean="0"/>
              <a:t>That was a pretty trivial simulation – many of you could have worked out the trajectory by hand in 5 minutes.  So let’s make it harder</a:t>
            </a:r>
          </a:p>
          <a:p>
            <a:r>
              <a:rPr lang="en-GB" dirty="0" smtClean="0"/>
              <a:t>Now the floor moves up and down harmonically (think earthquake or loud music)</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smtClean="0"/>
          </a:p>
          <a:p>
            <a:r>
              <a:rPr lang="en-GB" dirty="0" smtClean="0"/>
              <a:t>Hmmm... Now </a:t>
            </a:r>
            <a:r>
              <a:rPr lang="en-GB" smtClean="0"/>
              <a:t>what happens??!</a:t>
            </a:r>
            <a:endParaRPr lang="en-GB" dirty="0" smtClean="0"/>
          </a:p>
        </p:txBody>
      </p:sp>
      <p:sp>
        <p:nvSpPr>
          <p:cNvPr id="4" name="Oval 3"/>
          <p:cNvSpPr/>
          <p:nvPr/>
        </p:nvSpPr>
        <p:spPr>
          <a:xfrm>
            <a:off x="3643306" y="3000372"/>
            <a:ext cx="857256"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286116" y="4643446"/>
            <a:ext cx="1658949" cy="261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Floor</a:t>
            </a:r>
            <a:endParaRPr lang="en-GB" dirty="0"/>
          </a:p>
        </p:txBody>
      </p:sp>
      <p:sp>
        <p:nvSpPr>
          <p:cNvPr id="6" name="Down Arrow 5"/>
          <p:cNvSpPr/>
          <p:nvPr/>
        </p:nvSpPr>
        <p:spPr>
          <a:xfrm>
            <a:off x="3929058" y="3643314"/>
            <a:ext cx="305596" cy="480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Up-Down Arrow 6"/>
          <p:cNvSpPr/>
          <p:nvPr/>
        </p:nvSpPr>
        <p:spPr>
          <a:xfrm>
            <a:off x="5072066" y="4500570"/>
            <a:ext cx="218283" cy="57150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Alter the simulation</a:t>
            </a:r>
            <a:endParaRPr lang="en-GB" dirty="0"/>
          </a:p>
        </p:txBody>
      </p:sp>
      <p:sp>
        <p:nvSpPr>
          <p:cNvPr id="3" name="Content Placeholder 2"/>
          <p:cNvSpPr>
            <a:spLocks noGrp="1"/>
          </p:cNvSpPr>
          <p:nvPr>
            <p:ph idx="1"/>
          </p:nvPr>
        </p:nvSpPr>
        <p:spPr>
          <a:xfrm>
            <a:off x="457200" y="928670"/>
            <a:ext cx="8229600" cy="2143140"/>
          </a:xfrm>
        </p:spPr>
        <p:txBody>
          <a:bodyPr/>
          <a:lstStyle/>
          <a:p>
            <a:r>
              <a:rPr lang="en-GB" dirty="0" smtClean="0"/>
              <a:t>We have two actors in our problem now</a:t>
            </a:r>
          </a:p>
          <a:p>
            <a:pPr lvl="1"/>
            <a:r>
              <a:rPr lang="en-GB" dirty="0" smtClean="0"/>
              <a:t>The ball and the floor</a:t>
            </a:r>
          </a:p>
          <a:p>
            <a:pPr lvl="1"/>
            <a:r>
              <a:rPr lang="en-GB" dirty="0" smtClean="0"/>
              <a:t>Add a class for the Floor</a:t>
            </a:r>
          </a:p>
          <a:p>
            <a:pPr lvl="1"/>
            <a:r>
              <a:rPr lang="en-GB" dirty="0" smtClean="0"/>
              <a:t>Ball and Floor both move and we will end up duplicating code</a:t>
            </a:r>
          </a:p>
          <a:p>
            <a:pPr lvl="2"/>
            <a:r>
              <a:rPr lang="en-GB" dirty="0" smtClean="0"/>
              <a:t>Use an abstract base class, </a:t>
            </a:r>
            <a:r>
              <a:rPr lang="en-GB" dirty="0" err="1" smtClean="0"/>
              <a:t>MovingObject</a:t>
            </a:r>
            <a:endParaRPr lang="en-GB" dirty="0"/>
          </a:p>
        </p:txBody>
      </p:sp>
      <p:sp>
        <p:nvSpPr>
          <p:cNvPr id="4" name="Flowchart: Process 3"/>
          <p:cNvSpPr/>
          <p:nvPr/>
        </p:nvSpPr>
        <p:spPr>
          <a:xfrm>
            <a:off x="6643702" y="1071546"/>
            <a:ext cx="1285884" cy="9286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643702" y="1071546"/>
            <a:ext cx="128588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Floor</a:t>
            </a:r>
            <a:endParaRPr lang="en-GB" dirty="0"/>
          </a:p>
        </p:txBody>
      </p:sp>
      <p:sp>
        <p:nvSpPr>
          <p:cNvPr id="6" name="Flowchart: Process 5"/>
          <p:cNvSpPr/>
          <p:nvPr/>
        </p:nvSpPr>
        <p:spPr>
          <a:xfrm>
            <a:off x="428596" y="5357826"/>
            <a:ext cx="1285884" cy="9286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28596" y="5357826"/>
            <a:ext cx="128588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Floor</a:t>
            </a:r>
            <a:endParaRPr lang="en-GB" dirty="0"/>
          </a:p>
        </p:txBody>
      </p:sp>
      <p:sp>
        <p:nvSpPr>
          <p:cNvPr id="8" name="Flowchart: Process 7"/>
          <p:cNvSpPr/>
          <p:nvPr/>
        </p:nvSpPr>
        <p:spPr>
          <a:xfrm>
            <a:off x="1928794" y="5357826"/>
            <a:ext cx="1285884" cy="9286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928794" y="5357826"/>
            <a:ext cx="128588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Ball</a:t>
            </a:r>
            <a:endParaRPr lang="en-GB" dirty="0"/>
          </a:p>
        </p:txBody>
      </p:sp>
      <p:sp>
        <p:nvSpPr>
          <p:cNvPr id="10" name="Flowchart: Process 9"/>
          <p:cNvSpPr/>
          <p:nvPr/>
        </p:nvSpPr>
        <p:spPr>
          <a:xfrm>
            <a:off x="857224" y="3143248"/>
            <a:ext cx="1857388" cy="142876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57224" y="3143248"/>
            <a:ext cx="1857388"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err="1" smtClean="0"/>
              <a:t>MovingObject</a:t>
            </a:r>
            <a:endParaRPr lang="en-GB" i="1" dirty="0"/>
          </a:p>
        </p:txBody>
      </p:sp>
      <p:sp>
        <p:nvSpPr>
          <p:cNvPr id="12" name="TextBox 11"/>
          <p:cNvSpPr txBox="1"/>
          <p:nvPr/>
        </p:nvSpPr>
        <p:spPr>
          <a:xfrm>
            <a:off x="928662" y="3571876"/>
            <a:ext cx="1359668" cy="784830"/>
          </a:xfrm>
          <a:prstGeom prst="rect">
            <a:avLst/>
          </a:prstGeom>
          <a:noFill/>
        </p:spPr>
        <p:txBody>
          <a:bodyPr wrap="none" rtlCol="0">
            <a:spAutoFit/>
          </a:bodyPr>
          <a:lstStyle/>
          <a:p>
            <a:r>
              <a:rPr lang="en-GB" sz="900" dirty="0" smtClean="0"/>
              <a:t>+</a:t>
            </a:r>
            <a:r>
              <a:rPr lang="en-GB" sz="900" dirty="0" err="1" smtClean="0"/>
              <a:t>getPosition</a:t>
            </a:r>
            <a:r>
              <a:rPr lang="en-GB" sz="900" dirty="0" smtClean="0"/>
              <a:t>()</a:t>
            </a:r>
          </a:p>
          <a:p>
            <a:r>
              <a:rPr lang="en-GB" sz="900" dirty="0" smtClean="0"/>
              <a:t>+</a:t>
            </a:r>
            <a:r>
              <a:rPr lang="en-GB" sz="900" dirty="0" err="1" smtClean="0"/>
              <a:t>getvelocity</a:t>
            </a:r>
            <a:r>
              <a:rPr lang="en-GB" sz="900" dirty="0" smtClean="0"/>
              <a:t>()</a:t>
            </a:r>
          </a:p>
          <a:p>
            <a:r>
              <a:rPr lang="en-GB" sz="900" dirty="0" smtClean="0"/>
              <a:t>....</a:t>
            </a:r>
          </a:p>
          <a:p>
            <a:r>
              <a:rPr lang="en-GB" sz="900" dirty="0" smtClean="0"/>
              <a:t>+</a:t>
            </a:r>
            <a:r>
              <a:rPr lang="en-GB" sz="900" dirty="0" err="1" smtClean="0"/>
              <a:t>setPosition</a:t>
            </a:r>
            <a:r>
              <a:rPr lang="en-GB" sz="900" dirty="0" smtClean="0"/>
              <a:t>(Vector2D p)</a:t>
            </a:r>
          </a:p>
          <a:p>
            <a:r>
              <a:rPr lang="en-GB" sz="900" dirty="0" smtClean="0"/>
              <a:t>....</a:t>
            </a:r>
            <a:endParaRPr lang="en-GB" sz="900" dirty="0"/>
          </a:p>
        </p:txBody>
      </p:sp>
      <p:sp>
        <p:nvSpPr>
          <p:cNvPr id="14" name="Flowchart: Extract 13"/>
          <p:cNvSpPr/>
          <p:nvPr/>
        </p:nvSpPr>
        <p:spPr>
          <a:xfrm>
            <a:off x="1643042" y="4572008"/>
            <a:ext cx="285752" cy="285752"/>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Elbow Connector 15"/>
          <p:cNvCxnSpPr>
            <a:stCxn id="14" idx="2"/>
            <a:endCxn id="7" idx="0"/>
          </p:cNvCxnSpPr>
          <p:nvPr/>
        </p:nvCxnSpPr>
        <p:spPr>
          <a:xfrm rot="5400000">
            <a:off x="1178695" y="4750603"/>
            <a:ext cx="500066" cy="714380"/>
          </a:xfrm>
          <a:prstGeom prst="bentConnector3">
            <a:avLst>
              <a:gd name="adj1" fmla="val 50000"/>
            </a:avLst>
          </a:prstGeom>
          <a:ln w="15875"/>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4" idx="2"/>
            <a:endCxn id="9" idx="0"/>
          </p:cNvCxnSpPr>
          <p:nvPr/>
        </p:nvCxnSpPr>
        <p:spPr>
          <a:xfrm rot="16200000" flipH="1">
            <a:off x="1928794" y="4714884"/>
            <a:ext cx="500066" cy="785818"/>
          </a:xfrm>
          <a:prstGeom prst="bentConnector3">
            <a:avLst>
              <a:gd name="adj1" fmla="val 50000"/>
            </a:avLst>
          </a:prstGeom>
          <a:ln w="15875"/>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a:xfrm>
            <a:off x="3571868" y="3071810"/>
            <a:ext cx="5429288" cy="35004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GB" sz="2400" b="0" i="0" u="none" strike="noStrike" kern="1200" cap="none" spc="0" normalizeH="0" baseline="0" noProof="0" dirty="0" smtClean="0">
                <a:ln>
                  <a:noFill/>
                </a:ln>
                <a:solidFill>
                  <a:schemeClr val="tx1"/>
                </a:solidFill>
                <a:effectLst/>
                <a:uLnTx/>
                <a:uFillTx/>
                <a:latin typeface="+mj-lt"/>
                <a:ea typeface="+mn-ea"/>
                <a:cs typeface="+mn-cs"/>
              </a:rPr>
              <a:t>Make sure you know why this is abstract and not an interface...</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GB" sz="2400" i="1" dirty="0" err="1" smtClean="0">
                <a:latin typeface="+mj-lt"/>
              </a:rPr>
              <a:t>MovingObject</a:t>
            </a:r>
            <a:r>
              <a:rPr lang="en-GB" sz="2400" dirty="0" smtClean="0">
                <a:latin typeface="+mj-lt"/>
              </a:rPr>
              <a:t> also contains code to update the state based on the current state</a:t>
            </a:r>
          </a:p>
          <a:p>
            <a:pPr marL="800100" lvl="1" indent="-342900">
              <a:spcBef>
                <a:spcPct val="20000"/>
              </a:spcBef>
              <a:buFont typeface="Wingdings" pitchFamily="2" charset="2"/>
              <a:buChar char="§"/>
            </a:pPr>
            <a:r>
              <a:rPr kumimoji="0" lang="en-GB" b="0" i="0" u="none" strike="noStrike" kern="1200" cap="none" spc="0" normalizeH="0" baseline="0" noProof="0" dirty="0" smtClean="0">
                <a:ln>
                  <a:noFill/>
                </a:ln>
                <a:solidFill>
                  <a:schemeClr val="tx1"/>
                </a:solidFill>
                <a:effectLst/>
                <a:uLnTx/>
                <a:uFillTx/>
                <a:latin typeface="+mj-lt"/>
                <a:ea typeface="+mn-ea"/>
                <a:cs typeface="+mn-cs"/>
              </a:rPr>
              <a:t>See </a:t>
            </a:r>
            <a:r>
              <a:rPr kumimoji="0" lang="en-GB" b="0" i="1" u="none" strike="noStrike" kern="1200" cap="none" spc="0" normalizeH="0" baseline="0" noProof="0" dirty="0" err="1" smtClean="0">
                <a:ln>
                  <a:noFill/>
                </a:ln>
                <a:solidFill>
                  <a:schemeClr val="tx1"/>
                </a:solidFill>
                <a:effectLst/>
                <a:uLnTx/>
                <a:uFillTx/>
                <a:latin typeface="+mj-lt"/>
                <a:ea typeface="+mn-ea"/>
                <a:cs typeface="+mn-cs"/>
              </a:rPr>
              <a:t>applyMotionEquations</a:t>
            </a:r>
            <a:r>
              <a:rPr kumimoji="0" lang="en-GB" b="0" i="1" u="none" strike="noStrike" kern="1200" cap="none" spc="0" normalizeH="0" baseline="0" noProof="0" dirty="0" smtClean="0">
                <a:ln>
                  <a:noFill/>
                </a:ln>
                <a:solidFill>
                  <a:schemeClr val="tx1"/>
                </a:solidFill>
                <a:effectLst/>
                <a:uLnTx/>
                <a:uFillTx/>
                <a:latin typeface="+mj-lt"/>
                <a:ea typeface="+mn-ea"/>
                <a:cs typeface="+mn-cs"/>
              </a:rPr>
              <a:t>()</a:t>
            </a:r>
          </a:p>
          <a:p>
            <a:pPr marL="342900" indent="-342900">
              <a:spcBef>
                <a:spcPct val="20000"/>
              </a:spcBef>
              <a:buFont typeface="Wingdings" pitchFamily="2" charset="2"/>
              <a:buChar char="§"/>
            </a:pPr>
            <a:r>
              <a:rPr lang="en-GB" sz="2400" dirty="0" smtClean="0">
                <a:latin typeface="+mj-lt"/>
              </a:rPr>
              <a:t>Plus there are clone() methods for you to look over</a:t>
            </a:r>
            <a:endParaRPr kumimoji="0" lang="en-GB" sz="2400" b="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Make the Floor Oscillate</a:t>
            </a:r>
            <a:endParaRPr lang="en-GB" dirty="0"/>
          </a:p>
        </p:txBody>
      </p:sp>
      <p:sp>
        <p:nvSpPr>
          <p:cNvPr id="3" name="Content Placeholder 2"/>
          <p:cNvSpPr>
            <a:spLocks noGrp="1"/>
          </p:cNvSpPr>
          <p:nvPr>
            <p:ph idx="1"/>
          </p:nvPr>
        </p:nvSpPr>
        <p:spPr/>
        <p:txBody>
          <a:bodyPr/>
          <a:lstStyle/>
          <a:p>
            <a:r>
              <a:rPr lang="en-GB" dirty="0" smtClean="0"/>
              <a:t>The floor does not act under gravity, but rather has a constantly changing acceleration</a:t>
            </a:r>
          </a:p>
          <a:p>
            <a:r>
              <a:rPr lang="en-GB" dirty="0" smtClean="0"/>
              <a:t>With each step we must update the state appropriately</a:t>
            </a:r>
          </a:p>
          <a:p>
            <a:pPr lvl="1"/>
            <a:r>
              <a:rPr lang="en-GB" dirty="0" smtClean="0"/>
              <a:t>Harmonic motion</a:t>
            </a:r>
          </a:p>
          <a:p>
            <a:pPr lvl="1"/>
            <a:r>
              <a:rPr lang="en-GB" dirty="0" smtClean="0">
                <a:solidFill>
                  <a:srgbClr val="7030A0"/>
                </a:solidFill>
              </a:rPr>
              <a:t>s=</a:t>
            </a:r>
            <a:r>
              <a:rPr lang="en-GB" dirty="0" err="1" smtClean="0">
                <a:solidFill>
                  <a:srgbClr val="7030A0"/>
                </a:solidFill>
              </a:rPr>
              <a:t>Asin</a:t>
            </a:r>
            <a:r>
              <a:rPr lang="en-GB" dirty="0" smtClean="0">
                <a:solidFill>
                  <a:srgbClr val="7030A0"/>
                </a:solidFill>
              </a:rPr>
              <a:t>(</a:t>
            </a:r>
            <a:r>
              <a:rPr lang="el-GR" dirty="0" smtClean="0">
                <a:solidFill>
                  <a:srgbClr val="7030A0"/>
                </a:solidFill>
              </a:rPr>
              <a:t>ω</a:t>
            </a:r>
            <a:r>
              <a:rPr lang="en-GB" dirty="0" smtClean="0">
                <a:solidFill>
                  <a:srgbClr val="7030A0"/>
                </a:solidFill>
              </a:rPr>
              <a:t>t),  v=A</a:t>
            </a:r>
            <a:r>
              <a:rPr lang="el-GR" dirty="0" smtClean="0">
                <a:solidFill>
                  <a:srgbClr val="7030A0"/>
                </a:solidFill>
              </a:rPr>
              <a:t>ω</a:t>
            </a:r>
            <a:r>
              <a:rPr lang="en-GB" dirty="0" err="1" smtClean="0">
                <a:solidFill>
                  <a:srgbClr val="7030A0"/>
                </a:solidFill>
              </a:rPr>
              <a:t>cos</a:t>
            </a:r>
            <a:r>
              <a:rPr lang="en-GB" dirty="0" smtClean="0">
                <a:solidFill>
                  <a:srgbClr val="7030A0"/>
                </a:solidFill>
              </a:rPr>
              <a:t>(</a:t>
            </a:r>
            <a:r>
              <a:rPr lang="el-GR" dirty="0" smtClean="0">
                <a:solidFill>
                  <a:srgbClr val="7030A0"/>
                </a:solidFill>
              </a:rPr>
              <a:t>ω</a:t>
            </a:r>
            <a:r>
              <a:rPr lang="en-GB" dirty="0" smtClean="0">
                <a:solidFill>
                  <a:srgbClr val="7030A0"/>
                </a:solidFill>
              </a:rPr>
              <a:t>t), a=-A</a:t>
            </a:r>
            <a:r>
              <a:rPr lang="el-GR" dirty="0" smtClean="0">
                <a:solidFill>
                  <a:srgbClr val="7030A0"/>
                </a:solidFill>
              </a:rPr>
              <a:t>ω</a:t>
            </a:r>
            <a:r>
              <a:rPr lang="en-GB" baseline="30000" dirty="0" smtClean="0">
                <a:solidFill>
                  <a:srgbClr val="7030A0"/>
                </a:solidFill>
              </a:rPr>
              <a:t>2</a:t>
            </a:r>
            <a:r>
              <a:rPr lang="en-GB" dirty="0" smtClean="0">
                <a:solidFill>
                  <a:srgbClr val="7030A0"/>
                </a:solidFill>
              </a:rPr>
              <a:t>cos(</a:t>
            </a:r>
            <a:r>
              <a:rPr lang="el-GR" dirty="0" smtClean="0">
                <a:solidFill>
                  <a:srgbClr val="7030A0"/>
                </a:solidFill>
              </a:rPr>
              <a:t>ω</a:t>
            </a:r>
            <a:r>
              <a:rPr lang="en-GB" dirty="0" smtClean="0">
                <a:solidFill>
                  <a:srgbClr val="7030A0"/>
                </a:solidFill>
              </a:rPr>
              <a:t>t)</a:t>
            </a:r>
          </a:p>
          <a:p>
            <a:pPr lvl="1"/>
            <a:r>
              <a:rPr lang="en-GB" dirty="0" smtClean="0"/>
              <a:t>So do we now have to keep track of the time, t?</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smtClean="0"/>
          </a:p>
          <a:p>
            <a:pPr lvl="1"/>
            <a:r>
              <a:rPr lang="en-GB" dirty="0" err="1" smtClean="0"/>
              <a:t>mTime</a:t>
            </a:r>
            <a:r>
              <a:rPr lang="en-GB" dirty="0" smtClean="0"/>
              <a:t> can overflow though.  If we can avoid that, we should.</a:t>
            </a:r>
          </a:p>
        </p:txBody>
      </p:sp>
      <p:sp>
        <p:nvSpPr>
          <p:cNvPr id="4" name="TextBox 3"/>
          <p:cNvSpPr txBox="1"/>
          <p:nvPr/>
        </p:nvSpPr>
        <p:spPr>
          <a:xfrm>
            <a:off x="2071670" y="3500438"/>
            <a:ext cx="3927229" cy="2031325"/>
          </a:xfrm>
          <a:prstGeom prst="rect">
            <a:avLst/>
          </a:prstGeom>
          <a:noFill/>
        </p:spPr>
        <p:txBody>
          <a:bodyPr wrap="none" rtlCol="0">
            <a:spAutoFit/>
          </a:bodyPr>
          <a:lstStyle/>
          <a:p>
            <a:r>
              <a:rPr lang="en-GB" b="1" dirty="0" smtClean="0">
                <a:solidFill>
                  <a:srgbClr val="7030A0"/>
                </a:solidFill>
              </a:rPr>
              <a:t>...</a:t>
            </a:r>
          </a:p>
          <a:p>
            <a:r>
              <a:rPr lang="en-GB" b="1" dirty="0" smtClean="0">
                <a:solidFill>
                  <a:srgbClr val="7030A0"/>
                </a:solidFill>
              </a:rPr>
              <a:t>private double </a:t>
            </a:r>
            <a:r>
              <a:rPr lang="en-GB" b="1" dirty="0" err="1" smtClean="0">
                <a:solidFill>
                  <a:srgbClr val="7030A0"/>
                </a:solidFill>
              </a:rPr>
              <a:t>mTime</a:t>
            </a:r>
            <a:r>
              <a:rPr lang="en-GB" b="1" dirty="0" smtClean="0">
                <a:solidFill>
                  <a:srgbClr val="7030A0"/>
                </a:solidFill>
              </a:rPr>
              <a:t>=0.0;</a:t>
            </a:r>
          </a:p>
          <a:p>
            <a:r>
              <a:rPr lang="en-GB" b="1" dirty="0" smtClean="0">
                <a:solidFill>
                  <a:srgbClr val="7030A0"/>
                </a:solidFill>
              </a:rPr>
              <a:t>...</a:t>
            </a:r>
          </a:p>
          <a:p>
            <a:r>
              <a:rPr lang="en-GB" b="1" dirty="0" smtClean="0">
                <a:solidFill>
                  <a:srgbClr val="7030A0"/>
                </a:solidFill>
              </a:rPr>
              <a:t>public void </a:t>
            </a:r>
            <a:r>
              <a:rPr lang="en-GB" b="1" dirty="0" err="1" smtClean="0">
                <a:solidFill>
                  <a:srgbClr val="7030A0"/>
                </a:solidFill>
              </a:rPr>
              <a:t>updateState</a:t>
            </a:r>
            <a:r>
              <a:rPr lang="en-GB" b="1" dirty="0" smtClean="0">
                <a:solidFill>
                  <a:srgbClr val="7030A0"/>
                </a:solidFill>
              </a:rPr>
              <a:t>(double delta) {</a:t>
            </a:r>
          </a:p>
          <a:p>
            <a:r>
              <a:rPr lang="en-GB" dirty="0" smtClean="0">
                <a:solidFill>
                  <a:srgbClr val="7030A0"/>
                </a:solidFill>
              </a:rPr>
              <a:t>      </a:t>
            </a:r>
            <a:r>
              <a:rPr lang="en-GB" dirty="0" err="1" smtClean="0">
                <a:solidFill>
                  <a:srgbClr val="7030A0"/>
                </a:solidFill>
              </a:rPr>
              <a:t>mTime</a:t>
            </a:r>
            <a:r>
              <a:rPr lang="en-GB" dirty="0" smtClean="0">
                <a:solidFill>
                  <a:srgbClr val="7030A0"/>
                </a:solidFill>
              </a:rPr>
              <a:t>+=delta;</a:t>
            </a:r>
          </a:p>
          <a:p>
            <a:r>
              <a:rPr lang="en-GB" dirty="0" smtClean="0">
                <a:solidFill>
                  <a:srgbClr val="7030A0"/>
                </a:solidFill>
              </a:rPr>
              <a:t>      ....</a:t>
            </a:r>
          </a:p>
          <a:p>
            <a:r>
              <a:rPr lang="en-GB" dirty="0" smtClean="0">
                <a:solidFill>
                  <a:srgbClr val="7030A0"/>
                </a:solidFill>
              </a:rPr>
              <a:t>}</a:t>
            </a:r>
            <a:endParaRPr lang="en-GB" dirty="0">
              <a:solidFill>
                <a:srgbClr val="7030A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Make the Floor Oscillate</a:t>
            </a:r>
            <a:endParaRPr lang="en-GB" dirty="0"/>
          </a:p>
        </p:txBody>
      </p:sp>
      <p:sp>
        <p:nvSpPr>
          <p:cNvPr id="3" name="Content Placeholder 2"/>
          <p:cNvSpPr>
            <a:spLocks noGrp="1"/>
          </p:cNvSpPr>
          <p:nvPr>
            <p:ph idx="1"/>
          </p:nvPr>
        </p:nvSpPr>
        <p:spPr/>
        <p:txBody>
          <a:bodyPr/>
          <a:lstStyle/>
          <a:p>
            <a:r>
              <a:rPr lang="en-GB" dirty="0" smtClean="0"/>
              <a:t>The phase term (</a:t>
            </a:r>
            <a:r>
              <a:rPr lang="el-GR" dirty="0" smtClean="0"/>
              <a:t>ω</a:t>
            </a:r>
            <a:r>
              <a:rPr lang="en-GB" dirty="0" smtClean="0"/>
              <a:t>t) just increments with each step by (</a:t>
            </a:r>
            <a:r>
              <a:rPr lang="el-GR" dirty="0" smtClean="0"/>
              <a:t>ω</a:t>
            </a:r>
            <a:r>
              <a:rPr lang="en-GB" dirty="0" smtClean="0"/>
              <a:t>T)</a:t>
            </a:r>
          </a:p>
          <a:p>
            <a:r>
              <a:rPr lang="en-GB" dirty="0" smtClean="0"/>
              <a:t>So let’s track the phase directly and wrap it at 2</a:t>
            </a:r>
            <a:r>
              <a:rPr lang="el-GR" dirty="0" smtClean="0"/>
              <a:t>π</a:t>
            </a:r>
            <a:endParaRPr lang="en-GB" dirty="0" smtClean="0"/>
          </a:p>
          <a:p>
            <a:pPr lvl="1"/>
            <a:r>
              <a:rPr lang="en-GB" dirty="0" smtClean="0"/>
              <a:t>That won’t overflow</a:t>
            </a:r>
          </a:p>
          <a:p>
            <a:pPr>
              <a:buNone/>
            </a:pPr>
            <a:endParaRPr lang="en-GB" dirty="0" smtClean="0"/>
          </a:p>
        </p:txBody>
      </p:sp>
      <p:sp>
        <p:nvSpPr>
          <p:cNvPr id="5" name="TextBox 4"/>
          <p:cNvSpPr txBox="1"/>
          <p:nvPr/>
        </p:nvSpPr>
        <p:spPr>
          <a:xfrm>
            <a:off x="500034" y="2357430"/>
            <a:ext cx="7239033" cy="3693319"/>
          </a:xfrm>
          <a:prstGeom prst="rect">
            <a:avLst/>
          </a:prstGeom>
          <a:noFill/>
        </p:spPr>
        <p:txBody>
          <a:bodyPr wrap="none" rtlCol="0">
            <a:spAutoFit/>
          </a:bodyPr>
          <a:lstStyle/>
          <a:p>
            <a:r>
              <a:rPr lang="en-GB" dirty="0" smtClean="0">
                <a:solidFill>
                  <a:srgbClr val="7030A0"/>
                </a:solidFill>
              </a:rPr>
              <a:t>private double </a:t>
            </a:r>
            <a:r>
              <a:rPr lang="en-GB" dirty="0" err="1" smtClean="0">
                <a:solidFill>
                  <a:srgbClr val="7030A0"/>
                </a:solidFill>
              </a:rPr>
              <a:t>mPhase</a:t>
            </a:r>
            <a:r>
              <a:rPr lang="en-GB" dirty="0" smtClean="0">
                <a:solidFill>
                  <a:srgbClr val="7030A0"/>
                </a:solidFill>
              </a:rPr>
              <a:t> = 0.0;</a:t>
            </a:r>
          </a:p>
          <a:p>
            <a:r>
              <a:rPr lang="en-GB" dirty="0" smtClean="0">
                <a:solidFill>
                  <a:srgbClr val="7030A0"/>
                </a:solidFill>
              </a:rPr>
              <a:t>...</a:t>
            </a:r>
          </a:p>
          <a:p>
            <a:endParaRPr lang="en-GB" dirty="0" smtClean="0">
              <a:solidFill>
                <a:srgbClr val="7030A0"/>
              </a:solidFill>
            </a:endParaRPr>
          </a:p>
          <a:p>
            <a:r>
              <a:rPr lang="en-GB" dirty="0" smtClean="0">
                <a:solidFill>
                  <a:srgbClr val="7030A0"/>
                </a:solidFill>
              </a:rPr>
              <a:t>@Override</a:t>
            </a:r>
          </a:p>
          <a:p>
            <a:r>
              <a:rPr lang="en-GB" dirty="0" smtClean="0">
                <a:solidFill>
                  <a:srgbClr val="7030A0"/>
                </a:solidFill>
              </a:rPr>
              <a:t>public void </a:t>
            </a:r>
            <a:r>
              <a:rPr lang="en-GB" dirty="0" err="1" smtClean="0">
                <a:solidFill>
                  <a:srgbClr val="7030A0"/>
                </a:solidFill>
              </a:rPr>
              <a:t>updateState</a:t>
            </a:r>
            <a:r>
              <a:rPr lang="en-GB" dirty="0" smtClean="0">
                <a:solidFill>
                  <a:srgbClr val="7030A0"/>
                </a:solidFill>
              </a:rPr>
              <a:t>(double delta) {</a:t>
            </a:r>
          </a:p>
          <a:p>
            <a:r>
              <a:rPr lang="en-GB" dirty="0" smtClean="0">
                <a:solidFill>
                  <a:srgbClr val="7030A0"/>
                </a:solidFill>
              </a:rPr>
              <a:t>	</a:t>
            </a:r>
            <a:r>
              <a:rPr lang="en-GB" dirty="0" smtClean="0">
                <a:solidFill>
                  <a:srgbClr val="00B050"/>
                </a:solidFill>
              </a:rPr>
              <a:t>// phase loops every 1/w s</a:t>
            </a:r>
          </a:p>
          <a:p>
            <a:r>
              <a:rPr lang="en-GB" dirty="0" smtClean="0">
                <a:solidFill>
                  <a:srgbClr val="00B050"/>
                </a:solidFill>
              </a:rPr>
              <a:t>	// Each </a:t>
            </a:r>
            <a:r>
              <a:rPr lang="en-GB" dirty="0" err="1" smtClean="0">
                <a:solidFill>
                  <a:srgbClr val="00B050"/>
                </a:solidFill>
              </a:rPr>
              <a:t>dt</a:t>
            </a:r>
            <a:r>
              <a:rPr lang="en-GB" dirty="0" smtClean="0">
                <a:solidFill>
                  <a:srgbClr val="00B050"/>
                </a:solidFill>
              </a:rPr>
              <a:t> moves the phase by 2pi*w*</a:t>
            </a:r>
            <a:r>
              <a:rPr lang="en-GB" dirty="0" err="1" smtClean="0">
                <a:solidFill>
                  <a:srgbClr val="00B050"/>
                </a:solidFill>
              </a:rPr>
              <a:t>dt</a:t>
            </a:r>
            <a:r>
              <a:rPr lang="en-GB" dirty="0" smtClean="0">
                <a:solidFill>
                  <a:srgbClr val="00B050"/>
                </a:solidFill>
              </a:rPr>
              <a:t> </a:t>
            </a:r>
          </a:p>
          <a:p>
            <a:r>
              <a:rPr lang="en-GB" dirty="0" smtClean="0">
                <a:solidFill>
                  <a:srgbClr val="7030A0"/>
                </a:solidFill>
              </a:rPr>
              <a:t>	</a:t>
            </a:r>
            <a:r>
              <a:rPr lang="en-GB" dirty="0" err="1" smtClean="0">
                <a:solidFill>
                  <a:srgbClr val="7030A0"/>
                </a:solidFill>
              </a:rPr>
              <a:t>mPhase</a:t>
            </a:r>
            <a:r>
              <a:rPr lang="en-GB" dirty="0" smtClean="0">
                <a:solidFill>
                  <a:srgbClr val="7030A0"/>
                </a:solidFill>
              </a:rPr>
              <a:t> += </a:t>
            </a:r>
            <a:r>
              <a:rPr lang="en-GB" dirty="0" err="1" smtClean="0">
                <a:solidFill>
                  <a:srgbClr val="7030A0"/>
                </a:solidFill>
              </a:rPr>
              <a:t>mOmega</a:t>
            </a:r>
            <a:r>
              <a:rPr lang="en-GB" dirty="0" smtClean="0">
                <a:solidFill>
                  <a:srgbClr val="7030A0"/>
                </a:solidFill>
              </a:rPr>
              <a:t>*delta;</a:t>
            </a:r>
          </a:p>
          <a:p>
            <a:r>
              <a:rPr lang="en-GB" dirty="0" smtClean="0">
                <a:solidFill>
                  <a:srgbClr val="7030A0"/>
                </a:solidFill>
              </a:rPr>
              <a:t>	if (</a:t>
            </a:r>
            <a:r>
              <a:rPr lang="en-GB" dirty="0" err="1" smtClean="0">
                <a:solidFill>
                  <a:srgbClr val="7030A0"/>
                </a:solidFill>
              </a:rPr>
              <a:t>mPhase</a:t>
            </a:r>
            <a:r>
              <a:rPr lang="en-GB" dirty="0" smtClean="0">
                <a:solidFill>
                  <a:srgbClr val="7030A0"/>
                </a:solidFill>
              </a:rPr>
              <a:t>&gt;2.0*</a:t>
            </a:r>
            <a:r>
              <a:rPr lang="en-GB" dirty="0" err="1" smtClean="0">
                <a:solidFill>
                  <a:srgbClr val="7030A0"/>
                </a:solidFill>
              </a:rPr>
              <a:t>Math.</a:t>
            </a:r>
            <a:r>
              <a:rPr lang="en-GB" i="1" dirty="0" err="1" smtClean="0">
                <a:solidFill>
                  <a:srgbClr val="7030A0"/>
                </a:solidFill>
              </a:rPr>
              <a:t>PI</a:t>
            </a:r>
            <a:r>
              <a:rPr lang="en-GB" i="1" dirty="0" smtClean="0">
                <a:solidFill>
                  <a:srgbClr val="7030A0"/>
                </a:solidFill>
              </a:rPr>
              <a:t>) </a:t>
            </a:r>
            <a:r>
              <a:rPr lang="en-GB" i="1" dirty="0" err="1" smtClean="0">
                <a:solidFill>
                  <a:srgbClr val="7030A0"/>
                </a:solidFill>
              </a:rPr>
              <a:t>mPhase</a:t>
            </a:r>
            <a:r>
              <a:rPr lang="en-GB" i="1" dirty="0" smtClean="0">
                <a:solidFill>
                  <a:srgbClr val="7030A0"/>
                </a:solidFill>
              </a:rPr>
              <a:t>-=2.0*</a:t>
            </a:r>
            <a:r>
              <a:rPr lang="en-GB" i="1" dirty="0" err="1" smtClean="0">
                <a:solidFill>
                  <a:srgbClr val="7030A0"/>
                </a:solidFill>
              </a:rPr>
              <a:t>Math.PI</a:t>
            </a:r>
            <a:r>
              <a:rPr lang="en-GB" i="1" dirty="0" smtClean="0">
                <a:solidFill>
                  <a:srgbClr val="7030A0"/>
                </a:solidFill>
              </a:rPr>
              <a:t>;</a:t>
            </a:r>
          </a:p>
          <a:p>
            <a:r>
              <a:rPr lang="en-GB" dirty="0" smtClean="0">
                <a:solidFill>
                  <a:srgbClr val="7030A0"/>
                </a:solidFill>
              </a:rPr>
              <a:t>	</a:t>
            </a:r>
            <a:r>
              <a:rPr lang="en-GB" dirty="0" err="1" smtClean="0">
                <a:solidFill>
                  <a:srgbClr val="7030A0"/>
                </a:solidFill>
              </a:rPr>
              <a:t>this.setAcceleration</a:t>
            </a:r>
            <a:r>
              <a:rPr lang="en-GB" dirty="0" smtClean="0">
                <a:solidFill>
                  <a:srgbClr val="7030A0"/>
                </a:solidFill>
              </a:rPr>
              <a:t>(new Vector2D(0.0, </a:t>
            </a:r>
          </a:p>
          <a:p>
            <a:r>
              <a:rPr lang="en-GB" dirty="0" smtClean="0">
                <a:solidFill>
                  <a:srgbClr val="7030A0"/>
                </a:solidFill>
              </a:rPr>
              <a:t>	         -1.0*</a:t>
            </a:r>
            <a:r>
              <a:rPr lang="en-GB" dirty="0" err="1" smtClean="0">
                <a:solidFill>
                  <a:srgbClr val="7030A0"/>
                </a:solidFill>
              </a:rPr>
              <a:t>mAmplitude</a:t>
            </a:r>
            <a:r>
              <a:rPr lang="en-GB" dirty="0" smtClean="0">
                <a:solidFill>
                  <a:srgbClr val="7030A0"/>
                </a:solidFill>
              </a:rPr>
              <a:t>*</a:t>
            </a:r>
            <a:r>
              <a:rPr lang="en-GB" dirty="0" err="1" smtClean="0">
                <a:solidFill>
                  <a:srgbClr val="7030A0"/>
                </a:solidFill>
              </a:rPr>
              <a:t>mOmega</a:t>
            </a:r>
            <a:r>
              <a:rPr lang="en-GB" dirty="0" smtClean="0">
                <a:solidFill>
                  <a:srgbClr val="7030A0"/>
                </a:solidFill>
              </a:rPr>
              <a:t>*</a:t>
            </a:r>
            <a:r>
              <a:rPr lang="en-GB" dirty="0" err="1" smtClean="0">
                <a:solidFill>
                  <a:srgbClr val="7030A0"/>
                </a:solidFill>
              </a:rPr>
              <a:t>mOmega</a:t>
            </a:r>
            <a:r>
              <a:rPr lang="en-GB" dirty="0" smtClean="0">
                <a:solidFill>
                  <a:srgbClr val="7030A0"/>
                </a:solidFill>
              </a:rPr>
              <a:t>*</a:t>
            </a:r>
            <a:r>
              <a:rPr lang="en-GB" dirty="0" err="1" smtClean="0">
                <a:solidFill>
                  <a:srgbClr val="7030A0"/>
                </a:solidFill>
              </a:rPr>
              <a:t>Math.</a:t>
            </a:r>
            <a:r>
              <a:rPr lang="en-GB" i="1" dirty="0" err="1" smtClean="0">
                <a:solidFill>
                  <a:srgbClr val="7030A0"/>
                </a:solidFill>
              </a:rPr>
              <a:t>sin</a:t>
            </a:r>
            <a:r>
              <a:rPr lang="en-GB" i="1" dirty="0" smtClean="0">
                <a:solidFill>
                  <a:srgbClr val="7030A0"/>
                </a:solidFill>
              </a:rPr>
              <a:t>(</a:t>
            </a:r>
            <a:r>
              <a:rPr lang="en-GB" i="1" dirty="0" err="1" smtClean="0">
                <a:solidFill>
                  <a:srgbClr val="7030A0"/>
                </a:solidFill>
              </a:rPr>
              <a:t>mPhase</a:t>
            </a:r>
            <a:r>
              <a:rPr lang="en-GB" i="1" dirty="0" smtClean="0">
                <a:solidFill>
                  <a:srgbClr val="7030A0"/>
                </a:solidFill>
              </a:rPr>
              <a:t>)));</a:t>
            </a:r>
          </a:p>
          <a:p>
            <a:pPr lvl="1"/>
            <a:r>
              <a:rPr lang="en-GB" dirty="0" smtClean="0">
                <a:solidFill>
                  <a:srgbClr val="7030A0"/>
                </a:solidFill>
              </a:rPr>
              <a:t>	</a:t>
            </a:r>
            <a:r>
              <a:rPr lang="en-GB" dirty="0" err="1" smtClean="0">
                <a:solidFill>
                  <a:srgbClr val="7030A0"/>
                </a:solidFill>
              </a:rPr>
              <a:t>this.applyMotionEquations</a:t>
            </a:r>
            <a:r>
              <a:rPr lang="en-GB" dirty="0" smtClean="0">
                <a:solidFill>
                  <a:srgbClr val="7030A0"/>
                </a:solidFill>
              </a:rPr>
              <a:t>(delta);</a:t>
            </a:r>
          </a:p>
          <a:p>
            <a:r>
              <a:rPr lang="en-GB" dirty="0" smtClean="0">
                <a:solidFill>
                  <a:srgbClr val="7030A0"/>
                </a:solidFill>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Adjust the Simulation to Handle the Floor</a:t>
            </a:r>
            <a:endParaRPr lang="en-GB" dirty="0"/>
          </a:p>
        </p:txBody>
      </p:sp>
      <p:sp>
        <p:nvSpPr>
          <p:cNvPr id="3" name="Content Placeholder 2"/>
          <p:cNvSpPr>
            <a:spLocks noGrp="1"/>
          </p:cNvSpPr>
          <p:nvPr>
            <p:ph idx="1"/>
          </p:nvPr>
        </p:nvSpPr>
        <p:spPr/>
        <p:txBody>
          <a:bodyPr/>
          <a:lstStyle/>
          <a:p>
            <a:r>
              <a:rPr lang="en-GB" dirty="0" smtClean="0"/>
              <a:t>Everywhere we had the floor height, we replace with a call to </a:t>
            </a:r>
            <a:r>
              <a:rPr lang="en-GB" dirty="0" err="1" smtClean="0"/>
              <a:t>mFloor.getPosition</a:t>
            </a:r>
            <a:r>
              <a:rPr lang="en-GB" dirty="0" smtClean="0"/>
              <a:t>().</a:t>
            </a:r>
            <a:r>
              <a:rPr lang="en-GB" dirty="0" err="1" smtClean="0"/>
              <a:t>getY</a:t>
            </a:r>
            <a:r>
              <a:rPr lang="en-GB" dirty="0" smtClean="0"/>
              <a:t>()</a:t>
            </a:r>
          </a:p>
          <a:p>
            <a:r>
              <a:rPr lang="en-GB" dirty="0" smtClean="0"/>
              <a:t>We can now detect collision easily enough, but how does the moving floor affect the rebound speed?</a:t>
            </a:r>
          </a:p>
          <a:p>
            <a:pPr lvl="1"/>
            <a:r>
              <a:rPr lang="en-GB" dirty="0" smtClean="0"/>
              <a:t>We assume that the floor does not accelerate within each </a:t>
            </a:r>
            <a:r>
              <a:rPr lang="en-GB" dirty="0" err="1" smtClean="0"/>
              <a:t>timestep</a:t>
            </a:r>
            <a:endParaRPr lang="en-GB" dirty="0" smtClean="0"/>
          </a:p>
          <a:p>
            <a:pPr lvl="1"/>
            <a:r>
              <a:rPr lang="en-GB" dirty="0" smtClean="0"/>
              <a:t>i.e. That we have a series of constant velocity frames</a:t>
            </a:r>
          </a:p>
          <a:p>
            <a:pPr lvl="1"/>
            <a:r>
              <a:rPr lang="en-GB" dirty="0" smtClean="0"/>
              <a:t>This is justifiable for small T</a:t>
            </a:r>
            <a:endParaRPr lang="en-GB" dirty="0"/>
          </a:p>
        </p:txBody>
      </p:sp>
      <p:sp>
        <p:nvSpPr>
          <p:cNvPr id="4" name="Oval 3"/>
          <p:cNvSpPr/>
          <p:nvPr/>
        </p:nvSpPr>
        <p:spPr>
          <a:xfrm>
            <a:off x="714348" y="3786190"/>
            <a:ext cx="857256"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85720" y="4643446"/>
            <a:ext cx="1658949" cy="261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Floor</a:t>
            </a:r>
            <a:endParaRPr lang="en-GB" dirty="0"/>
          </a:p>
        </p:txBody>
      </p:sp>
      <p:cxnSp>
        <p:nvCxnSpPr>
          <p:cNvPr id="17" name="Straight Arrow Connector 16"/>
          <p:cNvCxnSpPr/>
          <p:nvPr/>
        </p:nvCxnSpPr>
        <p:spPr>
          <a:xfrm rot="5400000" flipH="1" flipV="1">
            <a:off x="1858150" y="4785528"/>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14546" y="4643446"/>
            <a:ext cx="405880" cy="369332"/>
          </a:xfrm>
          <a:prstGeom prst="rect">
            <a:avLst/>
          </a:prstGeom>
          <a:noFill/>
        </p:spPr>
        <p:txBody>
          <a:bodyPr wrap="none" rtlCol="0">
            <a:spAutoFit/>
          </a:bodyPr>
          <a:lstStyle/>
          <a:p>
            <a:r>
              <a:rPr lang="en-GB" dirty="0" smtClean="0"/>
              <a:t>v2</a:t>
            </a:r>
            <a:endParaRPr lang="en-GB" dirty="0"/>
          </a:p>
        </p:txBody>
      </p:sp>
      <p:cxnSp>
        <p:nvCxnSpPr>
          <p:cNvPr id="19" name="Straight Arrow Connector 18"/>
          <p:cNvCxnSpPr/>
          <p:nvPr/>
        </p:nvCxnSpPr>
        <p:spPr>
          <a:xfrm rot="5400000">
            <a:off x="1358084" y="4142586"/>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85918" y="4000504"/>
            <a:ext cx="405880" cy="369332"/>
          </a:xfrm>
          <a:prstGeom prst="rect">
            <a:avLst/>
          </a:prstGeom>
          <a:noFill/>
        </p:spPr>
        <p:txBody>
          <a:bodyPr wrap="none" rtlCol="0">
            <a:spAutoFit/>
          </a:bodyPr>
          <a:lstStyle/>
          <a:p>
            <a:r>
              <a:rPr lang="en-GB" dirty="0" smtClean="0"/>
              <a:t>v1</a:t>
            </a:r>
            <a:endParaRPr lang="en-GB" dirty="0"/>
          </a:p>
        </p:txBody>
      </p:sp>
      <p:sp>
        <p:nvSpPr>
          <p:cNvPr id="23" name="Oval 22"/>
          <p:cNvSpPr/>
          <p:nvPr/>
        </p:nvSpPr>
        <p:spPr>
          <a:xfrm>
            <a:off x="2571736" y="5572140"/>
            <a:ext cx="857256"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143108" y="6429396"/>
            <a:ext cx="1658949" cy="261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Floor</a:t>
            </a:r>
            <a:endParaRPr lang="en-GB" dirty="0"/>
          </a:p>
        </p:txBody>
      </p:sp>
      <p:cxnSp>
        <p:nvCxnSpPr>
          <p:cNvPr id="27" name="Straight Arrow Connector 26"/>
          <p:cNvCxnSpPr/>
          <p:nvPr/>
        </p:nvCxnSpPr>
        <p:spPr>
          <a:xfrm rot="5400000">
            <a:off x="3215472" y="5928536"/>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643306" y="5786454"/>
            <a:ext cx="742511" cy="369332"/>
          </a:xfrm>
          <a:prstGeom prst="rect">
            <a:avLst/>
          </a:prstGeom>
          <a:noFill/>
        </p:spPr>
        <p:txBody>
          <a:bodyPr wrap="none" rtlCol="0">
            <a:spAutoFit/>
          </a:bodyPr>
          <a:lstStyle/>
          <a:p>
            <a:r>
              <a:rPr lang="en-GB" dirty="0" smtClean="0"/>
              <a:t>v1+v2</a:t>
            </a:r>
            <a:endParaRPr lang="en-GB" dirty="0"/>
          </a:p>
        </p:txBody>
      </p:sp>
      <p:sp>
        <p:nvSpPr>
          <p:cNvPr id="29" name="Oval 28"/>
          <p:cNvSpPr/>
          <p:nvPr/>
        </p:nvSpPr>
        <p:spPr>
          <a:xfrm>
            <a:off x="5000628" y="5548351"/>
            <a:ext cx="857256"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4572000" y="6405607"/>
            <a:ext cx="1658949" cy="261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Floor</a:t>
            </a:r>
            <a:endParaRPr lang="en-GB" dirty="0"/>
          </a:p>
        </p:txBody>
      </p:sp>
      <p:cxnSp>
        <p:nvCxnSpPr>
          <p:cNvPr id="31" name="Straight Arrow Connector 30"/>
          <p:cNvCxnSpPr/>
          <p:nvPr/>
        </p:nvCxnSpPr>
        <p:spPr>
          <a:xfrm rot="5400000" flipH="1" flipV="1">
            <a:off x="5680083" y="5940466"/>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72198" y="5762665"/>
            <a:ext cx="1003801" cy="369332"/>
          </a:xfrm>
          <a:prstGeom prst="rect">
            <a:avLst/>
          </a:prstGeom>
          <a:noFill/>
        </p:spPr>
        <p:txBody>
          <a:bodyPr wrap="none" rtlCol="0">
            <a:spAutoFit/>
          </a:bodyPr>
          <a:lstStyle/>
          <a:p>
            <a:r>
              <a:rPr lang="en-GB" dirty="0" smtClean="0"/>
              <a:t>K(v1+v2)</a:t>
            </a:r>
          </a:p>
        </p:txBody>
      </p:sp>
      <p:sp>
        <p:nvSpPr>
          <p:cNvPr id="34" name="Oval 33"/>
          <p:cNvSpPr/>
          <p:nvPr/>
        </p:nvSpPr>
        <p:spPr>
          <a:xfrm>
            <a:off x="6572264" y="3857628"/>
            <a:ext cx="857256"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6143636" y="4714884"/>
            <a:ext cx="1658949" cy="261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Floor</a:t>
            </a:r>
            <a:endParaRPr lang="en-GB" dirty="0"/>
          </a:p>
        </p:txBody>
      </p:sp>
      <p:cxnSp>
        <p:nvCxnSpPr>
          <p:cNvPr id="36" name="Straight Arrow Connector 35"/>
          <p:cNvCxnSpPr/>
          <p:nvPr/>
        </p:nvCxnSpPr>
        <p:spPr>
          <a:xfrm rot="5400000" flipH="1" flipV="1">
            <a:off x="7751785" y="4821247"/>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072462" y="4714884"/>
            <a:ext cx="405880" cy="369332"/>
          </a:xfrm>
          <a:prstGeom prst="rect">
            <a:avLst/>
          </a:prstGeom>
          <a:noFill/>
        </p:spPr>
        <p:txBody>
          <a:bodyPr wrap="none" rtlCol="0">
            <a:spAutoFit/>
          </a:bodyPr>
          <a:lstStyle/>
          <a:p>
            <a:r>
              <a:rPr lang="en-GB" dirty="0" smtClean="0"/>
              <a:t>v2</a:t>
            </a:r>
            <a:endParaRPr lang="en-GB" dirty="0"/>
          </a:p>
        </p:txBody>
      </p:sp>
      <p:cxnSp>
        <p:nvCxnSpPr>
          <p:cNvPr id="38" name="Straight Arrow Connector 37"/>
          <p:cNvCxnSpPr/>
          <p:nvPr/>
        </p:nvCxnSpPr>
        <p:spPr>
          <a:xfrm rot="5400000" flipH="1" flipV="1">
            <a:off x="7203848" y="4274898"/>
            <a:ext cx="714380" cy="227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643834" y="4071942"/>
            <a:ext cx="1340432" cy="369332"/>
          </a:xfrm>
          <a:prstGeom prst="rect">
            <a:avLst/>
          </a:prstGeom>
          <a:noFill/>
        </p:spPr>
        <p:txBody>
          <a:bodyPr wrap="none" rtlCol="0">
            <a:spAutoFit/>
          </a:bodyPr>
          <a:lstStyle/>
          <a:p>
            <a:r>
              <a:rPr lang="en-GB" dirty="0" smtClean="0"/>
              <a:t>K(v1+v2)+v2</a:t>
            </a:r>
            <a:endParaRPr lang="en-GB" dirty="0"/>
          </a:p>
        </p:txBody>
      </p:sp>
      <p:sp>
        <p:nvSpPr>
          <p:cNvPr id="41" name="TextBox 40"/>
          <p:cNvSpPr txBox="1"/>
          <p:nvPr/>
        </p:nvSpPr>
        <p:spPr>
          <a:xfrm>
            <a:off x="214282" y="6000768"/>
            <a:ext cx="1735988" cy="646331"/>
          </a:xfrm>
          <a:prstGeom prst="rect">
            <a:avLst/>
          </a:prstGeom>
          <a:noFill/>
        </p:spPr>
        <p:txBody>
          <a:bodyPr wrap="none" rtlCol="0">
            <a:spAutoFit/>
          </a:bodyPr>
          <a:lstStyle/>
          <a:p>
            <a:r>
              <a:rPr lang="en-GB" dirty="0" smtClean="0"/>
              <a:t>Reference frame</a:t>
            </a:r>
          </a:p>
          <a:p>
            <a:r>
              <a:rPr lang="en-GB" dirty="0" smtClean="0"/>
              <a:t>of floor</a:t>
            </a:r>
            <a:endParaRPr lang="en-GB" dirty="0"/>
          </a:p>
        </p:txBody>
      </p:sp>
      <p:sp>
        <p:nvSpPr>
          <p:cNvPr id="42" name="TextBox 41"/>
          <p:cNvSpPr txBox="1"/>
          <p:nvPr/>
        </p:nvSpPr>
        <p:spPr>
          <a:xfrm>
            <a:off x="3428992" y="4071942"/>
            <a:ext cx="1735988" cy="646331"/>
          </a:xfrm>
          <a:prstGeom prst="rect">
            <a:avLst/>
          </a:prstGeom>
          <a:noFill/>
        </p:spPr>
        <p:txBody>
          <a:bodyPr wrap="none" rtlCol="0">
            <a:spAutoFit/>
          </a:bodyPr>
          <a:lstStyle/>
          <a:p>
            <a:r>
              <a:rPr lang="en-GB" dirty="0" smtClean="0"/>
              <a:t>Reference frame</a:t>
            </a:r>
          </a:p>
          <a:p>
            <a:r>
              <a:rPr lang="en-GB" dirty="0" smtClean="0"/>
              <a:t>of world</a:t>
            </a:r>
            <a:endParaRPr lang="en-GB" dirty="0"/>
          </a:p>
        </p:txBody>
      </p:sp>
      <p:cxnSp>
        <p:nvCxnSpPr>
          <p:cNvPr id="44" name="Straight Connector 43"/>
          <p:cNvCxnSpPr/>
          <p:nvPr/>
        </p:nvCxnSpPr>
        <p:spPr>
          <a:xfrm flipV="1">
            <a:off x="214282" y="5286388"/>
            <a:ext cx="8501122" cy="7143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 Levels</a:t>
            </a:r>
            <a:endParaRPr lang="en-GB" dirty="0"/>
          </a:p>
        </p:txBody>
      </p:sp>
      <p:sp>
        <p:nvSpPr>
          <p:cNvPr id="3" name="Content Placeholder 2"/>
          <p:cNvSpPr>
            <a:spLocks noGrp="1"/>
          </p:cNvSpPr>
          <p:nvPr>
            <p:ph idx="1"/>
          </p:nvPr>
        </p:nvSpPr>
        <p:spPr/>
        <p:txBody>
          <a:bodyPr>
            <a:normAutofit/>
          </a:bodyPr>
          <a:lstStyle/>
          <a:p>
            <a:r>
              <a:rPr lang="en-GB" sz="2800" dirty="0" smtClean="0"/>
              <a:t>The Java ticks have made it very clear that there is a wide variety of programming experience at IA</a:t>
            </a:r>
          </a:p>
          <a:p>
            <a:pPr lvl="1"/>
            <a:r>
              <a:rPr lang="en-GB" sz="2400" dirty="0" smtClean="0"/>
              <a:t>That’s why we’ve moved to Java </a:t>
            </a:r>
            <a:r>
              <a:rPr lang="en-GB" sz="2400" dirty="0" err="1" smtClean="0"/>
              <a:t>practicals</a:t>
            </a:r>
            <a:endParaRPr lang="en-GB" sz="2400" dirty="0" smtClean="0"/>
          </a:p>
          <a:p>
            <a:pPr lvl="1"/>
            <a:r>
              <a:rPr lang="en-GB" sz="2400" dirty="0" smtClean="0"/>
              <a:t>But I can’t really do Lecture*s!</a:t>
            </a:r>
          </a:p>
          <a:p>
            <a:r>
              <a:rPr lang="en-GB" sz="2800" dirty="0" smtClean="0"/>
              <a:t>If you’re a Java god</a:t>
            </a:r>
          </a:p>
          <a:p>
            <a:pPr lvl="1"/>
            <a:r>
              <a:rPr lang="en-GB" sz="2400" dirty="0" smtClean="0"/>
              <a:t>You might find some of the coding stuff easy, but </a:t>
            </a:r>
            <a:r>
              <a:rPr lang="en-GB" sz="2400" i="1" dirty="0" smtClean="0"/>
              <a:t>hopefully</a:t>
            </a:r>
            <a:r>
              <a:rPr lang="en-GB" sz="2400" dirty="0" smtClean="0"/>
              <a:t> the example matter will keep you interested</a:t>
            </a:r>
          </a:p>
          <a:p>
            <a:pPr lvl="1"/>
            <a:r>
              <a:rPr lang="en-GB" sz="2400" dirty="0" smtClean="0"/>
              <a:t>Try to spot where I’ve cut coding corners for the sake of giving short lectures... and try fixing them!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Try it...</a:t>
            </a:r>
            <a:endParaRPr lang="en-GB" dirty="0"/>
          </a:p>
        </p:txBody>
      </p:sp>
      <p:pic>
        <p:nvPicPr>
          <p:cNvPr id="27650" name="Picture 2"/>
          <p:cNvPicPr>
            <a:picLocks noChangeAspect="1" noChangeArrowheads="1"/>
          </p:cNvPicPr>
          <p:nvPr/>
        </p:nvPicPr>
        <p:blipFill>
          <a:blip r:embed="rId2"/>
          <a:srcRect r="86834" b="45193"/>
          <a:stretch>
            <a:fillRect/>
          </a:stretch>
        </p:blipFill>
        <p:spPr bwMode="auto">
          <a:xfrm>
            <a:off x="3714744" y="1500174"/>
            <a:ext cx="1404000" cy="4285895"/>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Parting words...</a:t>
            </a:r>
            <a:endParaRPr lang="en-GB" dirty="0"/>
          </a:p>
        </p:txBody>
      </p:sp>
      <p:sp>
        <p:nvSpPr>
          <p:cNvPr id="4" name="Rectangle 3"/>
          <p:cNvSpPr/>
          <p:nvPr/>
        </p:nvSpPr>
        <p:spPr>
          <a:xfrm>
            <a:off x="785786" y="2000240"/>
            <a:ext cx="7429552" cy="2308324"/>
          </a:xfrm>
          <a:prstGeom prst="rect">
            <a:avLst/>
          </a:prstGeom>
        </p:spPr>
        <p:txBody>
          <a:bodyPr wrap="square">
            <a:spAutoFit/>
          </a:bodyPr>
          <a:lstStyle/>
          <a:p>
            <a:r>
              <a:rPr lang="en-GB" sz="2400" i="1" dirty="0" smtClean="0"/>
              <a:t>“Finally, we must admit that a model may confirm our biases and support incorrect intuitions. Therefore, models are most useful when they are used to challenge existing formulations, rather than to validate or verify them. Any scientist who is asked to use a model to verify or validate a predetermined result should be suspicious.”</a:t>
            </a:r>
            <a:endParaRPr lang="en-GB" sz="2400" i="1" dirty="0"/>
          </a:p>
        </p:txBody>
      </p:sp>
      <p:sp>
        <p:nvSpPr>
          <p:cNvPr id="5" name="Rectangle 4"/>
          <p:cNvSpPr/>
          <p:nvPr/>
        </p:nvSpPr>
        <p:spPr>
          <a:xfrm>
            <a:off x="4000496" y="4929198"/>
            <a:ext cx="4572000" cy="892552"/>
          </a:xfrm>
          <a:prstGeom prst="rect">
            <a:avLst/>
          </a:prstGeom>
        </p:spPr>
        <p:txBody>
          <a:bodyPr>
            <a:spAutoFit/>
          </a:bodyPr>
          <a:lstStyle/>
          <a:p>
            <a:r>
              <a:rPr lang="en-GB" sz="1400" i="1" dirty="0" smtClean="0"/>
              <a:t>Verification, Validation, and Confirmation of</a:t>
            </a:r>
          </a:p>
          <a:p>
            <a:r>
              <a:rPr lang="en-GB" sz="1400" i="1" dirty="0" smtClean="0"/>
              <a:t>Numerical Models in the Earth Sciences.</a:t>
            </a:r>
          </a:p>
          <a:p>
            <a:r>
              <a:rPr lang="en-GB" sz="1100" dirty="0" smtClean="0"/>
              <a:t>Science, 1994, Vol. 263, 5147</a:t>
            </a:r>
          </a:p>
          <a:p>
            <a:r>
              <a:rPr lang="en-GB" sz="1100" dirty="0" smtClean="0"/>
              <a:t>Naomi </a:t>
            </a:r>
            <a:r>
              <a:rPr lang="en-GB" sz="1100" dirty="0" err="1" smtClean="0"/>
              <a:t>Oreskes</a:t>
            </a:r>
            <a:r>
              <a:rPr lang="en-GB" sz="1100" dirty="0" smtClean="0"/>
              <a:t>, Kristin </a:t>
            </a:r>
            <a:r>
              <a:rPr lang="en-GB" sz="1100" dirty="0" err="1" smtClean="0"/>
              <a:t>Shrader-Frechette</a:t>
            </a:r>
            <a:r>
              <a:rPr lang="en-GB" sz="1100" dirty="0" smtClean="0"/>
              <a:t>, Kenneth </a:t>
            </a:r>
            <a:r>
              <a:rPr lang="en-GB" sz="1100" dirty="0" err="1" smtClean="0"/>
              <a:t>Belitz</a:t>
            </a:r>
            <a:endParaRPr lang="en-GB"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Examples</a:t>
            </a:r>
            <a:endParaRPr lang="en-GB" dirty="0"/>
          </a:p>
        </p:txBody>
      </p:sp>
      <p:sp>
        <p:nvSpPr>
          <p:cNvPr id="3" name="Content Placeholder 2"/>
          <p:cNvSpPr>
            <a:spLocks noGrp="1"/>
          </p:cNvSpPr>
          <p:nvPr>
            <p:ph idx="1"/>
          </p:nvPr>
        </p:nvSpPr>
        <p:spPr/>
        <p:txBody>
          <a:bodyPr/>
          <a:lstStyle/>
          <a:p>
            <a:r>
              <a:rPr lang="en-GB" sz="2800" dirty="0" smtClean="0"/>
              <a:t>Don’t take them too seriously</a:t>
            </a:r>
          </a:p>
          <a:p>
            <a:pPr lvl="1"/>
            <a:r>
              <a:rPr lang="en-GB" sz="2400" dirty="0" smtClean="0"/>
              <a:t>The code is meant to be short and readable, emphasising specific points.  It is </a:t>
            </a:r>
            <a:r>
              <a:rPr lang="en-GB" sz="2400" i="1" dirty="0" smtClean="0"/>
              <a:t>not</a:t>
            </a:r>
            <a:r>
              <a:rPr lang="en-GB" sz="2400" dirty="0" smtClean="0"/>
              <a:t> perfect.</a:t>
            </a:r>
          </a:p>
          <a:p>
            <a:pPr lvl="1"/>
            <a:r>
              <a:rPr lang="en-GB" sz="2400" dirty="0" smtClean="0"/>
              <a:t>There are deliberate bugs </a:t>
            </a:r>
            <a:r>
              <a:rPr lang="en-GB" sz="2400" i="1" dirty="0" smtClean="0"/>
              <a:t>(for clarity: </a:t>
            </a:r>
            <a:r>
              <a:rPr lang="en-GB" sz="2400" b="1" i="1" dirty="0" smtClean="0"/>
              <a:t>all</a:t>
            </a:r>
            <a:r>
              <a:rPr lang="en-GB" sz="2400" i="1" dirty="0" smtClean="0"/>
              <a:t> of my bugs are deliberate) ;-)</a:t>
            </a:r>
          </a:p>
          <a:p>
            <a:pPr lvl="1"/>
            <a:r>
              <a:rPr lang="en-GB" sz="2400" dirty="0" smtClean="0"/>
              <a:t>You won’t always see error checking, exceptions, etc where there should be some.  This is just to make the code more readable in lectures.</a:t>
            </a:r>
          </a:p>
          <a:p>
            <a:pPr lvl="1"/>
            <a:r>
              <a:rPr lang="en-GB" sz="2400" dirty="0" smtClean="0"/>
              <a:t>Similarly there won’t always be time to follow through the whole design process.</a:t>
            </a:r>
          </a:p>
          <a:p>
            <a:pPr lvl="1"/>
            <a:r>
              <a:rPr lang="en-GB" sz="2400" dirty="0" smtClean="0"/>
              <a:t>It would be a </a:t>
            </a:r>
            <a:r>
              <a:rPr lang="en-GB" sz="2400" i="1" dirty="0" smtClean="0"/>
              <a:t>very</a:t>
            </a:r>
            <a:r>
              <a:rPr lang="en-GB" sz="2400" dirty="0" smtClean="0"/>
              <a:t> valuable exercise to take the code and improve it in some way.</a:t>
            </a:r>
          </a:p>
          <a:p>
            <a:pPr lvl="2"/>
            <a:r>
              <a:rPr lang="en-GB" sz="2000" dirty="0" smtClean="0"/>
              <a:t>See the exercise sheet</a:t>
            </a:r>
          </a:p>
          <a:p>
            <a:pPr lvl="1"/>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the code</a:t>
            </a:r>
            <a:endParaRPr lang="en-GB" dirty="0"/>
          </a:p>
        </p:txBody>
      </p:sp>
      <p:sp>
        <p:nvSpPr>
          <p:cNvPr id="3" name="Content Placeholder 2"/>
          <p:cNvSpPr>
            <a:spLocks noGrp="1"/>
          </p:cNvSpPr>
          <p:nvPr>
            <p:ph idx="1"/>
          </p:nvPr>
        </p:nvSpPr>
        <p:spPr/>
        <p:txBody>
          <a:bodyPr/>
          <a:lstStyle/>
          <a:p>
            <a:r>
              <a:rPr lang="en-GB" dirty="0" smtClean="0"/>
              <a:t>I encourage you to get the code and play with/improve it</a:t>
            </a:r>
          </a:p>
          <a:p>
            <a:r>
              <a:rPr lang="en-GB" dirty="0" smtClean="0"/>
              <a:t>It’s the best way to learn</a:t>
            </a:r>
          </a:p>
          <a:p>
            <a:r>
              <a:rPr lang="en-GB" dirty="0" smtClean="0"/>
              <a:t>After each lecture I will post the relevant code on the course website</a:t>
            </a:r>
            <a:br>
              <a:rPr lang="en-GB" dirty="0" smtClean="0"/>
            </a:br>
            <a:r>
              <a:rPr lang="en-GB" dirty="0" smtClean="0"/>
              <a:t/>
            </a:r>
            <a:br>
              <a:rPr lang="en-GB" dirty="0" smtClean="0"/>
            </a:br>
            <a:r>
              <a:rPr lang="en-GB" b="1" dirty="0" smtClean="0">
                <a:solidFill>
                  <a:srgbClr val="FF0000"/>
                </a:solidFill>
              </a:rPr>
              <a:t>http://www.cl.cam.ac.uk/teaching/0809/ProgMethod</a:t>
            </a:r>
            <a:r>
              <a:rPr lang="en-GB" b="1" dirty="0" smtClean="0">
                <a:solidFill>
                  <a:srgbClr val="FF0000"/>
                </a:solidFill>
              </a:rPr>
              <a:t>/</a:t>
            </a:r>
            <a:br>
              <a:rPr lang="en-GB" b="1" dirty="0" smtClean="0">
                <a:solidFill>
                  <a:srgbClr val="FF0000"/>
                </a:solidFill>
              </a:rPr>
            </a:br>
            <a:endParaRPr lang="en-GB" b="1" dirty="0" smtClean="0">
              <a:solidFill>
                <a:srgbClr val="FF0000"/>
              </a:solidFill>
            </a:endParaRPr>
          </a:p>
          <a:p>
            <a:r>
              <a:rPr lang="en-GB" dirty="0" smtClean="0"/>
              <a:t>You will also find the examples sheet there...</a:t>
            </a:r>
            <a:endParaRPr lang="en-GB"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start...</a:t>
            </a:r>
            <a:endParaRPr lang="en-GB" dirty="0"/>
          </a:p>
        </p:txBody>
      </p:sp>
      <p:sp>
        <p:nvSpPr>
          <p:cNvPr id="3" name="Content Placeholder 2"/>
          <p:cNvSpPr>
            <a:spLocks noGrp="1"/>
          </p:cNvSpPr>
          <p:nvPr>
            <p:ph idx="1"/>
          </p:nvPr>
        </p:nvSpPr>
        <p:spPr/>
        <p:txBody>
          <a:bodyPr/>
          <a:lstStyle/>
          <a:p>
            <a:r>
              <a:rPr lang="en-GB" dirty="0" smtClean="0"/>
              <a:t>Our first example is especially for the </a:t>
            </a:r>
            <a:r>
              <a:rPr lang="en-GB" dirty="0" err="1" smtClean="0"/>
              <a:t>NatScis</a:t>
            </a:r>
            <a:r>
              <a:rPr lang="en-GB" dirty="0" smtClean="0"/>
              <a:t> here</a:t>
            </a:r>
          </a:p>
          <a:p>
            <a:pPr lvl="1"/>
            <a:r>
              <a:rPr lang="en-GB" dirty="0" smtClean="0"/>
              <a:t>Not sure how Java is going to help you in the future?</a:t>
            </a:r>
          </a:p>
          <a:p>
            <a:pPr lvl="1"/>
            <a:r>
              <a:rPr lang="en-GB" dirty="0" smtClean="0"/>
              <a:t>Can’t see why CS is part of the NST?</a:t>
            </a:r>
          </a:p>
          <a:p>
            <a:pPr lvl="1">
              <a:buNone/>
            </a:pPr>
            <a:endParaRPr lang="en-GB" dirty="0" smtClean="0"/>
          </a:p>
          <a:p>
            <a:r>
              <a:rPr lang="en-GB" dirty="0" smtClean="0"/>
              <a:t>We’re going to make a simulation of a bouncing ball</a:t>
            </a:r>
          </a:p>
          <a:p>
            <a:pPr lvl="1"/>
            <a:r>
              <a:rPr lang="en-GB" dirty="0" smtClean="0"/>
              <a:t>Sounds trivial, but it’s actually quite interesting</a:t>
            </a:r>
          </a:p>
          <a:p>
            <a:pPr lvl="1"/>
            <a:r>
              <a:rPr lang="en-GB" dirty="0" smtClean="0"/>
              <a:t>The actual physics we will use is really basic</a:t>
            </a:r>
          </a:p>
          <a:p>
            <a:pPr lvl="1"/>
            <a:r>
              <a:rPr lang="en-GB" dirty="0" smtClean="0"/>
              <a:t>The physics is </a:t>
            </a:r>
            <a:r>
              <a:rPr lang="en-GB" i="1" u="sng" dirty="0" smtClean="0"/>
              <a:t>not</a:t>
            </a:r>
            <a:r>
              <a:rPr lang="en-GB" dirty="0" smtClean="0"/>
              <a:t> examinable!</a:t>
            </a:r>
          </a:p>
          <a:p>
            <a:pPr lvl="2"/>
            <a:r>
              <a:rPr lang="en-GB" dirty="0" smtClean="0"/>
              <a:t>But we do need to review it to understand the code</a:t>
            </a:r>
            <a:endParaRPr lang="en-GB" dirty="0"/>
          </a:p>
        </p:txBody>
      </p:sp>
      <p:sp>
        <p:nvSpPr>
          <p:cNvPr id="4" name="Oval 3"/>
          <p:cNvSpPr/>
          <p:nvPr/>
        </p:nvSpPr>
        <p:spPr>
          <a:xfrm>
            <a:off x="7358082" y="1785926"/>
            <a:ext cx="1643074" cy="150019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7358082" y="2357430"/>
            <a:ext cx="1643074" cy="150019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7358082" y="2928934"/>
            <a:ext cx="1643074" cy="150019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358082" y="3500438"/>
            <a:ext cx="1643074" cy="150019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Setup</a:t>
            </a:r>
            <a:endParaRPr lang="en-GB" dirty="0"/>
          </a:p>
        </p:txBody>
      </p:sp>
      <p:sp>
        <p:nvSpPr>
          <p:cNvPr id="3" name="Content Placeholder 2"/>
          <p:cNvSpPr>
            <a:spLocks noGrp="1"/>
          </p:cNvSpPr>
          <p:nvPr>
            <p:ph idx="1"/>
          </p:nvPr>
        </p:nvSpPr>
        <p:spPr>
          <a:xfrm>
            <a:off x="457200" y="4857760"/>
            <a:ext cx="8229600" cy="1571636"/>
          </a:xfrm>
        </p:spPr>
        <p:txBody>
          <a:bodyPr/>
          <a:lstStyle/>
          <a:p>
            <a:r>
              <a:rPr lang="en-GB" dirty="0" smtClean="0"/>
              <a:t>One dimensional motion (yes, I’m lazy)</a:t>
            </a:r>
          </a:p>
          <a:p>
            <a:r>
              <a:rPr lang="en-GB" dirty="0" smtClean="0"/>
              <a:t>Drop the ball from a height</a:t>
            </a:r>
          </a:p>
          <a:p>
            <a:r>
              <a:rPr lang="en-GB" dirty="0" smtClean="0"/>
              <a:t>Simulate what happens</a:t>
            </a:r>
            <a:endParaRPr lang="en-GB" dirty="0"/>
          </a:p>
        </p:txBody>
      </p:sp>
      <p:sp>
        <p:nvSpPr>
          <p:cNvPr id="4" name="Oval 3"/>
          <p:cNvSpPr/>
          <p:nvPr/>
        </p:nvSpPr>
        <p:spPr>
          <a:xfrm>
            <a:off x="3571868" y="928670"/>
            <a:ext cx="1285884" cy="128588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857488" y="3571876"/>
            <a:ext cx="271464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Floor</a:t>
            </a:r>
            <a:endParaRPr lang="en-GB" dirty="0"/>
          </a:p>
        </p:txBody>
      </p:sp>
      <p:sp>
        <p:nvSpPr>
          <p:cNvPr id="6" name="Down Arrow 5"/>
          <p:cNvSpPr/>
          <p:nvPr/>
        </p:nvSpPr>
        <p:spPr>
          <a:xfrm>
            <a:off x="3929058" y="2428868"/>
            <a:ext cx="500066"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Physics</a:t>
            </a:r>
            <a:endParaRPr lang="en-GB" dirty="0"/>
          </a:p>
        </p:txBody>
      </p:sp>
      <p:sp>
        <p:nvSpPr>
          <p:cNvPr id="3" name="Content Placeholder 2"/>
          <p:cNvSpPr>
            <a:spLocks noGrp="1"/>
          </p:cNvSpPr>
          <p:nvPr>
            <p:ph idx="1"/>
          </p:nvPr>
        </p:nvSpPr>
        <p:spPr/>
        <p:txBody>
          <a:bodyPr/>
          <a:lstStyle/>
          <a:p>
            <a:r>
              <a:rPr lang="en-GB" dirty="0" smtClean="0"/>
              <a:t>When the ball hits the surface with speed </a:t>
            </a:r>
            <a:r>
              <a:rPr lang="en-GB" dirty="0" smtClean="0">
                <a:solidFill>
                  <a:srgbClr val="FF0000"/>
                </a:solidFill>
              </a:rPr>
              <a:t>v</a:t>
            </a:r>
            <a:r>
              <a:rPr lang="en-GB" dirty="0" smtClean="0"/>
              <a:t>, it bounces up with speed </a:t>
            </a:r>
            <a:r>
              <a:rPr lang="en-GB" dirty="0" err="1" smtClean="0">
                <a:solidFill>
                  <a:srgbClr val="FF0000"/>
                </a:solidFill>
              </a:rPr>
              <a:t>Kv</a:t>
            </a:r>
            <a:r>
              <a:rPr lang="en-GB" dirty="0" smtClean="0"/>
              <a:t>, where K is the coefficient of restitution</a:t>
            </a:r>
          </a:p>
          <a:p>
            <a:pPr lvl="1"/>
            <a:r>
              <a:rPr lang="en-GB" dirty="0" smtClean="0"/>
              <a:t>K lies between 0 and 1 of course</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smtClean="0"/>
          </a:p>
          <a:p>
            <a:r>
              <a:rPr lang="en-GB" dirty="0" smtClean="0"/>
              <a:t>The only other thing that acts is gravity</a:t>
            </a:r>
            <a:endParaRPr lang="en-GB" dirty="0"/>
          </a:p>
        </p:txBody>
      </p:sp>
      <p:sp>
        <p:nvSpPr>
          <p:cNvPr id="4" name="Oval 3"/>
          <p:cNvSpPr/>
          <p:nvPr/>
        </p:nvSpPr>
        <p:spPr>
          <a:xfrm>
            <a:off x="1500166" y="2214554"/>
            <a:ext cx="1285884" cy="128588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85786" y="3500438"/>
            <a:ext cx="271464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Floor</a:t>
            </a:r>
            <a:endParaRPr lang="en-GB" dirty="0"/>
          </a:p>
        </p:txBody>
      </p:sp>
      <p:sp>
        <p:nvSpPr>
          <p:cNvPr id="6" name="Down Arrow 5"/>
          <p:cNvSpPr/>
          <p:nvPr/>
        </p:nvSpPr>
        <p:spPr>
          <a:xfrm>
            <a:off x="2857488" y="2285992"/>
            <a:ext cx="1214446" cy="1143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a:t>
            </a:r>
            <a:endParaRPr lang="en-GB" dirty="0"/>
          </a:p>
        </p:txBody>
      </p:sp>
      <p:sp>
        <p:nvSpPr>
          <p:cNvPr id="7" name="Oval 6"/>
          <p:cNvSpPr/>
          <p:nvPr/>
        </p:nvSpPr>
        <p:spPr>
          <a:xfrm>
            <a:off x="5429256" y="2214554"/>
            <a:ext cx="1285884" cy="128588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714876" y="3500438"/>
            <a:ext cx="271464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Floor</a:t>
            </a:r>
            <a:endParaRPr lang="en-GB" dirty="0"/>
          </a:p>
        </p:txBody>
      </p:sp>
      <p:sp>
        <p:nvSpPr>
          <p:cNvPr id="10" name="Up Arrow 9"/>
          <p:cNvSpPr/>
          <p:nvPr/>
        </p:nvSpPr>
        <p:spPr>
          <a:xfrm>
            <a:off x="6858016" y="2428868"/>
            <a:ext cx="928694" cy="7858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Kv</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34249</TotalTime>
  <Words>2406</Words>
  <Application>Microsoft Office PowerPoint</Application>
  <PresentationFormat>On-screen Show (4:3)</PresentationFormat>
  <Paragraphs>421</Paragraphs>
  <Slides>41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7" baseType="lpstr">
      <vt:lpstr>Arial</vt:lpstr>
      <vt:lpstr>Century Gothic</vt:lpstr>
      <vt:lpstr>Wingdings</vt:lpstr>
      <vt:lpstr>Calibri</vt:lpstr>
      <vt:lpstr>Office Theme</vt:lpstr>
      <vt:lpstr>Equation</vt:lpstr>
      <vt:lpstr>Programming Methods Dr Robert Harle</vt:lpstr>
      <vt:lpstr>Programming Methods</vt:lpstr>
      <vt:lpstr>Programming Methods</vt:lpstr>
      <vt:lpstr>Different Levels</vt:lpstr>
      <vt:lpstr>The Examples</vt:lpstr>
      <vt:lpstr>Getting the code</vt:lpstr>
      <vt:lpstr>Let’s start...</vt:lpstr>
      <vt:lpstr>The Setup</vt:lpstr>
      <vt:lpstr>The Physics</vt:lpstr>
      <vt:lpstr>For the Physicists</vt:lpstr>
      <vt:lpstr>Identify the Classes</vt:lpstr>
      <vt:lpstr>Identify the Classes</vt:lpstr>
      <vt:lpstr>Vector2D.java</vt:lpstr>
      <vt:lpstr>Immutability</vt:lpstr>
      <vt:lpstr>Immutability...</vt:lpstr>
      <vt:lpstr>Ball.java</vt:lpstr>
      <vt:lpstr>There’s Never Enough Time...</vt:lpstr>
      <vt:lpstr>Where does the bounce come in?</vt:lpstr>
      <vt:lpstr>Alternatively...</vt:lpstr>
      <vt:lpstr>Back Tracking for the Bounce</vt:lpstr>
      <vt:lpstr>Cloning (Aside)</vt:lpstr>
      <vt:lpstr>Cloning (Aside)</vt:lpstr>
      <vt:lpstr>Cloning (Aside)</vt:lpstr>
      <vt:lpstr>Cloning (Aside)</vt:lpstr>
      <vt:lpstr>Cloning (Aside)</vt:lpstr>
      <vt:lpstr>Cloning (Aside)</vt:lpstr>
      <vt:lpstr>Cloning (Aside)</vt:lpstr>
      <vt:lpstr>Cloning Vector2D</vt:lpstr>
      <vt:lpstr>Cloning (Aside)</vt:lpstr>
      <vt:lpstr>Try it...</vt:lpstr>
      <vt:lpstr>NaN?</vt:lpstr>
      <vt:lpstr>What’s happening?</vt:lpstr>
      <vt:lpstr>The Fix</vt:lpstr>
      <vt:lpstr>Try it...</vt:lpstr>
      <vt:lpstr>Too easy?</vt:lpstr>
      <vt:lpstr>Alter the simulation</vt:lpstr>
      <vt:lpstr>Make the Floor Oscillate</vt:lpstr>
      <vt:lpstr>Make the Floor Oscillate</vt:lpstr>
      <vt:lpstr>Adjust the Simulation to Handle the Floor</vt:lpstr>
      <vt:lpstr>Try it...</vt:lpstr>
      <vt:lpstr>Parting words...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creator>Robert</dc:creator>
  <cp:lastModifiedBy>Robert</cp:lastModifiedBy>
  <cp:revision>3884</cp:revision>
  <dcterms:created xsi:type="dcterms:W3CDTF">2008-11-11T13:59:20Z</dcterms:created>
  <dcterms:modified xsi:type="dcterms:W3CDTF">2009-02-27T12:41:10Z</dcterms:modified>
</cp:coreProperties>
</file>