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303" r:id="rId2"/>
    <p:sldId id="285" r:id="rId3"/>
    <p:sldId id="258" r:id="rId4"/>
    <p:sldId id="311" r:id="rId5"/>
    <p:sldId id="288" r:id="rId6"/>
    <p:sldId id="299" r:id="rId7"/>
    <p:sldId id="304" r:id="rId8"/>
    <p:sldId id="306" r:id="rId9"/>
    <p:sldId id="310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3842" autoAdjust="0"/>
  </p:normalViewPr>
  <p:slideViewPr>
    <p:cSldViewPr snapToGrid="0">
      <p:cViewPr varScale="1">
        <p:scale>
          <a:sx n="115" d="100"/>
          <a:sy n="115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9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1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6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4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1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3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1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2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03D0-9EB3-425A-BCAD-289D47C4F3A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5429-8DC5-45E7-915C-E8B61CFBC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15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microsoft.com/office/2007/relationships/hdphoto" Target="../media/hdphoto6.wdp"/><Relationship Id="rId25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5.jpeg"/><Relationship Id="rId15" Type="http://schemas.microsoft.com/office/2007/relationships/hdphoto" Target="../media/hdphoto5.wdp"/><Relationship Id="rId23" Type="http://schemas.microsoft.com/office/2007/relationships/hdphoto" Target="../media/hdphoto7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4.jpe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0.wdp"/><Relationship Id="rId7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-scores.org/overviews/predictive-analytics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143000" y="2455111"/>
            <a:ext cx="6857731" cy="11021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300" spc="-1" dirty="0">
                <a:solidFill>
                  <a:srgbClr val="000000"/>
                </a:solidFill>
                <a:latin typeface="Calibri"/>
              </a:rPr>
              <a:t>The politics of data-driven governance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2171700" y="3771900"/>
            <a:ext cx="4800331" cy="131409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451"/>
              </a:spcBef>
            </a:pPr>
            <a:r>
              <a:rPr lang="en-GB" sz="2251" spc="-1" dirty="0">
                <a:solidFill>
                  <a:srgbClr val="8B8B8B"/>
                </a:solidFill>
                <a:latin typeface="Calibri"/>
              </a:rPr>
              <a:t>Lina Dencik @</a:t>
            </a:r>
            <a:r>
              <a:rPr lang="en-GB" sz="2251" spc="-1" dirty="0" err="1">
                <a:solidFill>
                  <a:srgbClr val="8B8B8B"/>
                </a:solidFill>
                <a:latin typeface="Calibri"/>
              </a:rPr>
              <a:t>LinaDencik</a:t>
            </a:r>
            <a:endParaRPr lang="en-GB" sz="2251" spc="-1" dirty="0">
              <a:solidFill>
                <a:srgbClr val="8B8B8B"/>
              </a:solidFill>
              <a:latin typeface="Calibri"/>
            </a:endParaRPr>
          </a:p>
          <a:p>
            <a:pPr algn="ctr">
              <a:spcBef>
                <a:spcPts val="451"/>
              </a:spcBef>
            </a:pPr>
            <a:r>
              <a:rPr lang="en-GB" sz="2400" spc="-1" dirty="0">
                <a:solidFill>
                  <a:srgbClr val="8B8B8B"/>
                </a:solidFill>
                <a:latin typeface="Calibri"/>
              </a:rPr>
              <a:t>Data Justice Lab @</a:t>
            </a:r>
            <a:r>
              <a:rPr lang="en-GB" sz="2400" spc="-1" dirty="0" err="1">
                <a:solidFill>
                  <a:srgbClr val="8B8B8B"/>
                </a:solidFill>
                <a:latin typeface="Calibri"/>
              </a:rPr>
              <a:t>DataJusticeLab</a:t>
            </a:r>
            <a:endParaRPr lang="en-GB" sz="2400" spc="-1" dirty="0">
              <a:latin typeface="Arial"/>
            </a:endParaRPr>
          </a:p>
          <a:p>
            <a:pPr algn="ctr">
              <a:spcBef>
                <a:spcPts val="481"/>
              </a:spcBef>
            </a:pPr>
            <a:r>
              <a:rPr lang="en-GB" sz="2400" spc="-1" dirty="0">
                <a:solidFill>
                  <a:srgbClr val="8B8B8B"/>
                </a:solidFill>
                <a:latin typeface="Calibri"/>
              </a:rPr>
              <a:t>Cardiff University, UK</a:t>
            </a:r>
            <a:endParaRPr lang="en-GB" sz="2400" spc="-1" dirty="0">
              <a:latin typeface="Arial"/>
            </a:endParaRPr>
          </a:p>
          <a:p>
            <a:pPr algn="ctr">
              <a:spcBef>
                <a:spcPts val="481"/>
              </a:spcBef>
            </a:pPr>
            <a:endParaRPr lang="en-GB" sz="2400" spc="-1" dirty="0"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2"/>
          <a:stretch/>
        </p:blipFill>
        <p:spPr>
          <a:xfrm>
            <a:off x="794015" y="1250641"/>
            <a:ext cx="1522800" cy="7044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1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143000" y="2455111"/>
            <a:ext cx="6857731" cy="11021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300" spc="-1" dirty="0">
                <a:solidFill>
                  <a:srgbClr val="000000"/>
                </a:solidFill>
                <a:latin typeface="Calibri"/>
              </a:rPr>
              <a:t>The politics of data-driven governance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2171700" y="3771900"/>
            <a:ext cx="4800331" cy="131409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451"/>
              </a:spcBef>
            </a:pPr>
            <a:r>
              <a:rPr lang="en-GB" sz="2251" spc="-1" dirty="0">
                <a:solidFill>
                  <a:srgbClr val="8B8B8B"/>
                </a:solidFill>
                <a:latin typeface="Calibri"/>
              </a:rPr>
              <a:t>Lina Dencik @</a:t>
            </a:r>
            <a:r>
              <a:rPr lang="en-GB" sz="2251" spc="-1" dirty="0" err="1">
                <a:solidFill>
                  <a:srgbClr val="8B8B8B"/>
                </a:solidFill>
                <a:latin typeface="Calibri"/>
              </a:rPr>
              <a:t>LinaDencik</a:t>
            </a:r>
            <a:endParaRPr lang="en-GB" sz="2251" spc="-1" dirty="0">
              <a:solidFill>
                <a:srgbClr val="8B8B8B"/>
              </a:solidFill>
              <a:latin typeface="Calibri"/>
            </a:endParaRPr>
          </a:p>
          <a:p>
            <a:pPr algn="ctr">
              <a:spcBef>
                <a:spcPts val="451"/>
              </a:spcBef>
            </a:pPr>
            <a:r>
              <a:rPr lang="en-GB" sz="2400" spc="-1" dirty="0">
                <a:solidFill>
                  <a:srgbClr val="8B8B8B"/>
                </a:solidFill>
                <a:latin typeface="Calibri"/>
              </a:rPr>
              <a:t>Data Justice Lab @</a:t>
            </a:r>
            <a:r>
              <a:rPr lang="en-GB" sz="2400" spc="-1" dirty="0" err="1">
                <a:solidFill>
                  <a:srgbClr val="8B8B8B"/>
                </a:solidFill>
                <a:latin typeface="Calibri"/>
              </a:rPr>
              <a:t>DataJusticeLab</a:t>
            </a:r>
            <a:endParaRPr lang="en-GB" sz="2400" spc="-1" dirty="0">
              <a:latin typeface="Arial"/>
            </a:endParaRPr>
          </a:p>
          <a:p>
            <a:pPr algn="ctr">
              <a:spcBef>
                <a:spcPts val="481"/>
              </a:spcBef>
            </a:pPr>
            <a:r>
              <a:rPr lang="en-GB" sz="2400" spc="-1" dirty="0">
                <a:solidFill>
                  <a:srgbClr val="8B8B8B"/>
                </a:solidFill>
                <a:latin typeface="Calibri"/>
              </a:rPr>
              <a:t>Cardiff University, UK</a:t>
            </a:r>
            <a:endParaRPr lang="en-GB" sz="2400" spc="-1" dirty="0">
              <a:latin typeface="Arial"/>
            </a:endParaRPr>
          </a:p>
          <a:p>
            <a:pPr algn="ctr">
              <a:spcBef>
                <a:spcPts val="481"/>
              </a:spcBef>
            </a:pPr>
            <a:endParaRPr lang="en-GB" sz="2400" spc="-1" dirty="0"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2"/>
          <a:stretch/>
        </p:blipFill>
        <p:spPr>
          <a:xfrm>
            <a:off x="794015" y="1250641"/>
            <a:ext cx="1522800" cy="7044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6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469570-1154-453A-943A-552603D04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36" y="3077837"/>
            <a:ext cx="598003" cy="598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97915E-B225-450F-82BA-414D74BDF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15" y="3067043"/>
            <a:ext cx="598003" cy="598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753FC-8F63-4B03-9C56-332894455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360" y="3067043"/>
            <a:ext cx="577767" cy="594879"/>
          </a:xfrm>
          <a:prstGeom prst="rect">
            <a:avLst/>
          </a:prstGeom>
        </p:spPr>
      </p:pic>
      <p:pic>
        <p:nvPicPr>
          <p:cNvPr id="1026" name="Picture 2" descr="https://datajustice.files.wordpress.com/2018/04/harrywarne.jpg?w=92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28" y="5001675"/>
            <a:ext cx="640411" cy="6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eke.jpeg_original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6" y="4010837"/>
            <a:ext cx="651605" cy="6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atajustice.files.wordpress.com/2018/04/philippa1.jpg?w=92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39" y="4010838"/>
            <a:ext cx="651605" cy="6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atajustice.files.wordpress.com/2018/04/isobelrorison.jpg?w=300&amp;h=3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3" y="4990481"/>
            <a:ext cx="651605" cy="6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atajustice.files.wordpress.com/2018/04/jess.jpg?w=92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82" y="4019224"/>
            <a:ext cx="648955" cy="6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40" y="3982185"/>
            <a:ext cx="680257" cy="68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9424" y="1232942"/>
            <a:ext cx="3844904" cy="4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51" dirty="0">
                <a:latin typeface="Courier New" panose="02070309020205020404" pitchFamily="49" charset="0"/>
                <a:cs typeface="Courier New" panose="02070309020205020404" pitchFamily="49" charset="0"/>
              </a:rPr>
              <a:t>Data Justice Lab</a:t>
            </a:r>
            <a:endParaRPr lang="en-CA" sz="225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 descr="joanna pic.jp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18" y="3086157"/>
            <a:ext cx="577767" cy="577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4A3157-344E-475E-8A7D-1F4C4CA779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03416" y="1780925"/>
            <a:ext cx="3616523" cy="932007"/>
          </a:xfrm>
          <a:prstGeom prst="rect">
            <a:avLst/>
          </a:prstGeom>
        </p:spPr>
      </p:pic>
      <p:pic>
        <p:nvPicPr>
          <p:cNvPr id="18" name="DJL_dummies2-08.png" descr="DJL_dummies2-08.png">
            <a:extLst>
              <a:ext uri="{FF2B5EF4-FFF2-40B4-BE49-F238E27FC236}">
                <a16:creationId xmlns:a16="http://schemas.microsoft.com/office/drawing/2014/main" id="{89F887EB-8E14-4F78-989C-734A581301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9452" y="2717941"/>
            <a:ext cx="1882491" cy="1436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94571-F7FC-DF4D-A58B-2C1F56A2597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350" y="4997441"/>
            <a:ext cx="651605" cy="651605"/>
          </a:xfrm>
          <a:prstGeom prst="rect">
            <a:avLst/>
          </a:prstGeom>
        </p:spPr>
      </p:pic>
      <p:pic>
        <p:nvPicPr>
          <p:cNvPr id="4" name="Picture 2" descr="Ina pic">
            <a:extLst>
              <a:ext uri="{FF2B5EF4-FFF2-40B4-BE49-F238E27FC236}">
                <a16:creationId xmlns:a16="http://schemas.microsoft.com/office/drawing/2014/main" id="{F2458A2A-D71B-7E4D-B95B-EB394F16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39" y="4976154"/>
            <a:ext cx="680257" cy="6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3D81D-33F8-344D-828B-E95C31B200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66" y="3983286"/>
            <a:ext cx="680258" cy="680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506E6-3BCB-2D40-904D-057344629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58" y="5862306"/>
            <a:ext cx="698947" cy="698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00111-80DF-F649-BC86-5124958CB42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20" y="5862305"/>
            <a:ext cx="698948" cy="6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131" r="35951"/>
          <a:stretch/>
        </p:blipFill>
        <p:spPr>
          <a:xfrm>
            <a:off x="1485901" y="1556617"/>
            <a:ext cx="1714500" cy="15034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16989" y="3060061"/>
            <a:ext cx="1783411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latin typeface="American Typewriter"/>
                <a:cs typeface="American Typewriter"/>
              </a:rPr>
              <a:t>Refugee or Terrorist? IBM Thinks Its Software Has the Answer. </a:t>
            </a:r>
            <a:r>
              <a:rPr lang="en-US" sz="1051" i="1" dirty="0">
                <a:latin typeface="American Typewriter"/>
                <a:cs typeface="American Typewriter"/>
              </a:rPr>
              <a:t>Defense One</a:t>
            </a:r>
            <a:r>
              <a:rPr lang="en-US" sz="1051" dirty="0">
                <a:latin typeface="American Typewriter"/>
                <a:cs typeface="American Typewriter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058" r="10637"/>
          <a:stretch/>
        </p:blipFill>
        <p:spPr>
          <a:xfrm>
            <a:off x="3697550" y="1561721"/>
            <a:ext cx="1672703" cy="15034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97549" y="3065163"/>
            <a:ext cx="1251991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latin typeface="American Typewriter"/>
                <a:cs typeface="American Typewriter"/>
              </a:rPr>
              <a:t>When your boss is an algorithm. </a:t>
            </a:r>
            <a:r>
              <a:rPr lang="en-US" sz="1051" i="1" dirty="0">
                <a:latin typeface="American Typewriter"/>
                <a:cs typeface="American Typewriter"/>
              </a:rPr>
              <a:t>Financial Times</a:t>
            </a:r>
            <a:endParaRPr lang="en-US" sz="1051" dirty="0"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248" y="5285173"/>
            <a:ext cx="2262099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latin typeface="American Typewriter"/>
                <a:cs typeface="American Typewriter"/>
              </a:rPr>
              <a:t>New Zealand experts warn Australia data-driven welfare ‘abuses and </a:t>
            </a:r>
            <a:r>
              <a:rPr lang="en-US" sz="1051" b="1" dirty="0" err="1">
                <a:latin typeface="American Typewriter"/>
                <a:cs typeface="American Typewriter"/>
              </a:rPr>
              <a:t>brutalises</a:t>
            </a:r>
            <a:r>
              <a:rPr lang="en-US" sz="1051" b="1" dirty="0">
                <a:latin typeface="American Typewriter"/>
                <a:cs typeface="American Typewriter"/>
              </a:rPr>
              <a:t>’. </a:t>
            </a:r>
            <a:r>
              <a:rPr lang="en-US" sz="1051" i="1" dirty="0">
                <a:latin typeface="American Typewriter"/>
                <a:cs typeface="American Typewriter"/>
              </a:rPr>
              <a:t>The Guardian</a:t>
            </a:r>
            <a:r>
              <a:rPr lang="en-US" sz="1051" dirty="0">
                <a:latin typeface="American Typewriter"/>
                <a:cs typeface="American Typewriter"/>
              </a:rPr>
              <a:t> </a:t>
            </a:r>
          </a:p>
        </p:txBody>
      </p:sp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77" y="3911089"/>
            <a:ext cx="2136323" cy="1281793"/>
          </a:xfrm>
          <a:prstGeom prst="rect">
            <a:avLst/>
          </a:prstGeom>
        </p:spPr>
      </p:pic>
      <p:pic>
        <p:nvPicPr>
          <p:cNvPr id="17" name="Picture 16" descr="Screen Shot 2017-06-04 at 14.00.1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157"/>
          <a:stretch/>
        </p:blipFill>
        <p:spPr>
          <a:xfrm>
            <a:off x="1416990" y="3911088"/>
            <a:ext cx="1349199" cy="13394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070746" y="949683"/>
            <a:ext cx="700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datafied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society</a:t>
            </a: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28" y="3911089"/>
            <a:ext cx="2272979" cy="12728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06908" y="5322005"/>
            <a:ext cx="2262099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latin typeface="American Typewriter"/>
                <a:cs typeface="American Typewriter"/>
              </a:rPr>
              <a:t>What happens when an algorithm cuts your health care. </a:t>
            </a:r>
            <a:r>
              <a:rPr lang="en-US" sz="1051" i="1" dirty="0">
                <a:latin typeface="American Typewriter"/>
                <a:cs typeface="American Typewriter"/>
              </a:rPr>
              <a:t>The Verge</a:t>
            </a:r>
            <a:endParaRPr lang="en-US" sz="1051" dirty="0">
              <a:latin typeface="American Typewriter"/>
              <a:cs typeface="American Typewrite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1BEECF-311B-6E49-B80E-4A1ADCC0C4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614"/>
          <a:stretch/>
        </p:blipFill>
        <p:spPr>
          <a:xfrm>
            <a:off x="5662295" y="1566887"/>
            <a:ext cx="1951320" cy="14982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9A3EBB-C4CA-654B-A1E0-18F58F8DD9AA}"/>
              </a:ext>
            </a:extLst>
          </p:cNvPr>
          <p:cNvSpPr txBox="1"/>
          <p:nvPr/>
        </p:nvSpPr>
        <p:spPr>
          <a:xfrm>
            <a:off x="5662295" y="3059758"/>
            <a:ext cx="195132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latin typeface="American Typewriter"/>
                <a:cs typeface="American Typewriter"/>
              </a:rPr>
              <a:t>Councils use 377,000 people’s data in efforts to predict child abuse. </a:t>
            </a:r>
            <a:r>
              <a:rPr lang="en-US" sz="1051" i="1" dirty="0">
                <a:latin typeface="American Typewriter"/>
                <a:cs typeface="American Typewriter"/>
              </a:rPr>
              <a:t>The Guardian</a:t>
            </a:r>
            <a:endParaRPr lang="en-US" sz="1051" dirty="0">
              <a:latin typeface="American Typewriter"/>
              <a:cs typeface="American Typewri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6139" y="5237764"/>
            <a:ext cx="2233079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latin typeface="American Typewriter"/>
                <a:cs typeface="American Typewriter"/>
              </a:rPr>
              <a:t>Machine Bias: There’s software used across the country to predict future criminals. </a:t>
            </a:r>
            <a:r>
              <a:rPr lang="en-US" sz="1051" i="1" dirty="0" err="1">
                <a:latin typeface="American Typewriter"/>
                <a:cs typeface="American Typewriter"/>
              </a:rPr>
              <a:t>Propublica</a:t>
            </a:r>
            <a:endParaRPr lang="en-US" sz="1051" dirty="0">
              <a:latin typeface="American Typewriter"/>
              <a:cs typeface="American Typewriter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449079E-988E-0A43-B084-AD2466E4B685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24501" y="257506"/>
            <a:ext cx="1522800" cy="7044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19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F342029-66A0-3B41-8A34-6F900C305E9B}"/>
              </a:ext>
            </a:extLst>
          </p:cNvPr>
          <p:cNvSpPr txBox="1">
            <a:spLocks/>
          </p:cNvSpPr>
          <p:nvPr/>
        </p:nvSpPr>
        <p:spPr>
          <a:xfrm>
            <a:off x="723901" y="1745151"/>
            <a:ext cx="3140528" cy="4177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lnSpc>
                <a:spcPct val="150000"/>
              </a:lnSpc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sz="2400" dirty="0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Comprehensive mapping and analysis of the use of data analytics by government and local authorities in the UK</a:t>
            </a:r>
          </a:p>
          <a:p>
            <a:pPr marL="285750" indent="-285750" defTabSz="457200">
              <a:lnSpc>
                <a:spcPct val="150000"/>
              </a:lnSpc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sz="2400" dirty="0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Desk research, automated searches (gov’t and media), </a:t>
            </a:r>
            <a:r>
              <a:rPr lang="en-GB" sz="2400" dirty="0" err="1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FoI</a:t>
            </a:r>
            <a:r>
              <a:rPr lang="en-GB" sz="2400" dirty="0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 requests</a:t>
            </a:r>
          </a:p>
          <a:p>
            <a:pPr marL="285750" indent="-285750" defTabSz="457200">
              <a:lnSpc>
                <a:spcPct val="150000"/>
              </a:lnSpc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sz="2400" dirty="0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Case studies: Interviews with public officials and civil society organizations</a:t>
            </a:r>
          </a:p>
          <a:p>
            <a:pPr marL="285750" indent="-285750" defTabSz="457200">
              <a:lnSpc>
                <a:spcPct val="150000"/>
              </a:lnSpc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sz="2400" dirty="0" err="1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Multistakeholder</a:t>
            </a:r>
            <a:r>
              <a:rPr lang="en-GB" sz="2400" dirty="0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 workshops</a:t>
            </a:r>
          </a:p>
          <a:p>
            <a:pPr marL="285750" indent="-285750" defTabSz="457200">
              <a:lnSpc>
                <a:spcPct val="150000"/>
              </a:lnSpc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sz="2400" dirty="0">
                <a:latin typeface="Atlas Typewriter Regular"/>
                <a:ea typeface="Atlas Typewriter Regular"/>
                <a:cs typeface="Atlas Typewriter Regular"/>
                <a:sym typeface="Atlas Typewriter Regular"/>
              </a:rPr>
              <a:t>Journalist training workshop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8" name="Picture 7" descr="download.png">
            <a:extLst>
              <a:ext uri="{FF2B5EF4-FFF2-40B4-BE49-F238E27FC236}">
                <a16:creationId xmlns:a16="http://schemas.microsoft.com/office/drawing/2014/main" id="{1C1A72C1-E97B-8C41-9563-6722DA96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" y="527718"/>
            <a:ext cx="1523124" cy="70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ECA868-4549-1A45-9187-87394CECBE75}"/>
              </a:ext>
            </a:extLst>
          </p:cNvPr>
          <p:cNvSpPr txBox="1"/>
          <p:nvPr/>
        </p:nvSpPr>
        <p:spPr>
          <a:xfrm>
            <a:off x="130629" y="123253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SCORES AS GOVERNANCE: Investigating uses of citizen scoring in public services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7DFC2A69-D6F4-0848-9DFF-60F81D1B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791064"/>
            <a:ext cx="3068042" cy="43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load.png">
            <a:extLst>
              <a:ext uri="{FF2B5EF4-FFF2-40B4-BE49-F238E27FC236}">
                <a16:creationId xmlns:a16="http://schemas.microsoft.com/office/drawing/2014/main" id="{1C1A72C1-E97B-8C41-9563-6722DA96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" y="527718"/>
            <a:ext cx="1523124" cy="70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ECA868-4549-1A45-9187-87394CECBE75}"/>
              </a:ext>
            </a:extLst>
          </p:cNvPr>
          <p:cNvSpPr txBox="1"/>
          <p:nvPr/>
        </p:nvSpPr>
        <p:spPr>
          <a:xfrm>
            <a:off x="130629" y="123253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SCORES AS GOVERNANCE: Investigating uses of citizen scoring in public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461CE-BDB9-294A-9439-764EA3A2D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9" y="1725697"/>
            <a:ext cx="3742322" cy="2133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1BE1B-FF57-2147-86EB-14F0DE60A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18" y="3429000"/>
            <a:ext cx="2674919" cy="253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E7432-FD6E-5D46-90EB-A952D0321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37" y="3039315"/>
            <a:ext cx="2467468" cy="2452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44F3D1-7448-2B41-AFF9-FE88B41E1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66604"/>
            <a:ext cx="3375183" cy="1138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84A319-5212-7B49-8EBA-AFA65145B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05" y="4545679"/>
            <a:ext cx="3063400" cy="12542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0C9AE7-84F1-484A-8BE3-617674E56AD6}"/>
              </a:ext>
            </a:extLst>
          </p:cNvPr>
          <p:cNvSpPr txBox="1"/>
          <p:nvPr/>
        </p:nvSpPr>
        <p:spPr>
          <a:xfrm>
            <a:off x="522979" y="1885883"/>
            <a:ext cx="3161883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53 Councils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tlas Typewriter Bold"/>
              </a:rPr>
              <a:t>14 Police fo</a:t>
            </a:r>
            <a:r>
              <a:rPr lang="en-US" dirty="0"/>
              <a:t>rces (Liberty report)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Public-private partnerships (e.g. Capita, </a:t>
            </a:r>
            <a:r>
              <a:rPr lang="en-US" dirty="0" err="1"/>
              <a:t>Xantura</a:t>
            </a:r>
            <a:r>
              <a:rPr lang="en-US" dirty="0"/>
              <a:t>, </a:t>
            </a:r>
            <a:r>
              <a:rPr lang="en-US" dirty="0" err="1"/>
              <a:t>CallCredit</a:t>
            </a:r>
            <a:r>
              <a:rPr lang="en-US" dirty="0"/>
              <a:t>, Experian) 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Data warehouses and predictive analytics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Prominent areas: benefit fraud, child welfare, policing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Citizen scoring: identity verification, risk assessment, ranking</a:t>
            </a:r>
          </a:p>
          <a:p>
            <a:pPr marR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171450" indent="-171450" defTabSz="584200" hangingPunct="0">
              <a:buFont typeface="Arial" panose="020B0604020202020204" pitchFamily="34" charset="0"/>
              <a:buChar char="•"/>
            </a:pPr>
            <a:r>
              <a:rPr lang="en-GB" sz="1200" dirty="0">
                <a:hlinkClick r:id="rId8"/>
              </a:rPr>
              <a:t>https://data-scores.org/overviews/predictive-analytics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tlas Typewri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4783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84B08F83-8FA7-A54B-84FB-0AE990D2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" y="527718"/>
            <a:ext cx="1523124" cy="704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F265D-98E4-3941-8FA2-2D38A36FA398}"/>
              </a:ext>
            </a:extLst>
          </p:cNvPr>
          <p:cNvSpPr txBox="1"/>
          <p:nvPr/>
        </p:nvSpPr>
        <p:spPr>
          <a:xfrm>
            <a:off x="178871" y="11586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Context of ‘citizen scoring’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D6DE-8F62-A641-B311-DFF24D7FF111}"/>
              </a:ext>
            </a:extLst>
          </p:cNvPr>
          <p:cNvSpPr txBox="1"/>
          <p:nvPr/>
        </p:nvSpPr>
        <p:spPr>
          <a:xfrm>
            <a:off x="289932" y="2279128"/>
            <a:ext cx="4393129" cy="25957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Public sector workers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Interpretive and regulatory vacuum (heterogeneity of data practices)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Austerity context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‘Golden view’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 seen as cultural and technical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Lack of impact 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35712-C40D-C043-BFE3-F084B63BC38D}"/>
              </a:ext>
            </a:extLst>
          </p:cNvPr>
          <p:cNvSpPr txBox="1"/>
          <p:nvPr/>
        </p:nvSpPr>
        <p:spPr>
          <a:xfrm>
            <a:off x="5313568" y="2269194"/>
            <a:ext cx="3540500" cy="25957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457176">
              <a:lnSpc>
                <a:spcPct val="150000"/>
              </a:lnSpc>
              <a:buSzPct val="145000"/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Civil Society</a:t>
            </a:r>
          </a:p>
          <a:p>
            <a:pPr marL="285736" indent="-285736" defTabSz="457176">
              <a:lnSpc>
                <a:spcPct val="150000"/>
              </a:lnSpc>
              <a:buSzPct val="145000"/>
              <a:buFont typeface="Arial" charset="0"/>
              <a:buChar char="•"/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Extent of data collection and sharing</a:t>
            </a:r>
          </a:p>
          <a:p>
            <a:pPr marL="285736" indent="-285736" defTabSz="457176">
              <a:lnSpc>
                <a:spcPct val="150000"/>
              </a:lnSpc>
              <a:buSzPct val="145000"/>
              <a:buFont typeface="Arial" charset="0"/>
              <a:buChar char="•"/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Bias and discrimination</a:t>
            </a:r>
          </a:p>
          <a:p>
            <a:pPr marL="285736" lvl="3" indent="-285736" defTabSz="457176">
              <a:lnSpc>
                <a:spcPct val="150000"/>
              </a:lnSpc>
              <a:buSzPct val="145000"/>
              <a:buFont typeface="Arial" charset="0"/>
              <a:buChar char="•"/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Targeting, stigma and stereotyping</a:t>
            </a:r>
          </a:p>
          <a:p>
            <a:pPr marL="285736" lvl="3" indent="-285736" defTabSz="457176">
              <a:lnSpc>
                <a:spcPct val="150000"/>
              </a:lnSpc>
              <a:buSzPct val="145000"/>
              <a:buFont typeface="Arial" charset="0"/>
              <a:buChar char="•"/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Lack of agency (professionals and service-users)</a:t>
            </a:r>
          </a:p>
          <a:p>
            <a:pPr marL="285736" lvl="3" indent="-285736" defTabSz="457176">
              <a:lnSpc>
                <a:spcPct val="150000"/>
              </a:lnSpc>
              <a:buSzPct val="145000"/>
              <a:buFont typeface="Arial" charset="0"/>
              <a:buChar char="•"/>
              <a:defRPr sz="1500">
                <a:latin typeface="Atlas Typewriter Regular"/>
                <a:ea typeface="Atlas Typewriter Regular"/>
                <a:cs typeface="Atlas Typewriter Regular"/>
                <a:sym typeface="Atlas Typewriter Regular"/>
              </a:defRPr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Politics, not technology</a:t>
            </a:r>
          </a:p>
        </p:txBody>
      </p:sp>
    </p:spTree>
    <p:extLst>
      <p:ext uri="{BB962C8B-B14F-4D97-AF65-F5344CB8AC3E}">
        <p14:creationId xmlns:p14="http://schemas.microsoft.com/office/powerpoint/2010/main" val="349653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84B08F83-8FA7-A54B-84FB-0AE990D2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" y="527718"/>
            <a:ext cx="1523124" cy="704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F265D-98E4-3941-8FA2-2D38A36FA398}"/>
              </a:ext>
            </a:extLst>
          </p:cNvPr>
          <p:cNvSpPr txBox="1"/>
          <p:nvPr/>
        </p:nvSpPr>
        <p:spPr>
          <a:xfrm>
            <a:off x="167494" y="1706247"/>
            <a:ext cx="88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Transformations in state-citizen relations?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D6DE-8F62-A641-B311-DFF24D7FF111}"/>
              </a:ext>
            </a:extLst>
          </p:cNvPr>
          <p:cNvSpPr txBox="1"/>
          <p:nvPr/>
        </p:nvSpPr>
        <p:spPr>
          <a:xfrm>
            <a:off x="1413417" y="2641623"/>
            <a:ext cx="6317166" cy="18912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Expertise transferred to (private) calculative devices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Citizens positioned as (potential) risk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Individualisation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social problems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Pre-emption over prevention</a:t>
            </a:r>
          </a:p>
        </p:txBody>
      </p:sp>
    </p:spTree>
    <p:extLst>
      <p:ext uri="{BB962C8B-B14F-4D97-AF65-F5344CB8AC3E}">
        <p14:creationId xmlns:p14="http://schemas.microsoft.com/office/powerpoint/2010/main" val="415562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84B08F83-8FA7-A54B-84FB-0AE990D2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" y="527718"/>
            <a:ext cx="1523124" cy="704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F265D-98E4-3941-8FA2-2D38A36FA398}"/>
              </a:ext>
            </a:extLst>
          </p:cNvPr>
          <p:cNvSpPr txBox="1"/>
          <p:nvPr/>
        </p:nvSpPr>
        <p:spPr>
          <a:xfrm>
            <a:off x="178871" y="11586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Avenues for civic participation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D6DE-8F62-A641-B311-DFF24D7FF111}"/>
              </a:ext>
            </a:extLst>
          </p:cNvPr>
          <p:cNvSpPr txBox="1"/>
          <p:nvPr/>
        </p:nvSpPr>
        <p:spPr>
          <a:xfrm>
            <a:off x="289933" y="2279128"/>
            <a:ext cx="3753258" cy="19032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Institutional reform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Impact assessment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Consultation (citizens, experts…)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Workplace relations (professionals)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Public engagement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D9D92-C170-084B-BEFD-792AF8789FC6}"/>
              </a:ext>
            </a:extLst>
          </p:cNvPr>
          <p:cNvSpPr txBox="1"/>
          <p:nvPr/>
        </p:nvSpPr>
        <p:spPr>
          <a:xfrm>
            <a:off x="291642" y="4546766"/>
            <a:ext cx="3751550" cy="15569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Citizen interventions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Citizen juries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Citizen assemblies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Citizen audits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25595-E82A-4942-8C48-6FF9DDC431F4}"/>
              </a:ext>
            </a:extLst>
          </p:cNvPr>
          <p:cNvSpPr txBox="1"/>
          <p:nvPr/>
        </p:nvSpPr>
        <p:spPr>
          <a:xfrm>
            <a:off x="4750871" y="2305078"/>
            <a:ext cx="3924326" cy="19032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Civil society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Policy interventions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Rights-based approaches (GDPR, SARs)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Strategic litigation and procurement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Data literacy and campaigning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66665-FA7F-2C45-B415-604F85188F1D}"/>
              </a:ext>
            </a:extLst>
          </p:cNvPr>
          <p:cNvSpPr txBox="1"/>
          <p:nvPr/>
        </p:nvSpPr>
        <p:spPr>
          <a:xfrm>
            <a:off x="4750871" y="4546766"/>
            <a:ext cx="3751550" cy="15569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and ownership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Community oversight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Self-organization </a:t>
            </a:r>
          </a:p>
        </p:txBody>
      </p:sp>
    </p:spTree>
    <p:extLst>
      <p:ext uri="{BB962C8B-B14F-4D97-AF65-F5344CB8AC3E}">
        <p14:creationId xmlns:p14="http://schemas.microsoft.com/office/powerpoint/2010/main" val="179820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84B08F83-8FA7-A54B-84FB-0AE990D2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" y="527718"/>
            <a:ext cx="1523124" cy="704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F265D-98E4-3941-8FA2-2D38A36FA398}"/>
              </a:ext>
            </a:extLst>
          </p:cNvPr>
          <p:cNvSpPr txBox="1"/>
          <p:nvPr/>
        </p:nvSpPr>
        <p:spPr>
          <a:xfrm>
            <a:off x="334988" y="1729094"/>
            <a:ext cx="88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Data-driven governance in post-</a:t>
            </a:r>
            <a:r>
              <a:rPr lang="en-US" sz="2400" b="1" dirty="0" err="1"/>
              <a:t>Covid</a:t>
            </a:r>
            <a:r>
              <a:rPr lang="en-US" sz="2400" b="1" dirty="0"/>
              <a:t> Digital Capitalism?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D6DE-8F62-A641-B311-DFF24D7FF111}"/>
              </a:ext>
            </a:extLst>
          </p:cNvPr>
          <p:cNvSpPr txBox="1"/>
          <p:nvPr/>
        </p:nvSpPr>
        <p:spPr>
          <a:xfrm>
            <a:off x="1275420" y="2530110"/>
            <a:ext cx="6593159" cy="14296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Overturning of digital strategy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Emergency acts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(public) infrastructure becoming tech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58203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44662</TotalTime>
  <Words>415</Words>
  <Application>Microsoft Macintosh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American Typewriter</vt:lpstr>
      <vt:lpstr>Arial</vt:lpstr>
      <vt:lpstr>Atlas Typewriter Regular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metcalfe</dc:creator>
  <cp:lastModifiedBy>Lina Dencik</cp:lastModifiedBy>
  <cp:revision>102</cp:revision>
  <dcterms:created xsi:type="dcterms:W3CDTF">2018-11-10T17:41:15Z</dcterms:created>
  <dcterms:modified xsi:type="dcterms:W3CDTF">2020-05-12T11:07:23Z</dcterms:modified>
</cp:coreProperties>
</file>