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3"/>
  </p:notesMasterIdLst>
  <p:sldIdLst>
    <p:sldId id="256" r:id="rId2"/>
    <p:sldId id="313" r:id="rId3"/>
    <p:sldId id="330" r:id="rId4"/>
    <p:sldId id="257" r:id="rId5"/>
    <p:sldId id="258" r:id="rId6"/>
    <p:sldId id="259" r:id="rId7"/>
    <p:sldId id="269" r:id="rId8"/>
    <p:sldId id="326" r:id="rId9"/>
    <p:sldId id="270" r:id="rId10"/>
    <p:sldId id="299" r:id="rId11"/>
    <p:sldId id="271" r:id="rId12"/>
    <p:sldId id="331" r:id="rId13"/>
    <p:sldId id="277" r:id="rId14"/>
    <p:sldId id="296" r:id="rId15"/>
    <p:sldId id="333" r:id="rId16"/>
    <p:sldId id="312" r:id="rId17"/>
    <p:sldId id="334" r:id="rId18"/>
    <p:sldId id="306" r:id="rId19"/>
    <p:sldId id="307" r:id="rId20"/>
    <p:sldId id="308" r:id="rId21"/>
    <p:sldId id="314" r:id="rId22"/>
    <p:sldId id="339" r:id="rId23"/>
    <p:sldId id="340" r:id="rId24"/>
    <p:sldId id="309" r:id="rId25"/>
    <p:sldId id="322" r:id="rId26"/>
    <p:sldId id="335" r:id="rId27"/>
    <p:sldId id="324" r:id="rId28"/>
    <p:sldId id="321" r:id="rId29"/>
    <p:sldId id="336" r:id="rId30"/>
    <p:sldId id="315" r:id="rId31"/>
    <p:sldId id="337" r:id="rId32"/>
    <p:sldId id="338" r:id="rId33"/>
    <p:sldId id="341" r:id="rId34"/>
    <p:sldId id="318" r:id="rId35"/>
    <p:sldId id="319" r:id="rId36"/>
    <p:sldId id="316" r:id="rId37"/>
    <p:sldId id="320" r:id="rId38"/>
    <p:sldId id="323" r:id="rId39"/>
    <p:sldId id="283" r:id="rId40"/>
    <p:sldId id="285" r:id="rId41"/>
    <p:sldId id="287" r:id="rId42"/>
    <p:sldId id="288" r:id="rId43"/>
    <p:sldId id="293" r:id="rId44"/>
    <p:sldId id="302" r:id="rId45"/>
    <p:sldId id="295" r:id="rId46"/>
    <p:sldId id="303" r:id="rId47"/>
    <p:sldId id="297" r:id="rId48"/>
    <p:sldId id="294" r:id="rId49"/>
    <p:sldId id="291" r:id="rId50"/>
    <p:sldId id="298" r:id="rId51"/>
    <p:sldId id="30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FF33"/>
    <a:srgbClr val="CCECFF"/>
    <a:srgbClr val="99CCFF"/>
    <a:srgbClr val="00CC00"/>
    <a:srgbClr val="0080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903" autoAdjust="0"/>
    <p:restoredTop sz="99856" autoAdjust="0"/>
  </p:normalViewPr>
  <p:slideViewPr>
    <p:cSldViewPr snapToGrid="0">
      <p:cViewPr>
        <p:scale>
          <a:sx n="70" d="100"/>
          <a:sy n="70" d="100"/>
        </p:scale>
        <p:origin x="-688" y="-840"/>
      </p:cViewPr>
      <p:guideLst>
        <p:guide orient="horz" pos="2160"/>
        <p:guide pos="2880"/>
      </p:guideLst>
    </p:cSldViewPr>
  </p:slideViewPr>
  <p:outlineViewPr>
    <p:cViewPr>
      <p:scale>
        <a:sx n="33" d="100"/>
        <a:sy n="33" d="100"/>
      </p:scale>
      <p:origin x="56" y="13784"/>
    </p:cViewPr>
  </p:outlineViewPr>
  <p:notesTextViewPr>
    <p:cViewPr>
      <p:scale>
        <a:sx n="100" d="100"/>
        <a:sy n="100" d="100"/>
      </p:scale>
      <p:origin x="0" y="0"/>
    </p:cViewPr>
  </p:notesTextViewPr>
  <p:sorterViewPr>
    <p:cViewPr>
      <p:scale>
        <a:sx n="66" d="100"/>
        <a:sy n="66" d="100"/>
      </p:scale>
      <p:origin x="0" y="13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tmp\CAS%20members%204%20M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Pr>
        <a:bodyPr/>
        <a:lstStyle/>
        <a:p>
          <a:pPr>
            <a:defRPr lang="en-GB"/>
          </a:pPr>
          <a:endParaRPr lang="en-US"/>
        </a:p>
      </c:txPr>
    </c:title>
    <c:plotArea>
      <c:layout/>
      <c:lineChart>
        <c:grouping val="stacked"/>
        <c:ser>
          <c:idx val="0"/>
          <c:order val="0"/>
          <c:tx>
            <c:strRef>
              <c:f>Sheet1!$C$1</c:f>
              <c:strCache>
                <c:ptCount val="1"/>
                <c:pt idx="0">
                  <c:v>CAS Members</c:v>
                </c:pt>
              </c:strCache>
            </c:strRef>
          </c:tx>
          <c:spPr>
            <a:ln w="57150">
              <a:solidFill>
                <a:srgbClr val="FF0000"/>
              </a:solidFill>
            </a:ln>
          </c:spPr>
          <c:marker>
            <c:symbol val="none"/>
          </c:marker>
          <c:cat>
            <c:numRef>
              <c:f>Sheet1!$A$2:$A$19</c:f>
              <c:numCache>
                <c:formatCode>mmm\ yy</c:formatCode>
                <c:ptCount val="18"/>
                <c:pt idx="0">
                  <c:v>39448.0</c:v>
                </c:pt>
                <c:pt idx="1">
                  <c:v>39539.0</c:v>
                </c:pt>
                <c:pt idx="2">
                  <c:v>39630.0</c:v>
                </c:pt>
                <c:pt idx="3">
                  <c:v>39722.0</c:v>
                </c:pt>
                <c:pt idx="4">
                  <c:v>39814.0</c:v>
                </c:pt>
                <c:pt idx="5">
                  <c:v>39904.0</c:v>
                </c:pt>
                <c:pt idx="6">
                  <c:v>39995.0</c:v>
                </c:pt>
                <c:pt idx="7">
                  <c:v>40087.0</c:v>
                </c:pt>
                <c:pt idx="8">
                  <c:v>40179.0</c:v>
                </c:pt>
                <c:pt idx="9">
                  <c:v>40269.0</c:v>
                </c:pt>
                <c:pt idx="10">
                  <c:v>40360.0</c:v>
                </c:pt>
                <c:pt idx="11">
                  <c:v>40452.0</c:v>
                </c:pt>
                <c:pt idx="12">
                  <c:v>40544.0</c:v>
                </c:pt>
                <c:pt idx="13">
                  <c:v>40634.0</c:v>
                </c:pt>
                <c:pt idx="14">
                  <c:v>40725.0</c:v>
                </c:pt>
                <c:pt idx="15">
                  <c:v>40817.0</c:v>
                </c:pt>
                <c:pt idx="16">
                  <c:v>40909.0</c:v>
                </c:pt>
                <c:pt idx="17">
                  <c:v>41000.0</c:v>
                </c:pt>
              </c:numCache>
            </c:numRef>
          </c:cat>
          <c:val>
            <c:numRef>
              <c:f>Sheet1!$C$2:$C$19</c:f>
              <c:numCache>
                <c:formatCode>General</c:formatCode>
                <c:ptCount val="18"/>
                <c:pt idx="0">
                  <c:v>0.0</c:v>
                </c:pt>
                <c:pt idx="1">
                  <c:v>17.0</c:v>
                </c:pt>
                <c:pt idx="2">
                  <c:v>19.0</c:v>
                </c:pt>
                <c:pt idx="3">
                  <c:v>22.0</c:v>
                </c:pt>
                <c:pt idx="4">
                  <c:v>22.0</c:v>
                </c:pt>
                <c:pt idx="5">
                  <c:v>30.0</c:v>
                </c:pt>
                <c:pt idx="6">
                  <c:v>104.0</c:v>
                </c:pt>
                <c:pt idx="7">
                  <c:v>126.0</c:v>
                </c:pt>
                <c:pt idx="8">
                  <c:v>166.0</c:v>
                </c:pt>
                <c:pt idx="9">
                  <c:v>216.0</c:v>
                </c:pt>
                <c:pt idx="10">
                  <c:v>292.0</c:v>
                </c:pt>
                <c:pt idx="11">
                  <c:v>371.0</c:v>
                </c:pt>
                <c:pt idx="12">
                  <c:v>444.0</c:v>
                </c:pt>
                <c:pt idx="13">
                  <c:v>545.0</c:v>
                </c:pt>
                <c:pt idx="14">
                  <c:v>619.0</c:v>
                </c:pt>
                <c:pt idx="15">
                  <c:v>707.0</c:v>
                </c:pt>
                <c:pt idx="16">
                  <c:v>937.0</c:v>
                </c:pt>
                <c:pt idx="17">
                  <c:v>1209.0</c:v>
                </c:pt>
              </c:numCache>
            </c:numRef>
          </c:val>
        </c:ser>
        <c:marker val="1"/>
        <c:axId val="561527992"/>
        <c:axId val="561515336"/>
      </c:lineChart>
      <c:dateAx>
        <c:axId val="561527992"/>
        <c:scaling>
          <c:orientation val="minMax"/>
        </c:scaling>
        <c:axPos val="b"/>
        <c:numFmt formatCode="mmm\ yy" sourceLinked="1"/>
        <c:tickLblPos val="nextTo"/>
        <c:txPr>
          <a:bodyPr/>
          <a:lstStyle/>
          <a:p>
            <a:pPr>
              <a:defRPr lang="en-GB"/>
            </a:pPr>
            <a:endParaRPr lang="en-US"/>
          </a:p>
        </c:txPr>
        <c:crossAx val="561515336"/>
        <c:crosses val="autoZero"/>
        <c:auto val="1"/>
        <c:lblOffset val="100"/>
        <c:majorUnit val="6.0"/>
        <c:majorTimeUnit val="months"/>
      </c:dateAx>
      <c:valAx>
        <c:axId val="561515336"/>
        <c:scaling>
          <c:orientation val="minMax"/>
        </c:scaling>
        <c:axPos val="l"/>
        <c:majorGridlines/>
        <c:numFmt formatCode="General" sourceLinked="1"/>
        <c:tickLblPos val="nextTo"/>
        <c:txPr>
          <a:bodyPr/>
          <a:lstStyle/>
          <a:p>
            <a:pPr>
              <a:defRPr lang="en-GB"/>
            </a:pPr>
            <a:endParaRPr lang="en-US"/>
          </a:p>
        </c:txPr>
        <c:crossAx val="561527992"/>
        <c:crosses val="autoZero"/>
        <c:crossBetween val="between"/>
      </c:valAx>
    </c:plotArea>
    <c:plotVisOnly val="1"/>
  </c:chart>
  <c:spPr>
    <a:solidFill>
      <a:schemeClr val="accent3">
        <a:lumMod val="20000"/>
        <a:lumOff val="80000"/>
      </a:schemeClr>
    </a:solidFill>
    <a:ln>
      <a:solidFill>
        <a:schemeClr val="bg1"/>
      </a:solidFill>
    </a:ln>
  </c:spPr>
  <c:txPr>
    <a:bodyPr/>
    <a:lstStyle/>
    <a:p>
      <a:pPr>
        <a:defRPr sz="2000">
          <a:solidFill>
            <a:schemeClr val="bg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2F8CBF5-8BB3-41E2-A610-4734F3483BEC}" type="datetimeFigureOut">
              <a:rPr lang="en-US"/>
              <a:pPr>
                <a:defRPr/>
              </a:pPr>
              <a:t>5/23/12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86274D-A2FC-4A51-A86C-4E414DFA628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FB90D1-84C1-4F0F-90AF-A90F0D5B163C}" type="slidenum">
              <a:rPr lang="en-GB">
                <a:ea typeface="ＭＳ Ｐゴシック" pitchFamily="-72" charset="-128"/>
                <a:cs typeface="ＭＳ Ｐゴシック" pitchFamily="-72" charset="-128"/>
              </a:rPr>
              <a:pPr fontAlgn="base">
                <a:spcBef>
                  <a:spcPct val="0"/>
                </a:spcBef>
                <a:spcAft>
                  <a:spcPct val="0"/>
                </a:spcAft>
              </a:pPr>
              <a:t>1</a:t>
            </a:fld>
            <a:endParaRPr lang="en-GB">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Placeholder 2"/>
          <p:cNvSpPr>
            <a:spLocks noGrp="1" noRot="1" noChangeAspect="1"/>
          </p:cNvSpPr>
          <p:nvPr>
            <p:ph type="sldImg"/>
          </p:nvPr>
        </p:nvSpPr>
        <p:spPr bwMode="auto">
          <a:noFill/>
          <a:ln>
            <a:solidFill>
              <a:srgbClr val="000000"/>
            </a:solidFill>
            <a:miter lim="800000"/>
            <a:headEnd/>
            <a:tailEnd/>
          </a:ln>
        </p:spPr>
      </p:sp>
      <p:sp>
        <p:nvSpPr>
          <p:cNvPr id="778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Placeholder 2"/>
          <p:cNvSpPr>
            <a:spLocks noGrp="1" noRot="1" noChangeAspect="1"/>
          </p:cNvSpPr>
          <p:nvPr>
            <p:ph type="sldImg"/>
          </p:nvPr>
        </p:nvSpPr>
        <p:spPr bwMode="auto">
          <a:noFill/>
          <a:ln>
            <a:solidFill>
              <a:srgbClr val="000000"/>
            </a:solidFill>
            <a:miter lim="800000"/>
            <a:headEnd/>
            <a:tailEnd/>
          </a:ln>
        </p:spPr>
      </p:sp>
      <p:sp>
        <p:nvSpPr>
          <p:cNvPr id="798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Placeholder 2"/>
          <p:cNvSpPr>
            <a:spLocks noGrp="1" noRot="1" noChangeAspect="1"/>
          </p:cNvSpPr>
          <p:nvPr>
            <p:ph type="sldImg"/>
          </p:nvPr>
        </p:nvSpPr>
        <p:spPr bwMode="auto">
          <a:noFill/>
          <a:ln>
            <a:solidFill>
              <a:srgbClr val="000000"/>
            </a:solidFill>
            <a:miter lim="800000"/>
            <a:headEnd/>
            <a:tailEnd/>
          </a:ln>
        </p:spPr>
      </p:sp>
      <p:sp>
        <p:nvSpPr>
          <p:cNvPr id="808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Placeholder 2"/>
          <p:cNvSpPr>
            <a:spLocks noGrp="1" noRot="1" noChangeAspect="1"/>
          </p:cNvSpPr>
          <p:nvPr>
            <p:ph type="sldImg"/>
          </p:nvPr>
        </p:nvSpPr>
        <p:spPr bwMode="auto">
          <a:noFill/>
          <a:ln>
            <a:solidFill>
              <a:srgbClr val="000000"/>
            </a:solidFill>
            <a:miter lim="800000"/>
            <a:headEnd/>
            <a:tailEnd/>
          </a:ln>
        </p:spPr>
      </p:sp>
      <p:sp>
        <p:nvSpPr>
          <p:cNvPr id="839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Placeholder 2"/>
          <p:cNvSpPr>
            <a:spLocks noGrp="1" noRot="1" noChangeAspect="1"/>
          </p:cNvSpPr>
          <p:nvPr>
            <p:ph type="sldImg"/>
          </p:nvPr>
        </p:nvSpPr>
        <p:spPr bwMode="auto">
          <a:noFill/>
          <a:ln>
            <a:solidFill>
              <a:srgbClr val="000000"/>
            </a:solidFill>
            <a:miter lim="800000"/>
            <a:headEnd/>
            <a:tailEnd/>
          </a:ln>
        </p:spPr>
      </p:sp>
      <p:sp>
        <p:nvSpPr>
          <p:cNvPr id="675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Placeholder 2"/>
          <p:cNvSpPr>
            <a:spLocks noGrp="1" noRot="1" noChangeAspect="1"/>
          </p:cNvSpPr>
          <p:nvPr>
            <p:ph type="sldImg"/>
          </p:nvPr>
        </p:nvSpPr>
        <p:spPr bwMode="auto">
          <a:noFill/>
          <a:ln>
            <a:solidFill>
              <a:srgbClr val="000000"/>
            </a:solidFill>
            <a:miter lim="800000"/>
            <a:headEnd/>
            <a:tailEnd/>
          </a:ln>
        </p:spPr>
      </p:sp>
      <p:sp>
        <p:nvSpPr>
          <p:cNvPr id="870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Placeholder 2"/>
          <p:cNvSpPr>
            <a:spLocks noGrp="1" noRot="1" noChangeAspect="1"/>
          </p:cNvSpPr>
          <p:nvPr>
            <p:ph type="sldImg"/>
          </p:nvPr>
        </p:nvSpPr>
        <p:spPr bwMode="auto">
          <a:noFill/>
          <a:ln>
            <a:solidFill>
              <a:srgbClr val="000000"/>
            </a:solidFill>
            <a:miter lim="800000"/>
            <a:headEnd/>
            <a:tailEnd/>
          </a:ln>
        </p:spPr>
      </p:sp>
      <p:sp>
        <p:nvSpPr>
          <p:cNvPr id="890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Placeholder 2"/>
          <p:cNvSpPr>
            <a:spLocks noGrp="1" noRot="1" noChangeAspect="1"/>
          </p:cNvSpPr>
          <p:nvPr>
            <p:ph type="sldImg"/>
          </p:nvPr>
        </p:nvSpPr>
        <p:spPr bwMode="auto">
          <a:noFill/>
          <a:ln>
            <a:solidFill>
              <a:srgbClr val="000000"/>
            </a:solidFill>
            <a:miter lim="800000"/>
            <a:headEnd/>
            <a:tailEnd/>
          </a:ln>
        </p:spPr>
      </p:sp>
      <p:sp>
        <p:nvSpPr>
          <p:cNvPr id="901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Placeholder 2"/>
          <p:cNvSpPr>
            <a:spLocks noGrp="1" noRot="1" noChangeAspect="1"/>
          </p:cNvSpPr>
          <p:nvPr>
            <p:ph type="sldImg"/>
          </p:nvPr>
        </p:nvSpPr>
        <p:spPr bwMode="auto">
          <a:noFill/>
          <a:ln>
            <a:solidFill>
              <a:srgbClr val="000000"/>
            </a:solidFill>
            <a:miter lim="800000"/>
            <a:headEnd/>
            <a:tailEnd/>
          </a:ln>
        </p:spPr>
      </p:sp>
      <p:sp>
        <p:nvSpPr>
          <p:cNvPr id="686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Placeholder 2"/>
          <p:cNvSpPr>
            <a:spLocks noGrp="1" noRot="1" noChangeAspect="1"/>
          </p:cNvSpPr>
          <p:nvPr>
            <p:ph type="sldImg"/>
          </p:nvPr>
        </p:nvSpPr>
        <p:spPr bwMode="auto">
          <a:noFill/>
          <a:ln>
            <a:solidFill>
              <a:srgbClr val="000000"/>
            </a:solidFill>
            <a:miter lim="800000"/>
            <a:headEnd/>
            <a:tailEnd/>
          </a:ln>
        </p:spPr>
      </p:sp>
      <p:sp>
        <p:nvSpPr>
          <p:cNvPr id="993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Placeholder 2"/>
          <p:cNvSpPr>
            <a:spLocks noGrp="1" noRot="1" noChangeAspect="1"/>
          </p:cNvSpPr>
          <p:nvPr>
            <p:ph type="sldImg"/>
          </p:nvPr>
        </p:nvSpPr>
        <p:spPr bwMode="auto">
          <a:noFill/>
          <a:ln>
            <a:solidFill>
              <a:srgbClr val="000000"/>
            </a:solidFill>
            <a:miter lim="800000"/>
            <a:headEnd/>
            <a:tailEnd/>
          </a:ln>
        </p:spPr>
      </p:sp>
      <p:sp>
        <p:nvSpPr>
          <p:cNvPr id="1003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Placeholder 2"/>
          <p:cNvSpPr>
            <a:spLocks noGrp="1" noRot="1" noChangeAspect="1"/>
          </p:cNvSpPr>
          <p:nvPr>
            <p:ph type="sldImg"/>
          </p:nvPr>
        </p:nvSpPr>
        <p:spPr bwMode="auto">
          <a:noFill/>
          <a:ln>
            <a:solidFill>
              <a:srgbClr val="000000"/>
            </a:solidFill>
            <a:miter lim="800000"/>
            <a:headEnd/>
            <a:tailEnd/>
          </a:ln>
        </p:spPr>
      </p:sp>
      <p:sp>
        <p:nvSpPr>
          <p:cNvPr id="1024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Placeholder 2"/>
          <p:cNvSpPr>
            <a:spLocks noGrp="1" noRot="1" noChangeAspect="1"/>
          </p:cNvSpPr>
          <p:nvPr>
            <p:ph type="sldImg"/>
          </p:nvPr>
        </p:nvSpPr>
        <p:spPr bwMode="auto">
          <a:noFill/>
          <a:ln>
            <a:solidFill>
              <a:srgbClr val="000000"/>
            </a:solidFill>
            <a:miter lim="800000"/>
            <a:headEnd/>
            <a:tailEnd/>
          </a:ln>
        </p:spPr>
      </p:sp>
      <p:sp>
        <p:nvSpPr>
          <p:cNvPr id="1034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Placeholder 2"/>
          <p:cNvSpPr>
            <a:spLocks noGrp="1" noRot="1" noChangeAspect="1"/>
          </p:cNvSpPr>
          <p:nvPr>
            <p:ph type="sldImg"/>
          </p:nvPr>
        </p:nvSpPr>
        <p:spPr bwMode="auto">
          <a:noFill/>
          <a:ln>
            <a:solidFill>
              <a:srgbClr val="000000"/>
            </a:solidFill>
            <a:miter lim="800000"/>
            <a:headEnd/>
            <a:tailEnd/>
          </a:ln>
        </p:spPr>
      </p:sp>
      <p:sp>
        <p:nvSpPr>
          <p:cNvPr id="1044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Placeholder 2"/>
          <p:cNvSpPr>
            <a:spLocks noGrp="1" noRot="1" noChangeAspect="1"/>
          </p:cNvSpPr>
          <p:nvPr>
            <p:ph type="sldImg"/>
          </p:nvPr>
        </p:nvSpPr>
        <p:spPr bwMode="auto">
          <a:noFill/>
          <a:ln>
            <a:solidFill>
              <a:srgbClr val="000000"/>
            </a:solidFill>
            <a:miter lim="800000"/>
            <a:headEnd/>
            <a:tailEnd/>
          </a:ln>
        </p:spPr>
      </p:sp>
      <p:sp>
        <p:nvSpPr>
          <p:cNvPr id="1054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Placeholder 2"/>
          <p:cNvSpPr>
            <a:spLocks noGrp="1" noRot="1" noChangeAspect="1"/>
          </p:cNvSpPr>
          <p:nvPr>
            <p:ph type="sldImg"/>
          </p:nvPr>
        </p:nvSpPr>
        <p:spPr bwMode="auto">
          <a:noFill/>
          <a:ln>
            <a:solidFill>
              <a:srgbClr val="000000"/>
            </a:solidFill>
            <a:miter lim="800000"/>
            <a:headEnd/>
            <a:tailEnd/>
          </a:ln>
        </p:spPr>
      </p:sp>
      <p:sp>
        <p:nvSpPr>
          <p:cNvPr id="696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Placeholder 2"/>
          <p:cNvSpPr>
            <a:spLocks noGrp="1" noRot="1" noChangeAspect="1"/>
          </p:cNvSpPr>
          <p:nvPr>
            <p:ph type="sldImg"/>
          </p:nvPr>
        </p:nvSpPr>
        <p:spPr bwMode="auto">
          <a:noFill/>
          <a:ln>
            <a:solidFill>
              <a:srgbClr val="000000"/>
            </a:solidFill>
            <a:miter lim="800000"/>
            <a:headEnd/>
            <a:tailEnd/>
          </a:ln>
        </p:spPr>
      </p:sp>
      <p:sp>
        <p:nvSpPr>
          <p:cNvPr id="1064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Placeholder 2"/>
          <p:cNvSpPr>
            <a:spLocks noGrp="1" noRot="1" noChangeAspect="1"/>
          </p:cNvSpPr>
          <p:nvPr>
            <p:ph type="sldImg"/>
          </p:nvPr>
        </p:nvSpPr>
        <p:spPr bwMode="auto">
          <a:noFill/>
          <a:ln>
            <a:solidFill>
              <a:srgbClr val="000000"/>
            </a:solidFill>
            <a:miter lim="800000"/>
            <a:headEnd/>
            <a:tailEnd/>
          </a:ln>
        </p:spPr>
      </p:sp>
      <p:sp>
        <p:nvSpPr>
          <p:cNvPr id="1085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Placeholder 2"/>
          <p:cNvSpPr>
            <a:spLocks noGrp="1" noRot="1" noChangeAspect="1"/>
          </p:cNvSpPr>
          <p:nvPr>
            <p:ph type="sldImg"/>
          </p:nvPr>
        </p:nvSpPr>
        <p:spPr bwMode="auto">
          <a:noFill/>
          <a:ln>
            <a:solidFill>
              <a:srgbClr val="000000"/>
            </a:solidFill>
            <a:miter lim="800000"/>
            <a:headEnd/>
            <a:tailEnd/>
          </a:ln>
        </p:spPr>
      </p:sp>
      <p:sp>
        <p:nvSpPr>
          <p:cNvPr id="1095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Placeholder 2"/>
          <p:cNvSpPr>
            <a:spLocks noGrp="1" noRot="1" noChangeAspect="1"/>
          </p:cNvSpPr>
          <p:nvPr>
            <p:ph type="sldImg"/>
          </p:nvPr>
        </p:nvSpPr>
        <p:spPr bwMode="auto">
          <a:noFill/>
          <a:ln>
            <a:solidFill>
              <a:srgbClr val="000000"/>
            </a:solidFill>
            <a:miter lim="800000"/>
            <a:headEnd/>
            <a:tailEnd/>
          </a:ln>
        </p:spPr>
      </p:sp>
      <p:sp>
        <p:nvSpPr>
          <p:cNvPr id="1105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Placeholder 2"/>
          <p:cNvSpPr>
            <a:spLocks noGrp="1" noRot="1" noChangeAspect="1"/>
          </p:cNvSpPr>
          <p:nvPr>
            <p:ph type="sldImg"/>
          </p:nvPr>
        </p:nvSpPr>
        <p:spPr bwMode="auto">
          <a:noFill/>
          <a:ln>
            <a:solidFill>
              <a:srgbClr val="000000"/>
            </a:solidFill>
            <a:miter lim="800000"/>
            <a:headEnd/>
            <a:tailEnd/>
          </a:ln>
        </p:spPr>
      </p:sp>
      <p:sp>
        <p:nvSpPr>
          <p:cNvPr id="1116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Placeholder 2"/>
          <p:cNvSpPr>
            <a:spLocks noGrp="1" noRot="1" noChangeAspect="1"/>
          </p:cNvSpPr>
          <p:nvPr>
            <p:ph type="sldImg"/>
          </p:nvPr>
        </p:nvSpPr>
        <p:spPr bwMode="auto">
          <a:noFill/>
          <a:ln>
            <a:solidFill>
              <a:srgbClr val="000000"/>
            </a:solidFill>
            <a:miter lim="800000"/>
            <a:headEnd/>
            <a:tailEnd/>
          </a:ln>
        </p:spPr>
      </p:sp>
      <p:sp>
        <p:nvSpPr>
          <p:cNvPr id="1126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Placeholder 2"/>
          <p:cNvSpPr>
            <a:spLocks noGrp="1" noRot="1" noChangeAspect="1"/>
          </p:cNvSpPr>
          <p:nvPr>
            <p:ph type="sldImg"/>
          </p:nvPr>
        </p:nvSpPr>
        <p:spPr bwMode="auto">
          <a:noFill/>
          <a:ln>
            <a:solidFill>
              <a:srgbClr val="000000"/>
            </a:solidFill>
            <a:miter lim="800000"/>
            <a:headEnd/>
            <a:tailEnd/>
          </a:ln>
        </p:spPr>
      </p:sp>
      <p:sp>
        <p:nvSpPr>
          <p:cNvPr id="1136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Placeholder 2"/>
          <p:cNvSpPr>
            <a:spLocks noGrp="1" noRot="1" noChangeAspect="1"/>
          </p:cNvSpPr>
          <p:nvPr>
            <p:ph type="sldImg"/>
          </p:nvPr>
        </p:nvSpPr>
        <p:spPr bwMode="auto">
          <a:noFill/>
          <a:ln>
            <a:solidFill>
              <a:srgbClr val="000000"/>
            </a:solidFill>
            <a:miter lim="800000"/>
            <a:headEnd/>
            <a:tailEnd/>
          </a:ln>
        </p:spPr>
      </p:sp>
      <p:sp>
        <p:nvSpPr>
          <p:cNvPr id="1146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Placeholder 2"/>
          <p:cNvSpPr>
            <a:spLocks noGrp="1" noRot="1" noChangeAspect="1"/>
          </p:cNvSpPr>
          <p:nvPr>
            <p:ph type="sldImg"/>
          </p:nvPr>
        </p:nvSpPr>
        <p:spPr bwMode="auto">
          <a:noFill/>
          <a:ln>
            <a:solidFill>
              <a:srgbClr val="000000"/>
            </a:solidFill>
            <a:miter lim="800000"/>
            <a:headEnd/>
            <a:tailEnd/>
          </a:ln>
        </p:spPr>
      </p:sp>
      <p:sp>
        <p:nvSpPr>
          <p:cNvPr id="1157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Placeholder 2"/>
          <p:cNvSpPr>
            <a:spLocks noGrp="1" noRot="1" noChangeAspect="1"/>
          </p:cNvSpPr>
          <p:nvPr>
            <p:ph type="sldImg"/>
          </p:nvPr>
        </p:nvSpPr>
        <p:spPr bwMode="auto">
          <a:noFill/>
          <a:ln>
            <a:solidFill>
              <a:srgbClr val="000000"/>
            </a:solidFill>
            <a:miter lim="800000"/>
            <a:headEnd/>
            <a:tailEnd/>
          </a:ln>
        </p:spPr>
      </p:sp>
      <p:sp>
        <p:nvSpPr>
          <p:cNvPr id="706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Placeholder 2"/>
          <p:cNvSpPr>
            <a:spLocks noGrp="1" noRot="1" noChangeAspect="1"/>
          </p:cNvSpPr>
          <p:nvPr>
            <p:ph type="sldImg"/>
          </p:nvPr>
        </p:nvSpPr>
        <p:spPr bwMode="auto">
          <a:noFill/>
          <a:ln>
            <a:solidFill>
              <a:srgbClr val="000000"/>
            </a:solidFill>
            <a:miter lim="800000"/>
            <a:headEnd/>
            <a:tailEnd/>
          </a:ln>
        </p:spPr>
      </p:sp>
      <p:sp>
        <p:nvSpPr>
          <p:cNvPr id="1167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Placeholder 2"/>
          <p:cNvSpPr>
            <a:spLocks noGrp="1" noRot="1" noChangeAspect="1"/>
          </p:cNvSpPr>
          <p:nvPr>
            <p:ph type="sldImg"/>
          </p:nvPr>
        </p:nvSpPr>
        <p:spPr bwMode="auto">
          <a:noFill/>
          <a:ln>
            <a:solidFill>
              <a:srgbClr val="000000"/>
            </a:solidFill>
            <a:miter lim="800000"/>
            <a:headEnd/>
            <a:tailEnd/>
          </a:ln>
        </p:spPr>
      </p:sp>
      <p:sp>
        <p:nvSpPr>
          <p:cNvPr id="1177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Placeholder 2"/>
          <p:cNvSpPr>
            <a:spLocks noGrp="1" noRot="1" noChangeAspect="1"/>
          </p:cNvSpPr>
          <p:nvPr>
            <p:ph type="sldImg"/>
          </p:nvPr>
        </p:nvSpPr>
        <p:spPr bwMode="auto">
          <a:noFill/>
          <a:ln>
            <a:solidFill>
              <a:srgbClr val="000000"/>
            </a:solidFill>
            <a:miter lim="800000"/>
            <a:headEnd/>
            <a:tailEnd/>
          </a:ln>
        </p:spPr>
      </p:sp>
      <p:sp>
        <p:nvSpPr>
          <p:cNvPr id="716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Placeholder 2"/>
          <p:cNvSpPr>
            <a:spLocks noGrp="1" noRot="1" noChangeAspect="1"/>
          </p:cNvSpPr>
          <p:nvPr>
            <p:ph type="sldImg"/>
          </p:nvPr>
        </p:nvSpPr>
        <p:spPr bwMode="auto">
          <a:noFill/>
          <a:ln>
            <a:solidFill>
              <a:srgbClr val="000000"/>
            </a:solidFill>
            <a:miter lim="800000"/>
            <a:headEnd/>
            <a:tailEnd/>
          </a:ln>
        </p:spPr>
      </p:sp>
      <p:sp>
        <p:nvSpPr>
          <p:cNvPr id="727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Placeholder 2"/>
          <p:cNvSpPr>
            <a:spLocks noGrp="1" noRot="1" noChangeAspect="1"/>
          </p:cNvSpPr>
          <p:nvPr>
            <p:ph type="sldImg"/>
          </p:nvPr>
        </p:nvSpPr>
        <p:spPr bwMode="auto">
          <a:noFill/>
          <a:ln>
            <a:solidFill>
              <a:srgbClr val="000000"/>
            </a:solidFill>
            <a:miter lim="800000"/>
            <a:headEnd/>
            <a:tailEnd/>
          </a:ln>
        </p:spPr>
      </p:sp>
      <p:sp>
        <p:nvSpPr>
          <p:cNvPr id="737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91E24F3-37B0-464F-A1FD-CABD11093295}" type="datetimeFigureOut">
              <a:rPr lang="en-US"/>
              <a:pPr>
                <a:defRPr/>
              </a:pPr>
              <a:t>5/23/12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D84A4E-B1E8-4A3E-8D47-796826884B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10AE951-C86D-46FB-BAC5-2D113F36B7A8}" type="datetimeFigureOut">
              <a:rPr lang="en-US"/>
              <a:pPr>
                <a:defRPr/>
              </a:pPr>
              <a:t>5/23/12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9052595-EDD4-412F-90EE-95E209CB51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034F3EA-C668-43F7-B714-7D12720EB235}" type="datetimeFigureOut">
              <a:rPr lang="en-US"/>
              <a:pPr>
                <a:defRPr/>
              </a:pPr>
              <a:t>5/23/12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D6770A-FDA2-4C38-A546-FE3BC701AC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spcAft>
                <a:spcPts val="0"/>
              </a:spcAft>
              <a:buClr>
                <a:srgbClr val="FFFF00"/>
              </a:buClr>
              <a:buSzPct val="100000"/>
              <a:buFont typeface="Wingdings 2" pitchFamily="18" charset="2"/>
              <a:buChar char=""/>
              <a:defRPr>
                <a:latin typeface="Comic Sans MS" pitchFamily="66" charset="0"/>
              </a:defRPr>
            </a:lvl1pPr>
            <a:lvl2pPr>
              <a:buSzPct val="100000"/>
              <a:defRPr>
                <a:latin typeface="Comic Sans MS" pitchFamily="66" charset="0"/>
              </a:defRPr>
            </a:lvl2pPr>
            <a:lvl3pPr>
              <a:buSzPct val="100000"/>
              <a:defRPr>
                <a:latin typeface="Comic Sans MS" pitchFamily="66" charset="0"/>
              </a:defRPr>
            </a:lvl3pPr>
            <a:lvl4pPr>
              <a:buSzPct val="100000"/>
              <a:defRPr>
                <a:latin typeface="Comic Sans MS" pitchFamily="66" charset="0"/>
              </a:defRPr>
            </a:lvl4pPr>
            <a:lvl5pPr>
              <a:buSzPct val="100000"/>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CBD170F4-F78E-424A-8FB6-5FF21214EC1B}" type="datetimeFigureOut">
              <a:rPr lang="en-US"/>
              <a:pPr>
                <a:defRPr/>
              </a:pPr>
              <a:t>5/23/12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34FFD7B-3871-40C2-9272-43651E7A5E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EDADBBE2-A187-4000-8C41-7331A09005B5}" type="datetimeFigureOut">
              <a:rPr lang="en-US"/>
              <a:pPr>
                <a:defRPr/>
              </a:pPr>
              <a:t>5/23/12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52E84A3-1B44-4FD6-B40F-3A88659FB6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02A64FF-2EF6-4668-A846-C0AFB22D8327}" type="datetimeFigureOut">
              <a:rPr lang="en-US"/>
              <a:pPr>
                <a:defRPr/>
              </a:pPr>
              <a:t>5/23/12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373E5A7-8E8A-46E7-B45D-2E5676119D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5674C42-CC94-466D-97B5-0A784BC91499}" type="datetimeFigureOut">
              <a:rPr lang="en-US"/>
              <a:pPr>
                <a:defRPr/>
              </a:pPr>
              <a:t>5/23/12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837844-A40D-4B8E-92BB-4EF3C79BB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A7D6C69-F857-429C-9C6F-C8438E793699}" type="datetimeFigureOut">
              <a:rPr lang="en-US"/>
              <a:pPr>
                <a:defRPr/>
              </a:pPr>
              <a:t>5/23/12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B03727-CB62-45EE-9E9F-52294D088D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58FE0BB-BAEF-4BF7-806D-A7495963CB7B}" type="datetimeFigureOut">
              <a:rPr lang="en-US"/>
              <a:pPr>
                <a:defRPr/>
              </a:pPr>
              <a:t>5/23/12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DFBF4C5-F275-487E-B718-750658942C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1410E66-B62B-4886-B3D4-4761085AC1C2}" type="datetimeFigureOut">
              <a:rPr lang="en-US"/>
              <a:pPr>
                <a:defRPr/>
              </a:pPr>
              <a:t>5/23/12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9F12815-7C68-4FF2-9884-51F4947033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304BA18-3F0A-4796-8D55-B629C8B08A0B}" type="datetimeFigureOut">
              <a:rPr lang="en-US"/>
              <a:pPr>
                <a:defRPr/>
              </a:pPr>
              <a:t>5/23/12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F3F6B3-9B26-4AEE-A2BC-B32CEBBCAA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ea typeface="+mn-ea"/>
                <a:cs typeface="+mn-cs"/>
              </a:defRPr>
            </a:lvl1pPr>
          </a:lstStyle>
          <a:p>
            <a:pPr>
              <a:defRPr/>
            </a:pPr>
            <a:fld id="{2A93680A-5C33-4DD9-95F8-F0D5123262FF}" type="datetimeFigureOut">
              <a:rPr lang="en-US"/>
              <a:pPr>
                <a:defRPr/>
              </a:pPr>
              <a:t>5/23/12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ea typeface="+mn-ea"/>
                <a:cs typeface="+mn-cs"/>
              </a:defRPr>
            </a:lvl1pPr>
          </a:lstStyle>
          <a:p>
            <a:pPr>
              <a:defRPr/>
            </a:pPr>
            <a:fld id="{891697B1-D326-43E4-8F85-EFBA2C2E086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pitchFamily="-72" charset="-128"/>
          <a:cs typeface="ＭＳ Ｐゴシック" pitchFamily="-72" charset="-128"/>
        </a:defRPr>
      </a:lvl1pPr>
      <a:lvl2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2pPr>
      <a:lvl3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3pPr>
      <a:lvl4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4pPr>
      <a:lvl5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5pPr>
      <a:lvl6pPr marL="4572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6pPr>
      <a:lvl7pPr marL="9144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7pPr>
      <a:lvl8pPr marL="13716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8pPr>
      <a:lvl9pPr marL="18288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9pPr>
    </p:titleStyle>
    <p:bodyStyle>
      <a:lvl1pPr marL="547688" indent="-411163" algn="l" rtl="0" fontAlgn="base">
        <a:spcBef>
          <a:spcPct val="20000"/>
        </a:spcBef>
        <a:spcAft>
          <a:spcPct val="0"/>
        </a:spcAft>
        <a:buClr>
          <a:srgbClr val="F9F9F9"/>
        </a:buClr>
        <a:buSzPct val="65000"/>
        <a:buFont typeface="Wingdings 2" pitchFamily="-72" charset="2"/>
        <a:buChar char=""/>
        <a:defRPr sz="2800" kern="1200">
          <a:solidFill>
            <a:schemeClr val="tx1"/>
          </a:solidFill>
          <a:latin typeface="+mn-lt"/>
          <a:ea typeface="ＭＳ Ｐゴシック" pitchFamily="-72" charset="-128"/>
          <a:cs typeface="ＭＳ Ｐゴシック" pitchFamily="-72" charset="-128"/>
        </a:defRPr>
      </a:lvl1pPr>
      <a:lvl2pPr marL="868363" indent="-282575" algn="l" rtl="0" fontAlgn="base">
        <a:spcBef>
          <a:spcPct val="20000"/>
        </a:spcBef>
        <a:spcAft>
          <a:spcPct val="0"/>
        </a:spcAft>
        <a:buClr>
          <a:schemeClr val="tx1"/>
        </a:buClr>
        <a:buSzPct val="80000"/>
        <a:buFont typeface="Wingdings 2" pitchFamily="-72" charset="2"/>
        <a:buChar char=""/>
        <a:defRPr sz="2400" kern="1200">
          <a:solidFill>
            <a:schemeClr val="tx1"/>
          </a:solidFill>
          <a:latin typeface="+mn-lt"/>
          <a:ea typeface="ＭＳ Ｐゴシック" pitchFamily="-72" charset="-128"/>
          <a:cs typeface="+mn-cs"/>
        </a:defRPr>
      </a:lvl2pPr>
      <a:lvl3pPr marL="1133475" indent="-228600" algn="l" rtl="0" fontAlgn="base">
        <a:spcBef>
          <a:spcPct val="20000"/>
        </a:spcBef>
        <a:spcAft>
          <a:spcPct val="0"/>
        </a:spcAft>
        <a:buClr>
          <a:schemeClr val="tx1"/>
        </a:buClr>
        <a:buSzPct val="95000"/>
        <a:buFont typeface="Wingdings" pitchFamily="-72" charset="2"/>
        <a:buChar char=""/>
        <a:defRPr sz="2200" kern="1200">
          <a:solidFill>
            <a:schemeClr val="tx1"/>
          </a:solidFill>
          <a:latin typeface="+mn-lt"/>
          <a:ea typeface="ＭＳ Ｐゴシック" pitchFamily="-72" charset="-128"/>
          <a:cs typeface="+mn-cs"/>
        </a:defRPr>
      </a:lvl3pPr>
      <a:lvl4pPr marL="1352550" indent="-182563" algn="l" rtl="0" fontAlgn="base">
        <a:spcBef>
          <a:spcPct val="20000"/>
        </a:spcBef>
        <a:spcAft>
          <a:spcPct val="0"/>
        </a:spcAft>
        <a:buClr>
          <a:schemeClr val="tx1"/>
        </a:buClr>
        <a:buSzPct val="100000"/>
        <a:buFont typeface="Wingdings 3" pitchFamily="-72" charset="2"/>
        <a:buChar char=""/>
        <a:defRPr sz="2000" kern="1200">
          <a:solidFill>
            <a:schemeClr val="tx1"/>
          </a:solidFill>
          <a:latin typeface="+mn-lt"/>
          <a:ea typeface="ＭＳ Ｐゴシック" pitchFamily="-72" charset="-128"/>
          <a:cs typeface="+mn-cs"/>
        </a:defRPr>
      </a:lvl4pPr>
      <a:lvl5pPr marL="1544638" indent="-182563" algn="l" rtl="0" fontAlgn="base">
        <a:spcBef>
          <a:spcPct val="20000"/>
        </a:spcBef>
        <a:spcAft>
          <a:spcPct val="0"/>
        </a:spcAft>
        <a:buClr>
          <a:schemeClr val="tx1"/>
        </a:buClr>
        <a:buFont typeface="Wingdings 2" pitchFamily="-72" charset="2"/>
        <a:buChar char=""/>
        <a:defRPr sz="2000" kern="1200">
          <a:solidFill>
            <a:schemeClr val="tx1"/>
          </a:solidFill>
          <a:latin typeface="+mn-lt"/>
          <a:ea typeface="ＭＳ Ｐゴシック" pitchFamily="-72"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573" y="2079171"/>
            <a:ext cx="8229600" cy="1828800"/>
          </a:xfrm>
        </p:spPr>
        <p:txBody>
          <a:bodyPr>
            <a:normAutofit fontScale="90000"/>
          </a:bodyPr>
          <a:lstStyle/>
          <a:p>
            <a:pPr fontAlgn="auto">
              <a:spcAft>
                <a:spcPts val="0"/>
              </a:spcAft>
              <a:defRPr/>
            </a:pPr>
            <a:r>
              <a:rPr lang="en-GB" dirty="0" smtClean="0">
                <a:latin typeface="Comic Sans MS" pitchFamily="66" charset="0"/>
                <a:ea typeface="+mj-ea"/>
                <a:cs typeface="+mj-cs"/>
              </a:rPr>
              <a:t>Computing at School</a:t>
            </a:r>
            <a:br>
              <a:rPr lang="en-GB" dirty="0" smtClean="0">
                <a:latin typeface="Comic Sans MS" pitchFamily="66" charset="0"/>
                <a:ea typeface="+mj-ea"/>
                <a:cs typeface="+mj-cs"/>
              </a:rPr>
            </a:br>
            <a:r>
              <a:rPr lang="en-GB" dirty="0" smtClean="0">
                <a:latin typeface="Comic Sans MS" pitchFamily="66" charset="0"/>
                <a:ea typeface="+mj-ea"/>
                <a:cs typeface="+mj-cs"/>
              </a:rPr>
              <a:t/>
            </a:r>
            <a:br>
              <a:rPr lang="en-GB" dirty="0" smtClean="0">
                <a:latin typeface="Comic Sans MS" pitchFamily="66" charset="0"/>
                <a:ea typeface="+mj-ea"/>
                <a:cs typeface="+mj-cs"/>
              </a:rPr>
            </a:br>
            <a:r>
              <a:rPr lang="en-GB" dirty="0" smtClean="0">
                <a:latin typeface="Comic Sans MS" pitchFamily="66" charset="0"/>
                <a:ea typeface="+mj-ea"/>
                <a:cs typeface="+mj-cs"/>
              </a:rPr>
              <a:t>Putting the thrill back into </a:t>
            </a:r>
            <a:br>
              <a:rPr lang="en-GB" dirty="0" smtClean="0">
                <a:latin typeface="Comic Sans MS" pitchFamily="66" charset="0"/>
                <a:ea typeface="+mj-ea"/>
                <a:cs typeface="+mj-cs"/>
              </a:rPr>
            </a:br>
            <a:r>
              <a:rPr lang="en-GB" dirty="0" smtClean="0">
                <a:latin typeface="Comic Sans MS" pitchFamily="66" charset="0"/>
                <a:ea typeface="+mj-ea"/>
                <a:cs typeface="+mj-cs"/>
              </a:rPr>
              <a:t>computing at School</a:t>
            </a:r>
            <a:endParaRPr lang="en-US" dirty="0">
              <a:latin typeface="Comic Sans MS" pitchFamily="66" charset="0"/>
              <a:ea typeface="+mj-ea"/>
              <a:cs typeface="+mj-cs"/>
            </a:endParaRPr>
          </a:p>
        </p:txBody>
      </p:sp>
      <p:sp>
        <p:nvSpPr>
          <p:cNvPr id="3" name="Subtitle 2"/>
          <p:cNvSpPr>
            <a:spLocks noGrp="1"/>
          </p:cNvSpPr>
          <p:nvPr>
            <p:ph type="subTitle" idx="1"/>
          </p:nvPr>
        </p:nvSpPr>
        <p:spPr>
          <a:xfrm>
            <a:off x="360363" y="4297363"/>
            <a:ext cx="8270875" cy="1752600"/>
          </a:xfrm>
        </p:spPr>
        <p:txBody>
          <a:bodyPr>
            <a:normAutofit/>
          </a:bodyPr>
          <a:lstStyle/>
          <a:p>
            <a:pPr>
              <a:lnSpc>
                <a:spcPct val="80000"/>
              </a:lnSpc>
            </a:pPr>
            <a:r>
              <a:rPr lang="en-GB" sz="2600" smtClean="0">
                <a:latin typeface="Comic Sans MS" pitchFamily="-72" charset="0"/>
              </a:rPr>
              <a:t>Jon Crowcroft, The Computer Lab, University of Cambridge</a:t>
            </a:r>
          </a:p>
          <a:p>
            <a:pPr>
              <a:lnSpc>
                <a:spcPct val="80000"/>
              </a:lnSpc>
            </a:pPr>
            <a:r>
              <a:rPr lang="en-GB" sz="2600" smtClean="0">
                <a:latin typeface="Comic Sans MS" pitchFamily="-72" charset="0"/>
              </a:rPr>
              <a:t>(standing in for Simon Peyton Jones</a:t>
            </a:r>
          </a:p>
          <a:p>
            <a:pPr>
              <a:lnSpc>
                <a:spcPct val="80000"/>
              </a:lnSpc>
            </a:pPr>
            <a:r>
              <a:rPr lang="en-GB" sz="2600" smtClean="0">
                <a:latin typeface="Comic Sans MS" pitchFamily="-72" charset="0"/>
              </a:rPr>
              <a:t>Microsoft Research)</a:t>
            </a:r>
          </a:p>
          <a:p>
            <a:pPr>
              <a:lnSpc>
                <a:spcPct val="80000"/>
              </a:lnSpc>
            </a:pPr>
            <a:r>
              <a:rPr lang="en-GB" sz="2600" smtClean="0">
                <a:latin typeface="Comic Sans MS" pitchFamily="-72" charset="0"/>
              </a:rPr>
              <a:t>and</a:t>
            </a:r>
          </a:p>
          <a:p>
            <a:pPr>
              <a:lnSpc>
                <a:spcPct val="80000"/>
              </a:lnSpc>
            </a:pPr>
            <a:r>
              <a:rPr lang="en-GB" sz="2600" smtClean="0">
                <a:latin typeface="Comic Sans MS" pitchFamily="-72" charset="0"/>
              </a:rPr>
              <a:t>The Computing at School Working Group</a:t>
            </a:r>
          </a:p>
          <a:p>
            <a:pPr>
              <a:lnSpc>
                <a:spcPct val="80000"/>
              </a:lnSpc>
            </a:pPr>
            <a:endParaRPr lang="en-GB" sz="2600" smtClean="0">
              <a:latin typeface="Comic Sans MS" pitchFamily="-7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GB" sz="3200" dirty="0" smtClean="0">
                <a:ea typeface="+mj-ea"/>
                <a:cs typeface="+mj-cs"/>
              </a:rPr>
              <a:t>Students are voting with their feet</a:t>
            </a:r>
            <a:endParaRPr lang="en-GB" sz="3200" dirty="0">
              <a:ea typeface="+mj-ea"/>
              <a:cs typeface="+mj-cs"/>
            </a:endParaRPr>
          </a:p>
        </p:txBody>
      </p:sp>
      <p:pic>
        <p:nvPicPr>
          <p:cNvPr id="24578" name="Chart 2"/>
          <p:cNvPicPr>
            <a:picLocks noChangeArrowheads="1"/>
          </p:cNvPicPr>
          <p:nvPr/>
        </p:nvPicPr>
        <p:blipFill>
          <a:blip r:embed="rId3"/>
          <a:srcRect/>
          <a:stretch>
            <a:fillRect/>
          </a:stretch>
        </p:blipFill>
        <p:spPr bwMode="auto">
          <a:xfrm>
            <a:off x="860425" y="1404938"/>
            <a:ext cx="7423150" cy="5132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University trends 1970-2005</a:t>
            </a:r>
            <a:endParaRPr lang="en-GB" dirty="0">
              <a:ea typeface="+mj-ea"/>
              <a:cs typeface="+mj-cs"/>
            </a:endParaRPr>
          </a:p>
        </p:txBody>
      </p:sp>
      <p:sp>
        <p:nvSpPr>
          <p:cNvPr id="25602" name="Content Placeholder 2"/>
          <p:cNvSpPr>
            <a:spLocks noGrp="1"/>
          </p:cNvSpPr>
          <p:nvPr>
            <p:ph idx="1"/>
          </p:nvPr>
        </p:nvSpPr>
        <p:spPr/>
        <p:txBody>
          <a:bodyPr/>
          <a:lstStyle/>
          <a:p>
            <a:pPr>
              <a:spcAft>
                <a:spcPct val="0"/>
              </a:spcAft>
              <a:buFont typeface="Wingdings 2" pitchFamily="-72" charset="2"/>
              <a:buChar char=""/>
            </a:pPr>
            <a:endParaRPr lang="en-GB">
              <a:latin typeface="Comic Sans MS" pitchFamily="-72" charset="0"/>
            </a:endParaRPr>
          </a:p>
        </p:txBody>
      </p:sp>
      <p:grpSp>
        <p:nvGrpSpPr>
          <p:cNvPr id="25603" name="Group 8"/>
          <p:cNvGrpSpPr>
            <a:grpSpLocks/>
          </p:cNvGrpSpPr>
          <p:nvPr/>
        </p:nvGrpSpPr>
        <p:grpSpPr bwMode="auto">
          <a:xfrm>
            <a:off x="382588" y="1420813"/>
            <a:ext cx="8640762" cy="5222875"/>
            <a:chOff x="967" y="972"/>
            <a:chExt cx="4727" cy="3290"/>
          </a:xfrm>
        </p:grpSpPr>
        <p:pic>
          <p:nvPicPr>
            <p:cNvPr id="25604" name="Picture 6" descr="cs"/>
            <p:cNvPicPr>
              <a:picLocks noChangeAspect="1" noChangeArrowheads="1"/>
            </p:cNvPicPr>
            <p:nvPr/>
          </p:nvPicPr>
          <p:blipFill>
            <a:blip r:embed="rId3"/>
            <a:srcRect/>
            <a:stretch>
              <a:fillRect/>
            </a:stretch>
          </p:blipFill>
          <p:spPr bwMode="auto">
            <a:xfrm>
              <a:off x="967" y="972"/>
              <a:ext cx="4465" cy="3290"/>
            </a:xfrm>
            <a:prstGeom prst="rect">
              <a:avLst/>
            </a:prstGeom>
            <a:noFill/>
            <a:ln w="9525">
              <a:noFill/>
              <a:miter lim="800000"/>
              <a:headEnd/>
              <a:tailEnd/>
            </a:ln>
          </p:spPr>
        </p:pic>
        <p:sp>
          <p:nvSpPr>
            <p:cNvPr id="25605" name="Text Box 7"/>
            <p:cNvSpPr txBox="1">
              <a:spLocks noChangeArrowheads="1"/>
            </p:cNvSpPr>
            <p:nvPr/>
          </p:nvSpPr>
          <p:spPr bwMode="auto">
            <a:xfrm rot="-5400000">
              <a:off x="4666" y="3234"/>
              <a:ext cx="1904" cy="152"/>
            </a:xfrm>
            <a:prstGeom prst="rect">
              <a:avLst/>
            </a:prstGeom>
            <a:noFill/>
            <a:ln w="9525">
              <a:noFill/>
              <a:miter lim="800000"/>
              <a:headEnd/>
              <a:tailEnd/>
            </a:ln>
          </p:spPr>
          <p:txBody>
            <a:bodyPr lIns="0" tIns="0" rIns="0" bIns="0">
              <a:prstTxWarp prst="textNoShape">
                <a:avLst/>
              </a:prstTxWarp>
              <a:spAutoFit/>
            </a:bodyPr>
            <a:lstStyle/>
            <a:p>
              <a:r>
                <a:rPr lang="en-GB" i="1">
                  <a:latin typeface="Book Antiqua" pitchFamily="-72" charset="0"/>
                </a:rPr>
                <a:t>Source: CRA, May 2005</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going on?</a:t>
            </a:r>
            <a:endParaRPr lang="en-GB" dirty="0">
              <a:ea typeface="+mj-ea"/>
              <a:cs typeface="+mj-cs"/>
            </a:endParaRPr>
          </a:p>
        </p:txBody>
      </p:sp>
      <p:sp>
        <p:nvSpPr>
          <p:cNvPr id="26626"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An increasing sense of unease about the way we teach our kids about computing</a:t>
            </a:r>
          </a:p>
          <a:p>
            <a:pPr>
              <a:spcAft>
                <a:spcPct val="0"/>
              </a:spcAft>
              <a:buFont typeface="Wingdings 2" pitchFamily="-72" charset="2"/>
              <a:buChar char=""/>
            </a:pPr>
            <a:r>
              <a:rPr lang="en-GB" smtClean="0">
                <a:latin typeface="Comic Sans MS" pitchFamily="-72" charset="0"/>
              </a:rPr>
              <a:t>2008: let’s fix this. Birth of the Computing at School Working Group.</a:t>
            </a:r>
            <a:endParaRPr lang="en-GB">
              <a:latin typeface="Comic Sans MS" pitchFamily="-72"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ea typeface="+mj-ea"/>
                <a:cs typeface="+mj-cs"/>
              </a:rPr>
              <a:t>The Computing At School </a:t>
            </a:r>
            <a:br>
              <a:rPr lang="en-GB" dirty="0" smtClean="0">
                <a:ea typeface="+mj-ea"/>
                <a:cs typeface="+mj-cs"/>
              </a:rPr>
            </a:br>
            <a:r>
              <a:rPr lang="en-GB" dirty="0" smtClean="0">
                <a:ea typeface="+mj-ea"/>
                <a:cs typeface="+mj-cs"/>
              </a:rPr>
              <a:t>working group (CAS)</a:t>
            </a:r>
            <a:endParaRPr lang="en-US" dirty="0">
              <a:ea typeface="+mj-ea"/>
              <a:cs typeface="+mj-cs"/>
            </a:endParaRPr>
          </a:p>
        </p:txBody>
      </p:sp>
      <p:sp>
        <p:nvSpPr>
          <p:cNvPr id="3" name="Content Placeholder 2"/>
          <p:cNvSpPr>
            <a:spLocks noGrp="1"/>
          </p:cNvSpPr>
          <p:nvPr>
            <p:ph idx="1"/>
          </p:nvPr>
        </p:nvSpPr>
        <p:spPr/>
        <p:txBody>
          <a:bodyPr>
            <a:normAutofit fontScale="70000" lnSpcReduction="20000"/>
          </a:bodyPr>
          <a:lstStyle/>
          <a:p>
            <a:pPr marL="548640" indent="-411480" fontAlgn="auto">
              <a:defRPr/>
            </a:pPr>
            <a:r>
              <a:rPr lang="en-GB" dirty="0" smtClean="0">
                <a:ea typeface="+mn-ea"/>
                <a:cs typeface="+mn-cs"/>
              </a:rPr>
              <a:t>Simply a group of individuals, concerned about the state of computing education at school in the UK</a:t>
            </a:r>
          </a:p>
          <a:p>
            <a:pPr marL="548640" indent="-411480" fontAlgn="auto">
              <a:defRPr/>
            </a:pPr>
            <a:r>
              <a:rPr lang="en-GB" dirty="0" smtClean="0">
                <a:ea typeface="+mn-ea"/>
                <a:cs typeface="+mn-cs"/>
              </a:rPr>
              <a:t>Including</a:t>
            </a:r>
          </a:p>
          <a:p>
            <a:pPr marL="868680" lvl="1" indent="-283464" fontAlgn="auto">
              <a:spcAft>
                <a:spcPts val="0"/>
              </a:spcAft>
              <a:buFont typeface="Wingdings 2"/>
              <a:buChar char=""/>
              <a:defRPr/>
            </a:pPr>
            <a:r>
              <a:rPr lang="en-GB" dirty="0" smtClean="0">
                <a:ea typeface="+mn-ea"/>
              </a:rPr>
              <a:t>Teachers </a:t>
            </a:r>
          </a:p>
          <a:p>
            <a:pPr marL="868680" lvl="1" indent="-283464" fontAlgn="auto">
              <a:spcAft>
                <a:spcPts val="0"/>
              </a:spcAft>
              <a:buFont typeface="Wingdings 2"/>
              <a:buChar char=""/>
              <a:defRPr/>
            </a:pPr>
            <a:r>
              <a:rPr lang="en-GB" dirty="0" smtClean="0">
                <a:ea typeface="+mn-ea"/>
              </a:rPr>
              <a:t>Industry (</a:t>
            </a:r>
            <a:r>
              <a:rPr lang="en-GB" dirty="0" err="1" smtClean="0">
                <a:ea typeface="+mn-ea"/>
              </a:rPr>
              <a:t>eg</a:t>
            </a:r>
            <a:r>
              <a:rPr lang="en-GB" dirty="0" smtClean="0">
                <a:ea typeface="+mn-ea"/>
              </a:rPr>
              <a:t> Google, Microsoft)</a:t>
            </a:r>
          </a:p>
          <a:p>
            <a:pPr marL="868680" lvl="1" indent="-283464" fontAlgn="auto">
              <a:spcAft>
                <a:spcPts val="0"/>
              </a:spcAft>
              <a:buFont typeface="Wingdings 2"/>
              <a:buChar char=""/>
              <a:defRPr/>
            </a:pPr>
            <a:r>
              <a:rPr lang="en-GB" dirty="0" smtClean="0">
                <a:ea typeface="+mn-ea"/>
              </a:rPr>
              <a:t>University academics (</a:t>
            </a:r>
            <a:r>
              <a:rPr lang="en-GB" dirty="0" err="1" smtClean="0">
                <a:ea typeface="+mn-ea"/>
              </a:rPr>
              <a:t>incl</a:t>
            </a:r>
            <a:r>
              <a:rPr lang="en-GB" dirty="0" smtClean="0">
                <a:ea typeface="+mn-ea"/>
              </a:rPr>
              <a:t> CPHC, UKCRC)</a:t>
            </a:r>
          </a:p>
          <a:p>
            <a:pPr marL="868680" lvl="1" indent="-283464" fontAlgn="auto">
              <a:spcAft>
                <a:spcPts val="0"/>
              </a:spcAft>
              <a:buFont typeface="Wingdings 2"/>
              <a:buChar char=""/>
              <a:defRPr/>
            </a:pPr>
            <a:r>
              <a:rPr lang="en-GB" dirty="0" smtClean="0">
                <a:ea typeface="+mn-ea"/>
              </a:rPr>
              <a:t>Members of exam board (</a:t>
            </a:r>
            <a:r>
              <a:rPr lang="en-GB" dirty="0" err="1" smtClean="0">
                <a:ea typeface="+mn-ea"/>
              </a:rPr>
              <a:t>eg</a:t>
            </a:r>
            <a:r>
              <a:rPr lang="en-GB" dirty="0" smtClean="0">
                <a:ea typeface="+mn-ea"/>
              </a:rPr>
              <a:t> AQA)</a:t>
            </a:r>
          </a:p>
          <a:p>
            <a:pPr marL="868680" lvl="1" indent="-283464" fontAlgn="auto">
              <a:spcAft>
                <a:spcPts val="0"/>
              </a:spcAft>
              <a:buFont typeface="Wingdings 2"/>
              <a:buChar char=""/>
              <a:defRPr/>
            </a:pPr>
            <a:r>
              <a:rPr lang="en-GB" dirty="0" smtClean="0">
                <a:ea typeface="+mn-ea"/>
              </a:rPr>
              <a:t>Members of professional societies (</a:t>
            </a:r>
            <a:r>
              <a:rPr lang="en-GB" dirty="0" err="1" smtClean="0">
                <a:ea typeface="+mn-ea"/>
              </a:rPr>
              <a:t>eg</a:t>
            </a:r>
            <a:r>
              <a:rPr lang="en-GB" dirty="0" smtClean="0">
                <a:ea typeface="+mn-ea"/>
              </a:rPr>
              <a:t> BCS)</a:t>
            </a:r>
          </a:p>
          <a:p>
            <a:pPr marL="868680" lvl="1" indent="-283464" fontAlgn="auto">
              <a:spcAft>
                <a:spcPts val="0"/>
              </a:spcAft>
              <a:buFont typeface="Wingdings 2"/>
              <a:buChar char=""/>
              <a:defRPr/>
            </a:pPr>
            <a:r>
              <a:rPr lang="en-GB" dirty="0" smtClean="0">
                <a:ea typeface="+mn-ea"/>
              </a:rPr>
              <a:t>Parents</a:t>
            </a:r>
          </a:p>
          <a:p>
            <a:pPr marL="868680" lvl="1" indent="-283464" fontAlgn="auto">
              <a:spcAft>
                <a:spcPts val="0"/>
              </a:spcAft>
              <a:buFont typeface="Wingdings 2"/>
              <a:buChar char=""/>
              <a:defRPr/>
            </a:pPr>
            <a:r>
              <a:rPr lang="en-GB" dirty="0" smtClean="0">
                <a:ea typeface="+mn-ea"/>
              </a:rPr>
              <a:t>Local educational advisers</a:t>
            </a:r>
          </a:p>
          <a:p>
            <a:pPr marL="868680" lvl="1" indent="-283464" fontAlgn="auto">
              <a:spcAft>
                <a:spcPts val="0"/>
              </a:spcAft>
              <a:buFont typeface="Wingdings 2"/>
              <a:buChar char=""/>
              <a:defRPr/>
            </a:pPr>
            <a:r>
              <a:rPr lang="en-GB" dirty="0" smtClean="0">
                <a:ea typeface="+mn-ea"/>
              </a:rPr>
              <a:t>Teacher trainers</a:t>
            </a:r>
          </a:p>
          <a:p>
            <a:pPr marL="548640" indent="-411480" fontAlgn="auto">
              <a:defRPr/>
            </a:pPr>
            <a:r>
              <a:rPr lang="en-GB" dirty="0" smtClean="0">
                <a:ea typeface="+mn-ea"/>
                <a:cs typeface="+mn-cs"/>
              </a:rPr>
              <a:t>Varied backgrounds, common concerns</a:t>
            </a:r>
          </a:p>
          <a:p>
            <a:pPr marL="548640" indent="-411480" fontAlgn="auto">
              <a:defRPr/>
            </a:pPr>
            <a:r>
              <a:rPr lang="en-GB" dirty="0" smtClean="0">
                <a:ea typeface="+mn-ea"/>
                <a:cs typeface="+mn-cs"/>
              </a:rPr>
              <a:t>Now fully part of BCS, the Chartered Institute for IT</a:t>
            </a:r>
          </a:p>
          <a:p>
            <a:pPr marL="548640" indent="-411480" fontAlgn="auto">
              <a:defRPr/>
            </a:pPr>
            <a:r>
              <a:rPr lang="en-GB" dirty="0" smtClean="0">
                <a:ea typeface="+mn-ea"/>
                <a:cs typeface="+mn-cs"/>
              </a:rPr>
              <a:t>Regions: CAS Scotland, CAS Wales</a:t>
            </a:r>
          </a:p>
          <a:p>
            <a:pPr marL="868680" lvl="1" indent="-283464" fontAlgn="auto">
              <a:spcAft>
                <a:spcPts val="0"/>
              </a:spcAft>
              <a:buFont typeface="Wingdings 2"/>
              <a:buChar char=""/>
              <a:defRPr/>
            </a:pPr>
            <a:endParaRPr lang="en-US" dirty="0">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Headline messages</a:t>
            </a:r>
            <a:endParaRPr lang="en-GB" dirty="0">
              <a:ea typeface="+mj-ea"/>
              <a:cs typeface="+mj-cs"/>
            </a:endParaRPr>
          </a:p>
        </p:txBody>
      </p:sp>
      <p:sp>
        <p:nvSpPr>
          <p:cNvPr id="3" name="Content Placeholder 2"/>
          <p:cNvSpPr>
            <a:spLocks noGrp="1"/>
          </p:cNvSpPr>
          <p:nvPr>
            <p:ph idx="1"/>
          </p:nvPr>
        </p:nvSpPr>
        <p:spPr>
          <a:xfrm>
            <a:off x="457200" y="1501775"/>
            <a:ext cx="8229600" cy="5257800"/>
          </a:xfrm>
        </p:spPr>
        <p:txBody>
          <a:bodyPr>
            <a:normAutofit fontScale="92500" lnSpcReduction="20000"/>
          </a:bodyPr>
          <a:lstStyle/>
          <a:p>
            <a:pPr marL="548640" indent="-411480" fontAlgn="auto">
              <a:defRPr/>
            </a:pPr>
            <a:r>
              <a:rPr lang="en-GB" dirty="0" smtClean="0">
                <a:ea typeface="+mn-ea"/>
                <a:cs typeface="+mn-cs"/>
              </a:rPr>
              <a:t>Computer Science should be </a:t>
            </a:r>
            <a:r>
              <a:rPr lang="en-GB" b="1" dirty="0" smtClean="0">
                <a:solidFill>
                  <a:srgbClr val="FFC000"/>
                </a:solidFill>
                <a:ea typeface="+mn-ea"/>
                <a:cs typeface="+mn-cs"/>
              </a:rPr>
              <a:t>recognised in school as a rigorous subject discipline</a:t>
            </a:r>
            <a:r>
              <a:rPr lang="en-GB" dirty="0" smtClean="0">
                <a:ea typeface="+mn-ea"/>
                <a:cs typeface="+mn-cs"/>
              </a:rPr>
              <a:t>, like physics or history, quite distinct from the (useful) skills of digital literacy.</a:t>
            </a:r>
          </a:p>
          <a:p>
            <a:pPr marL="548640" indent="-411480" fontAlgn="auto">
              <a:defRPr/>
            </a:pPr>
            <a:r>
              <a:rPr lang="en-GB" dirty="0" smtClean="0">
                <a:ea typeface="+mn-ea"/>
                <a:cs typeface="+mn-cs"/>
              </a:rPr>
              <a:t>Just as every student needs to learn a bit of chemistry, even though few will become chemists, so </a:t>
            </a:r>
            <a:r>
              <a:rPr lang="en-GB" b="1" dirty="0" smtClean="0">
                <a:solidFill>
                  <a:srgbClr val="FFC000"/>
                </a:solidFill>
                <a:ea typeface="+mn-ea"/>
                <a:cs typeface="+mn-cs"/>
              </a:rPr>
              <a:t>every student </a:t>
            </a:r>
            <a:r>
              <a:rPr lang="en-GB" dirty="0" smtClean="0">
                <a:ea typeface="+mn-ea"/>
                <a:cs typeface="+mn-cs"/>
              </a:rPr>
              <a:t>should learn a bit of computer science</a:t>
            </a:r>
            <a:r>
              <a:rPr lang="en-GB" dirty="0" smtClean="0">
                <a:solidFill>
                  <a:srgbClr val="FFC000"/>
                </a:solidFill>
                <a:ea typeface="+mn-ea"/>
                <a:cs typeface="+mn-cs"/>
              </a:rPr>
              <a:t> </a:t>
            </a:r>
            <a:r>
              <a:rPr lang="en-GB" dirty="0" smtClean="0">
                <a:ea typeface="+mn-ea"/>
                <a:cs typeface="+mn-cs"/>
              </a:rPr>
              <a:t>(including some elementary programming) because they live in a digital world.</a:t>
            </a:r>
          </a:p>
          <a:p>
            <a:pPr marL="548640" indent="-411480" fontAlgn="auto">
              <a:defRPr/>
            </a:pPr>
            <a:r>
              <a:rPr lang="en-GB" dirty="0" smtClean="0">
                <a:ea typeface="+mn-ea"/>
                <a:cs typeface="+mn-cs"/>
              </a:rPr>
              <a:t>From </a:t>
            </a:r>
            <a:r>
              <a:rPr lang="en-GB" b="1" dirty="0" smtClean="0">
                <a:solidFill>
                  <a:srgbClr val="FFC000"/>
                </a:solidFill>
                <a:ea typeface="+mn-ea"/>
                <a:cs typeface="+mn-cs"/>
              </a:rPr>
              <a:t>primary school onwards</a:t>
            </a:r>
            <a:r>
              <a:rPr lang="en-GB" dirty="0" smtClean="0">
                <a:solidFill>
                  <a:srgbClr val="FFC000"/>
                </a:solidFill>
                <a:ea typeface="+mn-ea"/>
                <a:cs typeface="+mn-cs"/>
              </a:rPr>
              <a:t> </a:t>
            </a:r>
            <a:r>
              <a:rPr lang="en-GB" dirty="0" smtClean="0">
                <a:ea typeface="+mn-ea"/>
                <a:cs typeface="+mn-cs"/>
              </a:rPr>
              <a:t>(like science).</a:t>
            </a:r>
          </a:p>
          <a:p>
            <a:pPr marL="548640" indent="-411480" fontAlgn="auto">
              <a:defRPr/>
            </a:pPr>
            <a:r>
              <a:rPr lang="en-GB" dirty="0" smtClean="0">
                <a:ea typeface="+mn-ea"/>
                <a:cs typeface="+mn-cs"/>
              </a:rPr>
              <a:t>Re-introduce the thrill and excitement of computational thinking and creation.</a:t>
            </a:r>
            <a:endParaRPr lang="en-GB" dirty="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going on?</a:t>
            </a:r>
            <a:endParaRPr lang="en-GB" dirty="0">
              <a:ea typeface="+mj-ea"/>
              <a:cs typeface="+mj-cs"/>
            </a:endParaRPr>
          </a:p>
        </p:txBody>
      </p:sp>
      <p:sp>
        <p:nvSpPr>
          <p:cNvPr id="29698"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An increasing sense of unease about the way we teach our kids about computing</a:t>
            </a:r>
          </a:p>
          <a:p>
            <a:pPr>
              <a:spcAft>
                <a:spcPct val="0"/>
              </a:spcAft>
              <a:buFont typeface="Wingdings 2" pitchFamily="-72" charset="2"/>
              <a:buChar char=""/>
            </a:pPr>
            <a:r>
              <a:rPr lang="en-GB" smtClean="0">
                <a:latin typeface="Comic Sans MS" pitchFamily="-72" charset="0"/>
              </a:rPr>
              <a:t>2008: let’s fix this. Birth of the Computing at School Working Group.</a:t>
            </a:r>
          </a:p>
          <a:p>
            <a:pPr>
              <a:spcAft>
                <a:spcPct val="0"/>
              </a:spcAft>
              <a:buFont typeface="Wingdings 2" pitchFamily="-72" charset="2"/>
              <a:buChar char=""/>
            </a:pPr>
            <a:r>
              <a:rPr lang="en-GB" smtClean="0">
                <a:latin typeface="Comic Sans MS" pitchFamily="-72" charset="0"/>
              </a:rPr>
              <a:t>2008-11: chug chug chug</a:t>
            </a:r>
            <a:endParaRPr lang="en-GB">
              <a:latin typeface="Comic Sans MS" pitchFamily="-7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ea typeface="+mj-ea"/>
              <a:cs typeface="+mj-cs"/>
            </a:endParaRPr>
          </a:p>
        </p:txBody>
      </p:sp>
      <p:sp>
        <p:nvSpPr>
          <p:cNvPr id="30722" name="Content Placeholder 2"/>
          <p:cNvSpPr>
            <a:spLocks noGrp="1"/>
          </p:cNvSpPr>
          <p:nvPr>
            <p:ph idx="1"/>
          </p:nvPr>
        </p:nvSpPr>
        <p:spPr/>
        <p:txBody>
          <a:bodyPr/>
          <a:lstStyle/>
          <a:p>
            <a:pPr>
              <a:spcAft>
                <a:spcPct val="0"/>
              </a:spcAft>
              <a:buFont typeface="Wingdings 2" pitchFamily="-72" charset="2"/>
              <a:buChar char=""/>
            </a:pPr>
            <a:endParaRPr lang="en-GB">
              <a:latin typeface="Comic Sans MS" pitchFamily="-72" charset="0"/>
            </a:endParaRPr>
          </a:p>
        </p:txBody>
      </p:sp>
      <p:graphicFrame>
        <p:nvGraphicFramePr>
          <p:cNvPr id="5" name="Chart 4"/>
          <p:cNvGraphicFramePr/>
          <p:nvPr/>
        </p:nvGraphicFramePr>
        <p:xfrm>
          <a:off x="751113" y="446313"/>
          <a:ext cx="7783287" cy="6096001"/>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2328863" y="1179513"/>
            <a:ext cx="3244850" cy="3409950"/>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Started 2008</a:t>
            </a:r>
          </a:p>
          <a:p>
            <a:pPr algn="ctr" fontAlgn="auto">
              <a:spcBef>
                <a:spcPts val="0"/>
              </a:spcBef>
              <a:spcAft>
                <a:spcPts val="0"/>
              </a:spcAft>
              <a:defRPr/>
            </a:pPr>
            <a:r>
              <a:rPr lang="en-GB" sz="2800" dirty="0">
                <a:solidFill>
                  <a:schemeClr val="bg1"/>
                </a:solidFill>
                <a:latin typeface="Comic Sans MS" pitchFamily="66" charset="0"/>
              </a:rPr>
              <a:t>Growing fast</a:t>
            </a:r>
          </a:p>
          <a:p>
            <a:pPr algn="ctr" fontAlgn="auto">
              <a:spcBef>
                <a:spcPts val="0"/>
              </a:spcBef>
              <a:spcAft>
                <a:spcPts val="0"/>
              </a:spcAft>
              <a:defRPr/>
            </a:pPr>
            <a:r>
              <a:rPr lang="en-GB" sz="2800" dirty="0">
                <a:solidFill>
                  <a:schemeClr val="bg1"/>
                </a:solidFill>
                <a:latin typeface="Comic Sans MS" pitchFamily="66" charset="0"/>
              </a:rPr>
              <a:t>Very fast</a:t>
            </a:r>
          </a:p>
          <a:p>
            <a:pPr algn="ctr" fontAlgn="auto">
              <a:spcBef>
                <a:spcPts val="0"/>
              </a:spcBef>
              <a:spcAft>
                <a:spcPts val="0"/>
              </a:spcAft>
              <a:defRPr/>
            </a:pPr>
            <a:r>
              <a:rPr lang="en-GB" sz="2800" dirty="0">
                <a:solidFill>
                  <a:schemeClr val="bg1"/>
                </a:solidFill>
                <a:latin typeface="Comic Sans MS" pitchFamily="66" charset="0"/>
              </a:rPr>
              <a:t/>
            </a:r>
            <a:br>
              <a:rPr lang="en-GB" sz="2800" dirty="0">
                <a:solidFill>
                  <a:schemeClr val="bg1"/>
                </a:solidFill>
                <a:latin typeface="Comic Sans MS" pitchFamily="66" charset="0"/>
              </a:rPr>
            </a:br>
            <a:r>
              <a:rPr lang="en-GB" sz="2800" dirty="0">
                <a:solidFill>
                  <a:schemeClr val="bg1"/>
                </a:solidFill>
                <a:latin typeface="Comic Sans MS" pitchFamily="66" charset="0"/>
              </a:rPr>
              <a:t>About 70% classroom teachers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going on?</a:t>
            </a:r>
            <a:endParaRPr lang="en-GB" dirty="0">
              <a:ea typeface="+mj-ea"/>
              <a:cs typeface="+mj-cs"/>
            </a:endParaRPr>
          </a:p>
        </p:txBody>
      </p:sp>
      <p:sp>
        <p:nvSpPr>
          <p:cNvPr id="31746"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An increasing sense of unease about the way we teach our kids about computing</a:t>
            </a:r>
          </a:p>
          <a:p>
            <a:pPr>
              <a:spcAft>
                <a:spcPct val="0"/>
              </a:spcAft>
              <a:buFont typeface="Wingdings 2" pitchFamily="-72" charset="2"/>
              <a:buChar char=""/>
            </a:pPr>
            <a:r>
              <a:rPr lang="en-GB" smtClean="0">
                <a:latin typeface="Comic Sans MS" pitchFamily="-72" charset="0"/>
              </a:rPr>
              <a:t>2008: let’s fix this. Birth of the Computing at School Working Group.</a:t>
            </a:r>
          </a:p>
          <a:p>
            <a:pPr>
              <a:spcAft>
                <a:spcPct val="0"/>
              </a:spcAft>
              <a:buFont typeface="Wingdings 2" pitchFamily="-72" charset="2"/>
              <a:buChar char=""/>
            </a:pPr>
            <a:r>
              <a:rPr lang="en-GB" smtClean="0">
                <a:latin typeface="Comic Sans MS" pitchFamily="-72" charset="0"/>
              </a:rPr>
              <a:t>2008-11: chug chug chug</a:t>
            </a:r>
          </a:p>
          <a:p>
            <a:pPr>
              <a:spcAft>
                <a:spcPct val="0"/>
              </a:spcAft>
              <a:buFont typeface="Wingdings 2" pitchFamily="-72" charset="2"/>
              <a:buChar char=""/>
            </a:pPr>
            <a:r>
              <a:rPr lang="en-GB" smtClean="0">
                <a:latin typeface="Comic Sans MS" pitchFamily="-72" charset="0"/>
              </a:rPr>
              <a:t>2012: </a:t>
            </a:r>
            <a:endParaRPr lang="en-GB">
              <a:latin typeface="Comic Sans MS" pitchFamily="-72" charset="0"/>
            </a:endParaRPr>
          </a:p>
        </p:txBody>
      </p:sp>
      <p:sp>
        <p:nvSpPr>
          <p:cNvPr id="4" name="7-Point Star 3"/>
          <p:cNvSpPr/>
          <p:nvPr/>
        </p:nvSpPr>
        <p:spPr>
          <a:xfrm>
            <a:off x="1785938" y="4430713"/>
            <a:ext cx="4657725" cy="1654175"/>
          </a:xfrm>
          <a:prstGeom prst="star7">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5400" dirty="0">
                <a:solidFill>
                  <a:schemeClr val="bg1"/>
                </a:solidFill>
                <a:latin typeface="Comic Sans MS" pitchFamily="66" charset="0"/>
              </a:rPr>
              <a:t>BLAM!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January 2012: breakthrough</a:t>
            </a:r>
            <a:endParaRPr lang="en-GB" dirty="0">
              <a:ea typeface="+mj-ea"/>
              <a:cs typeface="+mj-cs"/>
            </a:endParaRPr>
          </a:p>
        </p:txBody>
      </p:sp>
      <p:sp>
        <p:nvSpPr>
          <p:cNvPr id="4" name="Rounded Rectangle 3"/>
          <p:cNvSpPr/>
          <p:nvPr/>
        </p:nvSpPr>
        <p:spPr>
          <a:xfrm>
            <a:off x="561975" y="1314450"/>
            <a:ext cx="7991475" cy="5210175"/>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fontAlgn="auto">
              <a:spcBef>
                <a:spcPts val="600"/>
              </a:spcBef>
              <a:spcAft>
                <a:spcPts val="600"/>
              </a:spcAft>
              <a:defRPr/>
            </a:pPr>
            <a:r>
              <a:rPr lang="en-GB" b="1" i="1" dirty="0">
                <a:solidFill>
                  <a:schemeClr val="bg1"/>
                </a:solidFill>
              </a:rPr>
              <a:t>We’re encouraging rigorous Computer Science courses</a:t>
            </a:r>
            <a:endParaRPr lang="en-GB" dirty="0">
              <a:solidFill>
                <a:schemeClr val="bg1"/>
              </a:solidFill>
            </a:endParaRPr>
          </a:p>
          <a:p>
            <a:pPr fontAlgn="auto">
              <a:spcBef>
                <a:spcPts val="600"/>
              </a:spcBef>
              <a:spcAft>
                <a:spcPts val="600"/>
              </a:spcAft>
              <a:defRPr/>
            </a:pPr>
            <a:r>
              <a:rPr lang="en-GB" i="1" dirty="0">
                <a:solidFill>
                  <a:schemeClr val="bg1"/>
                </a:solidFill>
              </a:rPr>
              <a:t>The new Computer Science courses will reflect what you all know: that Computer Science is a rigorous, fascinating and intellectually challenging subject. Computer Science requires a thorough grounding in logic and set theory, and is merging with other scientific fields into new hybrid research subjects like computational biology.</a:t>
            </a:r>
            <a:endParaRPr lang="en-GB" dirty="0">
              <a:solidFill>
                <a:schemeClr val="bg1"/>
              </a:solidFill>
            </a:endParaRPr>
          </a:p>
          <a:p>
            <a:pPr fontAlgn="auto">
              <a:spcBef>
                <a:spcPts val="600"/>
              </a:spcBef>
              <a:spcAft>
                <a:spcPts val="600"/>
              </a:spcAft>
              <a:defRPr/>
            </a:pPr>
            <a:r>
              <a:rPr lang="en-GB" i="1" dirty="0">
                <a:solidFill>
                  <a:schemeClr val="bg1"/>
                </a:solidFill>
              </a:rPr>
              <a:t>So I am also announcing today that, if new Computer Science GCSEs are developed that meet high standards of intellectual depth and practical value, we will certainly consider including Computer Science as an option in the English Baccalaureate.</a:t>
            </a:r>
            <a:endParaRPr lang="en-GB" dirty="0">
              <a:solidFill>
                <a:schemeClr val="bg1"/>
              </a:solidFill>
            </a:endParaRPr>
          </a:p>
          <a:p>
            <a:pPr fontAlgn="auto">
              <a:spcBef>
                <a:spcPts val="600"/>
              </a:spcBef>
              <a:spcAft>
                <a:spcPts val="600"/>
              </a:spcAft>
              <a:defRPr/>
            </a:pPr>
            <a:r>
              <a:rPr lang="en-GB" i="1" dirty="0">
                <a:solidFill>
                  <a:schemeClr val="bg1"/>
                </a:solidFill>
              </a:rPr>
              <a:t>Although individual technologies change day by day, they are underpinned by foundational concepts and principles that have endured for decades. Long after today’s pupils leave school and enter the workplace – long after the technologies they used at school are obsolete – the principles learnt in Computer Science will still hold true.”   		</a:t>
            </a:r>
            <a:r>
              <a:rPr lang="en-GB" b="1" dirty="0">
                <a:solidFill>
                  <a:schemeClr val="bg1"/>
                </a:solidFill>
              </a:rPr>
              <a:t>Michael Gove, BETT speech January 2012</a:t>
            </a:r>
            <a:endParaRPr lang="en-GB"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…and there is more</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fontAlgn="auto">
              <a:defRPr/>
            </a:pPr>
            <a:r>
              <a:rPr lang="en-GB" dirty="0" smtClean="0">
                <a:ea typeface="+mn-ea"/>
                <a:cs typeface="+mn-cs"/>
              </a:rPr>
              <a:t>Feb 2011: The Livingstone/Hope report</a:t>
            </a:r>
          </a:p>
          <a:p>
            <a:pPr marL="868680" lvl="1" indent="-283464" fontAlgn="auto">
              <a:spcAft>
                <a:spcPts val="0"/>
              </a:spcAft>
              <a:buFont typeface="Wingdings 2"/>
              <a:buChar char=""/>
              <a:defRPr/>
            </a:pPr>
            <a:r>
              <a:rPr lang="en-GB" dirty="0" smtClean="0">
                <a:ea typeface="+mn-ea"/>
              </a:rPr>
              <a:t>Bring computer science into the National Curriculum as an essential discipline</a:t>
            </a:r>
          </a:p>
          <a:p>
            <a:pPr marL="548640" indent="-411480" fontAlgn="auto">
              <a:defRPr/>
            </a:pPr>
            <a:r>
              <a:rPr lang="en-GB" dirty="0" smtClean="0">
                <a:ea typeface="+mn-ea"/>
                <a:cs typeface="+mn-cs"/>
              </a:rPr>
              <a:t>Jan 2012: Royal Society Computing in Schools Report</a:t>
            </a:r>
          </a:p>
          <a:p>
            <a:pPr marL="868680" lvl="1" indent="-283464" fontAlgn="auto">
              <a:spcAft>
                <a:spcPts val="0"/>
              </a:spcAft>
              <a:buFont typeface="Wingdings 2"/>
              <a:buChar char=""/>
              <a:defRPr/>
            </a:pPr>
            <a:r>
              <a:rPr lang="en-GB" dirty="0" smtClean="0">
                <a:ea typeface="+mn-ea"/>
              </a:rPr>
              <a:t>The current delivery of Computing education in many UK schools is highly unsatisfactory</a:t>
            </a:r>
          </a:p>
          <a:p>
            <a:pPr marL="868680" lvl="1" indent="-283464" fontAlgn="auto">
              <a:spcAft>
                <a:spcPts val="0"/>
              </a:spcAft>
              <a:buFont typeface="Wingdings 2"/>
              <a:buChar char=""/>
              <a:defRPr/>
            </a:pPr>
            <a:r>
              <a:rPr lang="en-GB" dirty="0" smtClean="0">
                <a:ea typeface="+mn-ea"/>
              </a:rPr>
              <a:t>Computer Science is a rigorous academic discipline and needs to be recognised as such in schools </a:t>
            </a:r>
          </a:p>
          <a:p>
            <a:pPr marL="868680" lvl="1" indent="-283464" fontAlgn="auto">
              <a:spcAft>
                <a:spcPts val="0"/>
              </a:spcAft>
              <a:buFont typeface="Wingdings 2"/>
              <a:buChar char=""/>
              <a:defRPr/>
            </a:pPr>
            <a:r>
              <a:rPr lang="en-GB" dirty="0" smtClean="0">
                <a:ea typeface="+mn-ea"/>
              </a:rPr>
              <a:t>Every child should have the opportunity to learn Computing at school</a:t>
            </a:r>
            <a:endParaRPr lang="en-GB" dirty="0">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3"/>
          <a:srcRect l="1411" t="16258" r="4993" b="10204"/>
          <a:stretch>
            <a:fillRect/>
          </a:stretch>
        </p:blipFill>
        <p:spPr bwMode="auto">
          <a:xfrm>
            <a:off x="1230313" y="1524000"/>
            <a:ext cx="5715000" cy="4408488"/>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GB" dirty="0" smtClean="0">
                <a:ea typeface="+mj-ea"/>
                <a:cs typeface="+mj-cs"/>
              </a:rPr>
              <a:t>ICT in the spotlight</a:t>
            </a:r>
            <a:endParaRPr lang="en-GB" dirty="0">
              <a:ea typeface="+mj-ea"/>
              <a:cs typeface="+mj-cs"/>
            </a:endParaRPr>
          </a:p>
        </p:txBody>
      </p:sp>
      <p:pic>
        <p:nvPicPr>
          <p:cNvPr id="4" name="Picture 5"/>
          <p:cNvPicPr>
            <a:picLocks noChangeAspect="1" noChangeArrowheads="1"/>
          </p:cNvPicPr>
          <p:nvPr/>
        </p:nvPicPr>
        <p:blipFill>
          <a:blip r:embed="rId4"/>
          <a:srcRect l="1714" t="16476" r="5298" b="10190"/>
          <a:stretch>
            <a:fillRect/>
          </a:stretch>
        </p:blipFill>
        <p:spPr bwMode="auto">
          <a:xfrm rot="257139">
            <a:off x="2492375" y="1382713"/>
            <a:ext cx="5773738" cy="5040312"/>
          </a:xfrm>
          <a:prstGeom prst="rect">
            <a:avLst/>
          </a:prstGeom>
          <a:noFill/>
          <a:ln w="9525">
            <a:noFill/>
            <a:miter lim="800000"/>
            <a:headEnd/>
            <a:tailEnd/>
          </a:ln>
        </p:spPr>
      </p:pic>
      <p:pic>
        <p:nvPicPr>
          <p:cNvPr id="3" name="Picture 6"/>
          <p:cNvPicPr>
            <a:picLocks noChangeAspect="1" noChangeArrowheads="1"/>
          </p:cNvPicPr>
          <p:nvPr/>
        </p:nvPicPr>
        <p:blipFill>
          <a:blip r:embed="rId5"/>
          <a:srcRect t="14381" r="2740" b="9238"/>
          <a:stretch>
            <a:fillRect/>
          </a:stretch>
        </p:blipFill>
        <p:spPr bwMode="auto">
          <a:xfrm rot="-468218">
            <a:off x="1860550" y="1646238"/>
            <a:ext cx="5440363" cy="4730750"/>
          </a:xfrm>
          <a:prstGeom prst="rect">
            <a:avLst/>
          </a:prstGeom>
          <a:noFill/>
          <a:ln w="9525">
            <a:noFill/>
            <a:miter lim="800000"/>
            <a:headEnd/>
            <a:tailEnd/>
          </a:ln>
        </p:spPr>
      </p:pic>
      <p:pic>
        <p:nvPicPr>
          <p:cNvPr id="6" name="Picture 2"/>
          <p:cNvPicPr>
            <a:picLocks noChangeAspect="1" noChangeArrowheads="1"/>
          </p:cNvPicPr>
          <p:nvPr/>
        </p:nvPicPr>
        <p:blipFill>
          <a:blip r:embed="rId6"/>
          <a:srcRect l="2254" t="21602" r="12880" b="12944"/>
          <a:stretch>
            <a:fillRect/>
          </a:stretch>
        </p:blipFill>
        <p:spPr bwMode="auto">
          <a:xfrm rot="962172">
            <a:off x="719138" y="1795463"/>
            <a:ext cx="5997575" cy="411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..and more: qualifications</a:t>
            </a:r>
            <a:endParaRPr lang="en-GB" dirty="0">
              <a:ea typeface="+mj-ea"/>
              <a:cs typeface="+mj-cs"/>
            </a:endParaRPr>
          </a:p>
        </p:txBody>
      </p:sp>
      <p:sp>
        <p:nvSpPr>
          <p:cNvPr id="3" name="Content Placeholder 2"/>
          <p:cNvSpPr>
            <a:spLocks noGrp="1"/>
          </p:cNvSpPr>
          <p:nvPr>
            <p:ph idx="1"/>
          </p:nvPr>
        </p:nvSpPr>
        <p:spPr>
          <a:xfrm>
            <a:off x="457200" y="1328738"/>
            <a:ext cx="8229600" cy="5267325"/>
          </a:xfrm>
        </p:spPr>
        <p:txBody>
          <a:bodyPr>
            <a:normAutofit fontScale="92500"/>
          </a:bodyPr>
          <a:lstStyle/>
          <a:p>
            <a:pPr marL="548640" indent="-411480" fontAlgn="auto">
              <a:defRPr/>
            </a:pPr>
            <a:r>
              <a:rPr lang="en-GB" dirty="0" smtClean="0">
                <a:ea typeface="+mn-ea"/>
                <a:cs typeface="+mn-cs"/>
              </a:rPr>
              <a:t>Sept 2009: No GCSE in Computer Science</a:t>
            </a:r>
          </a:p>
          <a:p>
            <a:pPr marL="548640" indent="-411480" fontAlgn="auto">
              <a:defRPr/>
            </a:pPr>
            <a:r>
              <a:rPr lang="en-GB" dirty="0" smtClean="0">
                <a:ea typeface="+mn-ea"/>
                <a:cs typeface="+mn-cs"/>
              </a:rPr>
              <a:t>May 2010: OCR launches the first GCSE in Computing</a:t>
            </a:r>
          </a:p>
          <a:p>
            <a:pPr marL="548640" indent="-411480" fontAlgn="auto">
              <a:defRPr/>
            </a:pPr>
            <a:r>
              <a:rPr lang="en-GB" dirty="0" smtClean="0">
                <a:ea typeface="+mn-ea"/>
                <a:cs typeface="+mn-cs"/>
              </a:rPr>
              <a:t>Jan 2012: </a:t>
            </a:r>
            <a:r>
              <a:rPr lang="en-GB" dirty="0" err="1" smtClean="0">
                <a:ea typeface="+mn-ea"/>
                <a:cs typeface="+mn-cs"/>
              </a:rPr>
              <a:t>Edexcel</a:t>
            </a:r>
            <a:r>
              <a:rPr lang="en-GB" dirty="0" smtClean="0">
                <a:ea typeface="+mn-ea"/>
                <a:cs typeface="+mn-cs"/>
              </a:rPr>
              <a:t> announces a GCSE in Computing Science</a:t>
            </a:r>
          </a:p>
          <a:p>
            <a:pPr marL="548640" indent="-411480" fontAlgn="auto">
              <a:defRPr/>
            </a:pPr>
            <a:r>
              <a:rPr lang="en-GB" dirty="0" smtClean="0">
                <a:ea typeface="+mn-ea"/>
                <a:cs typeface="+mn-cs"/>
              </a:rPr>
              <a:t>Feb 2012: AQA announces a GCSE in Computing</a:t>
            </a:r>
          </a:p>
          <a:p>
            <a:pPr marL="548640" indent="-411480" fontAlgn="auto">
              <a:defRPr/>
            </a:pPr>
            <a:r>
              <a:rPr lang="en-GB" dirty="0" smtClean="0">
                <a:ea typeface="+mn-ea"/>
                <a:cs typeface="+mn-cs"/>
              </a:rPr>
              <a:t>Feb 2012: WJEC announces a Computing GCSE, based on CAS curriculum</a:t>
            </a:r>
          </a:p>
          <a:p>
            <a:pPr marL="548640" indent="-411480" fontAlgn="auto">
              <a:defRPr/>
            </a:pPr>
            <a:r>
              <a:rPr lang="en-GB" dirty="0" smtClean="0">
                <a:ea typeface="+mn-ea"/>
                <a:cs typeface="+mn-cs"/>
              </a:rPr>
              <a:t>March 2012: CIE says they will launch a International GCSE  in CS for UK schools</a:t>
            </a:r>
          </a:p>
          <a:p>
            <a:pPr marL="548640" indent="-411480" fontAlgn="auto">
              <a:defRPr/>
            </a:pPr>
            <a:endParaRPr lang="en-GB" dirty="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GB" sz="3600" dirty="0" smtClean="0">
                <a:ea typeface="+mj-ea"/>
                <a:cs typeface="+mj-cs"/>
              </a:rPr>
              <a:t>...and more: new dirt-cheap </a:t>
            </a:r>
            <a:br>
              <a:rPr lang="en-GB" sz="3600" dirty="0" smtClean="0">
                <a:ea typeface="+mj-ea"/>
                <a:cs typeface="+mj-cs"/>
              </a:rPr>
            </a:br>
            <a:r>
              <a:rPr lang="en-GB" sz="3600" dirty="0" smtClean="0">
                <a:ea typeface="+mj-ea"/>
                <a:cs typeface="+mj-cs"/>
              </a:rPr>
              <a:t>hardware platforms</a:t>
            </a:r>
            <a:endParaRPr lang="en-GB" sz="3600" dirty="0">
              <a:ea typeface="+mj-ea"/>
              <a:cs typeface="+mj-cs"/>
            </a:endParaRPr>
          </a:p>
        </p:txBody>
      </p:sp>
      <p:pic>
        <p:nvPicPr>
          <p:cNvPr id="35842" name="Picture 2"/>
          <p:cNvPicPr>
            <a:picLocks noChangeAspect="1" noChangeArrowheads="1"/>
          </p:cNvPicPr>
          <p:nvPr/>
        </p:nvPicPr>
        <p:blipFill>
          <a:blip r:embed="rId3"/>
          <a:srcRect l="6931" t="23453" r="3252" b="13528"/>
          <a:stretch>
            <a:fillRect/>
          </a:stretch>
        </p:blipFill>
        <p:spPr bwMode="auto">
          <a:xfrm rot="-459434">
            <a:off x="604838" y="1676400"/>
            <a:ext cx="7383462" cy="4506913"/>
          </a:xfrm>
          <a:prstGeom prst="rect">
            <a:avLst/>
          </a:prstGeom>
          <a:noFill/>
          <a:ln w="9525">
            <a:noFill/>
            <a:miter lim="800000"/>
            <a:headEnd/>
            <a:tailEnd/>
          </a:ln>
        </p:spPr>
      </p:pic>
      <p:pic>
        <p:nvPicPr>
          <p:cNvPr id="4" name="Picture 3"/>
          <p:cNvPicPr>
            <a:picLocks noChangeAspect="1" noChangeArrowheads="1"/>
          </p:cNvPicPr>
          <p:nvPr/>
        </p:nvPicPr>
        <p:blipFill>
          <a:blip r:embed="rId4"/>
          <a:srcRect l="2040" t="15121" r="3304" b="9837"/>
          <a:stretch>
            <a:fillRect/>
          </a:stretch>
        </p:blipFill>
        <p:spPr bwMode="auto">
          <a:xfrm rot="295500">
            <a:off x="990600" y="1747838"/>
            <a:ext cx="6019800" cy="468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0" descr="WP_000219.jpg"/>
          <p:cNvPicPr>
            <a:picLocks noChangeAspect="1" noChangeArrowheads="1"/>
          </p:cNvPicPr>
          <p:nvPr/>
        </p:nvPicPr>
        <p:blipFill>
          <a:blip r:embed="rId3"/>
          <a:srcRect/>
          <a:stretch>
            <a:fillRect/>
          </a:stretch>
        </p:blipFill>
        <p:spPr bwMode="auto">
          <a:xfrm>
            <a:off x="314325" y="68263"/>
            <a:ext cx="5019675" cy="6689725"/>
          </a:xfrm>
          <a:prstGeom prst="rect">
            <a:avLst/>
          </a:prstGeom>
          <a:noFill/>
          <a:ln w="9525">
            <a:noFill/>
            <a:miter lim="800000"/>
            <a:headEnd/>
            <a:tailEnd/>
          </a:ln>
        </p:spPr>
      </p:pic>
      <p:sp>
        <p:nvSpPr>
          <p:cNvPr id="3" name="Subtitle 2"/>
          <p:cNvSpPr txBox="1">
            <a:spLocks/>
          </p:cNvSpPr>
          <p:nvPr/>
        </p:nvSpPr>
        <p:spPr>
          <a:xfrm>
            <a:off x="5368925" y="2139950"/>
            <a:ext cx="3775075" cy="3074988"/>
          </a:xfrm>
          <a:prstGeom prst="rect">
            <a:avLst/>
          </a:prstGeom>
        </p:spPr>
        <p:txBody>
          <a:bodyPr>
            <a:normAutofit fontScale="92500" lnSpcReduction="20000"/>
          </a:bodyPr>
          <a:lstStyle/>
          <a:p>
            <a:pPr marL="548640" indent="-411480" fontAlgn="auto">
              <a:spcBef>
                <a:spcPct val="20000"/>
              </a:spcBef>
              <a:spcAft>
                <a:spcPts val="0"/>
              </a:spcAft>
              <a:buClr>
                <a:schemeClr val="tx1">
                  <a:shade val="95000"/>
                </a:schemeClr>
              </a:buClr>
              <a:buSzPct val="65000"/>
              <a:defRPr/>
            </a:pPr>
            <a:r>
              <a:rPr lang="en-GB" sz="4000" dirty="0">
                <a:latin typeface="Comic Sans MS" pitchFamily="66" charset="0"/>
                <a:ea typeface="+mn-ea"/>
                <a:cs typeface="+mn-cs"/>
              </a:rPr>
              <a:t>Amazing</a:t>
            </a:r>
          </a:p>
          <a:p>
            <a:pPr marL="548640" indent="-411480" fontAlgn="auto">
              <a:spcBef>
                <a:spcPct val="20000"/>
              </a:spcBef>
              <a:spcAft>
                <a:spcPts val="0"/>
              </a:spcAft>
              <a:buClr>
                <a:schemeClr val="tx1">
                  <a:shade val="95000"/>
                </a:schemeClr>
              </a:buClr>
              <a:buSzPct val="65000"/>
              <a:defRPr/>
            </a:pPr>
            <a:r>
              <a:rPr lang="en-GB" sz="4000" dirty="0">
                <a:latin typeface="Comic Sans MS" pitchFamily="66" charset="0"/>
                <a:ea typeface="+mn-ea"/>
                <a:cs typeface="+mn-cs"/>
              </a:rPr>
              <a:t>media coverage</a:t>
            </a:r>
          </a:p>
          <a:p>
            <a:pPr marL="548640" indent="-411480" fontAlgn="auto">
              <a:spcBef>
                <a:spcPct val="20000"/>
              </a:spcBef>
              <a:spcAft>
                <a:spcPts val="0"/>
              </a:spcAft>
              <a:buClr>
                <a:schemeClr val="tx1">
                  <a:shade val="95000"/>
                </a:schemeClr>
              </a:buClr>
              <a:buSzPct val="65000"/>
              <a:defRPr/>
            </a:pPr>
            <a:endParaRPr lang="en-GB" sz="4000" dirty="0">
              <a:latin typeface="Comic Sans MS" pitchFamily="66" charset="0"/>
              <a:ea typeface="+mn-ea"/>
              <a:cs typeface="+mn-cs"/>
            </a:endParaRPr>
          </a:p>
          <a:p>
            <a:pPr marL="548640" indent="-411480" fontAlgn="auto">
              <a:spcBef>
                <a:spcPct val="20000"/>
              </a:spcBef>
              <a:spcAft>
                <a:spcPts val="0"/>
              </a:spcAft>
              <a:buClr>
                <a:schemeClr val="tx1">
                  <a:shade val="95000"/>
                </a:schemeClr>
              </a:buClr>
              <a:buSzPct val="65000"/>
              <a:defRPr/>
            </a:pPr>
            <a:r>
              <a:rPr lang="en-GB" sz="4000" dirty="0" err="1">
                <a:latin typeface="Comic Sans MS" pitchFamily="66" charset="0"/>
                <a:ea typeface="+mn-ea"/>
                <a:cs typeface="+mn-cs"/>
              </a:rPr>
              <a:t>e.g</a:t>
            </a:r>
            <a:r>
              <a:rPr lang="en-GB" sz="4000" dirty="0">
                <a:latin typeface="Comic Sans MS" pitchFamily="66" charset="0"/>
                <a:ea typeface="+mn-ea"/>
                <a:cs typeface="+mn-cs"/>
              </a:rPr>
              <a:t>  Observer</a:t>
            </a:r>
          </a:p>
          <a:p>
            <a:pPr marL="548640" indent="-411480" fontAlgn="auto">
              <a:spcBef>
                <a:spcPct val="20000"/>
              </a:spcBef>
              <a:spcAft>
                <a:spcPts val="0"/>
              </a:spcAft>
              <a:buClr>
                <a:schemeClr val="tx1">
                  <a:shade val="95000"/>
                </a:schemeClr>
              </a:buClr>
              <a:buSzPct val="65000"/>
              <a:defRPr/>
            </a:pPr>
            <a:r>
              <a:rPr lang="en-GB" sz="4000" dirty="0">
                <a:latin typeface="Comic Sans MS" pitchFamily="66" charset="0"/>
                <a:ea typeface="+mn-ea"/>
                <a:cs typeface="+mn-cs"/>
              </a:rPr>
              <a:t>1 April 2012</a:t>
            </a:r>
          </a:p>
          <a:p>
            <a:pPr marL="548640" indent="-411480" fontAlgn="auto">
              <a:spcBef>
                <a:spcPct val="20000"/>
              </a:spcBef>
              <a:spcAft>
                <a:spcPts val="0"/>
              </a:spcAft>
              <a:buClr>
                <a:schemeClr val="tx1">
                  <a:shade val="95000"/>
                </a:schemeClr>
              </a:buClr>
              <a:buSzPct val="65000"/>
              <a:buFont typeface="Wingdings 2"/>
              <a:buChar char=""/>
              <a:defRPr/>
            </a:pPr>
            <a:endParaRPr lang="en-GB" sz="4000" dirty="0">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2" descr="WP_000223.jpg"/>
          <p:cNvPicPr>
            <a:picLocks noChangeAspect="1" noChangeArrowheads="1"/>
          </p:cNvPicPr>
          <p:nvPr/>
        </p:nvPicPr>
        <p:blipFill>
          <a:blip r:embed="rId3"/>
          <a:srcRect/>
          <a:stretch>
            <a:fillRect/>
          </a:stretch>
        </p:blipFill>
        <p:spPr bwMode="auto">
          <a:xfrm>
            <a:off x="463550" y="287338"/>
            <a:ext cx="831532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..and more : curriculum</a:t>
            </a:r>
            <a:endParaRPr lang="en-GB" dirty="0">
              <a:ea typeface="+mj-ea"/>
              <a:cs typeface="+mj-cs"/>
            </a:endParaRPr>
          </a:p>
        </p:txBody>
      </p:sp>
      <p:sp>
        <p:nvSpPr>
          <p:cNvPr id="3" name="Content Placeholder 2"/>
          <p:cNvSpPr>
            <a:spLocks noGrp="1"/>
          </p:cNvSpPr>
          <p:nvPr>
            <p:ph idx="1"/>
          </p:nvPr>
        </p:nvSpPr>
        <p:spPr>
          <a:xfrm>
            <a:off x="447675" y="1438275"/>
            <a:ext cx="8229600" cy="5010150"/>
          </a:xfrm>
        </p:spPr>
        <p:txBody>
          <a:bodyPr>
            <a:normAutofit fontScale="77500" lnSpcReduction="20000"/>
          </a:bodyPr>
          <a:lstStyle/>
          <a:p>
            <a:pPr marL="548640" indent="-411480" fontAlgn="auto">
              <a:spcAft>
                <a:spcPts val="600"/>
              </a:spcAft>
              <a:defRPr/>
            </a:pPr>
            <a:r>
              <a:rPr lang="en-GB" dirty="0" smtClean="0">
                <a:ea typeface="+mn-ea"/>
                <a:cs typeface="+mn-cs"/>
              </a:rPr>
              <a:t>Dec 2012: Interim Report of the Expert Panel of the National Curriculum Review:</a:t>
            </a:r>
          </a:p>
          <a:p>
            <a:pPr marL="868680" lvl="1" indent="-283464" fontAlgn="auto">
              <a:spcAft>
                <a:spcPts val="600"/>
              </a:spcAft>
              <a:buFont typeface="Wingdings 2"/>
              <a:buChar char=""/>
              <a:defRPr/>
            </a:pPr>
            <a:r>
              <a:rPr lang="en-GB" dirty="0" smtClean="0">
                <a:ea typeface="+mn-ea"/>
              </a:rPr>
              <a:t>Despite their importance in balanced educational provision, we are not entirely persuaded of claims that design and technology, information and communication technology and citizenship have sufficient disciplinary coherence to be stated as discrete and separate National Curriculum ‘subjects’.</a:t>
            </a:r>
          </a:p>
          <a:p>
            <a:pPr marL="868680" lvl="1" indent="-283464" fontAlgn="auto">
              <a:spcAft>
                <a:spcPts val="600"/>
              </a:spcAft>
              <a:buFont typeface="Wingdings 2"/>
              <a:buChar char=""/>
              <a:defRPr/>
            </a:pPr>
            <a:r>
              <a:rPr lang="en-GB" dirty="0" smtClean="0">
                <a:ea typeface="+mn-ea"/>
              </a:rPr>
              <a:t>We recommend that .... Information and communication technology is reclassified as part of the Basic Curriculum. We have also noted the arguments, made by some respondents to the Call for Evidence, that </a:t>
            </a:r>
            <a:r>
              <a:rPr lang="en-GB" dirty="0" smtClean="0">
                <a:solidFill>
                  <a:srgbClr val="FFC000"/>
                </a:solidFill>
                <a:ea typeface="+mn-ea"/>
              </a:rPr>
              <a:t>there should be more widespread teaching of computer science in secondary schools</a:t>
            </a:r>
            <a:r>
              <a:rPr lang="en-GB" dirty="0" smtClean="0">
                <a:ea typeface="+mn-ea"/>
              </a:rPr>
              <a:t>. We recommend that this proposition is properly considered.</a:t>
            </a:r>
          </a:p>
          <a:p>
            <a:pPr marL="548640" indent="-411480" fontAlgn="auto">
              <a:defRPr/>
            </a:pPr>
            <a:r>
              <a:rPr lang="en-GB" dirty="0" smtClean="0">
                <a:ea typeface="+mn-ea"/>
                <a:cs typeface="+mn-cs"/>
              </a:rPr>
              <a:t>Jan 2012: Gove withdraws the National Curriculum for ICT (although ICT will remain compulsory).  Schools are now free to teach whatever they want under that title.</a:t>
            </a:r>
          </a:p>
          <a:p>
            <a:pPr marL="868680" lvl="1" indent="-283464" fontAlgn="auto">
              <a:spcAft>
                <a:spcPts val="0"/>
              </a:spcAft>
              <a:buFont typeface="Wingdings 2"/>
              <a:buChar char=""/>
              <a:defRPr/>
            </a:pPr>
            <a:endParaRPr lang="en-GB" dirty="0">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ea typeface="+mj-ea"/>
              <a:cs typeface="+mj-cs"/>
            </a:endParaRPr>
          </a:p>
        </p:txBody>
      </p:sp>
      <p:sp>
        <p:nvSpPr>
          <p:cNvPr id="39938" name="Content Placeholder 2"/>
          <p:cNvSpPr>
            <a:spLocks noGrp="1"/>
          </p:cNvSpPr>
          <p:nvPr>
            <p:ph idx="1"/>
          </p:nvPr>
        </p:nvSpPr>
        <p:spPr/>
        <p:txBody>
          <a:bodyPr/>
          <a:lstStyle/>
          <a:p>
            <a:pPr>
              <a:spcAft>
                <a:spcPct val="0"/>
              </a:spcAft>
              <a:buFont typeface="Wingdings 2" pitchFamily="-72" charset="2"/>
              <a:buChar char=""/>
            </a:pPr>
            <a:endParaRPr lang="en-GB">
              <a:latin typeface="Comic Sans MS" pitchFamily="-72" charset="0"/>
            </a:endParaRPr>
          </a:p>
        </p:txBody>
      </p:sp>
      <p:sp>
        <p:nvSpPr>
          <p:cNvPr id="4" name="Rounded Rectangle 3"/>
          <p:cNvSpPr/>
          <p:nvPr/>
        </p:nvSpPr>
        <p:spPr>
          <a:xfrm>
            <a:off x="1785938" y="1608138"/>
            <a:ext cx="5311775" cy="3370262"/>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9600" dirty="0">
                <a:solidFill>
                  <a:schemeClr val="bg1"/>
                </a:solidFill>
                <a:latin typeface="Comic Sans MS" pitchFamily="66" charset="0"/>
              </a:rPr>
              <a:t>So what now?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Bottom line</a:t>
            </a:r>
            <a:endParaRPr lang="en-GB" dirty="0">
              <a:ea typeface="+mj-ea"/>
              <a:cs typeface="+mj-cs"/>
            </a:endParaRPr>
          </a:p>
        </p:txBody>
      </p:sp>
      <p:sp>
        <p:nvSpPr>
          <p:cNvPr id="40962"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Situation unrecognisable compared to 12 months ago.  The ice has melted.  Everything is in flux.  </a:t>
            </a:r>
          </a:p>
          <a:p>
            <a:pPr>
              <a:spcAft>
                <a:spcPct val="0"/>
              </a:spcAft>
              <a:buFont typeface="Wingdings 2" pitchFamily="-72" charset="2"/>
              <a:buChar char=""/>
            </a:pPr>
            <a:r>
              <a:rPr lang="en-GB" smtClean="0">
                <a:latin typeface="Comic Sans MS" pitchFamily="-72" charset="0"/>
              </a:rPr>
              <a:t>The DfE is treating ICT/CS as a guinea pig.  They are consciously “standing back” to allow “the community” to sort it out.</a:t>
            </a:r>
          </a:p>
          <a:p>
            <a:pPr>
              <a:spcAft>
                <a:spcPct val="0"/>
              </a:spcAft>
              <a:buFont typeface="Wingdings 2" pitchFamily="-72" charset="2"/>
              <a:buChar char=""/>
            </a:pPr>
            <a:r>
              <a:rPr lang="en-GB" smtClean="0">
                <a:latin typeface="Comic Sans MS" pitchFamily="-72" charset="0"/>
              </a:rPr>
              <a:t>Opportunity – and danger.</a:t>
            </a:r>
          </a:p>
          <a:p>
            <a:pPr>
              <a:spcAft>
                <a:spcPct val="0"/>
              </a:spcAft>
              <a:buFont typeface="Wingdings 2" pitchFamily="-72" charset="2"/>
              <a:buChar char=""/>
            </a:pPr>
            <a:endParaRPr lang="en-GB" smtClean="0">
              <a:latin typeface="Comic Sans MS" pitchFamily="-7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Opportunities</a:t>
            </a:r>
            <a:endParaRPr lang="en-GB" dirty="0">
              <a:ea typeface="+mj-ea"/>
              <a:cs typeface="+mj-cs"/>
            </a:endParaRPr>
          </a:p>
        </p:txBody>
      </p:sp>
      <p:sp>
        <p:nvSpPr>
          <p:cNvPr id="3" name="Content Placeholder 2"/>
          <p:cNvSpPr>
            <a:spLocks noGrp="1"/>
          </p:cNvSpPr>
          <p:nvPr>
            <p:ph idx="1"/>
          </p:nvPr>
        </p:nvSpPr>
        <p:spPr/>
        <p:txBody>
          <a:bodyPr>
            <a:normAutofit fontScale="92500" lnSpcReduction="10000"/>
          </a:bodyPr>
          <a:lstStyle/>
          <a:p>
            <a:pPr marL="548640" indent="-411480" fontAlgn="auto">
              <a:defRPr/>
            </a:pPr>
            <a:r>
              <a:rPr lang="en-GB" dirty="0" smtClean="0">
                <a:ea typeface="+mn-ea"/>
                <a:cs typeface="+mn-cs"/>
              </a:rPr>
              <a:t>Re-invigorating computer science as a school subject is so obviously the Right Thing to do!</a:t>
            </a:r>
          </a:p>
          <a:p>
            <a:pPr marL="868680" lvl="1" indent="-283464" fontAlgn="auto">
              <a:spcAft>
                <a:spcPts val="0"/>
              </a:spcAft>
              <a:buFont typeface="Wingdings 2"/>
              <a:buChar char=""/>
              <a:defRPr/>
            </a:pPr>
            <a:r>
              <a:rPr lang="en-GB" dirty="0" smtClean="0">
                <a:ea typeface="+mn-ea"/>
              </a:rPr>
              <a:t>It is educationally crucial</a:t>
            </a:r>
          </a:p>
          <a:p>
            <a:pPr marL="868680" lvl="1" indent="-283464" fontAlgn="auto">
              <a:spcAft>
                <a:spcPts val="0"/>
              </a:spcAft>
              <a:buFont typeface="Wingdings 2"/>
              <a:buChar char=""/>
              <a:defRPr/>
            </a:pPr>
            <a:r>
              <a:rPr lang="en-GB" dirty="0" smtClean="0">
                <a:ea typeface="+mn-ea"/>
              </a:rPr>
              <a:t>It is economically crucial</a:t>
            </a:r>
          </a:p>
          <a:p>
            <a:pPr marL="868680" lvl="1" indent="-283464" fontAlgn="auto">
              <a:spcAft>
                <a:spcPts val="0"/>
              </a:spcAft>
              <a:buFont typeface="Wingdings 2"/>
              <a:buChar char=""/>
              <a:defRPr/>
            </a:pPr>
            <a:r>
              <a:rPr lang="en-GB" dirty="0" smtClean="0">
                <a:ea typeface="+mn-ea"/>
              </a:rPr>
              <a:t>It is so motivating and exciting to teach</a:t>
            </a:r>
          </a:p>
          <a:p>
            <a:pPr marL="548640" indent="-411480" fontAlgn="auto">
              <a:defRPr/>
            </a:pPr>
            <a:r>
              <a:rPr lang="en-GB" dirty="0" smtClean="0">
                <a:ea typeface="+mn-ea"/>
                <a:cs typeface="+mn-cs"/>
              </a:rPr>
              <a:t>We have a fair wind: media coverage, </a:t>
            </a:r>
            <a:r>
              <a:rPr lang="en-GB" dirty="0" err="1" smtClean="0">
                <a:ea typeface="+mn-ea"/>
                <a:cs typeface="+mn-cs"/>
              </a:rPr>
              <a:t>DfE</a:t>
            </a:r>
            <a:r>
              <a:rPr lang="en-GB" dirty="0" smtClean="0">
                <a:ea typeface="+mn-ea"/>
                <a:cs typeface="+mn-cs"/>
              </a:rPr>
              <a:t> cautiously supportive</a:t>
            </a:r>
          </a:p>
          <a:p>
            <a:pPr marL="548640" indent="-411480" fontAlgn="auto">
              <a:defRPr/>
            </a:pPr>
            <a:r>
              <a:rPr lang="en-GB" dirty="0" smtClean="0">
                <a:ea typeface="+mn-ea"/>
                <a:cs typeface="+mn-cs"/>
              </a:rPr>
              <a:t>Tremendous energy and enthusiasm, within CAS and more broadly (</a:t>
            </a:r>
            <a:r>
              <a:rPr lang="en-GB" dirty="0" err="1" smtClean="0">
                <a:ea typeface="+mn-ea"/>
                <a:cs typeface="+mn-cs"/>
              </a:rPr>
              <a:t>eg</a:t>
            </a:r>
            <a:r>
              <a:rPr lang="en-GB" dirty="0" smtClean="0">
                <a:ea typeface="+mn-ea"/>
                <a:cs typeface="+mn-cs"/>
              </a:rPr>
              <a:t> </a:t>
            </a:r>
            <a:r>
              <a:rPr lang="en-GB" dirty="0" err="1" smtClean="0">
                <a:ea typeface="+mn-ea"/>
                <a:cs typeface="+mn-cs"/>
              </a:rPr>
              <a:t>Technocamps</a:t>
            </a:r>
            <a:r>
              <a:rPr lang="en-GB" dirty="0" smtClean="0">
                <a:ea typeface="+mn-ea"/>
                <a:cs typeface="+mn-cs"/>
              </a:rPr>
              <a:t>, Young Rewired State, Hack to the Future, Raspberry Pi, .NET </a:t>
            </a:r>
            <a:r>
              <a:rPr lang="en-GB" dirty="0" err="1" smtClean="0">
                <a:ea typeface="+mn-ea"/>
                <a:cs typeface="+mn-cs"/>
              </a:rPr>
              <a:t>Gadgeteer</a:t>
            </a:r>
            <a:r>
              <a:rPr lang="en-GB" dirty="0" smtClean="0">
                <a:ea typeface="+mn-ea"/>
                <a:cs typeface="+mn-cs"/>
              </a:rPr>
              <a:t>, etc)</a:t>
            </a:r>
          </a:p>
          <a:p>
            <a:pPr marL="548640" indent="-411480" fontAlgn="auto">
              <a:defRPr/>
            </a:pPr>
            <a:endParaRPr lang="en-GB" dirty="0" smtClean="0">
              <a:ea typeface="+mn-ea"/>
              <a:cs typeface="+mn-cs"/>
            </a:endParaRPr>
          </a:p>
          <a:p>
            <a:pPr marL="548640" indent="-411480" fontAlgn="auto">
              <a:defRPr/>
            </a:pPr>
            <a:endParaRPr lang="en-GB" dirty="0">
              <a:ea typeface="+mn-ea"/>
              <a:cs typeface="+mn-cs"/>
            </a:endParaRPr>
          </a:p>
        </p:txBody>
      </p:sp>
      <p:sp>
        <p:nvSpPr>
          <p:cNvPr id="4" name="Rounded Rectangular Callout 3"/>
          <p:cNvSpPr/>
          <p:nvPr/>
        </p:nvSpPr>
        <p:spPr>
          <a:xfrm>
            <a:off x="1577975" y="396875"/>
            <a:ext cx="7380288" cy="3778250"/>
          </a:xfrm>
          <a:prstGeom prst="wedgeRoundRectCallout">
            <a:avLst>
              <a:gd name="adj1" fmla="val -32821"/>
              <a:gd name="adj2" fmla="val 64014"/>
              <a:gd name="adj3" fmla="val 16667"/>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400" dirty="0">
                <a:solidFill>
                  <a:schemeClr val="bg1"/>
                </a:solidFill>
              </a:rPr>
              <a:t>“What I'm finding striking as I put together bits for the Newsletter is just how much grassroots activity is being initiated by the CAS community. The number of hubs is exploding and the amount of self initiated CPD being organised is wonderful. This sets us apart from those who spend more time debating than doing. There hasn't been a teachers body like this before.”</a:t>
            </a:r>
          </a:p>
          <a:p>
            <a:pPr algn="ctr" fontAlgn="auto">
              <a:spcBef>
                <a:spcPts val="0"/>
              </a:spcBef>
              <a:spcAft>
                <a:spcPts val="0"/>
              </a:spcAft>
              <a:defRPr/>
            </a:pPr>
            <a:r>
              <a:rPr lang="en-GB" sz="2400" dirty="0">
                <a:solidFill>
                  <a:schemeClr val="bg1"/>
                </a:solidFill>
                <a:latin typeface="Comic Sans MS" pitchFamily="66" charset="0"/>
              </a:rPr>
              <a:t>Roger Davies, ICT teacher, Cumbria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Challenges</a:t>
            </a:r>
            <a:endParaRPr lang="en-GB" dirty="0">
              <a:ea typeface="+mj-ea"/>
              <a:cs typeface="+mj-cs"/>
            </a:endParaRPr>
          </a:p>
        </p:txBody>
      </p:sp>
      <p:sp>
        <p:nvSpPr>
          <p:cNvPr id="3" name="Content Placeholder 2"/>
          <p:cNvSpPr>
            <a:spLocks noGrp="1"/>
          </p:cNvSpPr>
          <p:nvPr>
            <p:ph idx="1"/>
          </p:nvPr>
        </p:nvSpPr>
        <p:spPr>
          <a:xfrm>
            <a:off x="479425" y="1393825"/>
            <a:ext cx="8229600" cy="4800600"/>
          </a:xfrm>
        </p:spPr>
        <p:txBody>
          <a:bodyPr>
            <a:normAutofit fontScale="77500" lnSpcReduction="20000"/>
          </a:bodyPr>
          <a:lstStyle/>
          <a:p>
            <a:pPr marL="548640" indent="-411480" fontAlgn="auto">
              <a:defRPr/>
            </a:pPr>
            <a:r>
              <a:rPr lang="en-GB" dirty="0" smtClean="0">
                <a:ea typeface="+mn-ea"/>
                <a:cs typeface="+mn-cs"/>
              </a:rPr>
              <a:t>Much fear, uncertainty, and doubt.</a:t>
            </a:r>
          </a:p>
          <a:p>
            <a:pPr marL="548640" indent="-411480" fontAlgn="auto">
              <a:defRPr/>
            </a:pPr>
            <a:r>
              <a:rPr lang="en-GB" dirty="0" smtClean="0">
                <a:ea typeface="+mn-ea"/>
                <a:cs typeface="+mn-cs"/>
              </a:rPr>
              <a:t>Starting from zero: few schools, students, parents, governors, recognise Computer Science as a school subject at all</a:t>
            </a:r>
          </a:p>
          <a:p>
            <a:pPr marL="548640" indent="-411480" fontAlgn="auto">
              <a:defRPr/>
            </a:pPr>
            <a:r>
              <a:rPr lang="en-GB" dirty="0" smtClean="0">
                <a:ea typeface="+mn-ea"/>
                <a:cs typeface="+mn-cs"/>
              </a:rPr>
              <a:t>Confusion between (a) the curriculum questions of CS/ICT, and (b) the infrastructure and technology to enhance learning across the curriculum.</a:t>
            </a:r>
          </a:p>
          <a:p>
            <a:pPr marL="548640" indent="-411480" fontAlgn="auto">
              <a:defRPr/>
            </a:pPr>
            <a:r>
              <a:rPr lang="en-GB" dirty="0" smtClean="0">
                <a:ea typeface="+mn-ea"/>
                <a:cs typeface="+mn-cs"/>
              </a:rPr>
              <a:t>Teachers are under-qualified; though they are keen to learn.  Major CPD programme is required</a:t>
            </a:r>
          </a:p>
          <a:p>
            <a:pPr marL="548640" indent="-411480" fontAlgn="auto">
              <a:defRPr/>
            </a:pPr>
            <a:r>
              <a:rPr lang="en-GB" dirty="0" smtClean="0">
                <a:ea typeface="+mn-ea"/>
                <a:cs typeface="+mn-cs"/>
              </a:rPr>
              <a:t>Danger: schools will withdraw from ICT altogether, just the opposite of what we all want.</a:t>
            </a:r>
          </a:p>
          <a:p>
            <a:pPr marL="548640" indent="-411480" fontAlgn="auto">
              <a:defRPr/>
            </a:pPr>
            <a:r>
              <a:rPr lang="en-GB" dirty="0" smtClean="0">
                <a:ea typeface="+mn-ea"/>
                <a:cs typeface="+mn-cs"/>
              </a:rPr>
              <a:t>Driver is the accountability system: league tables.  How to argue for (hard) CS compared to (relatively easy) ICT.</a:t>
            </a:r>
          </a:p>
          <a:p>
            <a:pPr marL="548640" indent="-411480" fontAlgn="auto">
              <a:defRPr/>
            </a:pPr>
            <a:endParaRPr lang="en-GB" dirty="0">
              <a:ea typeface="+mn-ea"/>
              <a:cs typeface="+mn-cs"/>
            </a:endParaRPr>
          </a:p>
        </p:txBody>
      </p:sp>
      <p:sp>
        <p:nvSpPr>
          <p:cNvPr id="4" name="Rounded Rectangle 3"/>
          <p:cNvSpPr/>
          <p:nvPr/>
        </p:nvSpPr>
        <p:spPr>
          <a:xfrm rot="21251063">
            <a:off x="1882775" y="1684338"/>
            <a:ext cx="5203825" cy="4121150"/>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4400" dirty="0">
                <a:solidFill>
                  <a:schemeClr val="bg1"/>
                </a:solidFill>
                <a:latin typeface="Comic Sans MS" pitchFamily="66" charset="0"/>
              </a:rPr>
              <a:t>Biggest danger</a:t>
            </a:r>
          </a:p>
          <a:p>
            <a:pPr algn="ctr" fontAlgn="auto">
              <a:spcBef>
                <a:spcPts val="0"/>
              </a:spcBef>
              <a:spcAft>
                <a:spcPts val="0"/>
              </a:spcAft>
              <a:defRPr/>
            </a:pPr>
            <a:endParaRPr lang="en-GB" sz="3200" dirty="0">
              <a:solidFill>
                <a:schemeClr val="bg1"/>
              </a:solidFill>
              <a:latin typeface="Comic Sans MS" pitchFamily="66" charset="0"/>
            </a:endParaRPr>
          </a:p>
          <a:p>
            <a:pPr algn="ctr" fontAlgn="auto">
              <a:spcBef>
                <a:spcPts val="0"/>
              </a:spcBef>
              <a:spcAft>
                <a:spcPts val="0"/>
              </a:spcAft>
              <a:defRPr/>
            </a:pPr>
            <a:r>
              <a:rPr lang="en-GB" sz="3200" dirty="0">
                <a:solidFill>
                  <a:schemeClr val="bg1"/>
                </a:solidFill>
                <a:latin typeface="Comic Sans MS" pitchFamily="66" charset="0"/>
              </a:rPr>
              <a:t>Everyone thinks someone else will do it</a:t>
            </a:r>
          </a:p>
          <a:p>
            <a:pPr algn="ctr" fontAlgn="auto">
              <a:spcBef>
                <a:spcPts val="0"/>
              </a:spcBef>
              <a:spcAft>
                <a:spcPts val="0"/>
              </a:spcAft>
              <a:defRPr/>
            </a:pPr>
            <a:r>
              <a:rPr lang="en-GB" sz="3200" dirty="0">
                <a:solidFill>
                  <a:schemeClr val="bg1"/>
                </a:solidFill>
                <a:latin typeface="Comic Sans MS" pitchFamily="66" charset="0"/>
              </a:rPr>
              <a:t>Raised expectations are dashed</a:t>
            </a:r>
          </a:p>
          <a:p>
            <a:pPr algn="ctr" fontAlgn="auto">
              <a:spcBef>
                <a:spcPts val="0"/>
              </a:spcBef>
              <a:spcAft>
                <a:spcPts val="0"/>
              </a:spcAft>
              <a:defRPr/>
            </a:pPr>
            <a:r>
              <a:rPr lang="en-GB" sz="3200" dirty="0">
                <a:solidFill>
                  <a:schemeClr val="bg1"/>
                </a:solidFill>
                <a:latin typeface="Comic Sans MS" pitchFamily="66" charset="0"/>
              </a:rPr>
              <a:t>We miss the boat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universities can do</a:t>
            </a:r>
            <a:endParaRPr lang="en-GB" dirty="0">
              <a:ea typeface="+mj-ea"/>
              <a:cs typeface="+mj-cs"/>
            </a:endParaRPr>
          </a:p>
        </p:txBody>
      </p:sp>
      <p:sp>
        <p:nvSpPr>
          <p:cNvPr id="44034" name="Content Placeholder 2"/>
          <p:cNvSpPr>
            <a:spLocks noGrp="1"/>
          </p:cNvSpPr>
          <p:nvPr>
            <p:ph idx="1"/>
          </p:nvPr>
        </p:nvSpPr>
        <p:spPr>
          <a:xfrm>
            <a:off x="457200" y="2960688"/>
            <a:ext cx="8229600" cy="3711575"/>
          </a:xfrm>
        </p:spPr>
        <p:txBody>
          <a:bodyPr/>
          <a:lstStyle/>
          <a:p>
            <a:pPr>
              <a:spcAft>
                <a:spcPct val="0"/>
              </a:spcAft>
              <a:buFont typeface="Wingdings 2" pitchFamily="-72" charset="2"/>
              <a:buChar char=""/>
            </a:pPr>
            <a:r>
              <a:rPr lang="en-GB" smtClean="0">
                <a:latin typeface="Comic Sans MS" pitchFamily="-72" charset="0"/>
              </a:rPr>
              <a:t>Many university CS depts have good outreach programmes</a:t>
            </a:r>
          </a:p>
          <a:p>
            <a:pPr>
              <a:spcAft>
                <a:spcPct val="0"/>
              </a:spcAft>
              <a:buFont typeface="Wingdings 2" pitchFamily="-72" charset="2"/>
              <a:buChar char=""/>
            </a:pPr>
            <a:r>
              <a:rPr lang="en-GB" smtClean="0">
                <a:latin typeface="Comic Sans MS" pitchFamily="-72" charset="0"/>
              </a:rPr>
              <a:t>CPHC has been supportive of CAS</a:t>
            </a:r>
          </a:p>
          <a:p>
            <a:pPr>
              <a:spcAft>
                <a:spcPct val="0"/>
              </a:spcAft>
              <a:buFont typeface="Wingdings 2" pitchFamily="-72" charset="2"/>
              <a:buChar char=""/>
            </a:pPr>
            <a:r>
              <a:rPr lang="en-GB" smtClean="0">
                <a:latin typeface="Comic Sans MS" pitchFamily="-72" charset="0"/>
              </a:rPr>
              <a:t>But universities have not (yet) been a driving force.   Eg only a tiny number of academics are active members of CAS.</a:t>
            </a:r>
            <a:endParaRPr lang="en-GB">
              <a:latin typeface="Comic Sans MS" pitchFamily="-72" charset="0"/>
            </a:endParaRPr>
          </a:p>
        </p:txBody>
      </p:sp>
      <p:sp>
        <p:nvSpPr>
          <p:cNvPr id="4" name="Rounded Rectangle 3"/>
          <p:cNvSpPr/>
          <p:nvPr/>
        </p:nvSpPr>
        <p:spPr>
          <a:xfrm>
            <a:off x="728663" y="1344613"/>
            <a:ext cx="7620000" cy="1328737"/>
          </a:xfrm>
          <a:prstGeom prst="roundRect">
            <a:avLst/>
          </a:prstGeom>
          <a:solidFill>
            <a:srgbClr val="66FF3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600" dirty="0">
                <a:solidFill>
                  <a:schemeClr val="bg1"/>
                </a:solidFill>
                <a:latin typeface="Comic Sans MS" pitchFamily="66" charset="0"/>
              </a:rPr>
              <a:t>This is our discipline</a:t>
            </a:r>
          </a:p>
          <a:p>
            <a:pPr algn="ctr" fontAlgn="auto">
              <a:spcBef>
                <a:spcPts val="0"/>
              </a:spcBef>
              <a:spcAft>
                <a:spcPts val="0"/>
              </a:spcAft>
              <a:defRPr/>
            </a:pPr>
            <a:r>
              <a:rPr lang="en-GB" sz="3600" dirty="0">
                <a:solidFill>
                  <a:schemeClr val="bg1"/>
                </a:solidFill>
                <a:latin typeface="Comic Sans MS" pitchFamily="66" charset="0"/>
              </a:rPr>
              <a:t>If we don’t get stuck in, who will?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going on?</a:t>
            </a:r>
            <a:endParaRPr lang="en-GB" dirty="0">
              <a:ea typeface="+mj-ea"/>
              <a:cs typeface="+mj-cs"/>
            </a:endParaRPr>
          </a:p>
        </p:txBody>
      </p:sp>
      <p:sp>
        <p:nvSpPr>
          <p:cNvPr id="17410"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A real sense of dissatisfaction unease about the way we teach our kids about computing</a:t>
            </a:r>
            <a:endParaRPr lang="en-GB">
              <a:latin typeface="Comic Sans MS" pitchFamily="-72"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smtClean="0">
                <a:ea typeface="+mj-ea"/>
                <a:cs typeface="+mj-cs"/>
              </a:rPr>
              <a:t>What universities can do</a:t>
            </a:r>
            <a:endParaRPr lang="en-GB" dirty="0">
              <a:ea typeface="+mj-ea"/>
              <a:cs typeface="+mj-cs"/>
            </a:endParaRPr>
          </a:p>
        </p:txBody>
      </p:sp>
      <p:sp>
        <p:nvSpPr>
          <p:cNvPr id="4" name="Content Placeholder 3"/>
          <p:cNvSpPr>
            <a:spLocks noGrp="1"/>
          </p:cNvSpPr>
          <p:nvPr>
            <p:ph idx="1"/>
          </p:nvPr>
        </p:nvSpPr>
        <p:spPr/>
        <p:txBody>
          <a:bodyPr>
            <a:normAutofit fontScale="92500" lnSpcReduction="10000"/>
          </a:bodyPr>
          <a:lstStyle/>
          <a:p>
            <a:pPr marL="548640" indent="-411480" fontAlgn="auto">
              <a:defRPr/>
            </a:pPr>
            <a:r>
              <a:rPr lang="en-GB" dirty="0" smtClean="0">
                <a:ea typeface="+mn-ea"/>
                <a:cs typeface="+mn-cs"/>
              </a:rPr>
              <a:t>Admissions policy</a:t>
            </a:r>
          </a:p>
          <a:p>
            <a:pPr marL="868680" lvl="1" indent="-283464" fontAlgn="auto">
              <a:spcAft>
                <a:spcPts val="0"/>
              </a:spcAft>
              <a:buFont typeface="Wingdings 2"/>
              <a:buChar char=""/>
              <a:defRPr/>
            </a:pPr>
            <a:r>
              <a:rPr lang="en-GB" dirty="0" smtClean="0">
                <a:ea typeface="+mn-ea"/>
              </a:rPr>
              <a:t>Few students take A level Computing, so universities tend to discount or ignore it</a:t>
            </a:r>
          </a:p>
          <a:p>
            <a:pPr marL="868680" lvl="1" indent="-283464" fontAlgn="auto">
              <a:spcAft>
                <a:spcPts val="0"/>
              </a:spcAft>
              <a:buFont typeface="Wingdings 2"/>
              <a:buChar char=""/>
              <a:defRPr/>
            </a:pPr>
            <a:r>
              <a:rPr lang="en-GB" dirty="0" smtClean="0">
                <a:ea typeface="+mn-ea"/>
              </a:rPr>
              <a:t>Message to school teachers: don’t bother, we’ll handle it.  Unintended, but real.</a:t>
            </a:r>
          </a:p>
          <a:p>
            <a:pPr marL="868680" lvl="1" indent="-283464" fontAlgn="auto">
              <a:spcAft>
                <a:spcPts val="0"/>
              </a:spcAft>
              <a:buFont typeface="Wingdings 2"/>
              <a:buChar char=""/>
              <a:defRPr/>
            </a:pPr>
            <a:r>
              <a:rPr lang="en-GB" dirty="0" smtClean="0">
                <a:ea typeface="+mn-ea"/>
              </a:rPr>
              <a:t>Case by case, plus Russell Group “Informed choices”</a:t>
            </a:r>
          </a:p>
          <a:p>
            <a:pPr marL="548640" indent="-411480" fontAlgn="auto">
              <a:defRPr/>
            </a:pPr>
            <a:r>
              <a:rPr lang="en-GB" dirty="0" smtClean="0">
                <a:ea typeface="+mn-ea"/>
                <a:cs typeface="+mn-cs"/>
              </a:rPr>
              <a:t>Dealing with a shifting intake</a:t>
            </a:r>
          </a:p>
          <a:p>
            <a:pPr marL="868680" lvl="1" indent="-283464" fontAlgn="auto">
              <a:spcAft>
                <a:spcPts val="0"/>
              </a:spcAft>
              <a:buFont typeface="Wingdings 2"/>
              <a:buChar char=""/>
              <a:defRPr/>
            </a:pPr>
            <a:r>
              <a:rPr lang="en-GB" dirty="0" smtClean="0">
                <a:ea typeface="+mn-ea"/>
              </a:rPr>
              <a:t>If we are successful, more and more kids will arrive at university with some significant CS under their belts</a:t>
            </a:r>
          </a:p>
          <a:p>
            <a:pPr marL="868680" lvl="1" indent="-283464" fontAlgn="auto">
              <a:spcAft>
                <a:spcPts val="0"/>
              </a:spcAft>
              <a:buFont typeface="Wingdings 2"/>
              <a:buChar char=""/>
              <a:defRPr/>
            </a:pPr>
            <a:r>
              <a:rPr lang="en-GB" dirty="0" smtClean="0">
                <a:ea typeface="+mn-ea"/>
              </a:rPr>
              <a:t>Good news: university CS can go further</a:t>
            </a:r>
          </a:p>
          <a:p>
            <a:pPr marL="868680" lvl="1" indent="-283464" fontAlgn="auto">
              <a:spcAft>
                <a:spcPts val="0"/>
              </a:spcAft>
              <a:buFont typeface="Wingdings 2"/>
              <a:buChar char=""/>
              <a:defRPr/>
            </a:pPr>
            <a:r>
              <a:rPr lang="en-GB" dirty="0" smtClean="0">
                <a:ea typeface="+mn-ea"/>
              </a:rPr>
              <a:t>Bad news: slow, and perhaps expensive, transition process</a:t>
            </a:r>
          </a:p>
          <a:p>
            <a:pPr marL="548640" indent="-411480" fontAlgn="auto">
              <a:defRPr/>
            </a:pPr>
            <a:endParaRPr lang="en-GB" dirty="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universities can do</a:t>
            </a:r>
            <a:endParaRPr lang="en-GB" dirty="0">
              <a:ea typeface="+mj-ea"/>
              <a:cs typeface="+mj-cs"/>
            </a:endParaRPr>
          </a:p>
        </p:txBody>
      </p:sp>
      <p:sp>
        <p:nvSpPr>
          <p:cNvPr id="3" name="Content Placeholder 2"/>
          <p:cNvSpPr>
            <a:spLocks noGrp="1"/>
          </p:cNvSpPr>
          <p:nvPr>
            <p:ph idx="1"/>
          </p:nvPr>
        </p:nvSpPr>
        <p:spPr/>
        <p:txBody>
          <a:bodyPr>
            <a:normAutofit fontScale="85000" lnSpcReduction="10000"/>
          </a:bodyPr>
          <a:lstStyle/>
          <a:p>
            <a:pPr marL="548640" indent="-411480" fontAlgn="auto">
              <a:defRPr/>
            </a:pPr>
            <a:r>
              <a:rPr lang="en-GB" dirty="0" smtClean="0">
                <a:ea typeface="+mn-ea"/>
                <a:cs typeface="+mn-cs"/>
              </a:rPr>
              <a:t>Help review syllabi for new GCSEs, and substantiate the case for adding CS to the </a:t>
            </a:r>
            <a:r>
              <a:rPr lang="en-GB" dirty="0" err="1" smtClean="0">
                <a:ea typeface="+mn-ea"/>
                <a:cs typeface="+mn-cs"/>
              </a:rPr>
              <a:t>Ebacc</a:t>
            </a:r>
            <a:endParaRPr lang="en-GB" dirty="0" smtClean="0">
              <a:ea typeface="+mn-ea"/>
              <a:cs typeface="+mn-cs"/>
            </a:endParaRPr>
          </a:p>
          <a:p>
            <a:pPr marL="868680" lvl="1" indent="-283464" fontAlgn="auto">
              <a:spcAft>
                <a:spcPts val="0"/>
              </a:spcAft>
              <a:buFont typeface="Wingdings 2"/>
              <a:buChar char=""/>
              <a:defRPr/>
            </a:pPr>
            <a:r>
              <a:rPr lang="en-GB" dirty="0" err="1" smtClean="0">
                <a:ea typeface="+mn-ea"/>
              </a:rPr>
              <a:t>DfE</a:t>
            </a:r>
            <a:r>
              <a:rPr lang="en-GB" dirty="0" smtClean="0">
                <a:ea typeface="+mn-ea"/>
              </a:rPr>
              <a:t> regards universities as custodians of the discipline; wants to increase their leadership role in </a:t>
            </a:r>
            <a:r>
              <a:rPr lang="en-GB" smtClean="0">
                <a:ea typeface="+mn-ea"/>
              </a:rPr>
              <a:t>school CS</a:t>
            </a:r>
          </a:p>
          <a:p>
            <a:pPr marL="548640" indent="-411480" fontAlgn="auto">
              <a:buFont typeface="Wingdings 2" pitchFamily="18" charset="2"/>
              <a:buNone/>
              <a:defRPr/>
            </a:pPr>
            <a:endParaRPr lang="en-GB" smtClean="0">
              <a:ea typeface="+mn-ea"/>
              <a:cs typeface="+mn-cs"/>
            </a:endParaRPr>
          </a:p>
          <a:p>
            <a:pPr marL="548640" indent="-411480" fontAlgn="auto">
              <a:defRPr/>
            </a:pPr>
            <a:r>
              <a:rPr lang="en-GB" b="1" smtClean="0">
                <a:solidFill>
                  <a:srgbClr val="FFFF00"/>
                </a:solidFill>
                <a:ea typeface="+mn-ea"/>
                <a:cs typeface="+mn-cs"/>
              </a:rPr>
              <a:t>Become </a:t>
            </a:r>
            <a:r>
              <a:rPr lang="en-GB" b="1" dirty="0" smtClean="0">
                <a:solidFill>
                  <a:srgbClr val="FFFF00"/>
                </a:solidFill>
                <a:ea typeface="+mn-ea"/>
                <a:cs typeface="+mn-cs"/>
              </a:rPr>
              <a:t>the glue of the Network of Excellence for Teaching Computer Science</a:t>
            </a:r>
          </a:p>
          <a:p>
            <a:pPr marL="868680" lvl="1" indent="-283464" fontAlgn="auto">
              <a:spcAft>
                <a:spcPts val="0"/>
              </a:spcAft>
              <a:buFont typeface="Wingdings 2"/>
              <a:buChar char=""/>
              <a:defRPr/>
            </a:pPr>
            <a:r>
              <a:rPr lang="en-GB" dirty="0" smtClean="0">
                <a:ea typeface="+mn-ea"/>
              </a:rPr>
              <a:t>Being launched now</a:t>
            </a:r>
          </a:p>
          <a:p>
            <a:pPr marL="868680" lvl="1" indent="-283464" fontAlgn="auto">
              <a:spcAft>
                <a:spcPts val="0"/>
              </a:spcAft>
              <a:buFont typeface="Wingdings 2"/>
              <a:buChar char=""/>
              <a:defRPr/>
            </a:pPr>
            <a:r>
              <a:rPr lang="en-GB" dirty="0" smtClean="0">
                <a:ea typeface="+mn-ea"/>
              </a:rPr>
              <a:t>250 schools teaching CS Sept 2012</a:t>
            </a:r>
          </a:p>
          <a:p>
            <a:pPr marL="868680" lvl="1" indent="-283464" fontAlgn="auto">
              <a:spcAft>
                <a:spcPts val="0"/>
              </a:spcAft>
              <a:buFont typeface="Wingdings 2"/>
              <a:buChar char=""/>
              <a:defRPr/>
            </a:pPr>
            <a:r>
              <a:rPr lang="en-GB" dirty="0" smtClean="0">
                <a:ea typeface="+mn-ea"/>
              </a:rPr>
              <a:t>500 Sept 2013</a:t>
            </a:r>
          </a:p>
          <a:p>
            <a:pPr marL="868680" lvl="1" indent="-283464" fontAlgn="auto">
              <a:spcAft>
                <a:spcPts val="0"/>
              </a:spcAft>
              <a:buFont typeface="Wingdings 2"/>
              <a:buChar char=""/>
              <a:defRPr/>
            </a:pPr>
            <a:r>
              <a:rPr lang="en-GB" dirty="0" smtClean="0">
                <a:ea typeface="+mn-ea"/>
              </a:rPr>
              <a:t>Need encouragement, support, and above all </a:t>
            </a:r>
            <a:r>
              <a:rPr lang="en-GB" sz="3200" dirty="0" smtClean="0">
                <a:ea typeface="+mn-ea"/>
              </a:rPr>
              <a:t>access to CPD</a:t>
            </a:r>
            <a:endParaRPr lang="en-GB" dirty="0">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To discuss</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fontAlgn="auto">
              <a:defRPr/>
            </a:pPr>
            <a:r>
              <a:rPr lang="en-GB" dirty="0" smtClean="0">
                <a:ea typeface="+mn-ea"/>
                <a:cs typeface="+mn-cs"/>
              </a:rPr>
              <a:t>Could CPHC/UKCRC make a corporate commitment to engage actively in computing at school?</a:t>
            </a:r>
          </a:p>
          <a:p>
            <a:pPr marL="548640" indent="-411480" fontAlgn="auto">
              <a:defRPr/>
            </a:pPr>
            <a:r>
              <a:rPr lang="en-GB" dirty="0" smtClean="0">
                <a:ea typeface="+mn-ea"/>
                <a:cs typeface="+mn-cs"/>
              </a:rPr>
              <a:t>In concrete terms: fund a seconded academic (the right person!) to</a:t>
            </a:r>
          </a:p>
          <a:p>
            <a:pPr marL="868680" lvl="1" indent="-283464" fontAlgn="auto">
              <a:spcAft>
                <a:spcPts val="0"/>
              </a:spcAft>
              <a:buFont typeface="Wingdings 2"/>
              <a:buChar char=""/>
              <a:defRPr/>
            </a:pPr>
            <a:r>
              <a:rPr lang="en-GB" dirty="0" smtClean="0">
                <a:ea typeface="+mn-ea"/>
              </a:rPr>
              <a:t>Coordinate a national programme of CPD</a:t>
            </a:r>
          </a:p>
          <a:p>
            <a:pPr marL="868680" lvl="1" indent="-283464" fontAlgn="auto">
              <a:spcAft>
                <a:spcPts val="0"/>
              </a:spcAft>
              <a:buFont typeface="Wingdings 2"/>
              <a:buNone/>
              <a:defRPr/>
            </a:pPr>
            <a:r>
              <a:rPr lang="en-GB" dirty="0" smtClean="0">
                <a:ea typeface="+mn-ea"/>
              </a:rPr>
              <a:t>	...offered by university CS </a:t>
            </a:r>
            <a:r>
              <a:rPr lang="en-GB" dirty="0" err="1" smtClean="0">
                <a:ea typeface="+mn-ea"/>
              </a:rPr>
              <a:t>depts</a:t>
            </a:r>
            <a:r>
              <a:rPr lang="en-GB" dirty="0" smtClean="0">
                <a:ea typeface="+mn-ea"/>
              </a:rPr>
              <a:t> to their locality (quite a bit of this is happening already)</a:t>
            </a:r>
          </a:p>
          <a:p>
            <a:pPr marL="868680" lvl="1" indent="-283464" fontAlgn="auto">
              <a:spcAft>
                <a:spcPts val="0"/>
              </a:spcAft>
              <a:buFont typeface="Wingdings 2"/>
              <a:buChar char=""/>
              <a:defRPr/>
            </a:pPr>
            <a:r>
              <a:rPr lang="en-GB" dirty="0" smtClean="0">
                <a:ea typeface="+mn-ea"/>
              </a:rPr>
              <a:t>Talk to university admissions about shaping admissions messages to reflect the changing scene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GB" dirty="0" smtClean="0">
                <a:ea typeface="+mj-ea"/>
                <a:cs typeface="+mj-cs"/>
              </a:rPr>
              <a:t>OTHER SLIDES</a:t>
            </a:r>
            <a:endParaRPr lang="en-GB" dirty="0">
              <a:ea typeface="+mj-ea"/>
              <a:cs typeface="+mj-cs"/>
            </a:endParaRPr>
          </a:p>
        </p:txBody>
      </p:sp>
      <p:sp>
        <p:nvSpPr>
          <p:cNvPr id="48130" name="Subtitle 4"/>
          <p:cNvSpPr>
            <a:spLocks noGrp="1"/>
          </p:cNvSpPr>
          <p:nvPr>
            <p:ph type="subTitle" idx="1"/>
          </p:nvPr>
        </p:nvSpPr>
        <p:spPr>
          <a:xfrm>
            <a:off x="1371600" y="3332163"/>
            <a:ext cx="6400800" cy="1752600"/>
          </a:xfrm>
        </p:spPr>
        <p:txBody>
          <a:bodyPr/>
          <a:lstStyle/>
          <a:p>
            <a:endParaRPr lang="en-GB"/>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CAS’s information pack</a:t>
            </a:r>
            <a:endParaRPr lang="en-GB" dirty="0">
              <a:ea typeface="+mj-ea"/>
              <a:cs typeface="+mj-cs"/>
            </a:endParaRPr>
          </a:p>
        </p:txBody>
      </p:sp>
      <p:sp>
        <p:nvSpPr>
          <p:cNvPr id="49154"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CAS is sending an information pack to all state secondary heads in England</a:t>
            </a:r>
          </a:p>
          <a:p>
            <a:pPr>
              <a:spcAft>
                <a:spcPct val="0"/>
              </a:spcAft>
              <a:buFont typeface="Wingdings 2" pitchFamily="-72" charset="2"/>
              <a:buChar char=""/>
            </a:pPr>
            <a:r>
              <a:rPr lang="en-GB" smtClean="0">
                <a:latin typeface="Comic Sans MS" pitchFamily="-72" charset="0"/>
              </a:rPr>
              <a:t>To frame the </a:t>
            </a:r>
            <a:r>
              <a:rPr lang="en-GB" b="1" smtClean="0">
                <a:solidFill>
                  <a:srgbClr val="FFC000"/>
                </a:solidFill>
                <a:latin typeface="Comic Sans MS" pitchFamily="-72" charset="0"/>
              </a:rPr>
              <a:t>strategic choices </a:t>
            </a:r>
            <a:r>
              <a:rPr lang="en-GB" smtClean="0">
                <a:latin typeface="Comic Sans MS" pitchFamily="-72" charset="0"/>
              </a:rPr>
              <a:t>that each school must make, and provide background information</a:t>
            </a:r>
          </a:p>
          <a:p>
            <a:pPr>
              <a:spcAft>
                <a:spcPct val="0"/>
              </a:spcAft>
              <a:buFont typeface="Wingdings 2" pitchFamily="-72" charset="2"/>
              <a:buChar char=""/>
            </a:pPr>
            <a:r>
              <a:rPr lang="en-GB" smtClean="0">
                <a:latin typeface="Comic Sans MS" pitchFamily="-72" charset="0"/>
              </a:rPr>
              <a:t>Do not leave your Head of ICT alone in this: SLTs and governors should be involved.</a:t>
            </a:r>
            <a:endParaRPr lang="en-GB">
              <a:latin typeface="Comic Sans MS" pitchFamily="-72"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Contents</a:t>
            </a:r>
            <a:endParaRPr lang="en-GB" dirty="0">
              <a:ea typeface="+mj-ea"/>
              <a:cs typeface="+mj-cs"/>
            </a:endParaRPr>
          </a:p>
        </p:txBody>
      </p:sp>
      <p:sp>
        <p:nvSpPr>
          <p:cNvPr id="3" name="Content Placeholder 2"/>
          <p:cNvSpPr>
            <a:spLocks noGrp="1"/>
          </p:cNvSpPr>
          <p:nvPr>
            <p:ph idx="1"/>
          </p:nvPr>
        </p:nvSpPr>
        <p:spPr/>
        <p:txBody>
          <a:bodyPr>
            <a:normAutofit fontScale="92500" lnSpcReduction="20000"/>
          </a:bodyPr>
          <a:lstStyle/>
          <a:p>
            <a:pPr marL="548640" indent="-411480" fontAlgn="auto">
              <a:defRPr/>
            </a:pPr>
            <a:r>
              <a:rPr lang="en-GB" dirty="0" smtClean="0">
                <a:ea typeface="+mn-ea"/>
                <a:cs typeface="+mn-cs"/>
              </a:rPr>
              <a:t>Covering letter</a:t>
            </a:r>
          </a:p>
          <a:p>
            <a:pPr marL="548640" indent="-411480" fontAlgn="auto">
              <a:defRPr/>
            </a:pPr>
            <a:r>
              <a:rPr lang="en-GB" dirty="0" smtClean="0">
                <a:ea typeface="+mn-ea"/>
                <a:cs typeface="+mn-cs"/>
              </a:rPr>
              <a:t>Royal Society Report summary</a:t>
            </a:r>
          </a:p>
          <a:p>
            <a:pPr marL="548640" indent="-411480" fontAlgn="auto">
              <a:defRPr/>
            </a:pPr>
            <a:r>
              <a:rPr lang="en-GB" dirty="0" smtClean="0">
                <a:ea typeface="+mn-ea"/>
                <a:cs typeface="+mn-cs"/>
              </a:rPr>
              <a:t>Computer Science as a school subject</a:t>
            </a:r>
          </a:p>
          <a:p>
            <a:pPr marL="868680" lvl="1" indent="-283464" fontAlgn="auto">
              <a:spcAft>
                <a:spcPts val="0"/>
              </a:spcAft>
              <a:buFont typeface="Wingdings 2"/>
              <a:buChar char=""/>
              <a:defRPr/>
            </a:pPr>
            <a:r>
              <a:rPr lang="en-GB" dirty="0" smtClean="0">
                <a:ea typeface="+mn-ea"/>
              </a:rPr>
              <a:t>What is computer science anyway?</a:t>
            </a:r>
          </a:p>
          <a:p>
            <a:pPr marL="868680" lvl="1" indent="-283464" fontAlgn="auto">
              <a:spcAft>
                <a:spcPts val="0"/>
              </a:spcAft>
              <a:buFont typeface="Wingdings 2"/>
              <a:buChar char=""/>
              <a:defRPr/>
            </a:pPr>
            <a:r>
              <a:rPr lang="en-GB" dirty="0" smtClean="0">
                <a:ea typeface="+mn-ea"/>
              </a:rPr>
              <a:t>Why should it be a school subject</a:t>
            </a:r>
          </a:p>
          <a:p>
            <a:pPr marL="868680" lvl="1" indent="-283464" fontAlgn="auto">
              <a:spcAft>
                <a:spcPts val="0"/>
              </a:spcAft>
              <a:buFont typeface="Wingdings 2"/>
              <a:buChar char=""/>
              <a:defRPr/>
            </a:pPr>
            <a:r>
              <a:rPr lang="en-GB" dirty="0" smtClean="0">
                <a:ea typeface="+mn-ea"/>
              </a:rPr>
              <a:t>How could we introduce it?</a:t>
            </a:r>
          </a:p>
          <a:p>
            <a:pPr marL="548640" indent="-411480" fontAlgn="auto">
              <a:defRPr/>
            </a:pPr>
            <a:r>
              <a:rPr lang="en-GB" dirty="0" smtClean="0">
                <a:ea typeface="+mn-ea"/>
                <a:cs typeface="+mn-cs"/>
              </a:rPr>
              <a:t>The CAS Computer Science Curriculum</a:t>
            </a:r>
          </a:p>
          <a:p>
            <a:pPr marL="548640" indent="-411480" fontAlgn="auto">
              <a:defRPr/>
            </a:pPr>
            <a:r>
              <a:rPr lang="en-GB" dirty="0" smtClean="0">
                <a:ea typeface="+mn-ea"/>
                <a:cs typeface="+mn-cs"/>
              </a:rPr>
              <a:t>A framework for Computer Science and Information Technology</a:t>
            </a:r>
          </a:p>
          <a:p>
            <a:pPr marL="548640" indent="-411480" fontAlgn="auto">
              <a:defRPr/>
            </a:pPr>
            <a:r>
              <a:rPr lang="en-GB" dirty="0" smtClean="0">
                <a:ea typeface="+mn-ea"/>
                <a:cs typeface="+mn-cs"/>
              </a:rPr>
              <a:t>An invitation to join a Network of Excellence</a:t>
            </a:r>
            <a:endParaRPr lang="en-GB" dirty="0">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Who will do it?</a:t>
            </a:r>
            <a:endParaRPr lang="en-GB" dirty="0">
              <a:ea typeface="+mj-ea"/>
              <a:cs typeface="+mj-cs"/>
            </a:endParaRPr>
          </a:p>
        </p:txBody>
      </p:sp>
      <p:sp>
        <p:nvSpPr>
          <p:cNvPr id="51202"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CAS has bags of credibility, thought leadership, and heavyweight backing (BCS, Microsoft, Google, Intellect,...)</a:t>
            </a:r>
          </a:p>
          <a:p>
            <a:pPr>
              <a:spcAft>
                <a:spcPct val="0"/>
              </a:spcAft>
              <a:buFont typeface="Wingdings 2" pitchFamily="-72" charset="2"/>
              <a:buChar char=""/>
            </a:pPr>
            <a:r>
              <a:rPr lang="en-GB" smtClean="0">
                <a:latin typeface="Comic Sans MS" pitchFamily="-72" charset="0"/>
              </a:rPr>
              <a:t>...plus</a:t>
            </a:r>
          </a:p>
          <a:p>
            <a:pPr lvl="1"/>
            <a:r>
              <a:rPr lang="en-GB" smtClean="0">
                <a:latin typeface="Comic Sans MS" pitchFamily="-72" charset="0"/>
              </a:rPr>
              <a:t>No office</a:t>
            </a:r>
          </a:p>
          <a:p>
            <a:pPr lvl="1"/>
            <a:r>
              <a:rPr lang="en-GB" smtClean="0">
                <a:latin typeface="Comic Sans MS" pitchFamily="-72" charset="0"/>
              </a:rPr>
              <a:t>No staff</a:t>
            </a:r>
          </a:p>
          <a:p>
            <a:pPr lvl="1"/>
            <a:r>
              <a:rPr lang="en-GB" smtClean="0">
                <a:latin typeface="Comic Sans MS" pitchFamily="-72" charset="0"/>
              </a:rPr>
              <a:t>Very little money</a:t>
            </a:r>
          </a:p>
          <a:p>
            <a:pPr>
              <a:spcAft>
                <a:spcPct val="0"/>
              </a:spcAft>
              <a:buFont typeface="Wingdings 2" pitchFamily="-72" charset="2"/>
              <a:buChar char=""/>
            </a:pPr>
            <a:r>
              <a:rPr lang="en-GB" smtClean="0">
                <a:latin typeface="Comic Sans MS" pitchFamily="-72" charset="0"/>
              </a:rPr>
              <a:t>Just you</a:t>
            </a:r>
            <a:endParaRPr lang="en-GB">
              <a:latin typeface="Comic Sans MS" pitchFamily="-72" charset="0"/>
            </a:endParaRPr>
          </a:p>
        </p:txBody>
      </p:sp>
      <p:sp>
        <p:nvSpPr>
          <p:cNvPr id="5" name="Rounded Rectangle 4"/>
          <p:cNvSpPr/>
          <p:nvPr/>
        </p:nvSpPr>
        <p:spPr>
          <a:xfrm>
            <a:off x="338138" y="5854700"/>
            <a:ext cx="8272462" cy="646113"/>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200" b="1" dirty="0">
                <a:solidFill>
                  <a:schemeClr val="bg1"/>
                </a:solidFill>
                <a:latin typeface="Comic Sans MS" pitchFamily="66" charset="0"/>
              </a:rPr>
              <a:t>There is no “them”; there is only us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A framework for CS &amp; ICT</a:t>
            </a:r>
            <a:endParaRPr lang="en-GB" dirty="0">
              <a:ea typeface="+mj-ea"/>
              <a:cs typeface="+mj-cs"/>
            </a:endParaRPr>
          </a:p>
        </p:txBody>
      </p:sp>
      <p:sp>
        <p:nvSpPr>
          <p:cNvPr id="4" name="Rounded Rectangle 3"/>
          <p:cNvSpPr/>
          <p:nvPr/>
        </p:nvSpPr>
        <p:spPr>
          <a:xfrm>
            <a:off x="1131888" y="5724525"/>
            <a:ext cx="7653337" cy="579438"/>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Digital literacy</a:t>
            </a:r>
          </a:p>
        </p:txBody>
      </p:sp>
      <p:sp>
        <p:nvSpPr>
          <p:cNvPr id="7" name="Rounded Rectangle 6"/>
          <p:cNvSpPr/>
          <p:nvPr/>
        </p:nvSpPr>
        <p:spPr>
          <a:xfrm rot="16200000">
            <a:off x="6527800" y="3429001"/>
            <a:ext cx="3532187" cy="919162"/>
          </a:xfrm>
          <a:prstGeom prst="roundRect">
            <a:avLst/>
          </a:prstGeom>
          <a:solidFill>
            <a:srgbClr val="66FF3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400" dirty="0">
                <a:solidFill>
                  <a:schemeClr val="bg1"/>
                </a:solidFill>
                <a:latin typeface="Comic Sans MS" pitchFamily="66" charset="0"/>
              </a:rPr>
              <a:t>Technology Enhanced Learning</a:t>
            </a:r>
          </a:p>
        </p:txBody>
      </p:sp>
      <p:sp>
        <p:nvSpPr>
          <p:cNvPr id="8" name="Parallelogram 7"/>
          <p:cNvSpPr/>
          <p:nvPr/>
        </p:nvSpPr>
        <p:spPr>
          <a:xfrm>
            <a:off x="3036888" y="2373313"/>
            <a:ext cx="4235450" cy="3367087"/>
          </a:xfrm>
          <a:prstGeom prst="parallelogram">
            <a:avLst>
              <a:gd name="adj" fmla="val 44068"/>
            </a:avLst>
          </a:prstGeom>
          <a:solidFill>
            <a:srgbClr val="CCE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
        <p:nvSpPr>
          <p:cNvPr id="9" name="Parallelogram 8"/>
          <p:cNvSpPr/>
          <p:nvPr/>
        </p:nvSpPr>
        <p:spPr>
          <a:xfrm flipH="1">
            <a:off x="1338263" y="2373313"/>
            <a:ext cx="4235450" cy="3357562"/>
          </a:xfrm>
          <a:prstGeom prst="parallelogram">
            <a:avLst>
              <a:gd name="adj" fmla="val 48648"/>
            </a:avLst>
          </a:prstGeom>
          <a:solidFill>
            <a:srgbClr val="FFFF00">
              <a:alpha val="8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
        <p:nvSpPr>
          <p:cNvPr id="5" name="Rounded Rectangle 4"/>
          <p:cNvSpPr/>
          <p:nvPr/>
        </p:nvSpPr>
        <p:spPr>
          <a:xfrm>
            <a:off x="1871663" y="2449513"/>
            <a:ext cx="2166937" cy="143668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bg1"/>
                </a:solidFill>
                <a:latin typeface="Comic Sans MS" pitchFamily="66" charset="0"/>
              </a:rPr>
              <a:t>Computer </a:t>
            </a:r>
            <a:br>
              <a:rPr lang="en-GB" sz="3200" dirty="0">
                <a:solidFill>
                  <a:schemeClr val="bg1"/>
                </a:solidFill>
                <a:latin typeface="Comic Sans MS" pitchFamily="66" charset="0"/>
              </a:rPr>
            </a:br>
            <a:r>
              <a:rPr lang="en-GB" sz="3200" dirty="0">
                <a:solidFill>
                  <a:schemeClr val="bg1"/>
                </a:solidFill>
                <a:latin typeface="Comic Sans MS" pitchFamily="66" charset="0"/>
              </a:rPr>
              <a:t>Science</a:t>
            </a:r>
          </a:p>
        </p:txBody>
      </p:sp>
      <p:sp>
        <p:nvSpPr>
          <p:cNvPr id="6" name="Rounded Rectangle 5"/>
          <p:cNvSpPr/>
          <p:nvPr/>
        </p:nvSpPr>
        <p:spPr>
          <a:xfrm>
            <a:off x="4103688" y="2395538"/>
            <a:ext cx="3070225" cy="1501775"/>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schemeClr val="bg1"/>
                </a:solidFill>
                <a:latin typeface="Comic Sans MS" pitchFamily="66" charset="0"/>
              </a:rPr>
              <a:t>Information &amp; communication</a:t>
            </a:r>
          </a:p>
          <a:p>
            <a:pPr algn="ctr" fontAlgn="auto">
              <a:spcBef>
                <a:spcPts val="0"/>
              </a:spcBef>
              <a:spcAft>
                <a:spcPts val="0"/>
              </a:spcAft>
              <a:defRPr/>
            </a:pPr>
            <a:r>
              <a:rPr lang="en-GB" sz="2800" dirty="0">
                <a:solidFill>
                  <a:schemeClr val="bg1"/>
                </a:solidFill>
                <a:latin typeface="Comic Sans MS" pitchFamily="66" charset="0"/>
              </a:rPr>
              <a:t>technology</a:t>
            </a:r>
          </a:p>
        </p:txBody>
      </p:sp>
      <p:sp>
        <p:nvSpPr>
          <p:cNvPr id="52232" name="TextBox 9"/>
          <p:cNvSpPr txBox="1">
            <a:spLocks noChangeArrowheads="1"/>
          </p:cNvSpPr>
          <p:nvPr/>
        </p:nvSpPr>
        <p:spPr bwMode="auto">
          <a:xfrm>
            <a:off x="609600" y="5094288"/>
            <a:ext cx="723900" cy="461962"/>
          </a:xfrm>
          <a:prstGeom prst="rect">
            <a:avLst/>
          </a:prstGeom>
          <a:noFill/>
          <a:ln w="9525">
            <a:noFill/>
            <a:miter lim="800000"/>
            <a:headEnd/>
            <a:tailEnd/>
          </a:ln>
        </p:spPr>
        <p:txBody>
          <a:bodyPr wrap="none">
            <a:prstTxWarp prst="textNoShape">
              <a:avLst/>
            </a:prstTxWarp>
            <a:spAutoFit/>
          </a:bodyPr>
          <a:lstStyle/>
          <a:p>
            <a:r>
              <a:rPr lang="en-GB" sz="2400">
                <a:latin typeface="Book Antiqua" pitchFamily="-72" charset="0"/>
              </a:rPr>
              <a:t>KS1</a:t>
            </a:r>
          </a:p>
        </p:txBody>
      </p:sp>
      <p:sp>
        <p:nvSpPr>
          <p:cNvPr id="52233" name="TextBox 10"/>
          <p:cNvSpPr txBox="1">
            <a:spLocks noChangeArrowheads="1"/>
          </p:cNvSpPr>
          <p:nvPr/>
        </p:nvSpPr>
        <p:spPr bwMode="auto">
          <a:xfrm>
            <a:off x="609600" y="4473575"/>
            <a:ext cx="723900" cy="461963"/>
          </a:xfrm>
          <a:prstGeom prst="rect">
            <a:avLst/>
          </a:prstGeom>
          <a:noFill/>
          <a:ln w="9525">
            <a:noFill/>
            <a:miter lim="800000"/>
            <a:headEnd/>
            <a:tailEnd/>
          </a:ln>
        </p:spPr>
        <p:txBody>
          <a:bodyPr wrap="none">
            <a:prstTxWarp prst="textNoShape">
              <a:avLst/>
            </a:prstTxWarp>
            <a:spAutoFit/>
          </a:bodyPr>
          <a:lstStyle/>
          <a:p>
            <a:r>
              <a:rPr lang="en-GB" sz="2400">
                <a:latin typeface="Book Antiqua" pitchFamily="-72" charset="0"/>
              </a:rPr>
              <a:t>KS2</a:t>
            </a:r>
          </a:p>
        </p:txBody>
      </p:sp>
      <p:sp>
        <p:nvSpPr>
          <p:cNvPr id="52234" name="TextBox 11"/>
          <p:cNvSpPr txBox="1">
            <a:spLocks noChangeArrowheads="1"/>
          </p:cNvSpPr>
          <p:nvPr/>
        </p:nvSpPr>
        <p:spPr bwMode="auto">
          <a:xfrm>
            <a:off x="609600" y="3657600"/>
            <a:ext cx="723900" cy="461963"/>
          </a:xfrm>
          <a:prstGeom prst="rect">
            <a:avLst/>
          </a:prstGeom>
          <a:noFill/>
          <a:ln w="9525">
            <a:noFill/>
            <a:miter lim="800000"/>
            <a:headEnd/>
            <a:tailEnd/>
          </a:ln>
        </p:spPr>
        <p:txBody>
          <a:bodyPr wrap="none">
            <a:prstTxWarp prst="textNoShape">
              <a:avLst/>
            </a:prstTxWarp>
            <a:spAutoFit/>
          </a:bodyPr>
          <a:lstStyle/>
          <a:p>
            <a:r>
              <a:rPr lang="en-GB" sz="2400">
                <a:latin typeface="Book Antiqua" pitchFamily="-72" charset="0"/>
              </a:rPr>
              <a:t>KS3</a:t>
            </a:r>
          </a:p>
        </p:txBody>
      </p:sp>
      <p:sp>
        <p:nvSpPr>
          <p:cNvPr id="52235" name="TextBox 12"/>
          <p:cNvSpPr txBox="1">
            <a:spLocks noChangeArrowheads="1"/>
          </p:cNvSpPr>
          <p:nvPr/>
        </p:nvSpPr>
        <p:spPr bwMode="auto">
          <a:xfrm>
            <a:off x="609600" y="2525713"/>
            <a:ext cx="723900" cy="461962"/>
          </a:xfrm>
          <a:prstGeom prst="rect">
            <a:avLst/>
          </a:prstGeom>
          <a:noFill/>
          <a:ln w="9525">
            <a:noFill/>
            <a:miter lim="800000"/>
            <a:headEnd/>
            <a:tailEnd/>
          </a:ln>
        </p:spPr>
        <p:txBody>
          <a:bodyPr wrap="none">
            <a:prstTxWarp prst="textNoShape">
              <a:avLst/>
            </a:prstTxWarp>
            <a:spAutoFit/>
          </a:bodyPr>
          <a:lstStyle/>
          <a:p>
            <a:r>
              <a:rPr lang="en-GB" sz="2400">
                <a:latin typeface="Book Antiqua" pitchFamily="-72" charset="0"/>
              </a:rPr>
              <a:t>KS4</a:t>
            </a:r>
          </a:p>
        </p:txBody>
      </p:sp>
      <p:sp>
        <p:nvSpPr>
          <p:cNvPr id="14" name="Left-Right Arrow 13"/>
          <p:cNvSpPr/>
          <p:nvPr/>
        </p:nvSpPr>
        <p:spPr>
          <a:xfrm>
            <a:off x="1393825" y="1614488"/>
            <a:ext cx="5845175" cy="733425"/>
          </a:xfrm>
          <a:prstGeom prst="leftRightArrow">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dirty="0">
                <a:solidFill>
                  <a:schemeClr val="bg1"/>
                </a:solidFill>
                <a:latin typeface="Comic Sans MS" pitchFamily="66" charset="0"/>
              </a:rPr>
              <a:t>CS      A range of qualifications at KS4       ICT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A Network of Excellence</a:t>
            </a:r>
            <a:endParaRPr lang="en-GB" dirty="0">
              <a:ea typeface="+mj-ea"/>
              <a:cs typeface="+mj-cs"/>
            </a:endParaRPr>
          </a:p>
        </p:txBody>
      </p:sp>
      <p:sp>
        <p:nvSpPr>
          <p:cNvPr id="53250"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Start with schools that are keen</a:t>
            </a:r>
          </a:p>
          <a:p>
            <a:pPr>
              <a:spcAft>
                <a:spcPct val="0"/>
              </a:spcAft>
              <a:buFont typeface="Wingdings 2" pitchFamily="-72" charset="2"/>
              <a:buChar char=""/>
            </a:pPr>
            <a:r>
              <a:rPr lang="en-GB" smtClean="0">
                <a:latin typeface="Comic Sans MS" pitchFamily="-72" charset="0"/>
              </a:rPr>
              <a:t>Access to CPD</a:t>
            </a:r>
          </a:p>
          <a:p>
            <a:pPr>
              <a:spcAft>
                <a:spcPct val="0"/>
              </a:spcAft>
              <a:buFont typeface="Wingdings 2" pitchFamily="-72" charset="2"/>
              <a:buChar char=""/>
            </a:pPr>
            <a:r>
              <a:rPr lang="en-GB" smtClean="0">
                <a:latin typeface="Comic Sans MS" pitchFamily="-72" charset="0"/>
              </a:rPr>
              <a:t>Share best practice</a:t>
            </a:r>
          </a:p>
          <a:p>
            <a:pPr>
              <a:spcAft>
                <a:spcPct val="0"/>
              </a:spcAft>
              <a:buFont typeface="Wingdings 2" pitchFamily="-72" charset="2"/>
              <a:buChar char=""/>
            </a:pPr>
            <a:r>
              <a:rPr lang="en-GB" smtClean="0">
                <a:latin typeface="Comic Sans MS" pitchFamily="-72" charset="0"/>
              </a:rPr>
              <a:t>Supported by BCS, Google, Microsoft, etc.</a:t>
            </a:r>
          </a:p>
          <a:p>
            <a:pPr>
              <a:spcAft>
                <a:spcPct val="0"/>
              </a:spcAft>
              <a:buFont typeface="Wingdings 2" pitchFamily="-72" charset="2"/>
              <a:buChar char=""/>
            </a:pPr>
            <a:r>
              <a:rPr lang="en-GB" smtClean="0">
                <a:latin typeface="Comic Sans MS" pitchFamily="-72" charset="0"/>
              </a:rPr>
              <a:t>Help other schools to join in</a:t>
            </a:r>
          </a:p>
          <a:p>
            <a:pPr>
              <a:spcAft>
                <a:spcPct val="0"/>
              </a:spcAft>
              <a:buFont typeface="Wingdings 2" pitchFamily="-72" charset="2"/>
              <a:buChar char=""/>
            </a:pPr>
            <a:r>
              <a:rPr lang="en-GB" smtClean="0">
                <a:latin typeface="Comic Sans MS" pitchFamily="-72" charset="0"/>
              </a:rPr>
              <a:t>Get Computer Science into the EBacc</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CAS doing?</a:t>
            </a:r>
            <a:endParaRPr lang="en-GB" dirty="0">
              <a:ea typeface="+mj-ea"/>
              <a:cs typeface="+mj-cs"/>
            </a:endParaRPr>
          </a:p>
        </p:txBody>
      </p:sp>
      <p:sp>
        <p:nvSpPr>
          <p:cNvPr id="5" name="Rounded Rectangle 4"/>
          <p:cNvSpPr/>
          <p:nvPr/>
        </p:nvSpPr>
        <p:spPr>
          <a:xfrm>
            <a:off x="1546225" y="2928938"/>
            <a:ext cx="5551488" cy="1055687"/>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Computing: a curriculum</a:t>
            </a:r>
            <a:r>
              <a:rPr lang="en-GB" sz="2000" dirty="0">
                <a:solidFill>
                  <a:schemeClr val="bg1"/>
                </a:solidFill>
                <a:latin typeface="Comic Sans MS" pitchFamily="66" charset="0"/>
              </a:rPr>
              <a:t> </a:t>
            </a:r>
            <a:r>
              <a:rPr lang="en-GB" sz="2800" dirty="0">
                <a:solidFill>
                  <a:schemeClr val="bg1"/>
                </a:solidFill>
                <a:latin typeface="Comic Sans MS" pitchFamily="66" charset="0"/>
              </a:rPr>
              <a:t>for schools </a:t>
            </a:r>
          </a:p>
        </p:txBody>
      </p:sp>
      <p:sp>
        <p:nvSpPr>
          <p:cNvPr id="6" name="Rounded Rectangle 5"/>
          <p:cNvSpPr/>
          <p:nvPr/>
        </p:nvSpPr>
        <p:spPr>
          <a:xfrm>
            <a:off x="1992313" y="1425575"/>
            <a:ext cx="4614862" cy="577850"/>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Influencing national policy</a:t>
            </a:r>
          </a:p>
        </p:txBody>
      </p:sp>
      <p:sp>
        <p:nvSpPr>
          <p:cNvPr id="7" name="Rounded Rectangle 6"/>
          <p:cNvSpPr/>
          <p:nvPr/>
        </p:nvSpPr>
        <p:spPr>
          <a:xfrm>
            <a:off x="827088" y="4906963"/>
            <a:ext cx="7185025" cy="1192212"/>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200" dirty="0">
                <a:solidFill>
                  <a:schemeClr val="bg1"/>
                </a:solidFill>
                <a:latin typeface="Comic Sans MS" pitchFamily="66" charset="0"/>
              </a:rPr>
              <a:t>Directly support teachers </a:t>
            </a:r>
          </a:p>
          <a:p>
            <a:pPr algn="ctr" fontAlgn="auto">
              <a:spcBef>
                <a:spcPts val="0"/>
              </a:spcBef>
              <a:spcAft>
                <a:spcPts val="0"/>
              </a:spcAft>
              <a:defRPr/>
            </a:pPr>
            <a:r>
              <a:rPr lang="en-GB" sz="3200" dirty="0">
                <a:solidFill>
                  <a:schemeClr val="bg1"/>
                </a:solidFill>
                <a:latin typeface="Comic Sans MS" pitchFamily="66" charset="0"/>
              </a:rPr>
              <a:t>“on the ground”</a:t>
            </a:r>
          </a:p>
        </p:txBody>
      </p:sp>
      <p:sp>
        <p:nvSpPr>
          <p:cNvPr id="8" name="Down Arrow 7"/>
          <p:cNvSpPr/>
          <p:nvPr/>
        </p:nvSpPr>
        <p:spPr>
          <a:xfrm>
            <a:off x="4081463" y="4049713"/>
            <a:ext cx="479425" cy="708025"/>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
        <p:nvSpPr>
          <p:cNvPr id="9" name="Down Arrow 8"/>
          <p:cNvSpPr/>
          <p:nvPr/>
        </p:nvSpPr>
        <p:spPr>
          <a:xfrm flipV="1">
            <a:off x="4103688" y="2166938"/>
            <a:ext cx="479425" cy="652462"/>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GB" sz="4000" dirty="0" smtClean="0">
                <a:ea typeface="+mj-ea"/>
                <a:cs typeface="+mj-cs"/>
              </a:rPr>
              <a:t>What is education for</a:t>
            </a:r>
            <a:endParaRPr lang="en-GB" sz="4000" dirty="0">
              <a:ea typeface="+mj-ea"/>
              <a:cs typeface="+mj-cs"/>
            </a:endParaRPr>
          </a:p>
        </p:txBody>
      </p:sp>
      <p:sp>
        <p:nvSpPr>
          <p:cNvPr id="4" name="Rounded Rectangle 3"/>
          <p:cNvSpPr/>
          <p:nvPr/>
        </p:nvSpPr>
        <p:spPr>
          <a:xfrm>
            <a:off x="392113" y="1695450"/>
            <a:ext cx="8404225" cy="4392613"/>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600" dirty="0">
                <a:solidFill>
                  <a:schemeClr val="bg1"/>
                </a:solidFill>
                <a:latin typeface="Verdana" pitchFamily="34" charset="0"/>
              </a:rPr>
              <a:t>Education should prepare </a:t>
            </a:r>
            <a:r>
              <a:rPr lang="en-GB" sz="3600" dirty="0">
                <a:solidFill>
                  <a:schemeClr val="bg1"/>
                </a:solidFill>
                <a:latin typeface="Verdana" pitchFamily="34" charset="0"/>
              </a:rPr>
              <a:t>young people for </a:t>
            </a:r>
            <a:r>
              <a:rPr lang="en-GB" sz="3600" dirty="0">
                <a:solidFill>
                  <a:schemeClr val="bg1"/>
                </a:solidFill>
                <a:latin typeface="Verdana" pitchFamily="34" charset="0"/>
              </a:rPr>
              <a:t/>
            </a:r>
            <a:br>
              <a:rPr lang="en-GB" sz="3600" dirty="0">
                <a:solidFill>
                  <a:schemeClr val="bg1"/>
                </a:solidFill>
                <a:latin typeface="Verdana" pitchFamily="34" charset="0"/>
              </a:rPr>
            </a:br>
            <a:r>
              <a:rPr lang="en-GB" sz="3600" b="1" dirty="0">
                <a:solidFill>
                  <a:schemeClr val="bg1"/>
                </a:solidFill>
                <a:latin typeface="Verdana" pitchFamily="34" charset="0"/>
              </a:rPr>
              <a:t>a world </a:t>
            </a:r>
            <a:r>
              <a:rPr lang="en-GB" sz="3600" dirty="0">
                <a:solidFill>
                  <a:schemeClr val="bg1"/>
                </a:solidFill>
                <a:latin typeface="Verdana" pitchFamily="34" charset="0"/>
              </a:rPr>
              <a:t>that does not </a:t>
            </a:r>
            <a:r>
              <a:rPr lang="en-GB" sz="3600" dirty="0">
                <a:solidFill>
                  <a:schemeClr val="bg1"/>
                </a:solidFill>
                <a:latin typeface="Verdana" pitchFamily="34" charset="0"/>
              </a:rPr>
              <a:t>yet exist, </a:t>
            </a:r>
            <a:r>
              <a:rPr lang="en-GB" sz="3600" dirty="0">
                <a:solidFill>
                  <a:schemeClr val="bg1"/>
                </a:solidFill>
                <a:latin typeface="Verdana" pitchFamily="34" charset="0"/>
              </a:rPr>
              <a:t/>
            </a:r>
            <a:br>
              <a:rPr lang="en-GB" sz="3600" dirty="0">
                <a:solidFill>
                  <a:schemeClr val="bg1"/>
                </a:solidFill>
                <a:latin typeface="Verdana" pitchFamily="34" charset="0"/>
              </a:rPr>
            </a:br>
            <a:r>
              <a:rPr lang="en-GB" sz="3600" dirty="0">
                <a:solidFill>
                  <a:schemeClr val="bg1"/>
                </a:solidFill>
                <a:latin typeface="Verdana" pitchFamily="34" charset="0"/>
              </a:rPr>
              <a:t>requiring </a:t>
            </a:r>
            <a:r>
              <a:rPr lang="en-GB" sz="3600" b="1" dirty="0">
                <a:solidFill>
                  <a:schemeClr val="bg1"/>
                </a:solidFill>
                <a:latin typeface="Verdana" pitchFamily="34" charset="0"/>
              </a:rPr>
              <a:t>technologies</a:t>
            </a:r>
            <a:r>
              <a:rPr lang="en-GB" sz="3600" dirty="0">
                <a:solidFill>
                  <a:schemeClr val="bg1"/>
                </a:solidFill>
                <a:latin typeface="Verdana" pitchFamily="34" charset="0"/>
              </a:rPr>
              <a:t> that have not yet been invented, </a:t>
            </a:r>
            <a:r>
              <a:rPr lang="en-GB" sz="3600" dirty="0">
                <a:solidFill>
                  <a:schemeClr val="bg1"/>
                </a:solidFill>
                <a:latin typeface="Verdana" pitchFamily="34" charset="0"/>
              </a:rPr>
              <a:t/>
            </a:r>
            <a:br>
              <a:rPr lang="en-GB" sz="3600" dirty="0">
                <a:solidFill>
                  <a:schemeClr val="bg1"/>
                </a:solidFill>
                <a:latin typeface="Verdana" pitchFamily="34" charset="0"/>
              </a:rPr>
            </a:br>
            <a:r>
              <a:rPr lang="en-GB" sz="3600" dirty="0">
                <a:solidFill>
                  <a:schemeClr val="bg1"/>
                </a:solidFill>
                <a:latin typeface="Verdana" pitchFamily="34" charset="0"/>
              </a:rPr>
              <a:t>to </a:t>
            </a:r>
            <a:r>
              <a:rPr lang="en-GB" sz="3600" dirty="0">
                <a:solidFill>
                  <a:schemeClr val="bg1"/>
                </a:solidFill>
                <a:latin typeface="Verdana" pitchFamily="34" charset="0"/>
              </a:rPr>
              <a:t>solve </a:t>
            </a:r>
            <a:r>
              <a:rPr lang="en-GB" sz="3600" b="1" dirty="0">
                <a:solidFill>
                  <a:schemeClr val="bg1"/>
                </a:solidFill>
                <a:latin typeface="Verdana" pitchFamily="34" charset="0"/>
              </a:rPr>
              <a:t>problems</a:t>
            </a:r>
            <a:r>
              <a:rPr lang="en-GB" sz="3600" dirty="0">
                <a:solidFill>
                  <a:schemeClr val="bg1"/>
                </a:solidFill>
                <a:latin typeface="Verdana" pitchFamily="34" charset="0"/>
              </a:rPr>
              <a:t> of which we are not yet aware. </a:t>
            </a:r>
            <a:endParaRPr lang="en-GB" sz="3600" dirty="0">
              <a:solidFill>
                <a:schemeClr val="bg1"/>
              </a:solidFill>
              <a:latin typeface="Verdana"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914400" y="2308225"/>
            <a:ext cx="7185025" cy="3870325"/>
          </a:xfrm>
        </p:spPr>
        <p:txBody>
          <a:bodyPr/>
          <a:lstStyle/>
          <a:p>
            <a:pPr>
              <a:spcAft>
                <a:spcPct val="0"/>
              </a:spcAft>
              <a:buFont typeface="Wingdings 2" pitchFamily="-72" charset="2"/>
              <a:buChar char=""/>
            </a:pPr>
            <a:r>
              <a:rPr lang="en-GB" smtClean="0">
                <a:latin typeface="Comic Sans MS" pitchFamily="-72" charset="0"/>
              </a:rPr>
              <a:t>Need to tell ourselves</a:t>
            </a:r>
          </a:p>
          <a:p>
            <a:pPr>
              <a:spcAft>
                <a:spcPct val="0"/>
              </a:spcAft>
              <a:buFont typeface="Wingdings 2" pitchFamily="-72" charset="2"/>
              <a:buChar char=""/>
            </a:pPr>
            <a:r>
              <a:rPr lang="en-GB" smtClean="0">
                <a:latin typeface="Comic Sans MS" pitchFamily="-72" charset="0"/>
              </a:rPr>
              <a:t>Need to tell our head teachers</a:t>
            </a:r>
          </a:p>
          <a:p>
            <a:pPr>
              <a:spcAft>
                <a:spcPct val="0"/>
              </a:spcAft>
              <a:buFont typeface="Wingdings 2" pitchFamily="-72" charset="2"/>
              <a:buChar char=""/>
            </a:pPr>
            <a:r>
              <a:rPr lang="en-GB" smtClean="0">
                <a:latin typeface="Comic Sans MS" pitchFamily="-72" charset="0"/>
              </a:rPr>
              <a:t>Need to tell DfE</a:t>
            </a:r>
          </a:p>
          <a:p>
            <a:pPr>
              <a:spcAft>
                <a:spcPct val="0"/>
              </a:spcAft>
              <a:buFont typeface="Wingdings 2" pitchFamily="-72" charset="2"/>
              <a:buChar char=""/>
            </a:pPr>
            <a:r>
              <a:rPr lang="en-GB" smtClean="0">
                <a:latin typeface="Comic Sans MS" pitchFamily="-72" charset="0"/>
              </a:rPr>
              <a:t>Need to tell ministers</a:t>
            </a:r>
          </a:p>
          <a:p>
            <a:pPr>
              <a:spcAft>
                <a:spcPct val="0"/>
              </a:spcAft>
              <a:buFont typeface="Wingdings 2" pitchFamily="-72" charset="2"/>
              <a:buChar char=""/>
            </a:pPr>
            <a:endParaRPr lang="en-GB" smtClean="0">
              <a:latin typeface="Comic Sans MS" pitchFamily="-72" charset="0"/>
            </a:endParaRPr>
          </a:p>
        </p:txBody>
      </p:sp>
      <p:sp>
        <p:nvSpPr>
          <p:cNvPr id="4" name="Rounded Rectangle 3"/>
          <p:cNvSpPr/>
          <p:nvPr/>
        </p:nvSpPr>
        <p:spPr>
          <a:xfrm>
            <a:off x="347663" y="604838"/>
            <a:ext cx="8186737" cy="1327150"/>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600" dirty="0">
                <a:solidFill>
                  <a:schemeClr val="bg1"/>
                </a:solidFill>
                <a:latin typeface="Comic Sans MS" pitchFamily="66" charset="0"/>
              </a:rPr>
              <a:t>If we say Computing is a discipline,</a:t>
            </a:r>
          </a:p>
          <a:p>
            <a:pPr algn="ctr" fontAlgn="auto">
              <a:spcBef>
                <a:spcPts val="0"/>
              </a:spcBef>
              <a:spcAft>
                <a:spcPts val="0"/>
              </a:spcAft>
              <a:defRPr/>
            </a:pPr>
            <a:r>
              <a:rPr lang="en-GB" sz="3600" dirty="0">
                <a:solidFill>
                  <a:schemeClr val="bg1"/>
                </a:solidFill>
                <a:latin typeface="Comic Sans MS" pitchFamily="66" charset="0"/>
              </a:rPr>
              <a:t>we have to say what it is</a:t>
            </a:r>
          </a:p>
        </p:txBody>
      </p:sp>
      <p:sp>
        <p:nvSpPr>
          <p:cNvPr id="6" name="Rounded Rectangle 5"/>
          <p:cNvSpPr/>
          <p:nvPr/>
        </p:nvSpPr>
        <p:spPr>
          <a:xfrm>
            <a:off x="892175" y="5219700"/>
            <a:ext cx="7151688" cy="1328738"/>
          </a:xfrm>
          <a:prstGeom prst="roundRect">
            <a:avLst/>
          </a:prstGeom>
          <a:solidFill>
            <a:srgbClr val="CCE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400" dirty="0">
                <a:solidFill>
                  <a:schemeClr val="bg1"/>
                </a:solidFill>
                <a:latin typeface="Comic Sans MS" pitchFamily="66" charset="0"/>
              </a:rPr>
              <a:t>“Is there a core body of knowledge for Computing that doesn’t change from year to year?”   </a:t>
            </a:r>
            <a:r>
              <a:rPr lang="en-GB" sz="2400" dirty="0" err="1">
                <a:solidFill>
                  <a:schemeClr val="bg1"/>
                </a:solidFill>
                <a:latin typeface="Comic Sans MS" pitchFamily="66" charset="0"/>
              </a:rPr>
              <a:t>DfE</a:t>
            </a:r>
            <a:r>
              <a:rPr lang="en-GB" sz="2400" dirty="0">
                <a:solidFill>
                  <a:schemeClr val="bg1"/>
                </a:solidFill>
                <a:latin typeface="Comic Sans MS" pitchFamily="66" charset="0"/>
              </a:rPr>
              <a:t> </a:t>
            </a:r>
            <a:r>
              <a:rPr lang="en-GB" sz="2400" dirty="0" err="1">
                <a:solidFill>
                  <a:schemeClr val="bg1"/>
                </a:solidFill>
                <a:latin typeface="Comic Sans MS" pitchFamily="66" charset="0"/>
              </a:rPr>
              <a:t>offical</a:t>
            </a:r>
            <a:r>
              <a:rPr lang="en-GB" sz="2400" dirty="0">
                <a:solidFill>
                  <a:schemeClr val="bg1"/>
                </a:solidFill>
                <a:latin typeface="Comic Sans MS" pitchFamily="66" charset="0"/>
              </a:rPr>
              <a:t>, June 2011</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713" y="1470025"/>
            <a:ext cx="8686800" cy="5387975"/>
          </a:xfrm>
        </p:spPr>
        <p:txBody>
          <a:bodyPr>
            <a:normAutofit/>
          </a:bodyPr>
          <a:lstStyle/>
          <a:p>
            <a:pPr marL="548640" indent="-411480" algn="ctr" fontAlgn="auto">
              <a:buFont typeface="Wingdings 2" pitchFamily="18" charset="2"/>
              <a:buNone/>
              <a:defRPr/>
            </a:pPr>
            <a:r>
              <a:rPr lang="en-GB" dirty="0" smtClean="0">
                <a:ea typeface="+mn-ea"/>
                <a:cs typeface="+mn-cs"/>
              </a:rPr>
              <a:t>The same structure as </a:t>
            </a:r>
            <a:br>
              <a:rPr lang="en-GB" dirty="0" smtClean="0">
                <a:ea typeface="+mn-ea"/>
                <a:cs typeface="+mn-cs"/>
              </a:rPr>
            </a:br>
            <a:r>
              <a:rPr lang="en-GB" dirty="0" smtClean="0">
                <a:ea typeface="+mn-ea"/>
                <a:cs typeface="+mn-cs"/>
              </a:rPr>
              <a:t>NC Programmes of Study</a:t>
            </a:r>
            <a:br>
              <a:rPr lang="en-GB" dirty="0" smtClean="0">
                <a:ea typeface="+mn-ea"/>
                <a:cs typeface="+mn-cs"/>
              </a:rPr>
            </a:br>
            <a:r>
              <a:rPr lang="en-GB" dirty="0" smtClean="0">
                <a:ea typeface="+mn-ea"/>
                <a:cs typeface="+mn-cs"/>
              </a:rPr>
              <a:t>(but in more detail)</a:t>
            </a:r>
          </a:p>
          <a:p>
            <a:pPr marL="651510" indent="-514350" fontAlgn="auto">
              <a:buFont typeface="+mj-lt"/>
              <a:buAutoNum type="arabicPeriod"/>
              <a:defRPr/>
            </a:pPr>
            <a:r>
              <a:rPr lang="en-GB" sz="2400" dirty="0" smtClean="0">
                <a:ea typeface="+mn-ea"/>
                <a:cs typeface="+mn-cs"/>
              </a:rPr>
              <a:t>Importance of the subject</a:t>
            </a:r>
          </a:p>
          <a:p>
            <a:pPr marL="651510" indent="-514350" fontAlgn="auto">
              <a:buFont typeface="+mj-lt"/>
              <a:buAutoNum type="arabicPeriod"/>
              <a:defRPr/>
            </a:pPr>
            <a:r>
              <a:rPr lang="en-GB" sz="2400" dirty="0" smtClean="0">
                <a:ea typeface="+mn-ea"/>
                <a:cs typeface="+mn-cs"/>
              </a:rPr>
              <a:t>Key concepts</a:t>
            </a:r>
          </a:p>
          <a:p>
            <a:pPr marL="651510" indent="-514350" fontAlgn="auto">
              <a:buFont typeface="+mj-lt"/>
              <a:buAutoNum type="arabicPeriod"/>
              <a:defRPr/>
            </a:pPr>
            <a:r>
              <a:rPr lang="en-GB" sz="2400" dirty="0" smtClean="0">
                <a:ea typeface="+mn-ea"/>
                <a:cs typeface="+mn-cs"/>
              </a:rPr>
              <a:t>Key processes (what students should be able to </a:t>
            </a:r>
            <a:r>
              <a:rPr lang="en-GB" sz="2400" b="1" dirty="0" smtClean="0">
                <a:ea typeface="+mn-ea"/>
                <a:cs typeface="+mn-cs"/>
              </a:rPr>
              <a:t>do</a:t>
            </a:r>
            <a:r>
              <a:rPr lang="en-GB" sz="2400" dirty="0" smtClean="0">
                <a:ea typeface="+mn-ea"/>
                <a:cs typeface="+mn-cs"/>
              </a:rPr>
              <a:t>)</a:t>
            </a:r>
          </a:p>
          <a:p>
            <a:pPr marL="651510" indent="-514350" fontAlgn="auto">
              <a:buFont typeface="+mj-lt"/>
              <a:buAutoNum type="arabicPeriod"/>
              <a:defRPr/>
            </a:pPr>
            <a:r>
              <a:rPr lang="en-GB" sz="2400" dirty="0" smtClean="0">
                <a:ea typeface="+mn-ea"/>
                <a:cs typeface="+mn-cs"/>
              </a:rPr>
              <a:t>Range and content (what students should </a:t>
            </a:r>
            <a:r>
              <a:rPr lang="en-GB" sz="2400" b="1" dirty="0" smtClean="0">
                <a:ea typeface="+mn-ea"/>
                <a:cs typeface="+mn-cs"/>
              </a:rPr>
              <a:t>know</a:t>
            </a:r>
            <a:r>
              <a:rPr lang="en-GB" sz="2400" dirty="0" smtClean="0">
                <a:ea typeface="+mn-ea"/>
                <a:cs typeface="+mn-cs"/>
              </a:rPr>
              <a:t>)</a:t>
            </a:r>
          </a:p>
          <a:p>
            <a:pPr marL="651510" indent="-514350" fontAlgn="auto">
              <a:buFont typeface="+mj-lt"/>
              <a:buAutoNum type="arabicPeriod"/>
              <a:defRPr/>
            </a:pPr>
            <a:r>
              <a:rPr lang="en-GB" sz="2400" dirty="0" smtClean="0">
                <a:ea typeface="+mn-ea"/>
                <a:cs typeface="+mn-cs"/>
              </a:rPr>
              <a:t>Level descriptors</a:t>
            </a:r>
          </a:p>
          <a:p>
            <a:pPr marL="651510" indent="-514350" algn="ctr" fontAlgn="auto">
              <a:buFont typeface="Wingdings 2" pitchFamily="18" charset="2"/>
              <a:buNone/>
              <a:defRPr/>
            </a:pPr>
            <a:r>
              <a:rPr lang="en-GB" sz="2400" dirty="0" smtClean="0">
                <a:ea typeface="+mn-ea"/>
                <a:cs typeface="+mn-cs"/>
              </a:rPr>
              <a:t>Total 22 pages. </a:t>
            </a:r>
            <a:endParaRPr lang="en-GB" sz="2400" dirty="0">
              <a:ea typeface="+mn-ea"/>
              <a:cs typeface="+mn-cs"/>
            </a:endParaRPr>
          </a:p>
        </p:txBody>
      </p:sp>
      <p:sp>
        <p:nvSpPr>
          <p:cNvPr id="4" name="Rounded Rectangle 3"/>
          <p:cNvSpPr/>
          <p:nvPr/>
        </p:nvSpPr>
        <p:spPr>
          <a:xfrm>
            <a:off x="566738" y="209550"/>
            <a:ext cx="8207375" cy="1192213"/>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200" dirty="0">
                <a:solidFill>
                  <a:schemeClr val="bg1"/>
                </a:solidFill>
                <a:latin typeface="Comic Sans MS" pitchFamily="66" charset="0"/>
              </a:rPr>
              <a:t>http://www.computingatschool.org.uk</a:t>
            </a:r>
            <a:br>
              <a:rPr lang="en-GB" sz="3200" dirty="0">
                <a:solidFill>
                  <a:schemeClr val="bg1"/>
                </a:solidFill>
                <a:latin typeface="Comic Sans MS" pitchFamily="66" charset="0"/>
              </a:rPr>
            </a:br>
            <a:r>
              <a:rPr lang="en-GB" sz="3200" dirty="0">
                <a:solidFill>
                  <a:schemeClr val="bg1"/>
                </a:solidFill>
                <a:latin typeface="Comic Sans MS" pitchFamily="66" charset="0"/>
              </a:rPr>
              <a:t>(follow the “Documents” link)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General aims</a:t>
            </a:r>
            <a:endParaRPr lang="en-GB" dirty="0">
              <a:ea typeface="+mj-ea"/>
              <a:cs typeface="+mj-cs"/>
            </a:endParaRPr>
          </a:p>
        </p:txBody>
      </p:sp>
      <p:sp>
        <p:nvSpPr>
          <p:cNvPr id="3" name="Content Placeholder 2"/>
          <p:cNvSpPr>
            <a:spLocks noGrp="1"/>
          </p:cNvSpPr>
          <p:nvPr>
            <p:ph idx="1"/>
          </p:nvPr>
        </p:nvSpPr>
        <p:spPr>
          <a:xfrm>
            <a:off x="457200" y="1600200"/>
            <a:ext cx="8523288" cy="4708525"/>
          </a:xfrm>
        </p:spPr>
        <p:txBody>
          <a:bodyPr>
            <a:normAutofit lnSpcReduction="10000"/>
          </a:bodyPr>
          <a:lstStyle/>
          <a:p>
            <a:pPr marL="548640" indent="-411480" fontAlgn="auto">
              <a:defRPr/>
            </a:pPr>
            <a:r>
              <a:rPr lang="en-GB" dirty="0" smtClean="0">
                <a:ea typeface="+mn-ea"/>
                <a:cs typeface="+mn-cs"/>
              </a:rPr>
              <a:t>Focus on fundamentals</a:t>
            </a:r>
          </a:p>
          <a:p>
            <a:pPr marL="868680" lvl="1" indent="-283464" fontAlgn="auto">
              <a:spcAft>
                <a:spcPts val="0"/>
              </a:spcAft>
              <a:buFont typeface="Wingdings 2"/>
              <a:buChar char=""/>
              <a:defRPr/>
            </a:pPr>
            <a:r>
              <a:rPr lang="en-GB" dirty="0" smtClean="0">
                <a:ea typeface="+mn-ea"/>
              </a:rPr>
              <a:t>Not much change year to year</a:t>
            </a:r>
          </a:p>
          <a:p>
            <a:pPr marL="868680" lvl="1" indent="-283464" fontAlgn="auto">
              <a:spcAft>
                <a:spcPts val="0"/>
              </a:spcAft>
              <a:buFont typeface="Wingdings 2"/>
              <a:buChar char=""/>
              <a:defRPr/>
            </a:pPr>
            <a:r>
              <a:rPr lang="en-GB" dirty="0" smtClean="0">
                <a:ea typeface="+mn-ea"/>
              </a:rPr>
              <a:t>Not much about </a:t>
            </a:r>
            <a:r>
              <a:rPr lang="en-GB" dirty="0" err="1" smtClean="0">
                <a:ea typeface="+mn-ea"/>
              </a:rPr>
              <a:t>Facebook</a:t>
            </a:r>
            <a:r>
              <a:rPr lang="en-GB" dirty="0" smtClean="0">
                <a:ea typeface="+mn-ea"/>
              </a:rPr>
              <a:t>, YouTube, mobile phones</a:t>
            </a:r>
          </a:p>
          <a:p>
            <a:pPr marL="548640" indent="-411480" fontAlgn="auto">
              <a:defRPr/>
            </a:pPr>
            <a:r>
              <a:rPr lang="en-GB" dirty="0" smtClean="0">
                <a:ea typeface="+mn-ea"/>
                <a:cs typeface="+mn-cs"/>
              </a:rPr>
              <a:t>Focus on </a:t>
            </a:r>
            <a:r>
              <a:rPr lang="en-GB" b="1" dirty="0" smtClean="0">
                <a:solidFill>
                  <a:srgbClr val="FFC000"/>
                </a:solidFill>
                <a:ea typeface="+mn-ea"/>
                <a:cs typeface="+mn-cs"/>
              </a:rPr>
              <a:t>what</a:t>
            </a:r>
            <a:r>
              <a:rPr lang="en-GB" dirty="0" smtClean="0">
                <a:ea typeface="+mn-ea"/>
                <a:cs typeface="+mn-cs"/>
              </a:rPr>
              <a:t> the subject is, not </a:t>
            </a:r>
            <a:r>
              <a:rPr lang="en-GB" b="1" dirty="0" smtClean="0">
                <a:solidFill>
                  <a:srgbClr val="FFC000"/>
                </a:solidFill>
                <a:ea typeface="+mn-ea"/>
                <a:cs typeface="+mn-cs"/>
              </a:rPr>
              <a:t>how</a:t>
            </a:r>
            <a:r>
              <a:rPr lang="en-GB" dirty="0" smtClean="0">
                <a:ea typeface="+mn-ea"/>
                <a:cs typeface="+mn-cs"/>
              </a:rPr>
              <a:t> it should be taught</a:t>
            </a:r>
          </a:p>
          <a:p>
            <a:pPr marL="868680" lvl="1" indent="-283464" fontAlgn="auto">
              <a:spcAft>
                <a:spcPts val="0"/>
              </a:spcAft>
              <a:buFont typeface="Wingdings 2"/>
              <a:buChar char=""/>
              <a:defRPr/>
            </a:pPr>
            <a:r>
              <a:rPr lang="en-GB" dirty="0" smtClean="0">
                <a:ea typeface="+mn-ea"/>
              </a:rPr>
              <a:t>You add the “how”</a:t>
            </a:r>
          </a:p>
          <a:p>
            <a:pPr marL="548640" indent="-411480" fontAlgn="auto">
              <a:defRPr/>
            </a:pPr>
            <a:r>
              <a:rPr lang="en-GB" dirty="0" smtClean="0">
                <a:ea typeface="+mn-ea"/>
                <a:cs typeface="+mn-cs"/>
              </a:rPr>
              <a:t>Initial focus on secondary (KS3, KS4).  We are now adding primary (KS1, KS2) in the next few months.</a:t>
            </a:r>
          </a:p>
          <a:p>
            <a:pPr marL="548640" indent="-411480" fontAlgn="auto">
              <a:defRPr/>
            </a:pPr>
            <a:r>
              <a:rPr lang="en-GB" dirty="0" smtClean="0">
                <a:ea typeface="+mn-ea"/>
                <a:cs typeface="+mn-cs"/>
              </a:rPr>
              <a:t>Ambitious but do-able</a:t>
            </a:r>
            <a:endParaRPr lang="en-GB" dirty="0">
              <a:ea typeface="+mn-ea"/>
              <a:cs typeface="+mn-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CAS doing?</a:t>
            </a:r>
            <a:endParaRPr lang="en-GB" dirty="0">
              <a:ea typeface="+mj-ea"/>
              <a:cs typeface="+mj-cs"/>
            </a:endParaRPr>
          </a:p>
        </p:txBody>
      </p:sp>
      <p:sp>
        <p:nvSpPr>
          <p:cNvPr id="5" name="Rounded Rectangle 4"/>
          <p:cNvSpPr/>
          <p:nvPr/>
        </p:nvSpPr>
        <p:spPr>
          <a:xfrm>
            <a:off x="1546225" y="2928938"/>
            <a:ext cx="5551488" cy="1055687"/>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Computing: a curriculum</a:t>
            </a:r>
            <a:r>
              <a:rPr lang="en-GB" sz="2000" dirty="0">
                <a:solidFill>
                  <a:schemeClr val="bg1"/>
                </a:solidFill>
                <a:latin typeface="Comic Sans MS" pitchFamily="66" charset="0"/>
              </a:rPr>
              <a:t> </a:t>
            </a:r>
            <a:r>
              <a:rPr lang="en-GB" sz="2800" dirty="0">
                <a:solidFill>
                  <a:schemeClr val="bg1"/>
                </a:solidFill>
                <a:latin typeface="Comic Sans MS" pitchFamily="66" charset="0"/>
              </a:rPr>
              <a:t>for schools </a:t>
            </a:r>
          </a:p>
        </p:txBody>
      </p:sp>
      <p:sp>
        <p:nvSpPr>
          <p:cNvPr id="6" name="Rounded Rectangle 5"/>
          <p:cNvSpPr/>
          <p:nvPr/>
        </p:nvSpPr>
        <p:spPr>
          <a:xfrm>
            <a:off x="1992313" y="1425575"/>
            <a:ext cx="4614862" cy="577850"/>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Influencing national policy</a:t>
            </a:r>
          </a:p>
        </p:txBody>
      </p:sp>
      <p:sp>
        <p:nvSpPr>
          <p:cNvPr id="7" name="Rounded Rectangle 6"/>
          <p:cNvSpPr/>
          <p:nvPr/>
        </p:nvSpPr>
        <p:spPr>
          <a:xfrm>
            <a:off x="827088" y="4906963"/>
            <a:ext cx="7185025" cy="1192212"/>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200" dirty="0">
                <a:solidFill>
                  <a:schemeClr val="bg1"/>
                </a:solidFill>
                <a:latin typeface="Comic Sans MS" pitchFamily="66" charset="0"/>
              </a:rPr>
              <a:t>Directly support teachers </a:t>
            </a:r>
          </a:p>
          <a:p>
            <a:pPr algn="ctr" fontAlgn="auto">
              <a:spcBef>
                <a:spcPts val="0"/>
              </a:spcBef>
              <a:spcAft>
                <a:spcPts val="0"/>
              </a:spcAft>
              <a:defRPr/>
            </a:pPr>
            <a:r>
              <a:rPr lang="en-GB" sz="3200" dirty="0">
                <a:solidFill>
                  <a:schemeClr val="bg1"/>
                </a:solidFill>
                <a:latin typeface="Comic Sans MS" pitchFamily="66" charset="0"/>
              </a:rPr>
              <a:t>“on the ground”</a:t>
            </a:r>
          </a:p>
        </p:txBody>
      </p:sp>
      <p:sp>
        <p:nvSpPr>
          <p:cNvPr id="8" name="Down Arrow 7"/>
          <p:cNvSpPr/>
          <p:nvPr/>
        </p:nvSpPr>
        <p:spPr>
          <a:xfrm>
            <a:off x="4081463" y="4049713"/>
            <a:ext cx="479425" cy="708025"/>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
        <p:nvSpPr>
          <p:cNvPr id="9" name="Down Arrow 8"/>
          <p:cNvSpPr/>
          <p:nvPr/>
        </p:nvSpPr>
        <p:spPr>
          <a:xfrm flipV="1">
            <a:off x="4103688" y="2166938"/>
            <a:ext cx="479425" cy="652462"/>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Teachers: the myth</a:t>
            </a:r>
            <a:endParaRPr lang="en-GB" dirty="0">
              <a:ea typeface="+mj-ea"/>
              <a:cs typeface="+mj-cs"/>
            </a:endParaRPr>
          </a:p>
        </p:txBody>
      </p:sp>
      <p:sp>
        <p:nvSpPr>
          <p:cNvPr id="59394" name="Content Placeholder 2"/>
          <p:cNvSpPr>
            <a:spLocks noGrp="1"/>
          </p:cNvSpPr>
          <p:nvPr>
            <p:ph idx="1"/>
          </p:nvPr>
        </p:nvSpPr>
        <p:spPr/>
        <p:txBody>
          <a:bodyPr/>
          <a:lstStyle/>
          <a:p>
            <a:pPr>
              <a:spcAft>
                <a:spcPct val="0"/>
              </a:spcAft>
              <a:buFont typeface="Wingdings 2" pitchFamily="-72" charset="2"/>
              <a:buChar char=""/>
            </a:pPr>
            <a:r>
              <a:rPr lang="en-GB" smtClean="0">
                <a:latin typeface="Comic Sans MS" pitchFamily="-72" charset="0"/>
              </a:rPr>
              <a:t>ICT teachers are not very good</a:t>
            </a:r>
          </a:p>
          <a:p>
            <a:pPr>
              <a:spcAft>
                <a:spcPct val="0"/>
              </a:spcAft>
              <a:buFont typeface="Wingdings 2" pitchFamily="-72" charset="2"/>
              <a:buChar char=""/>
            </a:pPr>
            <a:r>
              <a:rPr lang="en-GB" smtClean="0">
                <a:latin typeface="Comic Sans MS" pitchFamily="-72" charset="0"/>
              </a:rPr>
              <a:t>They are happy with the status quo</a:t>
            </a:r>
          </a:p>
          <a:p>
            <a:pPr>
              <a:spcAft>
                <a:spcPct val="0"/>
              </a:spcAft>
              <a:buFont typeface="Wingdings 2" pitchFamily="-72" charset="2"/>
              <a:buChar char=""/>
            </a:pPr>
            <a:r>
              <a:rPr lang="en-GB" smtClean="0">
                <a:latin typeface="Comic Sans MS" pitchFamily="-72" charset="0"/>
              </a:rPr>
              <a:t>They couldn’t teach computer science even if we wanted them to</a:t>
            </a:r>
          </a:p>
          <a:p>
            <a:pPr>
              <a:spcAft>
                <a:spcPct val="0"/>
              </a:spcAft>
              <a:buFont typeface="Wingdings 2" pitchFamily="-72" charset="2"/>
              <a:buNone/>
            </a:pPr>
            <a:r>
              <a:rPr lang="en-GB" smtClean="0">
                <a:latin typeface="Comic Sans MS" pitchFamily="-72" charset="0"/>
              </a:rPr>
              <a:t>So: we are stuck at Square 1</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Teachers: the reality</a:t>
            </a:r>
            <a:endParaRPr lang="en-US" dirty="0">
              <a:ea typeface="+mj-ea"/>
              <a:cs typeface="+mj-cs"/>
            </a:endParaRPr>
          </a:p>
        </p:txBody>
      </p:sp>
      <p:sp>
        <p:nvSpPr>
          <p:cNvPr id="60418" name="Content Placeholder 2"/>
          <p:cNvSpPr>
            <a:spLocks noGrp="1"/>
          </p:cNvSpPr>
          <p:nvPr>
            <p:ph idx="1"/>
          </p:nvPr>
        </p:nvSpPr>
        <p:spPr>
          <a:xfrm>
            <a:off x="315913" y="1262063"/>
            <a:ext cx="8577262" cy="4710112"/>
          </a:xfrm>
        </p:spPr>
        <p:txBody>
          <a:bodyPr/>
          <a:lstStyle/>
          <a:p>
            <a:pPr>
              <a:spcAft>
                <a:spcPct val="0"/>
              </a:spcAft>
              <a:buFont typeface="Wingdings 2" pitchFamily="-72" charset="2"/>
              <a:buChar char=""/>
            </a:pPr>
            <a:r>
              <a:rPr lang="en-GB" smtClean="0">
                <a:latin typeface="Comic Sans MS" pitchFamily="-72" charset="0"/>
              </a:rPr>
              <a:t>Most teachers live and die for their students: they work nights</a:t>
            </a:r>
          </a:p>
          <a:p>
            <a:pPr>
              <a:spcAft>
                <a:spcPct val="0"/>
              </a:spcAft>
              <a:buFont typeface="Wingdings 2" pitchFamily="-72" charset="2"/>
              <a:buChar char=""/>
            </a:pPr>
            <a:r>
              <a:rPr lang="en-GB" smtClean="0">
                <a:latin typeface="Comic Sans MS" pitchFamily="-72" charset="0"/>
              </a:rPr>
              <a:t>Few are happy with the status quo</a:t>
            </a:r>
          </a:p>
          <a:p>
            <a:pPr lvl="1" hangingPunct="0"/>
            <a:r>
              <a:rPr lang="en-US" sz="1800" smtClean="0">
                <a:latin typeface="Comic Sans MS" pitchFamily="-72" charset="0"/>
              </a:rPr>
              <a:t>It’s the biggest sales environment ever. Always going for figures, always going for gold, always going for 100%. ICT is purely there to boost the results in my school, that’s all it’s there for. </a:t>
            </a:r>
            <a:endParaRPr lang="en-GB" sz="1800" smtClean="0">
              <a:latin typeface="Comic Sans MS" pitchFamily="-72" charset="0"/>
            </a:endParaRPr>
          </a:p>
          <a:p>
            <a:pPr lvl="1" hangingPunct="0"/>
            <a:r>
              <a:rPr lang="en-US" sz="1800" smtClean="0">
                <a:latin typeface="Comic Sans MS" pitchFamily="-72" charset="0"/>
              </a:rPr>
              <a:t>I’m afraid I’ve done enough dragging students through qualifications, it’s demoralising and it’s morally wrong, so I’m moving on</a:t>
            </a:r>
            <a:endParaRPr lang="en-GB" sz="1800" smtClean="0">
              <a:latin typeface="Comic Sans MS" pitchFamily="-72" charset="0"/>
            </a:endParaRPr>
          </a:p>
          <a:p>
            <a:pPr lvl="1" hangingPunct="0"/>
            <a:r>
              <a:rPr lang="en-US" sz="1800" smtClean="0">
                <a:latin typeface="Comic Sans MS" pitchFamily="-72" charset="0"/>
              </a:rPr>
              <a:t>Half the year group choose ICT because they enjoyed it so much at KS3, but then KS4 just squeezes the creativity out, it sucks the life out of the subject and they hate it</a:t>
            </a:r>
            <a:endParaRPr lang="en-GB" sz="1800" smtClean="0">
              <a:latin typeface="Comic Sans MS" pitchFamily="-72" charset="0"/>
            </a:endParaRPr>
          </a:p>
          <a:p>
            <a:pPr lvl="1" hangingPunct="0"/>
            <a:r>
              <a:rPr lang="en-US" sz="1800" smtClean="0">
                <a:latin typeface="Comic Sans MS" pitchFamily="-72" charset="0"/>
              </a:rPr>
              <a:t>The exam is just so easy compared to the silly amount of effort they have to put into doing the coursework in order to get basic grades… my kids do no work for the exams and do really well at them</a:t>
            </a:r>
            <a:endParaRPr lang="en-GB" sz="1800" smtClean="0">
              <a:latin typeface="Comic Sans MS" pitchFamily="-7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Teachers: the reality</a:t>
            </a:r>
            <a:endParaRPr lang="en-US" dirty="0">
              <a:ea typeface="+mj-ea"/>
              <a:cs typeface="+mj-cs"/>
            </a:endParaRPr>
          </a:p>
        </p:txBody>
      </p:sp>
      <p:sp>
        <p:nvSpPr>
          <p:cNvPr id="61442" name="Content Placeholder 2"/>
          <p:cNvSpPr>
            <a:spLocks noGrp="1"/>
          </p:cNvSpPr>
          <p:nvPr>
            <p:ph idx="1"/>
          </p:nvPr>
        </p:nvSpPr>
        <p:spPr>
          <a:xfrm>
            <a:off x="315913" y="1262063"/>
            <a:ext cx="8229600" cy="4710112"/>
          </a:xfrm>
        </p:spPr>
        <p:txBody>
          <a:bodyPr/>
          <a:lstStyle/>
          <a:p>
            <a:pPr>
              <a:spcAft>
                <a:spcPct val="0"/>
              </a:spcAft>
              <a:buFont typeface="Wingdings 2" pitchFamily="-72" charset="2"/>
              <a:buChar char=""/>
            </a:pPr>
            <a:r>
              <a:rPr lang="en-GB" smtClean="0">
                <a:latin typeface="Comic Sans MS" pitchFamily="-72" charset="0"/>
              </a:rPr>
              <a:t>Many teachers are longing to introduce computing, but they feel</a:t>
            </a:r>
          </a:p>
          <a:p>
            <a:pPr lvl="1"/>
            <a:r>
              <a:rPr lang="en-GB" sz="2000" smtClean="0">
                <a:latin typeface="Comic Sans MS" pitchFamily="-72" charset="0"/>
              </a:rPr>
              <a:t>isolated (seldom more than one ICT specialist in a school)</a:t>
            </a:r>
          </a:p>
          <a:p>
            <a:pPr lvl="1"/>
            <a:r>
              <a:rPr lang="en-GB" sz="2000" smtClean="0">
                <a:latin typeface="Comic Sans MS" pitchFamily="-72" charset="0"/>
              </a:rPr>
              <a:t>under-qualified (even specialist ICT teachers seldom have a computer science degree)</a:t>
            </a:r>
          </a:p>
          <a:p>
            <a:pPr lvl="1"/>
            <a:r>
              <a:rPr lang="en-GB" sz="2000" smtClean="0">
                <a:latin typeface="Comic Sans MS" pitchFamily="-72" charset="0"/>
              </a:rPr>
              <a:t>under the gun for results (a Computing GCSE will be demanding)</a:t>
            </a:r>
            <a:endParaRPr lang="en-US" sz="2000" smtClean="0">
              <a:latin typeface="Comic Sans MS" pitchFamily="-72" charset="0"/>
            </a:endParaRPr>
          </a:p>
          <a:p>
            <a:pPr lvl="1"/>
            <a:endParaRPr lang="en-US" sz="2000" smtClean="0">
              <a:latin typeface="Comic Sans MS" pitchFamily="-72" charset="0"/>
            </a:endParaRPr>
          </a:p>
          <a:p>
            <a:pPr>
              <a:spcAft>
                <a:spcPct val="0"/>
              </a:spcAft>
              <a:buFont typeface="Wingdings 2" pitchFamily="-72" charset="2"/>
              <a:buNone/>
            </a:pPr>
            <a:r>
              <a:rPr lang="en-US" smtClean="0">
                <a:latin typeface="Comic Sans MS" pitchFamily="-72" charset="0"/>
              </a:rPr>
              <a:t>But they are keen.  Very keen.  Very very keen.</a:t>
            </a:r>
            <a:endParaRPr lang="en-GB" smtClean="0">
              <a:latin typeface="Comic Sans MS" pitchFamily="-7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ea typeface="+mj-ea"/>
                <a:cs typeface="+mj-cs"/>
              </a:rPr>
              <a:t>There is a lot we can do to help</a:t>
            </a:r>
            <a:endParaRPr lang="en-GB" dirty="0">
              <a:ea typeface="+mj-ea"/>
              <a:cs typeface="+mj-cs"/>
            </a:endParaRPr>
          </a:p>
        </p:txBody>
      </p:sp>
      <p:sp>
        <p:nvSpPr>
          <p:cNvPr id="3" name="Content Placeholder 2"/>
          <p:cNvSpPr>
            <a:spLocks noGrp="1"/>
          </p:cNvSpPr>
          <p:nvPr>
            <p:ph idx="1"/>
          </p:nvPr>
        </p:nvSpPr>
        <p:spPr/>
        <p:txBody>
          <a:bodyPr>
            <a:normAutofit fontScale="92500" lnSpcReduction="20000"/>
          </a:bodyPr>
          <a:lstStyle/>
          <a:p>
            <a:pPr marL="548640" indent="-411480" fontAlgn="auto">
              <a:defRPr/>
            </a:pPr>
            <a:r>
              <a:rPr lang="en-GB" dirty="0" smtClean="0">
                <a:ea typeface="+mn-ea"/>
                <a:cs typeface="+mn-cs"/>
              </a:rPr>
              <a:t>Annual CAS Teachers Conference (June)</a:t>
            </a:r>
          </a:p>
          <a:p>
            <a:pPr marL="548640" indent="-411480" fontAlgn="auto">
              <a:defRPr/>
            </a:pPr>
            <a:r>
              <a:rPr lang="en-GB" dirty="0" smtClean="0">
                <a:ea typeface="+mn-ea"/>
                <a:cs typeface="+mn-cs"/>
              </a:rPr>
              <a:t>Teaching material, classroom resources</a:t>
            </a:r>
          </a:p>
          <a:p>
            <a:pPr marL="548640" indent="-411480" fontAlgn="auto">
              <a:defRPr/>
            </a:pPr>
            <a:r>
              <a:rPr lang="en-GB" dirty="0" smtClean="0">
                <a:ea typeface="+mn-ea"/>
                <a:cs typeface="+mn-cs"/>
              </a:rPr>
              <a:t>Local hubs</a:t>
            </a:r>
          </a:p>
          <a:p>
            <a:pPr marL="548640" indent="-411480" fontAlgn="auto">
              <a:defRPr/>
            </a:pPr>
            <a:r>
              <a:rPr lang="en-GB" dirty="0" smtClean="0">
                <a:ea typeface="+mn-ea"/>
                <a:cs typeface="+mn-cs"/>
              </a:rPr>
              <a:t>Training courses (residential, distance, </a:t>
            </a:r>
            <a:r>
              <a:rPr lang="en-GB" dirty="0" err="1" smtClean="0">
                <a:ea typeface="+mn-ea"/>
                <a:cs typeface="+mn-cs"/>
              </a:rPr>
              <a:t>teachshares</a:t>
            </a:r>
            <a:r>
              <a:rPr lang="en-GB" dirty="0" smtClean="0">
                <a:ea typeface="+mn-ea"/>
                <a:cs typeface="+mn-cs"/>
              </a:rPr>
              <a:t>)</a:t>
            </a:r>
          </a:p>
          <a:p>
            <a:pPr marL="548640" indent="-411480" fontAlgn="auto">
              <a:defRPr/>
            </a:pPr>
            <a:r>
              <a:rPr lang="en-GB" dirty="0" smtClean="0">
                <a:ea typeface="+mn-ea"/>
                <a:cs typeface="+mn-cs"/>
              </a:rPr>
              <a:t>Sixth form conferences</a:t>
            </a:r>
          </a:p>
          <a:p>
            <a:pPr marL="548640" indent="-411480" fontAlgn="auto">
              <a:defRPr/>
            </a:pPr>
            <a:r>
              <a:rPr lang="en-GB" dirty="0" smtClean="0">
                <a:ea typeface="+mn-ea"/>
                <a:cs typeface="+mn-cs"/>
              </a:rPr>
              <a:t>Newsletter (once a term)</a:t>
            </a:r>
          </a:p>
          <a:p>
            <a:pPr marL="548640" indent="-411480" fontAlgn="auto">
              <a:defRPr/>
            </a:pPr>
            <a:r>
              <a:rPr lang="en-GB" dirty="0" smtClean="0">
                <a:ea typeface="+mn-ea"/>
                <a:cs typeface="+mn-cs"/>
              </a:rPr>
              <a:t>STEM ambassadors (embryonic)</a:t>
            </a:r>
          </a:p>
          <a:p>
            <a:pPr marL="548640" indent="-411480" fontAlgn="auto">
              <a:defRPr/>
            </a:pPr>
            <a:r>
              <a:rPr lang="en-GB" dirty="0" smtClean="0">
                <a:ea typeface="+mn-ea"/>
                <a:cs typeface="+mn-cs"/>
              </a:rPr>
              <a:t>Teacher-practitioner exchange</a:t>
            </a:r>
          </a:p>
          <a:p>
            <a:pPr marL="548640" indent="-411480" fontAlgn="auto">
              <a:defRPr/>
            </a:pPr>
            <a:endParaRPr lang="en-GB" dirty="0" smtClean="0">
              <a:ea typeface="+mn-ea"/>
              <a:cs typeface="+mn-cs"/>
            </a:endParaRPr>
          </a:p>
          <a:p>
            <a:pPr marL="548640" indent="-411480" fontAlgn="auto">
              <a:defRPr/>
            </a:pPr>
            <a:endParaRPr lang="en-GB" dirty="0">
              <a:ea typeface="+mn-ea"/>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is CAS doing?</a:t>
            </a:r>
            <a:endParaRPr lang="en-GB" dirty="0">
              <a:ea typeface="+mj-ea"/>
              <a:cs typeface="+mj-cs"/>
            </a:endParaRPr>
          </a:p>
        </p:txBody>
      </p:sp>
      <p:sp>
        <p:nvSpPr>
          <p:cNvPr id="5" name="Rounded Rectangle 4"/>
          <p:cNvSpPr/>
          <p:nvPr/>
        </p:nvSpPr>
        <p:spPr>
          <a:xfrm>
            <a:off x="1546225" y="2928938"/>
            <a:ext cx="5551488" cy="1055687"/>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Computing: a curriculum</a:t>
            </a:r>
            <a:r>
              <a:rPr lang="en-GB" sz="2000" dirty="0">
                <a:solidFill>
                  <a:schemeClr val="bg1"/>
                </a:solidFill>
                <a:latin typeface="Comic Sans MS" pitchFamily="66" charset="0"/>
              </a:rPr>
              <a:t> </a:t>
            </a:r>
            <a:r>
              <a:rPr lang="en-GB" sz="2800" dirty="0">
                <a:solidFill>
                  <a:schemeClr val="bg1"/>
                </a:solidFill>
                <a:latin typeface="Comic Sans MS" pitchFamily="66" charset="0"/>
              </a:rPr>
              <a:t>for schools </a:t>
            </a:r>
          </a:p>
        </p:txBody>
      </p:sp>
      <p:sp>
        <p:nvSpPr>
          <p:cNvPr id="6" name="Rounded Rectangle 5"/>
          <p:cNvSpPr/>
          <p:nvPr/>
        </p:nvSpPr>
        <p:spPr>
          <a:xfrm>
            <a:off x="1992313" y="1425575"/>
            <a:ext cx="4614862" cy="577850"/>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Influencing national policy</a:t>
            </a:r>
          </a:p>
        </p:txBody>
      </p:sp>
      <p:sp>
        <p:nvSpPr>
          <p:cNvPr id="7" name="Rounded Rectangle 6"/>
          <p:cNvSpPr/>
          <p:nvPr/>
        </p:nvSpPr>
        <p:spPr>
          <a:xfrm>
            <a:off x="827088" y="4906963"/>
            <a:ext cx="7185025" cy="1192212"/>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200" dirty="0">
                <a:solidFill>
                  <a:schemeClr val="bg1"/>
                </a:solidFill>
                <a:latin typeface="Comic Sans MS" pitchFamily="66" charset="0"/>
              </a:rPr>
              <a:t>Directly support teachers </a:t>
            </a:r>
          </a:p>
          <a:p>
            <a:pPr algn="ctr" fontAlgn="auto">
              <a:spcBef>
                <a:spcPts val="0"/>
              </a:spcBef>
              <a:spcAft>
                <a:spcPts val="0"/>
              </a:spcAft>
              <a:defRPr/>
            </a:pPr>
            <a:r>
              <a:rPr lang="en-GB" sz="3200" dirty="0">
                <a:solidFill>
                  <a:schemeClr val="bg1"/>
                </a:solidFill>
                <a:latin typeface="Comic Sans MS" pitchFamily="66" charset="0"/>
              </a:rPr>
              <a:t>“on the ground”</a:t>
            </a:r>
          </a:p>
        </p:txBody>
      </p:sp>
      <p:sp>
        <p:nvSpPr>
          <p:cNvPr id="8" name="Down Arrow 7"/>
          <p:cNvSpPr/>
          <p:nvPr/>
        </p:nvSpPr>
        <p:spPr>
          <a:xfrm>
            <a:off x="4081463" y="4049713"/>
            <a:ext cx="479425" cy="708025"/>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
        <p:nvSpPr>
          <p:cNvPr id="9" name="Down Arrow 8"/>
          <p:cNvSpPr/>
          <p:nvPr/>
        </p:nvSpPr>
        <p:spPr>
          <a:xfrm flipV="1">
            <a:off x="4103688" y="2166938"/>
            <a:ext cx="479425" cy="652462"/>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In short…</a:t>
            </a:r>
            <a:endParaRPr lang="en-GB" dirty="0">
              <a:ea typeface="+mj-ea"/>
              <a:cs typeface="+mj-cs"/>
            </a:endParaRPr>
          </a:p>
        </p:txBody>
      </p:sp>
      <p:sp>
        <p:nvSpPr>
          <p:cNvPr id="64514" name="Content Placeholder 2"/>
          <p:cNvSpPr>
            <a:spLocks noGrp="1"/>
          </p:cNvSpPr>
          <p:nvPr>
            <p:ph idx="1"/>
          </p:nvPr>
        </p:nvSpPr>
        <p:spPr>
          <a:xfrm>
            <a:off x="457200" y="1600200"/>
            <a:ext cx="8229600" cy="4887913"/>
          </a:xfrm>
        </p:spPr>
        <p:txBody>
          <a:bodyPr/>
          <a:lstStyle/>
          <a:p>
            <a:pPr>
              <a:spcAft>
                <a:spcPct val="0"/>
              </a:spcAft>
              <a:buFont typeface="Wingdings 2" pitchFamily="-72" charset="2"/>
              <a:buChar char=""/>
            </a:pPr>
            <a:r>
              <a:rPr lang="en-GB" smtClean="0">
                <a:latin typeface="Comic Sans MS" pitchFamily="-72" charset="0"/>
              </a:rPr>
              <a:t>The cat is among the pigeons.  Everything is in motion: it is a time of opportunity</a:t>
            </a:r>
          </a:p>
          <a:p>
            <a:pPr>
              <a:spcAft>
                <a:spcPct val="0"/>
              </a:spcAft>
              <a:buFont typeface="Wingdings 2" pitchFamily="-72" charset="2"/>
              <a:buChar char=""/>
            </a:pPr>
            <a:r>
              <a:rPr lang="en-GB" smtClean="0">
                <a:latin typeface="Comic Sans MS" pitchFamily="-72" charset="0"/>
              </a:rPr>
              <a:t>The Government is explicitly stepping back and saying “you fix it”</a:t>
            </a:r>
          </a:p>
          <a:p>
            <a:pPr>
              <a:spcAft>
                <a:spcPct val="0"/>
              </a:spcAft>
              <a:buFont typeface="Wingdings 2" pitchFamily="-72" charset="2"/>
              <a:buChar char=""/>
            </a:pPr>
            <a:r>
              <a:rPr lang="en-GB" smtClean="0">
                <a:latin typeface="Comic Sans MS" pitchFamily="-72" charset="0"/>
              </a:rPr>
              <a:t>So much to do:</a:t>
            </a:r>
          </a:p>
          <a:p>
            <a:pPr lvl="1"/>
            <a:r>
              <a:rPr lang="en-GB" smtClean="0">
                <a:latin typeface="Comic Sans MS" pitchFamily="-72" charset="0"/>
              </a:rPr>
              <a:t>Schools and teachers are beset by FUD</a:t>
            </a:r>
          </a:p>
          <a:p>
            <a:pPr lvl="1"/>
            <a:r>
              <a:rPr lang="en-GB" smtClean="0">
                <a:latin typeface="Comic Sans MS" pitchFamily="-72" charset="0"/>
              </a:rPr>
              <a:t>Danger that they’ll simply drop ICT altogether</a:t>
            </a:r>
          </a:p>
          <a:p>
            <a:pPr lvl="1"/>
            <a:r>
              <a:rPr lang="en-GB" smtClean="0">
                <a:latin typeface="Comic Sans MS" pitchFamily="-72" charset="0"/>
              </a:rPr>
              <a:t>Crying need for teacher training</a:t>
            </a:r>
          </a:p>
          <a:p>
            <a:pPr lvl="1"/>
            <a:r>
              <a:rPr lang="en-GB" smtClean="0">
                <a:latin typeface="Comic Sans MS" pitchFamily="-72" charset="0"/>
              </a:rPr>
              <a:t>And advocacy by parents, governors..</a:t>
            </a:r>
            <a:endParaRPr lang="en-GB">
              <a:latin typeface="Comic Sans MS" pitchFamily="-72" charset="0"/>
            </a:endParaRPr>
          </a:p>
        </p:txBody>
      </p:sp>
      <p:sp>
        <p:nvSpPr>
          <p:cNvPr id="4" name="Rounded Rectangle 3"/>
          <p:cNvSpPr/>
          <p:nvPr/>
        </p:nvSpPr>
        <p:spPr>
          <a:xfrm rot="20367960">
            <a:off x="1466850" y="2093913"/>
            <a:ext cx="6229350" cy="2827337"/>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8000" dirty="0">
                <a:solidFill>
                  <a:schemeClr val="bg1"/>
                </a:solidFill>
                <a:latin typeface="Comic Sans MS" pitchFamily="66" charset="0"/>
              </a:rPr>
              <a:t>Huge opportunity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GB" sz="4000" dirty="0" smtClean="0">
                <a:ea typeface="+mj-ea"/>
                <a:cs typeface="+mj-cs"/>
              </a:rPr>
              <a:t>What’s wrong?</a:t>
            </a:r>
            <a:endParaRPr lang="en-GB" sz="4000" dirty="0">
              <a:ea typeface="+mj-ea"/>
              <a:cs typeface="+mj-cs"/>
            </a:endParaRPr>
          </a:p>
        </p:txBody>
      </p:sp>
      <p:sp>
        <p:nvSpPr>
          <p:cNvPr id="19458" name="Content Placeholder 2"/>
          <p:cNvSpPr>
            <a:spLocks noGrp="1"/>
          </p:cNvSpPr>
          <p:nvPr>
            <p:ph idx="1"/>
          </p:nvPr>
        </p:nvSpPr>
        <p:spPr>
          <a:xfrm>
            <a:off x="457200" y="1230313"/>
            <a:ext cx="8229600" cy="4708525"/>
          </a:xfrm>
        </p:spPr>
        <p:txBody>
          <a:bodyPr/>
          <a:lstStyle/>
          <a:p>
            <a:pPr>
              <a:spcAft>
                <a:spcPct val="0"/>
              </a:spcAft>
              <a:buFont typeface="Wingdings 2" pitchFamily="-72" charset="2"/>
              <a:buChar char=""/>
            </a:pPr>
            <a:r>
              <a:rPr lang="en-GB" sz="2400" smtClean="0">
                <a:latin typeface="Comic Sans MS" pitchFamily="-72" charset="0"/>
              </a:rPr>
              <a:t>Teach them how to fish (don’t give them fishes)</a:t>
            </a:r>
          </a:p>
          <a:p>
            <a:pPr>
              <a:spcAft>
                <a:spcPct val="0"/>
              </a:spcAft>
              <a:buFont typeface="Wingdings 2" pitchFamily="-72" charset="2"/>
              <a:buChar char=""/>
            </a:pPr>
            <a:r>
              <a:rPr lang="en-GB" sz="2400" smtClean="0">
                <a:latin typeface="Comic Sans MS" pitchFamily="-72" charset="0"/>
              </a:rPr>
              <a:t>Teach </a:t>
            </a:r>
            <a:r>
              <a:rPr lang="en-GB" sz="2400" b="1" smtClean="0">
                <a:solidFill>
                  <a:srgbClr val="FFC000"/>
                </a:solidFill>
                <a:latin typeface="Comic Sans MS" pitchFamily="-72" charset="0"/>
              </a:rPr>
              <a:t>disciplines</a:t>
            </a:r>
            <a:r>
              <a:rPr lang="en-GB" sz="2400" smtClean="0">
                <a:latin typeface="Comic Sans MS" pitchFamily="-72" charset="0"/>
              </a:rPr>
              <a:t> as well as </a:t>
            </a:r>
            <a:r>
              <a:rPr lang="en-GB" sz="2400" b="1" smtClean="0">
                <a:solidFill>
                  <a:srgbClr val="FFC000"/>
                </a:solidFill>
                <a:latin typeface="Comic Sans MS" pitchFamily="-72" charset="0"/>
              </a:rPr>
              <a:t>skills</a:t>
            </a:r>
          </a:p>
        </p:txBody>
      </p:sp>
      <p:sp>
        <p:nvSpPr>
          <p:cNvPr id="4" name="Rounded Rectangle 3"/>
          <p:cNvSpPr/>
          <p:nvPr/>
        </p:nvSpPr>
        <p:spPr>
          <a:xfrm>
            <a:off x="1065213" y="2552700"/>
            <a:ext cx="3230562" cy="2486025"/>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algn="ctr" fontAlgn="auto">
              <a:spcBef>
                <a:spcPts val="0"/>
              </a:spcBef>
              <a:spcAft>
                <a:spcPts val="0"/>
              </a:spcAft>
              <a:defRPr/>
            </a:pPr>
            <a:r>
              <a:rPr lang="en-GB" sz="4000" dirty="0">
                <a:solidFill>
                  <a:schemeClr val="bg1"/>
                </a:solidFill>
                <a:latin typeface="Comic Sans MS" pitchFamily="66" charset="0"/>
              </a:rPr>
              <a:t>Disciplines</a:t>
            </a:r>
          </a:p>
          <a:p>
            <a:pPr marL="285750" indent="-285750" fontAlgn="auto">
              <a:spcBef>
                <a:spcPts val="0"/>
              </a:spcBef>
              <a:spcAft>
                <a:spcPts val="0"/>
              </a:spcAft>
              <a:buFont typeface="Arial" pitchFamily="34" charset="0"/>
              <a:buChar char="•"/>
              <a:defRPr/>
            </a:pPr>
            <a:r>
              <a:rPr lang="en-GB" sz="2000" dirty="0">
                <a:solidFill>
                  <a:schemeClr val="bg1"/>
                </a:solidFill>
                <a:latin typeface="Comic Sans MS" pitchFamily="66" charset="0"/>
              </a:rPr>
              <a:t>Principles, ideas</a:t>
            </a:r>
          </a:p>
          <a:p>
            <a:pPr marL="285750" indent="-285750" fontAlgn="auto">
              <a:spcBef>
                <a:spcPts val="0"/>
              </a:spcBef>
              <a:spcAft>
                <a:spcPts val="0"/>
              </a:spcAft>
              <a:buFont typeface="Arial" pitchFamily="34" charset="0"/>
              <a:buChar char="•"/>
              <a:defRPr/>
            </a:pPr>
            <a:r>
              <a:rPr lang="en-GB" sz="2000" dirty="0">
                <a:solidFill>
                  <a:schemeClr val="bg1"/>
                </a:solidFill>
                <a:latin typeface="Comic Sans MS" pitchFamily="66" charset="0"/>
              </a:rPr>
              <a:t>Knowledge, laws</a:t>
            </a:r>
          </a:p>
          <a:p>
            <a:pPr marL="285750" indent="-285750" fontAlgn="auto">
              <a:spcBef>
                <a:spcPts val="0"/>
              </a:spcBef>
              <a:spcAft>
                <a:spcPts val="0"/>
              </a:spcAft>
              <a:buFont typeface="Arial" pitchFamily="34" charset="0"/>
              <a:buChar char="•"/>
              <a:defRPr/>
            </a:pPr>
            <a:r>
              <a:rPr lang="en-GB" sz="2000" dirty="0">
                <a:solidFill>
                  <a:schemeClr val="bg1"/>
                </a:solidFill>
                <a:latin typeface="Comic Sans MS" pitchFamily="66" charset="0"/>
              </a:rPr>
              <a:t>Techniques, methods</a:t>
            </a:r>
          </a:p>
          <a:p>
            <a:pPr marL="285750" indent="-285750" fontAlgn="auto">
              <a:spcBef>
                <a:spcPts val="0"/>
              </a:spcBef>
              <a:spcAft>
                <a:spcPts val="0"/>
              </a:spcAft>
              <a:buFont typeface="Arial" pitchFamily="34" charset="0"/>
              <a:buChar char="•"/>
              <a:defRPr/>
            </a:pPr>
            <a:r>
              <a:rPr lang="en-GB" sz="2000" dirty="0">
                <a:solidFill>
                  <a:schemeClr val="bg1"/>
                </a:solidFill>
                <a:latin typeface="Comic Sans MS" pitchFamily="66" charset="0"/>
              </a:rPr>
              <a:t>Broadly applicable</a:t>
            </a:r>
          </a:p>
          <a:p>
            <a:pPr marL="285750" indent="-285750" fontAlgn="auto">
              <a:spcBef>
                <a:spcPts val="0"/>
              </a:spcBef>
              <a:spcAft>
                <a:spcPts val="0"/>
              </a:spcAft>
              <a:buFont typeface="Arial" pitchFamily="34" charset="0"/>
              <a:buChar char="•"/>
              <a:defRPr/>
            </a:pPr>
            <a:r>
              <a:rPr lang="en-GB" sz="2000" dirty="0">
                <a:solidFill>
                  <a:schemeClr val="bg1"/>
                </a:solidFill>
                <a:latin typeface="Comic Sans MS" pitchFamily="66" charset="0"/>
              </a:rPr>
              <a:t>Dates slowly</a:t>
            </a:r>
          </a:p>
        </p:txBody>
      </p:sp>
      <p:sp>
        <p:nvSpPr>
          <p:cNvPr id="5" name="Rounded Rectangle 4"/>
          <p:cNvSpPr/>
          <p:nvPr/>
        </p:nvSpPr>
        <p:spPr>
          <a:xfrm>
            <a:off x="5611813" y="2541588"/>
            <a:ext cx="3141662" cy="2928937"/>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algn="ctr" fontAlgn="auto">
              <a:spcBef>
                <a:spcPts val="0"/>
              </a:spcBef>
              <a:spcAft>
                <a:spcPts val="0"/>
              </a:spcAft>
              <a:defRPr/>
            </a:pPr>
            <a:r>
              <a:rPr lang="en-GB" sz="4000" dirty="0">
                <a:solidFill>
                  <a:schemeClr val="bg1"/>
                </a:solidFill>
                <a:latin typeface="Comic Sans MS" pitchFamily="66" charset="0"/>
              </a:rPr>
              <a:t>Skills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Technology, artefacts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Machines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Programs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Products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Organisations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Business processes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Dates quickly</a:t>
            </a:r>
          </a:p>
        </p:txBody>
      </p:sp>
      <p:sp>
        <p:nvSpPr>
          <p:cNvPr id="6" name="Cloud Callout 5"/>
          <p:cNvSpPr/>
          <p:nvPr/>
        </p:nvSpPr>
        <p:spPr>
          <a:xfrm>
            <a:off x="546100" y="5691188"/>
            <a:ext cx="3779838" cy="982662"/>
          </a:xfrm>
          <a:prstGeom prst="cloudCallout">
            <a:avLst>
              <a:gd name="adj1" fmla="val -15510"/>
              <a:gd name="adj2" fmla="val -94248"/>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dirty="0">
                <a:solidFill>
                  <a:schemeClr val="bg1"/>
                </a:solidFill>
                <a:latin typeface="Comic Sans MS" pitchFamily="66" charset="0"/>
              </a:rPr>
              <a:t>Physics, chemistry, mathematics, English</a:t>
            </a:r>
          </a:p>
        </p:txBody>
      </p:sp>
      <p:sp>
        <p:nvSpPr>
          <p:cNvPr id="7" name="Cloud Callout 6"/>
          <p:cNvSpPr/>
          <p:nvPr/>
        </p:nvSpPr>
        <p:spPr>
          <a:xfrm>
            <a:off x="4598988" y="5705475"/>
            <a:ext cx="4545012" cy="984250"/>
          </a:xfrm>
          <a:prstGeom prst="cloudCallout">
            <a:avLst>
              <a:gd name="adj1" fmla="val -12807"/>
              <a:gd name="adj2" fmla="val -80377"/>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dirty="0">
                <a:solidFill>
                  <a:schemeClr val="bg1"/>
                </a:solidFill>
                <a:latin typeface="Comic Sans MS" pitchFamily="66" charset="0"/>
              </a:rPr>
              <a:t>Budgeting, presentation skills, metalwork, textiles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 people here might do</a:t>
            </a:r>
            <a:endParaRPr lang="en-GB" dirty="0">
              <a:ea typeface="+mj-ea"/>
              <a:cs typeface="+mj-cs"/>
            </a:endParaRPr>
          </a:p>
        </p:txBody>
      </p:sp>
      <p:sp>
        <p:nvSpPr>
          <p:cNvPr id="3" name="Content Placeholder 2"/>
          <p:cNvSpPr>
            <a:spLocks noGrp="1"/>
          </p:cNvSpPr>
          <p:nvPr>
            <p:ph idx="1"/>
          </p:nvPr>
        </p:nvSpPr>
        <p:spPr>
          <a:xfrm>
            <a:off x="457200" y="1284288"/>
            <a:ext cx="8229600" cy="5291137"/>
          </a:xfrm>
        </p:spPr>
        <p:txBody>
          <a:bodyPr>
            <a:normAutofit fontScale="92500" lnSpcReduction="10000"/>
          </a:bodyPr>
          <a:lstStyle/>
          <a:p>
            <a:pPr marL="548640" indent="-411480" fontAlgn="auto">
              <a:defRPr/>
            </a:pPr>
            <a:r>
              <a:rPr lang="en-GB" dirty="0" smtClean="0">
                <a:ea typeface="+mn-ea"/>
                <a:cs typeface="+mn-cs"/>
              </a:rPr>
              <a:t>Join CAS – lurk on the mailing list</a:t>
            </a:r>
          </a:p>
          <a:p>
            <a:pPr marL="548640" indent="-411480" fontAlgn="auto">
              <a:defRPr/>
            </a:pPr>
            <a:r>
              <a:rPr lang="en-GB" dirty="0" smtClean="0">
                <a:ea typeface="+mn-ea"/>
                <a:cs typeface="+mn-cs"/>
              </a:rPr>
              <a:t>Give a talk at your local hub – or help to organise one</a:t>
            </a:r>
          </a:p>
          <a:p>
            <a:pPr marL="548640" indent="-411480" fontAlgn="auto">
              <a:defRPr/>
            </a:pPr>
            <a:r>
              <a:rPr lang="en-GB" dirty="0" smtClean="0">
                <a:ea typeface="+mn-ea"/>
                <a:cs typeface="+mn-cs"/>
              </a:rPr>
              <a:t>Help with </a:t>
            </a:r>
            <a:r>
              <a:rPr lang="en-GB" dirty="0" err="1" smtClean="0">
                <a:ea typeface="+mn-ea"/>
                <a:cs typeface="+mn-cs"/>
              </a:rPr>
              <a:t>Technocamps</a:t>
            </a:r>
            <a:r>
              <a:rPr lang="en-GB" dirty="0" smtClean="0">
                <a:ea typeface="+mn-ea"/>
                <a:cs typeface="+mn-cs"/>
              </a:rPr>
              <a:t> or after school clubs</a:t>
            </a:r>
          </a:p>
          <a:p>
            <a:pPr marL="548640" indent="-411480" fontAlgn="auto">
              <a:defRPr/>
            </a:pPr>
            <a:r>
              <a:rPr lang="en-GB" dirty="0" smtClean="0">
                <a:ea typeface="+mn-ea"/>
                <a:cs typeface="+mn-cs"/>
              </a:rPr>
              <a:t>Talk to school governors about whether computing is on their curriculum radar</a:t>
            </a:r>
          </a:p>
          <a:p>
            <a:pPr marL="548640" indent="-411480" fontAlgn="auto">
              <a:defRPr/>
            </a:pPr>
            <a:r>
              <a:rPr lang="en-GB" dirty="0" smtClean="0">
                <a:ea typeface="+mn-ea"/>
                <a:cs typeface="+mn-cs"/>
              </a:rPr>
              <a:t>Contribute to infrastructure: Raspberry Pi, </a:t>
            </a:r>
            <a:r>
              <a:rPr lang="en-GB" dirty="0" err="1" smtClean="0">
                <a:ea typeface="+mn-ea"/>
                <a:cs typeface="+mn-cs"/>
              </a:rPr>
              <a:t>Gadgeteer</a:t>
            </a:r>
            <a:r>
              <a:rPr lang="en-GB" dirty="0" smtClean="0">
                <a:ea typeface="+mn-ea"/>
                <a:cs typeface="+mn-cs"/>
              </a:rPr>
              <a:t>, web presence</a:t>
            </a:r>
          </a:p>
          <a:p>
            <a:pPr marL="548640" indent="-411480" fontAlgn="auto">
              <a:defRPr/>
            </a:pPr>
            <a:r>
              <a:rPr lang="en-GB" dirty="0" smtClean="0">
                <a:ea typeface="+mn-ea"/>
                <a:cs typeface="+mn-cs"/>
              </a:rPr>
              <a:t>Help fix the School Infrastructure Problem (can’t teach programming because the network is mission-critical)</a:t>
            </a:r>
            <a:endParaRPr lang="en-GB" dirty="0">
              <a:ea typeface="+mn-ea"/>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Let’s get to work</a:t>
            </a:r>
            <a:endParaRPr lang="en-GB" dirty="0">
              <a:ea typeface="+mj-ea"/>
              <a:cs typeface="+mj-cs"/>
            </a:endParaRPr>
          </a:p>
        </p:txBody>
      </p:sp>
      <p:sp>
        <p:nvSpPr>
          <p:cNvPr id="4" name="Rounded Rectangle 3"/>
          <p:cNvSpPr/>
          <p:nvPr/>
        </p:nvSpPr>
        <p:spPr>
          <a:xfrm>
            <a:off x="217488" y="5200650"/>
            <a:ext cx="8751887" cy="1192213"/>
          </a:xfrm>
          <a:prstGeom prst="roundRect">
            <a:avLst/>
          </a:prstGeom>
          <a:solidFill>
            <a:srgbClr val="CCE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3600" dirty="0">
                <a:solidFill>
                  <a:schemeClr val="bg1"/>
                </a:solidFill>
                <a:latin typeface="Comic Sans MS" pitchFamily="66" charset="0"/>
              </a:rPr>
              <a:t>http://www.computingatschool.org.uk</a:t>
            </a:r>
          </a:p>
          <a:p>
            <a:pPr algn="ctr" fontAlgn="auto">
              <a:spcBef>
                <a:spcPts val="0"/>
              </a:spcBef>
              <a:spcAft>
                <a:spcPts val="0"/>
              </a:spcAft>
              <a:defRPr/>
            </a:pPr>
            <a:r>
              <a:rPr lang="en-GB" sz="2800" dirty="0">
                <a:solidFill>
                  <a:schemeClr val="bg1"/>
                </a:solidFill>
                <a:latin typeface="Comic Sans MS" pitchFamily="66" charset="0"/>
              </a:rPr>
              <a:t>simonpj@microsoft.com</a:t>
            </a:r>
          </a:p>
        </p:txBody>
      </p:sp>
      <p:sp>
        <p:nvSpPr>
          <p:cNvPr id="5" name="Rounded Rectangle 4"/>
          <p:cNvSpPr/>
          <p:nvPr/>
        </p:nvSpPr>
        <p:spPr>
          <a:xfrm>
            <a:off x="369888" y="2089150"/>
            <a:ext cx="8274050" cy="2146300"/>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6000" dirty="0">
                <a:solidFill>
                  <a:schemeClr val="bg1"/>
                </a:solidFill>
                <a:latin typeface="Comic Sans MS" pitchFamily="66" charset="0"/>
              </a:rPr>
              <a:t>There is no “them”</a:t>
            </a:r>
          </a:p>
          <a:p>
            <a:pPr algn="ctr" fontAlgn="auto">
              <a:spcBef>
                <a:spcPts val="0"/>
              </a:spcBef>
              <a:spcAft>
                <a:spcPts val="0"/>
              </a:spcAft>
              <a:defRPr/>
            </a:pPr>
            <a:r>
              <a:rPr lang="en-GB" sz="6000" dirty="0">
                <a:solidFill>
                  <a:schemeClr val="bg1"/>
                </a:solidFill>
                <a:latin typeface="Comic Sans MS" pitchFamily="66" charset="0"/>
              </a:rPr>
              <a:t>There is only us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What’s wrong?</a:t>
            </a:r>
            <a:endParaRPr lang="en-GB" dirty="0">
              <a:ea typeface="+mj-ea"/>
              <a:cs typeface="+mj-cs"/>
            </a:endParaRPr>
          </a:p>
        </p:txBody>
      </p:sp>
      <p:sp>
        <p:nvSpPr>
          <p:cNvPr id="20482" name="Content Placeholder 2"/>
          <p:cNvSpPr txBox="1">
            <a:spLocks/>
          </p:cNvSpPr>
          <p:nvPr/>
        </p:nvSpPr>
        <p:spPr bwMode="auto">
          <a:xfrm>
            <a:off x="498475" y="1457325"/>
            <a:ext cx="8229600" cy="4710113"/>
          </a:xfrm>
          <a:prstGeom prst="rect">
            <a:avLst/>
          </a:prstGeom>
          <a:noFill/>
          <a:ln w="9525">
            <a:noFill/>
            <a:miter lim="800000"/>
            <a:headEnd/>
            <a:tailEnd/>
          </a:ln>
        </p:spPr>
        <p:txBody>
          <a:bodyPr>
            <a:prstTxWarp prst="textNoShape">
              <a:avLst/>
            </a:prstTxWarp>
          </a:bodyPr>
          <a:lstStyle/>
          <a:p>
            <a:pPr marL="547688" indent="-411163">
              <a:spcBef>
                <a:spcPts val="1800"/>
              </a:spcBef>
              <a:buClr>
                <a:srgbClr val="FFFF00"/>
              </a:buClr>
              <a:buSzPct val="100000"/>
              <a:buFont typeface="Wingdings 2" pitchFamily="-72" charset="2"/>
              <a:buChar char=""/>
            </a:pPr>
            <a:endParaRPr lang="en-GB" sz="2800">
              <a:latin typeface="Comic Sans MS" pitchFamily="-72" charset="0"/>
            </a:endParaRPr>
          </a:p>
        </p:txBody>
      </p:sp>
      <p:sp>
        <p:nvSpPr>
          <p:cNvPr id="5" name="Rounded Rectangle 4"/>
          <p:cNvSpPr/>
          <p:nvPr/>
        </p:nvSpPr>
        <p:spPr>
          <a:xfrm>
            <a:off x="1581150" y="3857625"/>
            <a:ext cx="1255713" cy="511175"/>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fontAlgn="auto">
              <a:spcBef>
                <a:spcPts val="0"/>
              </a:spcBef>
              <a:spcAft>
                <a:spcPts val="0"/>
              </a:spcAft>
              <a:buFont typeface="Arial" pitchFamily="34" charset="0"/>
              <a:buChar char="•"/>
              <a:defRPr/>
            </a:pPr>
            <a:r>
              <a:rPr lang="en-GB" sz="400" dirty="0">
                <a:solidFill>
                  <a:schemeClr val="bg1"/>
                </a:solidFill>
                <a:latin typeface="Comic Sans MS" pitchFamily="66" charset="0"/>
              </a:rPr>
              <a:t>Principles</a:t>
            </a:r>
          </a:p>
          <a:p>
            <a:pPr marL="285750" indent="-285750" fontAlgn="auto">
              <a:spcBef>
                <a:spcPts val="0"/>
              </a:spcBef>
              <a:spcAft>
                <a:spcPts val="0"/>
              </a:spcAft>
              <a:buFont typeface="Arial" pitchFamily="34" charset="0"/>
              <a:buChar char="•"/>
              <a:defRPr/>
            </a:pPr>
            <a:r>
              <a:rPr lang="en-GB" sz="400" dirty="0">
                <a:solidFill>
                  <a:schemeClr val="bg1"/>
                </a:solidFill>
                <a:latin typeface="Comic Sans MS" pitchFamily="66" charset="0"/>
              </a:rPr>
              <a:t>Ideas</a:t>
            </a:r>
          </a:p>
          <a:p>
            <a:pPr marL="285750" indent="-285750" fontAlgn="auto">
              <a:spcBef>
                <a:spcPts val="0"/>
              </a:spcBef>
              <a:spcAft>
                <a:spcPts val="0"/>
              </a:spcAft>
              <a:buFont typeface="Arial" pitchFamily="34" charset="0"/>
              <a:buChar char="•"/>
              <a:defRPr/>
            </a:pPr>
            <a:r>
              <a:rPr lang="en-GB" sz="400" dirty="0">
                <a:solidFill>
                  <a:schemeClr val="bg1"/>
                </a:solidFill>
                <a:latin typeface="Comic Sans MS" pitchFamily="66" charset="0"/>
              </a:rPr>
              <a:t>Laws</a:t>
            </a:r>
          </a:p>
          <a:p>
            <a:pPr marL="285750" indent="-285750" fontAlgn="auto">
              <a:spcBef>
                <a:spcPts val="0"/>
              </a:spcBef>
              <a:spcAft>
                <a:spcPts val="0"/>
              </a:spcAft>
              <a:buFont typeface="Arial" pitchFamily="34" charset="0"/>
              <a:buChar char="•"/>
              <a:defRPr/>
            </a:pPr>
            <a:r>
              <a:rPr lang="en-GB" sz="400" dirty="0">
                <a:solidFill>
                  <a:schemeClr val="bg1"/>
                </a:solidFill>
                <a:latin typeface="Comic Sans MS" pitchFamily="66" charset="0"/>
              </a:rPr>
              <a:t>Broadly applicable</a:t>
            </a:r>
          </a:p>
          <a:p>
            <a:pPr marL="285750" indent="-285750" fontAlgn="auto">
              <a:spcBef>
                <a:spcPts val="0"/>
              </a:spcBef>
              <a:spcAft>
                <a:spcPts val="0"/>
              </a:spcAft>
              <a:buFont typeface="Arial" pitchFamily="34" charset="0"/>
              <a:buChar char="•"/>
              <a:defRPr/>
            </a:pPr>
            <a:r>
              <a:rPr lang="en-GB" sz="400" dirty="0">
                <a:solidFill>
                  <a:schemeClr val="bg1"/>
                </a:solidFill>
                <a:latin typeface="Comic Sans MS" pitchFamily="66" charset="0"/>
              </a:rPr>
              <a:t>But needs application</a:t>
            </a:r>
          </a:p>
          <a:p>
            <a:pPr marL="285750" indent="-285750" fontAlgn="auto">
              <a:spcBef>
                <a:spcPts val="0"/>
              </a:spcBef>
              <a:spcAft>
                <a:spcPts val="0"/>
              </a:spcAft>
              <a:buFont typeface="Arial" pitchFamily="34" charset="0"/>
              <a:buChar char="•"/>
              <a:defRPr/>
            </a:pPr>
            <a:r>
              <a:rPr lang="en-GB" sz="400" dirty="0">
                <a:solidFill>
                  <a:schemeClr val="bg1"/>
                </a:solidFill>
                <a:latin typeface="Comic Sans MS" pitchFamily="66" charset="0"/>
              </a:rPr>
              <a:t>Dates slowly</a:t>
            </a:r>
          </a:p>
        </p:txBody>
      </p:sp>
      <p:sp>
        <p:nvSpPr>
          <p:cNvPr id="6" name="Rounded Rectangle 5"/>
          <p:cNvSpPr/>
          <p:nvPr/>
        </p:nvSpPr>
        <p:spPr>
          <a:xfrm>
            <a:off x="4041775" y="3286125"/>
            <a:ext cx="4686300" cy="2233613"/>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fontAlgn="auto">
              <a:spcBef>
                <a:spcPts val="0"/>
              </a:spcBef>
              <a:spcAft>
                <a:spcPts val="0"/>
              </a:spcAft>
              <a:buFont typeface="Arial" pitchFamily="34" charset="0"/>
              <a:buChar char="•"/>
              <a:defRPr/>
            </a:pPr>
            <a:r>
              <a:rPr lang="en-GB" dirty="0" err="1">
                <a:solidFill>
                  <a:schemeClr val="bg1"/>
                </a:solidFill>
                <a:latin typeface="Comic Sans MS" pitchFamily="66" charset="0"/>
              </a:rPr>
              <a:t>Spreadsheets</a:t>
            </a:r>
            <a:endParaRPr lang="en-GB" dirty="0">
              <a:solidFill>
                <a:schemeClr val="bg1"/>
              </a:solidFill>
              <a:latin typeface="Comic Sans MS" pitchFamily="66" charset="0"/>
            </a:endParaRP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Databases</a:t>
            </a:r>
          </a:p>
          <a:p>
            <a:pPr marL="285750" indent="-285750" fontAlgn="auto">
              <a:spcBef>
                <a:spcPts val="0"/>
              </a:spcBef>
              <a:spcAft>
                <a:spcPts val="0"/>
              </a:spcAft>
              <a:buFont typeface="Arial" pitchFamily="34" charset="0"/>
              <a:buChar char="•"/>
              <a:defRPr/>
            </a:pPr>
            <a:r>
              <a:rPr lang="en-GB" dirty="0" err="1">
                <a:solidFill>
                  <a:schemeClr val="bg1"/>
                </a:solidFill>
                <a:latin typeface="Comic Sans MS" pitchFamily="66" charset="0"/>
              </a:rPr>
              <a:t>Powerpoint</a:t>
            </a:r>
            <a:endParaRPr lang="en-GB" dirty="0">
              <a:solidFill>
                <a:schemeClr val="bg1"/>
              </a:solidFill>
              <a:latin typeface="Comic Sans MS" pitchFamily="66" charset="0"/>
            </a:endParaRP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Using the web</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Safety on the internet</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Plan communication projects</a:t>
            </a:r>
          </a:p>
          <a:p>
            <a:pPr marL="285750" indent="-285750" fontAlgn="auto">
              <a:spcBef>
                <a:spcPts val="0"/>
              </a:spcBef>
              <a:spcAft>
                <a:spcPts val="0"/>
              </a:spcAft>
              <a:buFont typeface="Arial" pitchFamily="34" charset="0"/>
              <a:buChar char="•"/>
              <a:defRPr/>
            </a:pPr>
            <a:r>
              <a:rPr lang="en-GB" dirty="0">
                <a:solidFill>
                  <a:schemeClr val="bg1"/>
                </a:solidFill>
                <a:latin typeface="Comic Sans MS" pitchFamily="66" charset="0"/>
              </a:rPr>
              <a:t>Analysing and automating processes </a:t>
            </a:r>
          </a:p>
        </p:txBody>
      </p:sp>
      <p:sp>
        <p:nvSpPr>
          <p:cNvPr id="9" name="Rounded Rectangle 8"/>
          <p:cNvSpPr/>
          <p:nvPr/>
        </p:nvSpPr>
        <p:spPr>
          <a:xfrm>
            <a:off x="4441825" y="1277938"/>
            <a:ext cx="4287838" cy="1531937"/>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ICT</a:t>
            </a:r>
          </a:p>
          <a:p>
            <a:pPr algn="ctr" fontAlgn="auto">
              <a:spcBef>
                <a:spcPts val="0"/>
              </a:spcBef>
              <a:spcAft>
                <a:spcPts val="0"/>
              </a:spcAft>
              <a:defRPr/>
            </a:pPr>
            <a:r>
              <a:rPr lang="en-GB" sz="2800" dirty="0">
                <a:solidFill>
                  <a:schemeClr val="bg1"/>
                </a:solidFill>
                <a:latin typeface="Comic Sans MS" pitchFamily="66" charset="0"/>
              </a:rPr>
              <a:t>(technology focused)</a:t>
            </a:r>
          </a:p>
          <a:p>
            <a:pPr algn="ctr" fontAlgn="auto">
              <a:spcBef>
                <a:spcPts val="0"/>
              </a:spcBef>
              <a:spcAft>
                <a:spcPts val="0"/>
              </a:spcAft>
              <a:defRPr/>
            </a:pPr>
            <a:r>
              <a:rPr lang="en-GB" sz="2800" dirty="0">
                <a:solidFill>
                  <a:schemeClr val="bg1"/>
                </a:solidFill>
                <a:latin typeface="Comic Sans MS" pitchFamily="66" charset="0"/>
              </a:rPr>
              <a:t>Dominant</a:t>
            </a:r>
          </a:p>
        </p:txBody>
      </p:sp>
      <p:sp>
        <p:nvSpPr>
          <p:cNvPr id="10" name="Rounded Rectangle 9"/>
          <p:cNvSpPr/>
          <p:nvPr/>
        </p:nvSpPr>
        <p:spPr>
          <a:xfrm>
            <a:off x="327025" y="1241425"/>
            <a:ext cx="3521075" cy="1531938"/>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2800" dirty="0">
                <a:solidFill>
                  <a:schemeClr val="bg1"/>
                </a:solidFill>
                <a:latin typeface="Comic Sans MS" pitchFamily="66" charset="0"/>
              </a:rPr>
              <a:t>Computer Science</a:t>
            </a:r>
          </a:p>
          <a:p>
            <a:pPr algn="ctr" fontAlgn="auto">
              <a:spcBef>
                <a:spcPts val="0"/>
              </a:spcBef>
              <a:spcAft>
                <a:spcPts val="0"/>
              </a:spcAft>
              <a:defRPr/>
            </a:pPr>
            <a:r>
              <a:rPr lang="en-GB" sz="2800" dirty="0">
                <a:solidFill>
                  <a:schemeClr val="bg1"/>
                </a:solidFill>
                <a:latin typeface="Comic Sans MS" pitchFamily="66" charset="0"/>
              </a:rPr>
              <a:t>(discipline)</a:t>
            </a:r>
          </a:p>
          <a:p>
            <a:pPr algn="ctr" fontAlgn="auto">
              <a:spcBef>
                <a:spcPts val="0"/>
              </a:spcBef>
              <a:spcAft>
                <a:spcPts val="0"/>
              </a:spcAft>
              <a:defRPr/>
            </a:pPr>
            <a:r>
              <a:rPr lang="en-GB" sz="2800" dirty="0">
                <a:solidFill>
                  <a:schemeClr val="bg1"/>
                </a:solidFill>
                <a:latin typeface="Comic Sans MS" pitchFamily="66" charset="0"/>
              </a:rPr>
              <a:t>Barely taught</a:t>
            </a:r>
          </a:p>
        </p:txBody>
      </p:sp>
      <p:sp>
        <p:nvSpPr>
          <p:cNvPr id="11" name="Oval 10"/>
          <p:cNvSpPr/>
          <p:nvPr/>
        </p:nvSpPr>
        <p:spPr>
          <a:xfrm>
            <a:off x="4591050" y="5751513"/>
            <a:ext cx="3838575" cy="908050"/>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dirty="0">
                <a:solidFill>
                  <a:schemeClr val="bg1"/>
                </a:solidFill>
                <a:latin typeface="Comic Sans MS" pitchFamily="66" charset="0"/>
              </a:rPr>
              <a:t>Range of 14+ different KS4 qualifications</a:t>
            </a:r>
          </a:p>
        </p:txBody>
      </p:sp>
      <p:sp>
        <p:nvSpPr>
          <p:cNvPr id="12" name="Oval 11"/>
          <p:cNvSpPr/>
          <p:nvPr/>
        </p:nvSpPr>
        <p:spPr>
          <a:xfrm>
            <a:off x="133350" y="5554663"/>
            <a:ext cx="4181475" cy="1168400"/>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GB" sz="1600" dirty="0">
                <a:solidFill>
                  <a:schemeClr val="bg1"/>
                </a:solidFill>
                <a:latin typeface="Comic Sans MS" pitchFamily="66" charset="0"/>
              </a:rPr>
              <a:t>No KS4 qualification at all [OCR piloting Computing GCSE in 2010/11]</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Net effect</a:t>
            </a:r>
            <a:endParaRPr lang="en-GB" dirty="0">
              <a:ea typeface="+mj-ea"/>
              <a:cs typeface="+mj-cs"/>
            </a:endParaRPr>
          </a:p>
        </p:txBody>
      </p:sp>
      <p:sp>
        <p:nvSpPr>
          <p:cNvPr id="3" name="Content Placeholder 2"/>
          <p:cNvSpPr>
            <a:spLocks noGrp="1"/>
          </p:cNvSpPr>
          <p:nvPr>
            <p:ph idx="1"/>
          </p:nvPr>
        </p:nvSpPr>
        <p:spPr>
          <a:xfrm>
            <a:off x="457200" y="1360488"/>
            <a:ext cx="8229600" cy="4948237"/>
          </a:xfrm>
        </p:spPr>
        <p:txBody>
          <a:bodyPr>
            <a:normAutofit fontScale="92500" lnSpcReduction="10000"/>
          </a:bodyPr>
          <a:lstStyle/>
          <a:p>
            <a:pPr marL="548640" indent="-411480" fontAlgn="auto">
              <a:defRPr/>
            </a:pPr>
            <a:r>
              <a:rPr lang="en-GB" b="1" dirty="0" smtClean="0">
                <a:solidFill>
                  <a:srgbClr val="FFC000"/>
                </a:solidFill>
                <a:ea typeface="+mn-ea"/>
                <a:cs typeface="+mn-cs"/>
              </a:rPr>
              <a:t>The most exciting discipline on the planet comes over as dull and de-motivating</a:t>
            </a:r>
          </a:p>
          <a:p>
            <a:pPr marL="548640" indent="-411480" fontAlgn="auto">
              <a:defRPr/>
            </a:pPr>
            <a:r>
              <a:rPr lang="en-GB" sz="2100" i="1" dirty="0" smtClean="0">
                <a:ea typeface="+mn-ea"/>
                <a:cs typeface="+mn-cs"/>
              </a:rPr>
              <a:t>“</a:t>
            </a:r>
            <a:r>
              <a:rPr lang="en-GB" sz="2100" i="1" dirty="0">
                <a:ea typeface="+mn-ea"/>
                <a:cs typeface="+mn-cs"/>
              </a:rPr>
              <a:t>The image of IT-related degrees and careers was that they would be repetitive, boring, and more-of-the-same; for example use of IT office applications such as word processing, </a:t>
            </a:r>
            <a:r>
              <a:rPr lang="en-GB" sz="2100" i="1" dirty="0" err="1">
                <a:ea typeface="+mn-ea"/>
                <a:cs typeface="+mn-cs"/>
              </a:rPr>
              <a:t>spreadsheets</a:t>
            </a:r>
            <a:r>
              <a:rPr lang="en-GB" sz="2100" i="1" dirty="0">
                <a:ea typeface="+mn-ea"/>
                <a:cs typeface="+mn-cs"/>
              </a:rPr>
              <a:t>, and databases”</a:t>
            </a:r>
            <a:r>
              <a:rPr lang="en-GB" sz="2100" dirty="0">
                <a:ea typeface="+mn-ea"/>
                <a:cs typeface="+mn-cs"/>
              </a:rPr>
              <a:t>.  The next bullet says </a:t>
            </a:r>
            <a:r>
              <a:rPr lang="en-GB" sz="2100" i="1" dirty="0">
                <a:ea typeface="+mn-ea"/>
                <a:cs typeface="+mn-cs"/>
              </a:rPr>
              <a:t>“The ICT GCSE had a major part to play in creating their (negative) impressions”</a:t>
            </a:r>
            <a:r>
              <a:rPr lang="en-GB" sz="2100" dirty="0">
                <a:ea typeface="+mn-ea"/>
                <a:cs typeface="+mn-cs"/>
              </a:rPr>
              <a:t>.  </a:t>
            </a:r>
            <a:r>
              <a:rPr lang="en-GB" sz="2100" dirty="0" smtClean="0">
                <a:ea typeface="+mn-ea"/>
                <a:cs typeface="+mn-cs"/>
              </a:rPr>
              <a:t> [2008 </a:t>
            </a:r>
            <a:r>
              <a:rPr lang="en-GB" sz="2100" dirty="0">
                <a:ea typeface="+mn-ea"/>
                <a:cs typeface="+mn-cs"/>
              </a:rPr>
              <a:t>“IT &amp; Telecoms Insight Report” published by </a:t>
            </a:r>
            <a:r>
              <a:rPr lang="en-GB" sz="2100" dirty="0" err="1">
                <a:ea typeface="+mn-ea"/>
                <a:cs typeface="+mn-cs"/>
              </a:rPr>
              <a:t>Eskills</a:t>
            </a:r>
            <a:r>
              <a:rPr lang="en-GB" sz="2100" dirty="0">
                <a:ea typeface="+mn-ea"/>
                <a:cs typeface="+mn-cs"/>
              </a:rPr>
              <a:t> </a:t>
            </a:r>
            <a:r>
              <a:rPr lang="en-GB" sz="2100" dirty="0" smtClean="0">
                <a:ea typeface="+mn-ea"/>
                <a:cs typeface="+mn-cs"/>
              </a:rPr>
              <a:t>UK]</a:t>
            </a:r>
            <a:endParaRPr lang="en-GB" sz="2100" dirty="0">
              <a:ea typeface="+mn-ea"/>
              <a:cs typeface="+mn-cs"/>
            </a:endParaRPr>
          </a:p>
          <a:p>
            <a:pPr marL="548640" indent="-411480" fontAlgn="auto">
              <a:defRPr/>
            </a:pPr>
            <a:r>
              <a:rPr lang="en-GB" sz="2100" dirty="0">
                <a:ea typeface="+mn-ea"/>
                <a:cs typeface="+mn-cs"/>
              </a:rPr>
              <a:t>“</a:t>
            </a:r>
            <a:r>
              <a:rPr lang="en-GB" sz="2100" i="1" dirty="0">
                <a:ea typeface="+mn-ea"/>
                <a:cs typeface="+mn-cs"/>
              </a:rPr>
              <a:t>The assessment requirements of some vocational qualifications may actually be limiting students’ achievement. In many of the schools visited, higher-attaining students were insufficiently challenged....much of the work in ICT at Key Stage 4, particularly for the higher </a:t>
            </a:r>
            <a:r>
              <a:rPr lang="en-GB" sz="2100" i="1" dirty="0" err="1">
                <a:ea typeface="+mn-ea"/>
                <a:cs typeface="+mn-cs"/>
              </a:rPr>
              <a:t>attainers</a:t>
            </a:r>
            <a:r>
              <a:rPr lang="en-GB" sz="2100" i="1" dirty="0">
                <a:ea typeface="+mn-ea"/>
                <a:cs typeface="+mn-cs"/>
              </a:rPr>
              <a:t>, often involved consolidating skills that students had already gained proficiency</a:t>
            </a:r>
            <a:r>
              <a:rPr lang="en-GB" sz="2100" i="1" dirty="0" smtClean="0">
                <a:ea typeface="+mn-ea"/>
                <a:cs typeface="+mn-cs"/>
              </a:rPr>
              <a:t>.”  </a:t>
            </a:r>
            <a:r>
              <a:rPr lang="en-GB" sz="2100" dirty="0" smtClean="0">
                <a:ea typeface="+mn-ea"/>
                <a:cs typeface="+mn-cs"/>
              </a:rPr>
              <a:t>[2009 Ofsted report “The importance of ICT”]</a:t>
            </a:r>
            <a:endParaRPr lang="en-GB" sz="2100" dirty="0">
              <a:ea typeface="+mn-ea"/>
              <a:cs typeface="+mn-cs"/>
            </a:endParaRPr>
          </a:p>
          <a:p>
            <a:pPr marL="137160" indent="0" fontAlgn="auto">
              <a:buFont typeface="Wingdings 2" pitchFamily="18" charset="2"/>
              <a:buNone/>
              <a:defRPr/>
            </a:pPr>
            <a:endParaRPr lang="en-GB" dirty="0">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Teachers agree</a:t>
            </a:r>
            <a:endParaRPr lang="en-US" dirty="0">
              <a:ea typeface="+mj-ea"/>
              <a:cs typeface="+mj-cs"/>
            </a:endParaRPr>
          </a:p>
        </p:txBody>
      </p:sp>
      <p:sp>
        <p:nvSpPr>
          <p:cNvPr id="22530" name="Content Placeholder 2"/>
          <p:cNvSpPr>
            <a:spLocks noGrp="1"/>
          </p:cNvSpPr>
          <p:nvPr>
            <p:ph idx="1"/>
          </p:nvPr>
        </p:nvSpPr>
        <p:spPr>
          <a:xfrm>
            <a:off x="315913" y="1262063"/>
            <a:ext cx="8577262" cy="4710112"/>
          </a:xfrm>
        </p:spPr>
        <p:txBody>
          <a:bodyPr/>
          <a:lstStyle/>
          <a:p>
            <a:pPr hangingPunct="0">
              <a:spcAft>
                <a:spcPct val="0"/>
              </a:spcAft>
              <a:buFont typeface="Wingdings 2" pitchFamily="-72" charset="2"/>
              <a:buChar char=""/>
            </a:pPr>
            <a:r>
              <a:rPr lang="en-US" sz="2200" smtClean="0">
                <a:latin typeface="Comic Sans MS" pitchFamily="-72" charset="0"/>
              </a:rPr>
              <a:t>“It’s the biggest sales environment ever. Always going for figures,  always going for 100%. ICT is purely there to boost the results in my school, that’s all it’s there for.”</a:t>
            </a:r>
            <a:endParaRPr lang="en-GB" sz="2200" smtClean="0">
              <a:latin typeface="Comic Sans MS" pitchFamily="-72" charset="0"/>
            </a:endParaRPr>
          </a:p>
          <a:p>
            <a:pPr hangingPunct="0">
              <a:spcAft>
                <a:spcPct val="0"/>
              </a:spcAft>
              <a:buFont typeface="Wingdings 2" pitchFamily="-72" charset="2"/>
              <a:buChar char=""/>
            </a:pPr>
            <a:r>
              <a:rPr lang="en-US" sz="2200" smtClean="0">
                <a:latin typeface="Comic Sans MS" pitchFamily="-72" charset="0"/>
              </a:rPr>
              <a:t>“I’m afraid I’ve done enough dragging students through qualifications, it’s demoralising and it’s morally wrong, so I’m moving on”</a:t>
            </a:r>
            <a:endParaRPr lang="en-GB" sz="2200" smtClean="0">
              <a:latin typeface="Comic Sans MS" pitchFamily="-72" charset="0"/>
            </a:endParaRPr>
          </a:p>
          <a:p>
            <a:pPr hangingPunct="0">
              <a:spcAft>
                <a:spcPct val="0"/>
              </a:spcAft>
              <a:buFont typeface="Wingdings 2" pitchFamily="-72" charset="2"/>
              <a:buChar char=""/>
            </a:pPr>
            <a:r>
              <a:rPr lang="en-US" sz="2200" smtClean="0">
                <a:latin typeface="Comic Sans MS" pitchFamily="-72" charset="0"/>
              </a:rPr>
              <a:t>“Half the year group choose ICT because they enjoyed it so much at KS3, but then KS4 just squeezes the creativity out, it sucks the life out of the subject and they hate it”</a:t>
            </a:r>
            <a:endParaRPr lang="en-GB" sz="2200" smtClean="0">
              <a:latin typeface="Comic Sans MS" pitchFamily="-72" charset="0"/>
            </a:endParaRPr>
          </a:p>
          <a:p>
            <a:pPr hangingPunct="0">
              <a:spcAft>
                <a:spcPct val="0"/>
              </a:spcAft>
              <a:buFont typeface="Wingdings 2" pitchFamily="-72" charset="2"/>
              <a:buChar char=""/>
            </a:pPr>
            <a:r>
              <a:rPr lang="en-US" sz="2200" smtClean="0">
                <a:latin typeface="Comic Sans MS" pitchFamily="-72" charset="0"/>
              </a:rPr>
              <a:t>“The exam is just so easy compared to the silly amount of effort they have to put into doing the coursework in order to get basic grades… my kids do no work for the exams and do really well at them”</a:t>
            </a:r>
            <a:endParaRPr lang="en-GB" sz="2200" smtClean="0">
              <a:latin typeface="Comic Sans MS" pitchFamily="-72"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ea typeface="+mj-ea"/>
                <a:cs typeface="+mj-cs"/>
              </a:rPr>
              <a:t>Voting with their feet</a:t>
            </a:r>
            <a:endParaRPr lang="en-GB" dirty="0">
              <a:ea typeface="+mj-ea"/>
              <a:cs typeface="+mj-cs"/>
            </a:endParaRPr>
          </a:p>
        </p:txBody>
      </p:sp>
      <p:sp>
        <p:nvSpPr>
          <p:cNvPr id="3" name="Content Placeholder 2"/>
          <p:cNvSpPr>
            <a:spLocks noGrp="1"/>
          </p:cNvSpPr>
          <p:nvPr>
            <p:ph idx="1"/>
          </p:nvPr>
        </p:nvSpPr>
        <p:spPr/>
        <p:txBody>
          <a:bodyPr>
            <a:normAutofit fontScale="92500" lnSpcReduction="20000"/>
          </a:bodyPr>
          <a:lstStyle/>
          <a:p>
            <a:pPr marL="548640" indent="-411480" fontAlgn="auto">
              <a:defRPr/>
            </a:pPr>
            <a:r>
              <a:rPr lang="en-GB" dirty="0" smtClean="0">
                <a:ea typeface="+mn-ea"/>
                <a:cs typeface="+mn-cs"/>
              </a:rPr>
              <a:t>Students are voting with their feet.  Numbers taking ICT GCSE declined 33% 2003-6.   Similar falls in A level ICT, A level Computing.  Rise in related (arguably easier!) ICT qualifications.</a:t>
            </a:r>
          </a:p>
          <a:p>
            <a:pPr marL="548640" indent="-411480" fontAlgn="auto">
              <a:defRPr/>
            </a:pPr>
            <a:r>
              <a:rPr lang="en-GB" dirty="0" smtClean="0">
                <a:ea typeface="+mn-ea"/>
                <a:cs typeface="+mn-cs"/>
              </a:rPr>
              <a:t>2009 Edge survey of 1000 GCSE students found 56% “</a:t>
            </a:r>
            <a:r>
              <a:rPr lang="en-GB" dirty="0">
                <a:ea typeface="+mn-ea"/>
                <a:cs typeface="+mn-cs"/>
              </a:rPr>
              <a:t>unmotivated by three or more of their </a:t>
            </a:r>
            <a:r>
              <a:rPr lang="en-GB" dirty="0" smtClean="0">
                <a:ea typeface="+mn-ea"/>
                <a:cs typeface="+mn-cs"/>
              </a:rPr>
              <a:t>subjects”. Asked what they wanted to study instead the top pick was computer programming (22%). </a:t>
            </a:r>
          </a:p>
          <a:p>
            <a:pPr marL="548640" indent="-411480" fontAlgn="auto">
              <a:defRPr/>
            </a:pPr>
            <a:r>
              <a:rPr lang="en-GB" dirty="0" smtClean="0">
                <a:ea typeface="+mn-ea"/>
                <a:cs typeface="+mn-cs"/>
              </a:rPr>
              <a:t>University applications in computing has fallen by 50% in the last decade, despite strong employer demand for graduates</a:t>
            </a:r>
            <a:endParaRPr lang="en-GB" dirty="0">
              <a:ea typeface="+mn-ea"/>
              <a:cs typeface="+mn-cs"/>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2060"/>
      </a:dk2>
      <a:lt2>
        <a:srgbClr val="C9C2D1"/>
      </a:lt2>
      <a:accent1>
        <a:srgbClr val="CEB966"/>
      </a:accent1>
      <a:accent2>
        <a:srgbClr val="9CB084"/>
      </a:accent2>
      <a:accent3>
        <a:srgbClr val="6BB1C9"/>
      </a:accent3>
      <a:accent4>
        <a:srgbClr val="6585CF"/>
      </a:accent4>
      <a:accent5>
        <a:srgbClr val="7E6BC9"/>
      </a:accent5>
      <a:accent6>
        <a:srgbClr val="A379BB"/>
      </a:accent6>
      <a:hlink>
        <a:srgbClr val="FFC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ln w="9525">
          <a:solidFill>
            <a:schemeClr val="bg1"/>
          </a:solidFill>
        </a:ln>
      </a:spPr>
      <a:bodyPr wrap="square" rtlCol="0" anchor="ctr">
        <a:spAutoFit/>
      </a:bodyPr>
      <a:lstStyle>
        <a:defPPr algn="ctr">
          <a:defRPr dirty="0" smtClean="0">
            <a:solidFill>
              <a:schemeClr val="bg1"/>
            </a:solidFill>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27788</TotalTime>
  <Words>2445</Words>
  <Application>Microsoft Office PowerPoint</Application>
  <PresentationFormat>On-screen Show (4:3)</PresentationFormat>
  <Paragraphs>274</Paragraphs>
  <Slides>51</Slides>
  <Notes>51</Notes>
  <HiddenSlides>19</HiddenSlides>
  <MMClips>0</MMClips>
  <ScaleCrop>false</ScaleCrop>
  <HeadingPairs>
    <vt:vector size="6" baseType="variant">
      <vt:variant>
        <vt:lpstr>Fonts Used</vt:lpstr>
      </vt:variant>
      <vt:variant>
        <vt:i4>10</vt:i4>
      </vt:variant>
      <vt:variant>
        <vt:lpstr>Design Template</vt:lpstr>
      </vt:variant>
      <vt:variant>
        <vt:i4>1</vt:i4>
      </vt:variant>
      <vt:variant>
        <vt:lpstr>Slide Titles</vt:lpstr>
      </vt:variant>
      <vt:variant>
        <vt:i4>51</vt:i4>
      </vt:variant>
    </vt:vector>
  </HeadingPairs>
  <TitlesOfParts>
    <vt:vector size="62" baseType="lpstr">
      <vt:lpstr>Book Antiqua</vt:lpstr>
      <vt:lpstr>ＭＳ Ｐゴシック</vt:lpstr>
      <vt:lpstr>Arial</vt:lpstr>
      <vt:lpstr>Lucida Sans</vt:lpstr>
      <vt:lpstr>Wingdings 2</vt:lpstr>
      <vt:lpstr>Wingdings</vt:lpstr>
      <vt:lpstr>Wingdings 3</vt:lpstr>
      <vt:lpstr>Calibri</vt:lpstr>
      <vt:lpstr>Comic Sans MS</vt:lpstr>
      <vt:lpstr>Verdana</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taste of Haskell</dc:title>
  <dc:creator>Simon Peyton Jones</dc:creator>
  <cp:lastModifiedBy>Jon Crowcroft</cp:lastModifiedBy>
  <cp:revision>522</cp:revision>
  <dcterms:created xsi:type="dcterms:W3CDTF">2007-06-26T16:41:16Z</dcterms:created>
  <dcterms:modified xsi:type="dcterms:W3CDTF">2012-05-23T11:58:36Z</dcterms:modified>
</cp:coreProperties>
</file>